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8" r:id="rId2"/>
    <p:sldMasterId id="2147483674" r:id="rId3"/>
    <p:sldMasterId id="2147483680" r:id="rId4"/>
    <p:sldMasterId id="2147483686" r:id="rId5"/>
    <p:sldMasterId id="2147483692" r:id="rId6"/>
  </p:sldMasterIdLst>
  <p:notesMasterIdLst>
    <p:notesMasterId r:id="rId33"/>
  </p:notesMasterIdLst>
  <p:handoutMasterIdLst>
    <p:handoutMasterId r:id="rId34"/>
  </p:handoutMasterIdLst>
  <p:sldIdLst>
    <p:sldId id="289" r:id="rId7"/>
    <p:sldId id="258" r:id="rId8"/>
    <p:sldId id="302" r:id="rId9"/>
    <p:sldId id="303" r:id="rId10"/>
    <p:sldId id="304" r:id="rId11"/>
    <p:sldId id="305" r:id="rId12"/>
    <p:sldId id="307" r:id="rId13"/>
    <p:sldId id="260" r:id="rId14"/>
    <p:sldId id="288" r:id="rId15"/>
    <p:sldId id="316" r:id="rId16"/>
    <p:sldId id="314" r:id="rId17"/>
    <p:sldId id="315" r:id="rId18"/>
    <p:sldId id="313" r:id="rId19"/>
    <p:sldId id="264" r:id="rId20"/>
    <p:sldId id="266" r:id="rId21"/>
    <p:sldId id="300" r:id="rId22"/>
    <p:sldId id="268" r:id="rId23"/>
    <p:sldId id="267" r:id="rId24"/>
    <p:sldId id="317" r:id="rId25"/>
    <p:sldId id="299" r:id="rId26"/>
    <p:sldId id="287" r:id="rId27"/>
    <p:sldId id="295" r:id="rId28"/>
    <p:sldId id="296" r:id="rId29"/>
    <p:sldId id="297" r:id="rId30"/>
    <p:sldId id="298" r:id="rId31"/>
    <p:sldId id="283" r:id="rId32"/>
  </p:sldIdLst>
  <p:sldSz cx="9144000" cy="5143500" type="screen16x9"/>
  <p:notesSz cx="9144000" cy="6858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99" userDrawn="1">
          <p15:clr>
            <a:srgbClr val="A4A3A4"/>
          </p15:clr>
        </p15:guide>
        <p15:guide id="2" pos="2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2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Stijl, licht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Stijl, licht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Stijl, lich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DA37D80-6434-44D0-A028-1B22A696006F}" styleName="Stijl, licht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A111915-BE36-4E01-A7E5-04B1672EAD32}" styleName="Stijl, licht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Stijl, licht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CAF9ED-07DC-4A11-8D7F-57B35C25682E}" styleName="Stijl, gemiddeld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ABFCF23-3B69-468F-B69F-88F6DE6A72F2}" styleName="Stijl, gemiddeld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699" autoAdjust="0"/>
    <p:restoredTop sz="94481" autoAdjust="0"/>
  </p:normalViewPr>
  <p:slideViewPr>
    <p:cSldViewPr snapToGrid="0" snapToObjects="1">
      <p:cViewPr varScale="1">
        <p:scale>
          <a:sx n="169" d="100"/>
          <a:sy n="169" d="100"/>
        </p:scale>
        <p:origin x="2136" y="184"/>
      </p:cViewPr>
      <p:guideLst>
        <p:guide orient="horz" pos="599"/>
        <p:guide pos="204"/>
      </p:guideLst>
    </p:cSldViewPr>
  </p:slideViewPr>
  <p:outlineViewPr>
    <p:cViewPr>
      <p:scale>
        <a:sx n="33" d="100"/>
        <a:sy n="33" d="100"/>
      </p:scale>
      <p:origin x="0" y="-12136"/>
    </p:cViewPr>
  </p:outlineViewPr>
  <p:notesTextViewPr>
    <p:cViewPr>
      <p:scale>
        <a:sx n="114" d="100"/>
        <a:sy n="114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presProps" Target="presProp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C0C369-13E3-C04F-AA91-3C19CF4D27E6}" type="datetimeFigureOut">
              <a:rPr lang="nl-NL" smtClean="0"/>
              <a:t>07-08-2024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8B745-3CC2-3B46-A8BC-FE1F07A083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58237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7D42C8-A255-5F4D-A951-1B90F54B60E2}" type="datetimeFigureOut">
              <a:rPr lang="nl-NL" smtClean="0"/>
              <a:t>07-08-2024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775814-5E86-5743-808B-FA33B96378E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78841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75814-5E86-5743-808B-FA33B96378ED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35639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75814-5E86-5743-808B-FA33B96378ED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88676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75814-5E86-5743-808B-FA33B96378ED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8949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75814-5E86-5743-808B-FA33B96378ED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68996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775814-5E86-5743-808B-FA33B96378ED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42763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u="sng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75814-5E86-5743-808B-FA33B96378ED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05353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75814-5E86-5743-808B-FA33B96378ED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60954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75814-5E86-5743-808B-FA33B96378ED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60954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75814-5E86-5743-808B-FA33B96378ED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03238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75814-5E86-5743-808B-FA33B96378ED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90352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75814-5E86-5743-808B-FA33B96378ED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0115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75814-5E86-5743-808B-FA33B96378ED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5061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75814-5E86-5743-808B-FA33B96378ED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51574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775814-5E86-5743-808B-FA33B96378ED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4771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775814-5E86-5743-808B-FA33B96378ED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060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spcAft>
                <a:spcPts val="0"/>
              </a:spcAft>
            </a:pPr>
            <a:endParaRPr lang="nl-NL" sz="1800" b="0" i="0" u="none" strike="noStrike" dirty="0">
              <a:solidFill>
                <a:srgbClr val="21212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775814-5E86-5743-808B-FA33B96378ED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8351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75814-5E86-5743-808B-FA33B96378ED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72857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75814-5E86-5743-808B-FA33B96378ED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46514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75814-5E86-5743-808B-FA33B96378ED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39521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75814-5E86-5743-808B-FA33B96378ED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3427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75814-5E86-5743-808B-FA33B96378ED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424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light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175696"/>
            <a:ext cx="6978810" cy="1653944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1829639"/>
            <a:ext cx="4196618" cy="131445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titelstijl van het model te bewerken</a:t>
            </a:r>
          </a:p>
        </p:txBody>
      </p:sp>
      <p:pic>
        <p:nvPicPr>
          <p:cNvPr id="11" name="Afbeelding 10" descr="UM40_RGB_B_blauw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001" y="4464000"/>
            <a:ext cx="2111906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463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Naam afdeling of A-merk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D4A-C94A-7B42-9E17-606C7F366C4B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afbeelding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solidFill>
            <a:schemeClr val="bg2">
              <a:lumMod val="85000"/>
            </a:schemeClr>
          </a:solidFill>
        </p:spPr>
        <p:txBody>
          <a:bodyPr/>
          <a:lstStyle/>
          <a:p>
            <a:endParaRPr lang="nl-NL" dirty="0"/>
          </a:p>
        </p:txBody>
      </p:sp>
      <p:pic>
        <p:nvPicPr>
          <p:cNvPr id="7" name="Afbeelding 6" descr="UM40_RGB_B_diap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000" y="4464000"/>
            <a:ext cx="207839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255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Naam afdeling of A-merk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D4A-C94A-7B42-9E17-606C7F366C4B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jdelijke aanduiding voor tabel 6"/>
          <p:cNvSpPr>
            <a:spLocks noGrp="1"/>
          </p:cNvSpPr>
          <p:nvPr>
            <p:ph type="tbl" sz="quarter" idx="13"/>
          </p:nvPr>
        </p:nvSpPr>
        <p:spPr>
          <a:xfrm>
            <a:off x="360364" y="972000"/>
            <a:ext cx="8326437" cy="3231923"/>
          </a:xfrm>
        </p:spPr>
        <p:txBody>
          <a:bodyPr/>
          <a:lstStyle/>
          <a:p>
            <a:endParaRPr lang="nl-NL"/>
          </a:p>
        </p:txBody>
      </p:sp>
      <p:pic>
        <p:nvPicPr>
          <p:cNvPr id="8" name="Afbeelding 7" descr="UM40_RGB_B_blauw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001" y="4464000"/>
            <a:ext cx="2111906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371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ub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60000" y="540000"/>
            <a:ext cx="7596000" cy="1351662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60000" y="1891662"/>
            <a:ext cx="7596000" cy="1314450"/>
          </a:xfrm>
        </p:spPr>
        <p:txBody>
          <a:bodyPr>
            <a:normAutofit/>
          </a:bodyPr>
          <a:lstStyle>
            <a:lvl1pPr marL="0" indent="0" algn="l">
              <a:lnSpc>
                <a:spcPts val="4800"/>
              </a:lnSpc>
              <a:buNone/>
              <a:defRPr sz="4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541421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4482550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ea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/>
          <p:cNvSpPr>
            <a:spLocks noGrp="1"/>
          </p:cNvSpPr>
          <p:nvPr>
            <p:ph type="body" sz="quarter" idx="10"/>
          </p:nvPr>
        </p:nvSpPr>
        <p:spPr>
          <a:xfrm>
            <a:off x="358776" y="540001"/>
            <a:ext cx="7381875" cy="3759942"/>
          </a:xfrm>
        </p:spPr>
        <p:txBody>
          <a:bodyPr>
            <a:normAutofit/>
          </a:bodyPr>
          <a:lstStyle>
            <a:lvl1pPr marL="0" indent="0">
              <a:lnSpc>
                <a:spcPts val="4800"/>
              </a:lnSpc>
              <a:buNone/>
              <a:defRPr sz="4000"/>
            </a:lvl1pPr>
          </a:lstStyle>
          <a:p>
            <a:pPr lvl="0"/>
            <a:r>
              <a:rPr lang="nl-NL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589863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0645228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9971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ub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60000" y="540000"/>
            <a:ext cx="7596000" cy="1351662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60000" y="1891662"/>
            <a:ext cx="7596000" cy="1314450"/>
          </a:xfrm>
        </p:spPr>
        <p:txBody>
          <a:bodyPr>
            <a:normAutofit/>
          </a:bodyPr>
          <a:lstStyle>
            <a:lvl1pPr marL="0" indent="0" algn="l">
              <a:lnSpc>
                <a:spcPts val="4800"/>
              </a:lnSpc>
              <a:buNone/>
              <a:defRPr sz="4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233697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0668418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ea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/>
          <p:cNvSpPr>
            <a:spLocks noGrp="1"/>
          </p:cNvSpPr>
          <p:nvPr>
            <p:ph type="body" sz="quarter" idx="10"/>
          </p:nvPr>
        </p:nvSpPr>
        <p:spPr>
          <a:xfrm>
            <a:off x="358776" y="540001"/>
            <a:ext cx="7381875" cy="3867954"/>
          </a:xfrm>
        </p:spPr>
        <p:txBody>
          <a:bodyPr>
            <a:normAutofit/>
          </a:bodyPr>
          <a:lstStyle>
            <a:lvl1pPr marL="0" indent="0">
              <a:lnSpc>
                <a:spcPts val="4800"/>
              </a:lnSpc>
              <a:buNone/>
              <a:defRPr sz="4000"/>
            </a:lvl1pPr>
          </a:lstStyle>
          <a:p>
            <a:pPr lvl="0"/>
            <a:r>
              <a:rPr lang="nl-NL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903453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+ illustrati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175696"/>
            <a:ext cx="6975759" cy="1653944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1829639"/>
            <a:ext cx="4196618" cy="131445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titelstijl van het model te bewerken</a:t>
            </a:r>
          </a:p>
        </p:txBody>
      </p:sp>
      <p:pic>
        <p:nvPicPr>
          <p:cNvPr id="11" name="Afbeelding 10" descr="UM40_RGB_B_blauw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001" y="4464000"/>
            <a:ext cx="2111906" cy="508000"/>
          </a:xfrm>
          <a:prstGeom prst="rect">
            <a:avLst/>
          </a:prstGeom>
        </p:spPr>
      </p:pic>
      <p:pic>
        <p:nvPicPr>
          <p:cNvPr id="5" name="Afbeelding 4" descr="Future look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5641" y="2697024"/>
            <a:ext cx="3532883" cy="244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9240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7283622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2427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ub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60000" y="540000"/>
            <a:ext cx="7596000" cy="1351662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60000" y="1891662"/>
            <a:ext cx="7596000" cy="1314450"/>
          </a:xfrm>
        </p:spPr>
        <p:txBody>
          <a:bodyPr>
            <a:normAutofit/>
          </a:bodyPr>
          <a:lstStyle>
            <a:lvl1pPr marL="0" indent="0" algn="l">
              <a:lnSpc>
                <a:spcPts val="4800"/>
              </a:lnSpc>
              <a:buNone/>
              <a:defRPr sz="4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233697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0668418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ea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/>
          <p:cNvSpPr>
            <a:spLocks noGrp="1"/>
          </p:cNvSpPr>
          <p:nvPr>
            <p:ph type="body" sz="quarter" idx="10"/>
          </p:nvPr>
        </p:nvSpPr>
        <p:spPr>
          <a:xfrm>
            <a:off x="358776" y="540001"/>
            <a:ext cx="7381875" cy="3867954"/>
          </a:xfrm>
        </p:spPr>
        <p:txBody>
          <a:bodyPr>
            <a:normAutofit/>
          </a:bodyPr>
          <a:lstStyle>
            <a:lvl1pPr marL="0" indent="0">
              <a:lnSpc>
                <a:spcPts val="4800"/>
              </a:lnSpc>
              <a:buNone/>
              <a:defRPr sz="4000"/>
            </a:lvl1pPr>
          </a:lstStyle>
          <a:p>
            <a:pPr lvl="0"/>
            <a:r>
              <a:rPr lang="nl-NL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9034530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7283622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2427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ub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60000" y="540000"/>
            <a:ext cx="7596000" cy="1351662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60000" y="1891662"/>
            <a:ext cx="7596000" cy="1314450"/>
          </a:xfrm>
        </p:spPr>
        <p:txBody>
          <a:bodyPr>
            <a:normAutofit/>
          </a:bodyPr>
          <a:lstStyle>
            <a:lvl1pPr marL="0" indent="0" algn="l">
              <a:lnSpc>
                <a:spcPts val="4800"/>
              </a:lnSpc>
              <a:buNone/>
              <a:defRPr sz="4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233697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0668418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ea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/>
          <p:cNvSpPr>
            <a:spLocks noGrp="1"/>
          </p:cNvSpPr>
          <p:nvPr>
            <p:ph type="body" sz="quarter" idx="10"/>
          </p:nvPr>
        </p:nvSpPr>
        <p:spPr>
          <a:xfrm>
            <a:off x="358776" y="540001"/>
            <a:ext cx="7381875" cy="3867954"/>
          </a:xfrm>
        </p:spPr>
        <p:txBody>
          <a:bodyPr>
            <a:normAutofit/>
          </a:bodyPr>
          <a:lstStyle>
            <a:lvl1pPr marL="0" indent="0">
              <a:lnSpc>
                <a:spcPts val="4800"/>
              </a:lnSpc>
              <a:buNone/>
              <a:defRPr sz="4000"/>
            </a:lvl1pPr>
          </a:lstStyle>
          <a:p>
            <a:pPr lvl="0"/>
            <a:r>
              <a:rPr lang="nl-NL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903453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photo Randwijck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175696"/>
            <a:ext cx="6975759" cy="1268930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1914525"/>
            <a:ext cx="4196618" cy="131445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titelstijl van het model te bewerken</a:t>
            </a:r>
          </a:p>
        </p:txBody>
      </p:sp>
      <p:pic>
        <p:nvPicPr>
          <p:cNvPr id="4" name="Afbeelding 3" descr="UM40_RGB_B_diap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000" y="4464000"/>
            <a:ext cx="2105208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898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7283622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2427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ub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60000" y="540000"/>
            <a:ext cx="7596000" cy="1351662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60000" y="1891662"/>
            <a:ext cx="7596000" cy="1314450"/>
          </a:xfrm>
        </p:spPr>
        <p:txBody>
          <a:bodyPr>
            <a:normAutofit/>
          </a:bodyPr>
          <a:lstStyle>
            <a:lvl1pPr marL="0" indent="0" algn="l">
              <a:lnSpc>
                <a:spcPts val="4800"/>
              </a:lnSpc>
              <a:buNone/>
              <a:defRPr sz="4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233697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0668418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ea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/>
          <p:cNvSpPr>
            <a:spLocks noGrp="1"/>
          </p:cNvSpPr>
          <p:nvPr>
            <p:ph type="body" sz="quarter" idx="10"/>
          </p:nvPr>
        </p:nvSpPr>
        <p:spPr>
          <a:xfrm>
            <a:off x="358776" y="540001"/>
            <a:ext cx="7381875" cy="3867954"/>
          </a:xfrm>
        </p:spPr>
        <p:txBody>
          <a:bodyPr>
            <a:normAutofit/>
          </a:bodyPr>
          <a:lstStyle>
            <a:lvl1pPr marL="0" indent="0">
              <a:lnSpc>
                <a:spcPts val="4800"/>
              </a:lnSpc>
              <a:buNone/>
              <a:defRPr sz="4000"/>
            </a:lvl1pPr>
          </a:lstStyle>
          <a:p>
            <a:pPr lvl="0"/>
            <a:r>
              <a:rPr lang="nl-NL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9034530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7283622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242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dark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175696"/>
            <a:ext cx="6954592" cy="1653944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2104942"/>
            <a:ext cx="4196618" cy="131445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titelstijl van het model te bewerken</a:t>
            </a:r>
          </a:p>
        </p:txBody>
      </p:sp>
      <p:pic>
        <p:nvPicPr>
          <p:cNvPr id="9" name="Afbeelding 8" descr="UM40_RGB_B_diap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000" y="4464000"/>
            <a:ext cx="2105208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691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175696"/>
            <a:ext cx="6986342" cy="1653944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2000251"/>
            <a:ext cx="4196618" cy="131445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titelstijl van het model te bewerken</a:t>
            </a:r>
          </a:p>
        </p:txBody>
      </p:sp>
      <p:pic>
        <p:nvPicPr>
          <p:cNvPr id="9" name="Afbeelding 8" descr="UM40_RGB_B_diap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001" y="4464000"/>
            <a:ext cx="2085115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868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Naam afdeling of A-merk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D4A-C94A-7B42-9E17-606C7F366C4B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Afbeelding 6" descr="UM40_RGB_B_blauw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001" y="4464000"/>
            <a:ext cx="2111906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172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slide dark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/>
              <a:t>Naam afdeling of A-merk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9B7AD4A-C94A-7B42-9E17-606C7F366C4B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9" name="Afbeelding 8" descr="UM40_RGB_B_diap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000" y="4464000"/>
            <a:ext cx="2091812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197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slide light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Naam afdeling of A-merk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9B7AD4A-C94A-7B42-9E17-606C7F366C4B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8" name="Afbeelding 7" descr="UM40_RGB_B_blauw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001" y="4464000"/>
            <a:ext cx="2071692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089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001" y="310695"/>
            <a:ext cx="3934625" cy="1174423"/>
          </a:xfrm>
        </p:spPr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60001" y="1485117"/>
            <a:ext cx="3934624" cy="2857572"/>
          </a:xfrm>
        </p:spPr>
        <p:txBody>
          <a:bodyPr/>
          <a:lstStyle>
            <a:lvl3pPr marL="715962" indent="0">
              <a:buNone/>
              <a:defRPr/>
            </a:lvl3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95043" y="4738971"/>
            <a:ext cx="550734" cy="273844"/>
          </a:xfr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745252" y="4738971"/>
            <a:ext cx="3449951" cy="273844"/>
          </a:xfrm>
        </p:spPr>
        <p:txBody>
          <a:bodyPr/>
          <a:lstStyle/>
          <a:p>
            <a:r>
              <a:rPr lang="nl-NL"/>
              <a:t>Naam afdeling of A-merk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195205" y="4738800"/>
            <a:ext cx="569977" cy="273844"/>
          </a:xfrm>
        </p:spPr>
        <p:txBody>
          <a:bodyPr/>
          <a:lstStyle/>
          <a:p>
            <a:fld id="{09B7AD4A-C94A-7B42-9E17-606C7F366C4B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3"/>
          </p:nvPr>
        </p:nvSpPr>
        <p:spPr>
          <a:xfrm>
            <a:off x="4595044" y="0"/>
            <a:ext cx="4548957" cy="51435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nl-NL"/>
          </a:p>
        </p:txBody>
      </p:sp>
      <p:pic>
        <p:nvPicPr>
          <p:cNvPr id="9" name="Afbeelding 8" descr="UM40_RGB_B_blauw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001" y="4464000"/>
            <a:ext cx="2111906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255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34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360000" y="310695"/>
            <a:ext cx="8326799" cy="567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60000" y="972000"/>
            <a:ext cx="8326799" cy="27203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234468" y="4738971"/>
            <a:ext cx="914465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1"/>
                </a:solidFill>
                <a:latin typeface="+mj-lt"/>
                <a:cs typeface="Verdana"/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217546" y="4738971"/>
            <a:ext cx="3977658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1"/>
                </a:solidFill>
                <a:latin typeface="+mn-lt"/>
                <a:cs typeface="Verdana"/>
              </a:defRPr>
            </a:lvl1pPr>
          </a:lstStyle>
          <a:p>
            <a:r>
              <a:rPr lang="nl-NL"/>
              <a:t>Naam afdeling of A-merk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316142" y="4738800"/>
            <a:ext cx="370657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1"/>
                </a:solidFill>
                <a:latin typeface="+mn-lt"/>
                <a:cs typeface="Verdana"/>
              </a:defRPr>
            </a:lvl1pPr>
          </a:lstStyle>
          <a:p>
            <a:fld id="{09B7AD4A-C94A-7B42-9E17-606C7F366C4B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25815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4" r:id="rId3"/>
    <p:sldLayoutId id="2147483660" r:id="rId4"/>
    <p:sldLayoutId id="2147483661" r:id="rId5"/>
    <p:sldLayoutId id="2147483650" r:id="rId6"/>
    <p:sldLayoutId id="2147483655" r:id="rId7"/>
    <p:sldLayoutId id="2147483656" r:id="rId8"/>
    <p:sldLayoutId id="2147483663" r:id="rId9"/>
    <p:sldLayoutId id="2147483659" r:id="rId10"/>
    <p:sldLayoutId id="2147483654" r:id="rId1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ts val="0"/>
        </a:spcBef>
        <a:buFont typeface="Arial"/>
        <a:buChar char="•"/>
        <a:defRPr sz="3600" kern="1200">
          <a:solidFill>
            <a:schemeClr val="tx1"/>
          </a:solidFill>
          <a:latin typeface="+mj-lt"/>
          <a:ea typeface="+mn-ea"/>
          <a:cs typeface="Verdana"/>
        </a:defRPr>
      </a:lvl1pPr>
      <a:lvl2pPr marL="717550" indent="-358775" algn="l" defTabSz="457200" rtl="0" eaLnBrk="1" latinLnBrk="0" hangingPunct="1">
        <a:spcBef>
          <a:spcPts val="0"/>
        </a:spcBef>
        <a:buFont typeface="Lucida Grande"/>
        <a:buChar char="-"/>
        <a:defRPr sz="3200" kern="1200">
          <a:solidFill>
            <a:schemeClr val="tx1"/>
          </a:solidFill>
          <a:latin typeface="+mj-lt"/>
          <a:ea typeface="+mn-ea"/>
          <a:cs typeface="Verdana"/>
        </a:defRPr>
      </a:lvl2pPr>
      <a:lvl3pPr marL="1073150" indent="-357188" algn="l" defTabSz="457200" rtl="0" eaLnBrk="1" latinLnBrk="0" hangingPunct="1">
        <a:spcBef>
          <a:spcPts val="0"/>
        </a:spcBef>
        <a:buFont typeface="Lucida Grande"/>
        <a:buChar char="-"/>
        <a:defRPr sz="2800" kern="1200">
          <a:solidFill>
            <a:schemeClr val="tx1"/>
          </a:solidFill>
          <a:latin typeface="+mj-lt"/>
          <a:ea typeface="+mn-ea"/>
          <a:cs typeface="Verdana"/>
        </a:defRPr>
      </a:lvl3pPr>
      <a:lvl4pPr marL="1430338" indent="-355600" algn="l" defTabSz="457200" rtl="0" eaLnBrk="1" latinLnBrk="0" hangingPunct="1">
        <a:spcBef>
          <a:spcPts val="0"/>
        </a:spcBef>
        <a:buFont typeface="Lucida Grande"/>
        <a:buChar char="-"/>
        <a:defRPr sz="2400" kern="1200">
          <a:solidFill>
            <a:schemeClr val="tx1"/>
          </a:solidFill>
          <a:latin typeface="+mj-lt"/>
          <a:ea typeface="+mn-ea"/>
          <a:cs typeface="Verdana"/>
        </a:defRPr>
      </a:lvl4pPr>
      <a:lvl5pPr marL="1793875" indent="-360363" algn="l" defTabSz="457200" rtl="0" eaLnBrk="1" latinLnBrk="0" hangingPunct="1">
        <a:spcBef>
          <a:spcPts val="0"/>
        </a:spcBef>
        <a:buFont typeface="Lucida Grande"/>
        <a:buChar char="-"/>
        <a:defRPr sz="2400" kern="1200">
          <a:solidFill>
            <a:schemeClr val="tx1"/>
          </a:solidFill>
          <a:latin typeface="+mj-lt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360000" y="540000"/>
            <a:ext cx="7596376" cy="85725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60000" y="1397250"/>
            <a:ext cx="7596376" cy="301070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00" y="2700000"/>
            <a:ext cx="8407400" cy="2209800"/>
          </a:xfrm>
          <a:prstGeom prst="rect">
            <a:avLst/>
          </a:prstGeom>
        </p:spPr>
      </p:pic>
      <p:pic>
        <p:nvPicPr>
          <p:cNvPr id="4" name="Afbeelding 3" descr="balk mhc 4-3.png"/>
          <p:cNvPicPr preferRelativeResize="0"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00" y="270000"/>
            <a:ext cx="8424000" cy="1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890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</p:sldLayoutIdLst>
  <p:txStyles>
    <p:titleStyle>
      <a:lvl1pPr algn="l" defTabSz="914400" rtl="0" eaLnBrk="1" latinLnBrk="0" hangingPunct="1">
        <a:lnSpc>
          <a:spcPts val="48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360000" y="540000"/>
            <a:ext cx="7596376" cy="85725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60000" y="1397250"/>
            <a:ext cx="7596376" cy="306471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00" y="2700000"/>
            <a:ext cx="8420100" cy="2209800"/>
          </a:xfrm>
          <a:prstGeom prst="rect">
            <a:avLst/>
          </a:prstGeom>
        </p:spPr>
      </p:pic>
      <p:pic>
        <p:nvPicPr>
          <p:cNvPr id="4" name="Afbeelding 3" descr="balk cc 4-3.png"/>
          <p:cNvPicPr preferRelativeResize="0">
            <a:picLocks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00" y="270000"/>
            <a:ext cx="8424000" cy="1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639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</p:sldLayoutIdLst>
  <p:txStyles>
    <p:titleStyle>
      <a:lvl1pPr algn="l" defTabSz="914400" rtl="0" eaLnBrk="1" latinLnBrk="0" hangingPunct="1">
        <a:lnSpc>
          <a:spcPts val="48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360000" y="540000"/>
            <a:ext cx="7596376" cy="85725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60000" y="1397250"/>
            <a:ext cx="7596376" cy="306471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00" y="2700000"/>
            <a:ext cx="8420100" cy="2209800"/>
          </a:xfrm>
          <a:prstGeom prst="rect">
            <a:avLst/>
          </a:prstGeom>
        </p:spPr>
      </p:pic>
      <p:pic>
        <p:nvPicPr>
          <p:cNvPr id="4" name="Afbeelding 3" descr="balk cc 4-3.png"/>
          <p:cNvPicPr preferRelativeResize="0"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00" y="270000"/>
            <a:ext cx="8424000" cy="1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639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</p:sldLayoutIdLst>
  <p:txStyles>
    <p:titleStyle>
      <a:lvl1pPr algn="l" defTabSz="914400" rtl="0" eaLnBrk="1" latinLnBrk="0" hangingPunct="1">
        <a:lnSpc>
          <a:spcPts val="48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360000" y="540000"/>
            <a:ext cx="7596376" cy="85725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60000" y="1397250"/>
            <a:ext cx="7596376" cy="306471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00" y="2700000"/>
            <a:ext cx="8432800" cy="2209800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>
            <a:off x="360000" y="270000"/>
            <a:ext cx="8424000" cy="108012"/>
          </a:xfrm>
          <a:prstGeom prst="rect">
            <a:avLst/>
          </a:prstGeom>
          <a:gradFill>
            <a:gsLst>
              <a:gs pos="100000">
                <a:schemeClr val="accent3"/>
              </a:gs>
              <a:gs pos="0">
                <a:schemeClr val="accent4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nl-NL" sz="180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3639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</p:sldLayoutIdLst>
  <p:txStyles>
    <p:titleStyle>
      <a:lvl1pPr algn="l" defTabSz="914400" rtl="0" eaLnBrk="1" latinLnBrk="0" hangingPunct="1">
        <a:lnSpc>
          <a:spcPts val="48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360000" y="540000"/>
            <a:ext cx="7596376" cy="85725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60000" y="1397250"/>
            <a:ext cx="7596376" cy="306471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4" name="Afbeelding 3"/>
          <p:cNvPicPr preferRelativeResize="0"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00" y="270000"/>
            <a:ext cx="8424000" cy="1080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00" y="2700000"/>
            <a:ext cx="84201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639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</p:sldLayoutIdLst>
  <p:txStyles>
    <p:titleStyle>
      <a:lvl1pPr algn="l" defTabSz="914400" rtl="0" eaLnBrk="1" latinLnBrk="0" hangingPunct="1">
        <a:lnSpc>
          <a:spcPts val="48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269219"/>
            <a:ext cx="8275062" cy="1691906"/>
          </a:xfrm>
        </p:spPr>
        <p:txBody>
          <a:bodyPr/>
          <a:lstStyle/>
          <a:p>
            <a:pPr>
              <a:lnSpc>
                <a:spcPts val="4500"/>
              </a:lnSpc>
            </a:pPr>
            <a:r>
              <a:rPr lang="nl-NL" sz="4500" dirty="0" err="1"/>
              <a:t>Welcome</a:t>
            </a:r>
            <a:r>
              <a:rPr lang="nl-NL" sz="4500" dirty="0"/>
              <a:t> </a:t>
            </a:r>
            <a:br>
              <a:rPr lang="nl-NL" sz="4500" dirty="0"/>
            </a:br>
            <a:r>
              <a:rPr lang="nl-NL" sz="4500" b="0" dirty="0" err="1">
                <a:solidFill>
                  <a:schemeClr val="bg1"/>
                </a:solidFill>
              </a:rPr>
              <a:t>to</a:t>
            </a:r>
            <a:r>
              <a:rPr lang="nl-NL" sz="4500" b="0" dirty="0">
                <a:solidFill>
                  <a:schemeClr val="bg1"/>
                </a:solidFill>
              </a:rPr>
              <a:t> Maastricht University</a:t>
            </a:r>
            <a:br>
              <a:rPr lang="nl-NL" sz="4500" b="0" dirty="0">
                <a:solidFill>
                  <a:srgbClr val="00142E"/>
                </a:solidFill>
              </a:rPr>
            </a:br>
            <a:endParaRPr lang="nl-NL" sz="4500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1528631"/>
            <a:ext cx="4196618" cy="1314450"/>
          </a:xfrm>
        </p:spPr>
        <p:txBody>
          <a:bodyPr/>
          <a:lstStyle/>
          <a:p>
            <a:r>
              <a:rPr lang="nl-NL" sz="1800" dirty="0" err="1"/>
              <a:t>Department</a:t>
            </a:r>
            <a:endParaRPr lang="nl-NL" sz="1800" dirty="0"/>
          </a:p>
          <a:p>
            <a:r>
              <a:rPr lang="nl-NL" sz="1800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8259073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Worldwide </a:t>
            </a:r>
            <a:r>
              <a:rPr lang="nl-NL" dirty="0" err="1"/>
              <a:t>Universities</a:t>
            </a:r>
            <a:r>
              <a:rPr lang="nl-NL" dirty="0"/>
              <a:t> Network (WUN)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38138" y="1787611"/>
            <a:ext cx="8326799" cy="2637709"/>
          </a:xfrm>
        </p:spPr>
        <p:txBody>
          <a:bodyPr numCol="1" spcCol="180000"/>
          <a:lstStyle/>
          <a:p>
            <a:pPr marL="0" indent="0">
              <a:buNone/>
            </a:pPr>
            <a:r>
              <a:rPr lang="nl-NL" sz="1600" b="1" dirty="0"/>
              <a:t>Global cooperation in research </a:t>
            </a:r>
            <a:r>
              <a:rPr lang="nl-NL" sz="1600" b="1" dirty="0" err="1"/>
              <a:t>to</a:t>
            </a:r>
            <a:r>
              <a:rPr lang="nl-NL" sz="1600" b="1" dirty="0"/>
              <a:t> </a:t>
            </a:r>
            <a:r>
              <a:rPr lang="nl-NL" sz="1600" b="1" dirty="0" err="1"/>
              <a:t>address</a:t>
            </a:r>
            <a:r>
              <a:rPr lang="nl-NL" sz="1600" b="1" dirty="0"/>
              <a:t> </a:t>
            </a:r>
            <a:r>
              <a:rPr lang="nl-NL" sz="1600" b="1" dirty="0" err="1"/>
              <a:t>the</a:t>
            </a:r>
            <a:r>
              <a:rPr lang="nl-NL" sz="1600" b="1" dirty="0"/>
              <a:t> </a:t>
            </a:r>
            <a:r>
              <a:rPr lang="nl-NL" sz="1600" b="1" dirty="0" err="1"/>
              <a:t>sustainable</a:t>
            </a:r>
            <a:r>
              <a:rPr lang="nl-NL" sz="1600" b="1" dirty="0"/>
              <a:t> development agenda in a Network of 26 </a:t>
            </a:r>
            <a:r>
              <a:rPr lang="nl-NL" sz="1600" b="1" dirty="0" err="1"/>
              <a:t>leading</a:t>
            </a:r>
            <a:r>
              <a:rPr lang="nl-NL" sz="1600" b="1" dirty="0"/>
              <a:t> </a:t>
            </a:r>
            <a:r>
              <a:rPr lang="nl-NL" sz="1600" b="1" dirty="0" err="1"/>
              <a:t>comprehensive</a:t>
            </a:r>
            <a:r>
              <a:rPr lang="nl-NL" sz="1600" b="1" dirty="0"/>
              <a:t> research </a:t>
            </a:r>
            <a:r>
              <a:rPr lang="nl-NL" sz="1600" b="1" dirty="0" err="1"/>
              <a:t>universities</a:t>
            </a:r>
            <a:r>
              <a:rPr lang="nl-NL" sz="1600" b="1" dirty="0"/>
              <a:t> spanning 5 </a:t>
            </a:r>
            <a:r>
              <a:rPr lang="nl-NL" sz="1600" b="1" dirty="0" err="1"/>
              <a:t>continents</a:t>
            </a:r>
            <a:endParaRPr lang="en-US" sz="1600" b="1" dirty="0"/>
          </a:p>
          <a:p>
            <a:pPr marL="0" indent="0">
              <a:buNone/>
            </a:pPr>
            <a:endParaRPr lang="en-US" sz="1333" b="1" dirty="0"/>
          </a:p>
          <a:p>
            <a:r>
              <a:rPr lang="en-US" sz="1200" b="1" dirty="0"/>
              <a:t>Focus on 4 global challenges and UN SDG’s led by 4 Global Challenge Steering Groups:</a:t>
            </a:r>
          </a:p>
          <a:p>
            <a:pPr lvl="1"/>
            <a:r>
              <a:rPr lang="en-US" sz="1200" dirty="0"/>
              <a:t>Responding to climate change</a:t>
            </a:r>
          </a:p>
          <a:p>
            <a:pPr lvl="1"/>
            <a:r>
              <a:rPr lang="en-US" sz="1200" dirty="0"/>
              <a:t>Understanding cultures</a:t>
            </a:r>
          </a:p>
          <a:p>
            <a:pPr lvl="1"/>
            <a:r>
              <a:rPr lang="en-US" sz="1200" dirty="0"/>
              <a:t>Health</a:t>
            </a:r>
          </a:p>
          <a:p>
            <a:pPr lvl="1"/>
            <a:r>
              <a:rPr lang="en-US" sz="1200" dirty="0"/>
              <a:t>Global higher education research</a:t>
            </a:r>
            <a:endParaRPr lang="en-US" sz="1200" b="1" dirty="0"/>
          </a:p>
          <a:p>
            <a:r>
              <a:rPr lang="en-US" sz="1200" b="1" dirty="0"/>
              <a:t>Main network activities</a:t>
            </a:r>
          </a:p>
          <a:p>
            <a:pPr lvl="1"/>
            <a:r>
              <a:rPr lang="nl-NL" sz="1200" dirty="0" err="1"/>
              <a:t>Annual</a:t>
            </a:r>
            <a:r>
              <a:rPr lang="nl-NL" sz="1200" dirty="0"/>
              <a:t> conference</a:t>
            </a:r>
          </a:p>
          <a:p>
            <a:pPr lvl="1"/>
            <a:r>
              <a:rPr lang="en-US" sz="1200" dirty="0"/>
              <a:t>Collaborative Research Projects funded by WUN Research Development Fund (RDF) </a:t>
            </a:r>
          </a:p>
          <a:p>
            <a:pPr lvl="1"/>
            <a:r>
              <a:rPr lang="nl-NL" sz="1200" dirty="0" err="1"/>
              <a:t>Various</a:t>
            </a:r>
            <a:r>
              <a:rPr lang="nl-NL" sz="1200" dirty="0"/>
              <a:t> Special Interest </a:t>
            </a:r>
            <a:r>
              <a:rPr lang="nl-NL" sz="1200" dirty="0" err="1"/>
              <a:t>Groups</a:t>
            </a:r>
            <a:r>
              <a:rPr lang="nl-NL" sz="1200" dirty="0"/>
              <a:t>, workshops, </a:t>
            </a:r>
            <a:r>
              <a:rPr lang="nl-NL" sz="1200" dirty="0" err="1"/>
              <a:t>webinars</a:t>
            </a:r>
            <a:r>
              <a:rPr lang="nl-NL" sz="1200" dirty="0"/>
              <a:t>, etc.</a:t>
            </a:r>
          </a:p>
          <a:p>
            <a:pPr lvl="1"/>
            <a:r>
              <a:rPr lang="en-US" sz="1200" dirty="0"/>
              <a:t>Research Mobility </a:t>
            </a:r>
            <a:r>
              <a:rPr lang="en-US" sz="1200" dirty="0" err="1"/>
              <a:t>Programme</a:t>
            </a:r>
            <a:r>
              <a:rPr lang="en-US" sz="1200" dirty="0"/>
              <a:t> (RMP) grants </a:t>
            </a:r>
          </a:p>
          <a:p>
            <a:pPr lvl="1"/>
            <a:r>
              <a:rPr lang="nl-NL" sz="1200" dirty="0"/>
              <a:t>Networking events </a:t>
            </a:r>
            <a:r>
              <a:rPr lang="nl-NL" sz="1200" dirty="0" err="1"/>
              <a:t>for</a:t>
            </a:r>
            <a:r>
              <a:rPr lang="nl-NL" sz="1200" dirty="0"/>
              <a:t> </a:t>
            </a:r>
            <a:r>
              <a:rPr lang="nl-NL" sz="1200" dirty="0" err="1"/>
              <a:t>Early</a:t>
            </a:r>
            <a:r>
              <a:rPr lang="nl-NL" sz="1200" dirty="0"/>
              <a:t> </a:t>
            </a:r>
            <a:r>
              <a:rPr lang="nl-NL" sz="1200" dirty="0" err="1"/>
              <a:t>Career</a:t>
            </a:r>
            <a:r>
              <a:rPr lang="nl-NL" sz="1200" dirty="0"/>
              <a:t> </a:t>
            </a:r>
            <a:r>
              <a:rPr lang="nl-NL" sz="1200" dirty="0" err="1"/>
              <a:t>Researchers</a:t>
            </a:r>
            <a:endParaRPr lang="nl-NL" sz="1200" dirty="0"/>
          </a:p>
          <a:p>
            <a:pPr lvl="1"/>
            <a:endParaRPr lang="nl-NL" sz="1200" dirty="0"/>
          </a:p>
          <a:p>
            <a:pPr lvl="1"/>
            <a:endParaRPr lang="en-US" sz="1200" dirty="0"/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br>
              <a:rPr lang="en-US" sz="1200" b="1" dirty="0"/>
            </a:br>
            <a:br>
              <a:rPr lang="en-US" sz="1200" b="1" dirty="0"/>
            </a:br>
            <a:endParaRPr lang="en-US" sz="1200" b="1" dirty="0"/>
          </a:p>
          <a:p>
            <a:pPr marL="269081" lvl="1" indent="0" defTabSz="342900">
              <a:buNone/>
              <a:defRPr/>
            </a:pPr>
            <a:endParaRPr lang="en-US" sz="1400" dirty="0">
              <a:solidFill>
                <a:srgbClr val="00142E"/>
              </a:solidFill>
            </a:endParaRPr>
          </a:p>
          <a:p>
            <a:pPr marL="0" indent="0" defTabSz="342900">
              <a:buNone/>
              <a:defRPr/>
            </a:pPr>
            <a:endParaRPr lang="en-US" sz="1400" dirty="0">
              <a:solidFill>
                <a:srgbClr val="00142E"/>
              </a:solidFill>
            </a:endParaRPr>
          </a:p>
          <a:p>
            <a:pPr marL="257175" indent="-257175" defTabSz="342900">
              <a:defRPr/>
            </a:pPr>
            <a:endParaRPr lang="en-US" sz="1400" dirty="0">
              <a:solidFill>
                <a:srgbClr val="00142E"/>
              </a:solidFill>
            </a:endParaRPr>
          </a:p>
          <a:p>
            <a:pPr marL="257175" indent="-257175" defTabSz="342900">
              <a:defRPr/>
            </a:pPr>
            <a:endParaRPr lang="en-US" sz="1400" dirty="0">
              <a:solidFill>
                <a:srgbClr val="00142E"/>
              </a:solidFill>
            </a:endParaRPr>
          </a:p>
          <a:p>
            <a:pPr marL="269081" lvl="1" indent="0" defTabSz="342900">
              <a:buNone/>
              <a:defRPr/>
            </a:pPr>
            <a:endParaRPr lang="en-US" sz="1400" dirty="0">
              <a:solidFill>
                <a:srgbClr val="00142E"/>
              </a:solidFill>
            </a:endParaRPr>
          </a:p>
          <a:p>
            <a:pPr lvl="8"/>
            <a:endParaRPr lang="nl-NL" sz="14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492864A-34F7-4A49-AAB7-AA3CA7328D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262" y="795807"/>
            <a:ext cx="1790700" cy="104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423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dirty="0"/>
              <a:t>Young European </a:t>
            </a:r>
            <a:r>
              <a:rPr lang="nl-NL" sz="2800" dirty="0" err="1"/>
              <a:t>Universities</a:t>
            </a:r>
            <a:r>
              <a:rPr lang="nl-NL" sz="2800" dirty="0"/>
              <a:t> Research Network (YERUN)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60000" y="1608582"/>
            <a:ext cx="8326799" cy="2951695"/>
          </a:xfrm>
        </p:spPr>
        <p:txBody>
          <a:bodyPr numCol="1" spcCol="180000"/>
          <a:lstStyle/>
          <a:p>
            <a:pPr marL="0" indent="0" defTabSz="342900">
              <a:buNone/>
              <a:defRPr/>
            </a:pPr>
            <a:r>
              <a:rPr lang="en-US" sz="1400" b="1" dirty="0">
                <a:solidFill>
                  <a:srgbClr val="00142E"/>
                </a:solidFill>
              </a:rPr>
              <a:t>23 young European research universities collaborating to shape the European higher education system</a:t>
            </a:r>
          </a:p>
          <a:p>
            <a:pPr marL="0" indent="0" defTabSz="342900">
              <a:buNone/>
              <a:defRPr/>
            </a:pPr>
            <a:endParaRPr lang="en-US" sz="500" b="1" dirty="0">
              <a:solidFill>
                <a:srgbClr val="00142E"/>
              </a:solidFill>
            </a:endParaRPr>
          </a:p>
          <a:p>
            <a:pPr marL="0" indent="0" defTabSz="342900">
              <a:buNone/>
              <a:defRPr/>
            </a:pPr>
            <a:r>
              <a:rPr lang="en-US" sz="900" b="1" dirty="0">
                <a:latin typeface="Calibri" panose="020F0502020204030204" pitchFamily="34" charset="0"/>
                <a:cs typeface="Calibri" panose="020F0502020204030204" pitchFamily="34" charset="0"/>
              </a:rPr>
              <a:t>•  Three focus areas for the period 2021-2025:</a:t>
            </a:r>
          </a:p>
          <a:p>
            <a:pPr marL="538163" lvl="1" indent="-269081" defTabSz="342900">
              <a:defRPr/>
            </a:pPr>
            <a:r>
              <a:rPr lang="nl-NL" sz="900" dirty="0">
                <a:latin typeface="Calibri" panose="020F0502020204030204" pitchFamily="34" charset="0"/>
                <a:cs typeface="Calibri" panose="020F0502020204030204" pitchFamily="34" charset="0"/>
              </a:rPr>
              <a:t>Talent development</a:t>
            </a:r>
          </a:p>
          <a:p>
            <a:pPr marL="538163" lvl="1" indent="-269081" defTabSz="342900">
              <a:defRPr/>
            </a:pPr>
            <a:r>
              <a:rPr lang="nl-NL" sz="900" dirty="0">
                <a:latin typeface="Calibri" panose="020F0502020204030204" pitchFamily="34" charset="0"/>
                <a:cs typeface="Calibri" panose="020F0502020204030204" pitchFamily="34" charset="0"/>
              </a:rPr>
              <a:t>Open Culture of Excellence</a:t>
            </a:r>
          </a:p>
          <a:p>
            <a:pPr marL="538163" lvl="1" indent="-269081" defTabSz="342900">
              <a:defRPr/>
            </a:pPr>
            <a:r>
              <a:rPr lang="nl-NL" sz="900" dirty="0" err="1">
                <a:latin typeface="Calibri" panose="020F0502020204030204" pitchFamily="34" charset="0"/>
                <a:cs typeface="Calibri" panose="020F0502020204030204" pitchFamily="34" charset="0"/>
              </a:rPr>
              <a:t>Responsible</a:t>
            </a:r>
            <a:r>
              <a:rPr lang="nl-NL" sz="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900" dirty="0" err="1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nl-NL" sz="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900" dirty="0" err="1">
                <a:latin typeface="Calibri" panose="020F0502020204030204" pitchFamily="34" charset="0"/>
                <a:cs typeface="Calibri" panose="020F0502020204030204" pitchFamily="34" charset="0"/>
              </a:rPr>
              <a:t>Engaged</a:t>
            </a:r>
            <a:r>
              <a:rPr lang="nl-NL" sz="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900" dirty="0" err="1">
                <a:latin typeface="Calibri" panose="020F0502020204030204" pitchFamily="34" charset="0"/>
                <a:cs typeface="Calibri" panose="020F0502020204030204" pitchFamily="34" charset="0"/>
              </a:rPr>
              <a:t>Universities</a:t>
            </a:r>
            <a:endParaRPr lang="nl-NL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38163" lvl="1" indent="-269081" defTabSz="342900">
              <a:defRPr/>
            </a:pPr>
            <a:endParaRPr lang="en-US" sz="9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defTabSz="342900">
              <a:buNone/>
              <a:defRPr/>
            </a:pPr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</a:rPr>
              <a:t>•  Engagement in various </a:t>
            </a:r>
            <a:r>
              <a:rPr lang="en-US" sz="900" b="1" dirty="0">
                <a:latin typeface="Calibri" panose="020F0502020204030204" pitchFamily="34" charset="0"/>
                <a:cs typeface="Calibri" panose="020F0502020204030204" pitchFamily="34" charset="0"/>
              </a:rPr>
              <a:t>focus groups:</a:t>
            </a:r>
          </a:p>
          <a:p>
            <a:pPr marL="538163" lvl="1" indent="-269081" defTabSz="342900">
              <a:defRPr/>
            </a:pPr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</a:rPr>
              <a:t>EU policy</a:t>
            </a:r>
            <a:endParaRPr lang="nl-NL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38163" lvl="1" indent="-269081" defTabSz="342900">
              <a:defRPr/>
            </a:pPr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</a:rPr>
              <a:t>Recognition &amp; rewards</a:t>
            </a:r>
            <a:endParaRPr lang="nl-NL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38163" lvl="1" indent="-269081" defTabSz="342900">
              <a:defRPr/>
            </a:pPr>
            <a:r>
              <a:rPr lang="nl-NL" sz="900" dirty="0">
                <a:latin typeface="Calibri" panose="020F0502020204030204" pitchFamily="34" charset="0"/>
                <a:cs typeface="Calibri" panose="020F0502020204030204" pitchFamily="34" charset="0"/>
              </a:rPr>
              <a:t>Open </a:t>
            </a:r>
            <a:r>
              <a:rPr lang="nl-NL" sz="900" dirty="0" err="1">
                <a:latin typeface="Calibri" panose="020F0502020204030204" pitchFamily="34" charset="0"/>
                <a:cs typeface="Calibri" panose="020F0502020204030204" pitchFamily="34" charset="0"/>
              </a:rPr>
              <a:t>Science</a:t>
            </a:r>
            <a:endParaRPr lang="nl-NL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38163" lvl="1" indent="-269081" defTabSz="342900">
              <a:defRPr/>
            </a:pPr>
            <a:r>
              <a:rPr lang="nl-NL" sz="900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nl-NL" sz="9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ooperation </a:t>
            </a:r>
            <a:r>
              <a:rPr lang="nl-NL" sz="900" b="0" i="0" u="none" strike="noStrike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among</a:t>
            </a:r>
            <a:r>
              <a:rPr lang="nl-NL" sz="9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European University </a:t>
            </a:r>
            <a:r>
              <a:rPr lang="nl-NL" sz="900" b="0" i="0" u="none" strike="noStrike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alliances</a:t>
            </a:r>
            <a:endParaRPr lang="nl-NL" sz="900" b="0" i="0" u="none" strike="noStrike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38163" lvl="1" indent="-269081" defTabSz="342900">
              <a:defRPr/>
            </a:pPr>
            <a:r>
              <a:rPr lang="nl-NL" sz="9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nl-NL" sz="900" b="0" i="0" u="none" strike="noStrike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nnovating</a:t>
            </a:r>
            <a:r>
              <a:rPr lang="nl-NL" sz="9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teaching </a:t>
            </a:r>
            <a:r>
              <a:rPr lang="nl-NL" sz="900" b="0" i="0" u="none" strike="noStrike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nl-NL" sz="9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900" b="0" i="0" u="none" strike="noStrike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learning</a:t>
            </a:r>
            <a:r>
              <a:rPr lang="nl-NL" sz="9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900" b="0" i="0" u="none" strike="noStrike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practices</a:t>
            </a:r>
            <a:endParaRPr lang="nl-NL" sz="900" b="0" i="0" u="none" strike="noStrike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38163" lvl="1" indent="-269081" defTabSz="342900">
              <a:defRPr/>
            </a:pPr>
            <a:endParaRPr lang="nl-NL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defTabSz="342900">
              <a:buNone/>
              <a:defRPr/>
            </a:pPr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</a:rPr>
              <a:t>•  </a:t>
            </a:r>
            <a:r>
              <a:rPr lang="en-US" sz="900" b="1" dirty="0">
                <a:latin typeface="Calibri" panose="020F0502020204030204" pitchFamily="34" charset="0"/>
                <a:cs typeface="Calibri" panose="020F0502020204030204" pitchFamily="34" charset="0"/>
              </a:rPr>
              <a:t>Other activities:</a:t>
            </a:r>
          </a:p>
          <a:p>
            <a:pPr marL="538163" lvl="1" indent="-269081" defTabSz="342900">
              <a:defRPr/>
            </a:pPr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</a:rPr>
              <a:t>Awards for research mobilities across the network</a:t>
            </a:r>
          </a:p>
          <a:p>
            <a:pPr marL="538163" lvl="1" indent="-269081" defTabSz="342900">
              <a:defRPr/>
            </a:pPr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</a:rPr>
              <a:t>Developing Joint/Double degree programs with YERUN partners</a:t>
            </a:r>
          </a:p>
          <a:p>
            <a:pPr marL="538163" lvl="1" indent="-269081" defTabSz="342900">
              <a:defRPr/>
            </a:pPr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</a:rPr>
              <a:t>Joint projects (for example in the field of joint PhD education)</a:t>
            </a:r>
          </a:p>
          <a:p>
            <a:pPr marL="538163" lvl="1" indent="-269081" defTabSz="342900">
              <a:defRPr/>
            </a:pPr>
            <a:r>
              <a:rPr lang="nl-NL" sz="900" b="0" i="0" u="none" strike="noStrike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Connecting</a:t>
            </a:r>
            <a:r>
              <a:rPr lang="nl-NL" sz="9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900" b="0" i="0" u="none" strike="noStrike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researchers</a:t>
            </a:r>
            <a:r>
              <a:rPr lang="nl-NL" sz="9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900" b="0" i="0" u="none" strike="noStrike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within</a:t>
            </a:r>
            <a:r>
              <a:rPr lang="nl-NL" sz="9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900" b="0" i="0" u="none" strike="noStrike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nl-NL" sz="9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900" b="0" i="0" u="none" strike="noStrike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network</a:t>
            </a:r>
            <a:r>
              <a:rPr lang="nl-NL" sz="9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via </a:t>
            </a:r>
            <a:r>
              <a:rPr lang="nl-NL" sz="900" b="0" i="0" u="none" strike="noStrike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nl-NL" sz="9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digital YERUN Connect platform</a:t>
            </a:r>
            <a:endParaRPr lang="en-US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9081" lvl="1" indent="0" defTabSz="342900">
              <a:buNone/>
              <a:defRPr/>
            </a:pPr>
            <a:endParaRPr lang="en-US" sz="1400" dirty="0">
              <a:solidFill>
                <a:srgbClr val="00142E"/>
              </a:solidFill>
            </a:endParaRPr>
          </a:p>
          <a:p>
            <a:pPr marL="0" indent="0" defTabSz="342900">
              <a:buNone/>
              <a:defRPr/>
            </a:pPr>
            <a:endParaRPr lang="en-US" sz="1400" dirty="0">
              <a:solidFill>
                <a:srgbClr val="00142E"/>
              </a:solidFill>
            </a:endParaRPr>
          </a:p>
          <a:p>
            <a:pPr marL="257175" indent="-257175" defTabSz="342900">
              <a:defRPr/>
            </a:pPr>
            <a:endParaRPr lang="en-US" sz="1400" dirty="0">
              <a:solidFill>
                <a:srgbClr val="00142E"/>
              </a:solidFill>
            </a:endParaRPr>
          </a:p>
          <a:p>
            <a:pPr marL="257175" indent="-257175" defTabSz="342900">
              <a:defRPr/>
            </a:pPr>
            <a:endParaRPr lang="en-US" sz="1400" dirty="0">
              <a:solidFill>
                <a:srgbClr val="00142E"/>
              </a:solidFill>
            </a:endParaRPr>
          </a:p>
          <a:p>
            <a:pPr marL="269081" lvl="1" indent="0" defTabSz="342900">
              <a:buNone/>
              <a:defRPr/>
            </a:pPr>
            <a:endParaRPr lang="en-US" sz="1400" dirty="0">
              <a:solidFill>
                <a:srgbClr val="00142E"/>
              </a:solidFill>
            </a:endParaRPr>
          </a:p>
          <a:p>
            <a:pPr lvl="8"/>
            <a:endParaRPr lang="nl-NL" sz="1400" dirty="0"/>
          </a:p>
        </p:txBody>
      </p:sp>
      <p:pic>
        <p:nvPicPr>
          <p:cNvPr id="5" name="Afbeelding 4" descr="Yerun 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375" y="754603"/>
            <a:ext cx="31242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073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600" dirty="0"/>
              <a:t>European Alliance </a:t>
            </a:r>
            <a:r>
              <a:rPr lang="nl-NL" sz="2600" dirty="0" err="1"/>
              <a:t>for</a:t>
            </a:r>
            <a:r>
              <a:rPr lang="nl-NL" sz="2600" dirty="0"/>
              <a:t> </a:t>
            </a:r>
            <a:r>
              <a:rPr lang="nl-NL" sz="2600" dirty="0" err="1"/>
              <a:t>Social</a:t>
            </a:r>
            <a:r>
              <a:rPr lang="nl-NL" sz="2600" dirty="0"/>
              <a:t> </a:t>
            </a:r>
            <a:r>
              <a:rPr lang="nl-NL" sz="2600" dirty="0" err="1"/>
              <a:t>Science</a:t>
            </a:r>
            <a:r>
              <a:rPr lang="nl-NL" sz="2600" dirty="0"/>
              <a:t> </a:t>
            </a:r>
            <a:r>
              <a:rPr lang="nl-NL" sz="2600" dirty="0" err="1"/>
              <a:t>and</a:t>
            </a:r>
            <a:r>
              <a:rPr lang="nl-NL" sz="2600" dirty="0"/>
              <a:t> </a:t>
            </a:r>
            <a:r>
              <a:rPr lang="nl-NL" sz="2600" dirty="0" err="1"/>
              <a:t>Humanities</a:t>
            </a:r>
            <a:r>
              <a:rPr lang="nl-NL" sz="2600" dirty="0"/>
              <a:t> (EASSH)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60000" y="1965416"/>
            <a:ext cx="8326799" cy="2508261"/>
          </a:xfrm>
        </p:spPr>
        <p:txBody>
          <a:bodyPr numCol="1" spcCol="180000"/>
          <a:lstStyle/>
          <a:p>
            <a:pPr marL="0" indent="0" defTabSz="342900">
              <a:buNone/>
              <a:defRPr/>
            </a:pPr>
            <a:r>
              <a:rPr lang="en-US" sz="1600" b="1" dirty="0">
                <a:solidFill>
                  <a:srgbClr val="00142E"/>
                </a:solidFill>
              </a:rPr>
              <a:t>Cooperation between 65 European member </a:t>
            </a:r>
            <a:r>
              <a:rPr lang="en-US" sz="1600" b="1" dirty="0" err="1">
                <a:solidFill>
                  <a:srgbClr val="00142E"/>
                </a:solidFill>
              </a:rPr>
              <a:t>organisations</a:t>
            </a:r>
            <a:r>
              <a:rPr lang="en-US" sz="1600" b="1" dirty="0">
                <a:solidFill>
                  <a:srgbClr val="00142E"/>
                </a:solidFill>
              </a:rPr>
              <a:t> to promote and strengthen the </a:t>
            </a:r>
            <a:br>
              <a:rPr lang="en-US" sz="1600" b="1" dirty="0">
                <a:solidFill>
                  <a:srgbClr val="00142E"/>
                </a:solidFill>
              </a:rPr>
            </a:br>
            <a:r>
              <a:rPr lang="en-US" sz="1600" b="1" dirty="0">
                <a:solidFill>
                  <a:srgbClr val="00142E"/>
                </a:solidFill>
              </a:rPr>
              <a:t>social sciences and humanities in Europe</a:t>
            </a:r>
          </a:p>
          <a:p>
            <a:pPr marL="0" indent="0" defTabSz="342900">
              <a:buNone/>
              <a:defRPr/>
            </a:pPr>
            <a:endParaRPr lang="en-US" sz="1400" b="1" dirty="0">
              <a:solidFill>
                <a:srgbClr val="00142E"/>
              </a:solidFill>
            </a:endParaRPr>
          </a:p>
          <a:p>
            <a:pPr marL="180181" indent="-285750" defTabSz="342900">
              <a:defRPr/>
            </a:pPr>
            <a:r>
              <a:rPr lang="en-US" sz="1800" b="1" dirty="0">
                <a:solidFill>
                  <a:srgbClr val="00142E"/>
                </a:solidFill>
              </a:rPr>
              <a:t>Focus areas:</a:t>
            </a:r>
          </a:p>
          <a:p>
            <a:pPr marL="554831" lvl="1" indent="-285750" defTabSz="342900">
              <a:defRPr/>
            </a:pPr>
            <a:r>
              <a:rPr lang="en-US" sz="1400" dirty="0">
                <a:solidFill>
                  <a:srgbClr val="00142E"/>
                </a:solidFill>
              </a:rPr>
              <a:t>Developing policy proposals and position papers</a:t>
            </a:r>
          </a:p>
          <a:p>
            <a:pPr marL="554831" lvl="1" indent="-285750" defTabSz="342900">
              <a:defRPr/>
            </a:pPr>
            <a:r>
              <a:rPr lang="en-US" sz="1400" dirty="0">
                <a:solidFill>
                  <a:srgbClr val="00142E"/>
                </a:solidFill>
              </a:rPr>
              <a:t>Engaging with policy institutions on the design, implementation and oversight of multi-national and European research </a:t>
            </a:r>
            <a:r>
              <a:rPr lang="en-US" sz="1400" dirty="0" err="1">
                <a:solidFill>
                  <a:srgbClr val="00142E"/>
                </a:solidFill>
              </a:rPr>
              <a:t>programmes</a:t>
            </a:r>
            <a:endParaRPr lang="en-US" sz="1400" dirty="0">
              <a:solidFill>
                <a:srgbClr val="00142E"/>
              </a:solidFill>
            </a:endParaRPr>
          </a:p>
          <a:p>
            <a:pPr marL="554831" lvl="1" indent="-285750" defTabSz="342900">
              <a:defRPr/>
            </a:pPr>
            <a:r>
              <a:rPr lang="en-US" sz="1400" dirty="0">
                <a:solidFill>
                  <a:srgbClr val="00142E"/>
                </a:solidFill>
              </a:rPr>
              <a:t>Developing joint activities</a:t>
            </a:r>
          </a:p>
          <a:p>
            <a:pPr marL="554831" lvl="1" indent="-285750" defTabSz="342900">
              <a:defRPr/>
            </a:pPr>
            <a:endParaRPr lang="en-US" sz="1400" dirty="0">
              <a:solidFill>
                <a:srgbClr val="00142E"/>
              </a:solidFill>
            </a:endParaRPr>
          </a:p>
          <a:p>
            <a:pPr marL="180181" indent="-285750" defTabSz="342900">
              <a:defRPr/>
            </a:pPr>
            <a:r>
              <a:rPr lang="en-US" sz="1800" dirty="0">
                <a:solidFill>
                  <a:srgbClr val="00142E"/>
                </a:solidFill>
              </a:rPr>
              <a:t>Engagement in various </a:t>
            </a:r>
            <a:r>
              <a:rPr lang="en-US" sz="1800" b="1" dirty="0">
                <a:solidFill>
                  <a:srgbClr val="00142E"/>
                </a:solidFill>
              </a:rPr>
              <a:t>working groups</a:t>
            </a:r>
          </a:p>
          <a:p>
            <a:pPr marL="554831" lvl="1" indent="-285750" defTabSz="342900">
              <a:defRPr/>
            </a:pPr>
            <a:endParaRPr lang="en-US" sz="1400" b="1" dirty="0">
              <a:solidFill>
                <a:srgbClr val="00142E"/>
              </a:solidFill>
            </a:endParaRPr>
          </a:p>
          <a:p>
            <a:pPr marL="554831" lvl="1" indent="-285750" defTabSz="342900">
              <a:defRPr/>
            </a:pPr>
            <a:endParaRPr lang="en-US" sz="1400" dirty="0">
              <a:solidFill>
                <a:srgbClr val="00142E"/>
              </a:solidFill>
            </a:endParaRPr>
          </a:p>
          <a:p>
            <a:pPr marL="180181" indent="-285750" defTabSz="342900">
              <a:defRPr/>
            </a:pPr>
            <a:endParaRPr lang="en-US" sz="1800" dirty="0">
              <a:solidFill>
                <a:srgbClr val="00142E"/>
              </a:solidFill>
            </a:endParaRPr>
          </a:p>
          <a:p>
            <a:pPr marL="0" indent="0" defTabSz="342900">
              <a:buNone/>
              <a:defRPr/>
            </a:pPr>
            <a:endParaRPr lang="en-US" sz="1400" dirty="0">
              <a:solidFill>
                <a:srgbClr val="00142E"/>
              </a:solidFill>
            </a:endParaRPr>
          </a:p>
          <a:p>
            <a:pPr marL="257175" indent="-257175" defTabSz="342900">
              <a:defRPr/>
            </a:pPr>
            <a:endParaRPr lang="en-US" sz="1400" dirty="0">
              <a:solidFill>
                <a:srgbClr val="00142E"/>
              </a:solidFill>
            </a:endParaRPr>
          </a:p>
          <a:p>
            <a:pPr marL="257175" indent="-257175" defTabSz="342900">
              <a:defRPr/>
            </a:pPr>
            <a:endParaRPr lang="en-US" sz="1400" dirty="0">
              <a:solidFill>
                <a:srgbClr val="00142E"/>
              </a:solidFill>
            </a:endParaRPr>
          </a:p>
          <a:p>
            <a:pPr marL="269081" lvl="1" indent="0" defTabSz="342900">
              <a:buNone/>
              <a:defRPr/>
            </a:pPr>
            <a:endParaRPr lang="en-US" sz="1400" dirty="0">
              <a:solidFill>
                <a:srgbClr val="00142E"/>
              </a:solidFill>
            </a:endParaRPr>
          </a:p>
          <a:p>
            <a:pPr lvl="8"/>
            <a:endParaRPr lang="nl-NL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553" y="936687"/>
            <a:ext cx="23114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348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000" dirty="0">
                <a:solidFill>
                  <a:srgbClr val="00A2DB"/>
                </a:solidFill>
              </a:rPr>
              <a:t>Young </a:t>
            </a:r>
            <a:r>
              <a:rPr lang="nl-NL" sz="3000" dirty="0" err="1">
                <a:solidFill>
                  <a:srgbClr val="00A2DB"/>
                </a:solidFill>
              </a:rPr>
              <a:t>Universities</a:t>
            </a:r>
            <a:r>
              <a:rPr lang="nl-NL" sz="3000" dirty="0">
                <a:solidFill>
                  <a:srgbClr val="00A2DB"/>
                </a:solidFill>
              </a:rPr>
              <a:t> </a:t>
            </a:r>
            <a:r>
              <a:rPr lang="nl-NL" sz="3000" dirty="0" err="1">
                <a:solidFill>
                  <a:srgbClr val="00A2DB"/>
                </a:solidFill>
              </a:rPr>
              <a:t>for</a:t>
            </a:r>
            <a:r>
              <a:rPr lang="nl-NL" sz="3000" dirty="0">
                <a:solidFill>
                  <a:srgbClr val="00A2DB"/>
                </a:solidFill>
              </a:rPr>
              <a:t> the </a:t>
            </a:r>
            <a:r>
              <a:rPr lang="nl-NL" sz="3000" dirty="0" err="1">
                <a:solidFill>
                  <a:srgbClr val="00A2DB"/>
                </a:solidFill>
              </a:rPr>
              <a:t>Future</a:t>
            </a:r>
            <a:r>
              <a:rPr lang="nl-NL" sz="3000" dirty="0">
                <a:solidFill>
                  <a:srgbClr val="00A2DB"/>
                </a:solidFill>
              </a:rPr>
              <a:t> of Europe (YUFE)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343" y="923260"/>
            <a:ext cx="2388870" cy="628650"/>
          </a:xfrm>
          <a:prstGeom prst="rect">
            <a:avLst/>
          </a:prstGeom>
        </p:spPr>
      </p:pic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359999" y="1638647"/>
            <a:ext cx="8326799" cy="2815366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Coordinated by Maastricht University, funded by the European Commission </a:t>
            </a:r>
            <a:endParaRPr lang="en-GB" sz="1400" dirty="0"/>
          </a:p>
          <a:p>
            <a:r>
              <a:rPr lang="en-GB" sz="1400" dirty="0"/>
              <a:t>Geographically diverse: </a:t>
            </a:r>
            <a:r>
              <a:rPr lang="en-US" sz="1400" dirty="0"/>
              <a:t>10 universities from 10 countries &amp; 4 non-academic partners</a:t>
            </a:r>
          </a:p>
          <a:p>
            <a:r>
              <a:rPr lang="en-US" sz="1400" dirty="0"/>
              <a:t>Building 1 European University with young universities – below 50 years</a:t>
            </a:r>
          </a:p>
          <a:p>
            <a:r>
              <a:rPr lang="en-GB" sz="1400" dirty="0"/>
              <a:t>Student-centred/Research-based/Challenge-based</a:t>
            </a:r>
          </a:p>
          <a:p>
            <a:pPr lvl="0"/>
            <a:r>
              <a:rPr lang="en-US" sz="1400" dirty="0"/>
              <a:t>Innovative recognition system of extra-curricular activities</a:t>
            </a:r>
            <a:endParaRPr lang="en-GB" sz="1400" dirty="0"/>
          </a:p>
          <a:p>
            <a:pPr lvl="0"/>
            <a:r>
              <a:rPr lang="en-US" sz="1400" dirty="0"/>
              <a:t>Focus on multilateral mobility in a virtual/blended/physical way, supported by a Virtual Campus</a:t>
            </a:r>
            <a:endParaRPr lang="en-GB" sz="1400" dirty="0"/>
          </a:p>
          <a:p>
            <a:r>
              <a:rPr lang="en-US" sz="1400" dirty="0"/>
              <a:t>Strong embedding in own cities and regions</a:t>
            </a:r>
          </a:p>
          <a:p>
            <a:pPr lvl="1"/>
            <a:r>
              <a:rPr lang="en-US" sz="1400" b="1" dirty="0"/>
              <a:t>Increased social participation </a:t>
            </a:r>
          </a:p>
          <a:p>
            <a:pPr lvl="1"/>
            <a:r>
              <a:rPr lang="en-US" sz="1400" b="1" dirty="0"/>
              <a:t>Re-skilling </a:t>
            </a:r>
          </a:p>
          <a:p>
            <a:pPr lvl="1"/>
            <a:r>
              <a:rPr lang="en-US" sz="1400" b="1" dirty="0"/>
              <a:t>Youth empowerment </a:t>
            </a:r>
          </a:p>
          <a:p>
            <a:endParaRPr lang="en-GB" sz="1400" dirty="0">
              <a:solidFill>
                <a:srgbClr val="001B71"/>
              </a:solidFill>
            </a:endParaRPr>
          </a:p>
          <a:p>
            <a:endParaRPr lang="nl-NL" sz="1400" dirty="0">
              <a:solidFill>
                <a:srgbClr val="001B7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9940" y="4533767"/>
            <a:ext cx="1941608" cy="42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7877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Our</a:t>
            </a:r>
            <a:r>
              <a:rPr lang="nl-NL" dirty="0"/>
              <a:t> </a:t>
            </a:r>
            <a:r>
              <a:rPr lang="nl-NL" dirty="0" err="1"/>
              <a:t>core</a:t>
            </a:r>
            <a:r>
              <a:rPr lang="nl-NL" dirty="0"/>
              <a:t> </a:t>
            </a:r>
            <a:r>
              <a:rPr lang="nl-NL" dirty="0" err="1"/>
              <a:t>values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diversity and inclusivity</a:t>
            </a:r>
          </a:p>
          <a:p>
            <a:r>
              <a:rPr lang="en-GB" sz="2400" dirty="0"/>
              <a:t>sustainability</a:t>
            </a:r>
          </a:p>
          <a:p>
            <a:r>
              <a:rPr lang="en-GB" sz="2400" dirty="0"/>
              <a:t>mutual respect</a:t>
            </a:r>
          </a:p>
          <a:p>
            <a:r>
              <a:rPr lang="en-GB" sz="2400" dirty="0"/>
              <a:t>integrity</a:t>
            </a:r>
          </a:p>
          <a:p>
            <a:r>
              <a:rPr lang="en-GB" sz="2400" dirty="0"/>
              <a:t>democratic principles</a:t>
            </a:r>
          </a:p>
          <a:p>
            <a:r>
              <a:rPr lang="en-GB" sz="2400" dirty="0"/>
              <a:t>transparency</a:t>
            </a:r>
          </a:p>
          <a:p>
            <a:endParaRPr lang="nl-NL" sz="2400" dirty="0">
              <a:latin typeface="+mn-lt"/>
            </a:endParaRPr>
          </a:p>
          <a:p>
            <a:pPr marL="0" indent="0">
              <a:buNone/>
            </a:pPr>
            <a:r>
              <a:rPr lang="nl-NL" sz="2400" i="1" dirty="0">
                <a:latin typeface="+mn-lt"/>
              </a:rPr>
              <a:t>Source: Maastricht University – The European </a:t>
            </a:r>
            <a:r>
              <a:rPr lang="nl-NL" sz="2400" i="1" dirty="0" err="1">
                <a:latin typeface="+mn-lt"/>
              </a:rPr>
              <a:t>university</a:t>
            </a:r>
            <a:r>
              <a:rPr lang="nl-NL" sz="2400" i="1" dirty="0">
                <a:latin typeface="+mn-lt"/>
              </a:rPr>
              <a:t> of </a:t>
            </a:r>
            <a:r>
              <a:rPr lang="nl-NL" sz="2400" i="1" dirty="0" err="1">
                <a:latin typeface="+mn-lt"/>
              </a:rPr>
              <a:t>the</a:t>
            </a:r>
            <a:r>
              <a:rPr lang="nl-NL" sz="2400" i="1" dirty="0">
                <a:latin typeface="+mn-lt"/>
              </a:rPr>
              <a:t> Netherlands, Strategic </a:t>
            </a:r>
            <a:r>
              <a:rPr lang="nl-NL" sz="2400" i="1" dirty="0" err="1">
                <a:latin typeface="+mn-lt"/>
              </a:rPr>
              <a:t>Programme</a:t>
            </a:r>
            <a:r>
              <a:rPr lang="nl-NL" sz="2400" i="1" dirty="0">
                <a:latin typeface="+mn-lt"/>
              </a:rPr>
              <a:t> 2022-2026</a:t>
            </a:r>
            <a:endParaRPr lang="nl-NL" sz="2400" dirty="0">
              <a:latin typeface="+mn-lt"/>
            </a:endParaRPr>
          </a:p>
          <a:p>
            <a:endParaRPr lang="nl-NL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910456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Stimulating learning environment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60001" y="1485118"/>
            <a:ext cx="3934624" cy="3037721"/>
          </a:xfrm>
        </p:spPr>
        <p:txBody>
          <a:bodyPr/>
          <a:lstStyle/>
          <a:p>
            <a:r>
              <a:rPr lang="en-US" sz="2000" dirty="0"/>
              <a:t>Problem-Based Learning: student </a:t>
            </a:r>
            <a:r>
              <a:rPr lang="en-US" sz="2000" dirty="0" err="1"/>
              <a:t>centred</a:t>
            </a:r>
            <a:r>
              <a:rPr lang="en-US" sz="2000" dirty="0"/>
              <a:t>, small groups</a:t>
            </a:r>
            <a:endParaRPr lang="nl-NL" sz="2000" dirty="0"/>
          </a:p>
          <a:p>
            <a:r>
              <a:rPr lang="en-US" sz="2000" dirty="0"/>
              <a:t>International Classroom: with over 100 nationalities</a:t>
            </a:r>
            <a:endParaRPr lang="nl-NL" sz="2000" dirty="0"/>
          </a:p>
          <a:p>
            <a:r>
              <a:rPr lang="en-US" sz="2000" dirty="0"/>
              <a:t>many possibilities to study abroad</a:t>
            </a:r>
            <a:endParaRPr lang="nl-NL" sz="2000" dirty="0"/>
          </a:p>
          <a:p>
            <a:r>
              <a:rPr lang="en-US" sz="2000" dirty="0" err="1"/>
              <a:t>honours</a:t>
            </a:r>
            <a:r>
              <a:rPr lang="en-US" sz="2000" dirty="0"/>
              <a:t> </a:t>
            </a:r>
            <a:r>
              <a:rPr lang="en-US" sz="2000" dirty="0" err="1"/>
              <a:t>programmes</a:t>
            </a:r>
            <a:endParaRPr lang="en-US" sz="2000" dirty="0"/>
          </a:p>
          <a:p>
            <a:r>
              <a:rPr lang="en-GB" sz="2000" dirty="0"/>
              <a:t>developing global citizenship competences</a:t>
            </a:r>
            <a:endParaRPr lang="nl-NL" sz="2000" dirty="0"/>
          </a:p>
        </p:txBody>
      </p:sp>
      <p:pic>
        <p:nvPicPr>
          <p:cNvPr id="6" name="Tijdelijke aanduiding voor afbeelding 5" descr="Afbeelding met persoon, tafel, overdekt, vloer&#10;&#10;Automatisch gegenereerde beschrijving">
            <a:extLst>
              <a:ext uri="{FF2B5EF4-FFF2-40B4-BE49-F238E27FC236}">
                <a16:creationId xmlns:a16="http://schemas.microsoft.com/office/drawing/2014/main" id="{D4992186-8040-6208-AA64-0A7B7609409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95813" y="0"/>
            <a:ext cx="4548187" cy="5143500"/>
          </a:xfrm>
        </p:spPr>
      </p:pic>
    </p:spTree>
    <p:extLst>
      <p:ext uri="{BB962C8B-B14F-4D97-AF65-F5344CB8AC3E}">
        <p14:creationId xmlns:p14="http://schemas.microsoft.com/office/powerpoint/2010/main" val="29900381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Problem-Based Learning (PBL)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60001" y="1361823"/>
            <a:ext cx="3934624" cy="3131519"/>
          </a:xfrm>
        </p:spPr>
        <p:txBody>
          <a:bodyPr/>
          <a:lstStyle/>
          <a:p>
            <a:r>
              <a:rPr lang="en-US" sz="2000" dirty="0"/>
              <a:t>learning in a collaborative, dynamic way</a:t>
            </a:r>
            <a:endParaRPr lang="nl-NL" sz="2000" dirty="0"/>
          </a:p>
          <a:p>
            <a:r>
              <a:rPr lang="en-US" sz="2000" dirty="0"/>
              <a:t>examining and solving </a:t>
            </a:r>
            <a:br>
              <a:rPr lang="en-US" sz="2000" dirty="0"/>
            </a:br>
            <a:r>
              <a:rPr lang="en-US" sz="2000" dirty="0"/>
              <a:t>real-world problems</a:t>
            </a:r>
            <a:endParaRPr lang="nl-NL" sz="2000" dirty="0"/>
          </a:p>
          <a:p>
            <a:r>
              <a:rPr lang="en-US" sz="2000" dirty="0"/>
              <a:t>developing 21st century skills </a:t>
            </a:r>
            <a:br>
              <a:rPr lang="en-US" sz="2000" dirty="0"/>
            </a:br>
            <a:r>
              <a:rPr lang="en-US" sz="2000" dirty="0"/>
              <a:t>(e.g. debating, </a:t>
            </a:r>
            <a:r>
              <a:rPr lang="en-US" sz="2000" dirty="0" err="1"/>
              <a:t>organising</a:t>
            </a:r>
            <a:r>
              <a:rPr lang="en-US" sz="2000" dirty="0"/>
              <a:t>, thinking critically)</a:t>
            </a:r>
            <a:endParaRPr lang="nl-NL" sz="2000" dirty="0"/>
          </a:p>
          <a:p>
            <a:r>
              <a:rPr lang="en-US" sz="2000" dirty="0"/>
              <a:t>personal contacts with tutors and lecturers</a:t>
            </a:r>
            <a:endParaRPr lang="nl-NL" sz="2000" dirty="0"/>
          </a:p>
          <a:p>
            <a:r>
              <a:rPr lang="en-US" sz="2000" dirty="0"/>
              <a:t>closely monitored learning process</a:t>
            </a:r>
            <a:endParaRPr lang="nl-NL" sz="2000" dirty="0"/>
          </a:p>
        </p:txBody>
      </p:sp>
      <p:pic>
        <p:nvPicPr>
          <p:cNvPr id="7" name="Tijdelijke aanduiding voor afbeelding 6" descr="Afbeelding met kleding, meubels, persoon, overdekt&#10;&#10;Automatisch gegenereerde beschrijving">
            <a:extLst>
              <a:ext uri="{FF2B5EF4-FFF2-40B4-BE49-F238E27FC236}">
                <a16:creationId xmlns:a16="http://schemas.microsoft.com/office/drawing/2014/main" id="{555FC5C2-0495-B206-4855-800D07D9ED3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95043" y="0"/>
            <a:ext cx="4548957" cy="5143500"/>
          </a:xfrm>
        </p:spPr>
      </p:pic>
    </p:spTree>
    <p:extLst>
      <p:ext uri="{BB962C8B-B14F-4D97-AF65-F5344CB8AC3E}">
        <p14:creationId xmlns:p14="http://schemas.microsoft.com/office/powerpoint/2010/main" val="39330752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Research themes</a:t>
            </a:r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Europe and a globalising world</a:t>
            </a:r>
          </a:p>
          <a:p>
            <a:r>
              <a:rPr lang="en-GB" dirty="0"/>
              <a:t>Learning and innovation</a:t>
            </a:r>
          </a:p>
          <a:p>
            <a:r>
              <a:rPr lang="en-GB" dirty="0"/>
              <a:t>Quality of life</a:t>
            </a:r>
          </a:p>
          <a:p>
            <a:r>
              <a:rPr lang="en-GB" dirty="0"/>
              <a:t>Sustainability and Circularity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11820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Research at UM</a:t>
            </a:r>
            <a:r>
              <a:rPr lang="nl-NL" sz="3200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60001" y="897906"/>
            <a:ext cx="3934624" cy="3713423"/>
          </a:xfrm>
        </p:spPr>
        <p:txBody>
          <a:bodyPr/>
          <a:lstStyle/>
          <a:p>
            <a:r>
              <a:rPr lang="en-GB" sz="1800" dirty="0"/>
              <a:t>contributes to solving major societal issues</a:t>
            </a:r>
          </a:p>
          <a:p>
            <a:r>
              <a:rPr lang="en-GB" sz="1800" dirty="0"/>
              <a:t>is both fundamental and translated into economic, financial or social value</a:t>
            </a:r>
          </a:p>
          <a:p>
            <a:r>
              <a:rPr lang="en-GB" sz="1800" dirty="0"/>
              <a:t>is interdisciplinary and closely linked to education</a:t>
            </a:r>
          </a:p>
          <a:p>
            <a:r>
              <a:rPr lang="en-GB" sz="1800" dirty="0"/>
              <a:t>is organised in six faculties and various interdisciplinary institutes</a:t>
            </a:r>
          </a:p>
          <a:p>
            <a:r>
              <a:rPr lang="en-GB" sz="1800" dirty="0"/>
              <a:t>complies with open science principles</a:t>
            </a:r>
          </a:p>
          <a:p>
            <a:r>
              <a:rPr lang="en-US" sz="1800" dirty="0"/>
              <a:t>takes place in a first-class research climate</a:t>
            </a:r>
          </a:p>
          <a:p>
            <a:pPr marL="0" indent="0">
              <a:buNone/>
            </a:pPr>
            <a:r>
              <a:rPr lang="nl-NL" sz="2000" dirty="0"/>
              <a:t> </a:t>
            </a:r>
          </a:p>
        </p:txBody>
      </p:sp>
      <p:pic>
        <p:nvPicPr>
          <p:cNvPr id="7" name="Tijdelijke aanduiding voor afbeelding 4" descr="UM-Chemelot-Labs-131.jpg">
            <a:extLst>
              <a:ext uri="{FF2B5EF4-FFF2-40B4-BE49-F238E27FC236}">
                <a16:creationId xmlns:a16="http://schemas.microsoft.com/office/drawing/2014/main" id="{EE8BFD55-E7FB-3843-AF27-64BDA07A7B9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95044" y="0"/>
            <a:ext cx="4548957" cy="5143500"/>
          </a:xfrm>
        </p:spPr>
      </p:pic>
    </p:spTree>
    <p:extLst>
      <p:ext uri="{BB962C8B-B14F-4D97-AF65-F5344CB8AC3E}">
        <p14:creationId xmlns:p14="http://schemas.microsoft.com/office/powerpoint/2010/main" val="30498213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A83C7E-BDD9-EA98-8A3D-A86C05853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Hub Brussels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C1E13F3-F112-16D6-C4D0-0CC8816E59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500" b="0" i="0" dirty="0"/>
              <a:t>building networks and facilitating community-led meetings</a:t>
            </a:r>
          </a:p>
          <a:p>
            <a:r>
              <a:rPr lang="en-US" sz="2500" b="0" i="0" dirty="0"/>
              <a:t>monitoring and advising on EU policy</a:t>
            </a:r>
            <a:endParaRPr lang="en-US" sz="2500" dirty="0"/>
          </a:p>
          <a:p>
            <a:r>
              <a:rPr lang="en-US" sz="2500" b="0" i="0" dirty="0"/>
              <a:t>positioning UM and advocating for its interests</a:t>
            </a:r>
          </a:p>
          <a:p>
            <a:r>
              <a:rPr lang="en-US" sz="2500" b="0" i="0" dirty="0"/>
              <a:t>increasing UM opportunities to obtain EU research </a:t>
            </a:r>
            <a:br>
              <a:rPr lang="en-US" sz="2500" b="0" i="0" dirty="0"/>
            </a:br>
            <a:r>
              <a:rPr lang="en-US" sz="2500" b="0" i="0" dirty="0"/>
              <a:t>&amp; innovation funding</a:t>
            </a:r>
            <a:endParaRPr lang="en-US" sz="2500" dirty="0"/>
          </a:p>
          <a:p>
            <a:endParaRPr lang="en-US" sz="2500" dirty="0"/>
          </a:p>
          <a:p>
            <a:endParaRPr lang="en-US" sz="2500" dirty="0"/>
          </a:p>
          <a:p>
            <a:endParaRPr lang="nl-NL" sz="2500" dirty="0"/>
          </a:p>
        </p:txBody>
      </p:sp>
    </p:spTree>
    <p:extLst>
      <p:ext uri="{BB962C8B-B14F-4D97-AF65-F5344CB8AC3E}">
        <p14:creationId xmlns:p14="http://schemas.microsoft.com/office/powerpoint/2010/main" val="3215012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5" descr="Pag_Europa_3.jpg">
            <a:extLst>
              <a:ext uri="{FF2B5EF4-FFF2-40B4-BE49-F238E27FC236}">
                <a16:creationId xmlns:a16="http://schemas.microsoft.com/office/drawing/2014/main" id="{18C7B93B-02F5-5A47-A485-3FFD2139088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60000" y="314094"/>
            <a:ext cx="8326799" cy="756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2"/>
                </a:solidFill>
                <a:latin typeface="+mj-lt"/>
                <a:ea typeface="+mj-ea"/>
                <a:cs typeface="Verdana"/>
              </a:defRPr>
            </a:lvl1pPr>
          </a:lstStyle>
          <a:p>
            <a:r>
              <a:rPr lang="en-US" sz="2800" dirty="0"/>
              <a:t>In the south of the Netherlands, at the heart of Europe</a:t>
            </a:r>
          </a:p>
          <a:p>
            <a:endParaRPr lang="en-US" sz="1000" b="0" dirty="0"/>
          </a:p>
          <a:p>
            <a:r>
              <a:rPr lang="en-US" sz="2000" b="0" dirty="0"/>
              <a:t>We are the European university of the Netherlands.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60000" y="438750"/>
            <a:ext cx="8487787" cy="476994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j-lt"/>
                <a:ea typeface="+mn-ea"/>
                <a:cs typeface="Verdana"/>
              </a:defRPr>
            </a:lvl1pPr>
            <a:lvl2pPr marL="717550" indent="-358775" algn="l" defTabSz="457200" rtl="0" eaLnBrk="1" latinLnBrk="0" hangingPunct="1">
              <a:spcBef>
                <a:spcPts val="0"/>
              </a:spcBef>
              <a:buFont typeface="Lucida Grande"/>
              <a:buChar char="-"/>
              <a:defRPr sz="3200" kern="1200">
                <a:solidFill>
                  <a:schemeClr val="tx1"/>
                </a:solidFill>
                <a:latin typeface="+mj-lt"/>
                <a:ea typeface="+mn-ea"/>
                <a:cs typeface="Verdana"/>
              </a:defRPr>
            </a:lvl2pPr>
            <a:lvl3pPr marL="1073150" indent="-357188" algn="l" defTabSz="457200" rtl="0" eaLnBrk="1" latinLnBrk="0" hangingPunct="1">
              <a:spcBef>
                <a:spcPts val="0"/>
              </a:spcBef>
              <a:buFont typeface="Lucida Grande"/>
              <a:buChar char="-"/>
              <a:defRPr sz="2800" kern="1200">
                <a:solidFill>
                  <a:schemeClr val="tx1"/>
                </a:solidFill>
                <a:latin typeface="+mj-lt"/>
                <a:ea typeface="+mn-ea"/>
                <a:cs typeface="Verdana"/>
              </a:defRPr>
            </a:lvl3pPr>
            <a:lvl4pPr marL="1430338" indent="-355600" algn="l" defTabSz="457200" rtl="0" eaLnBrk="1" latinLnBrk="0" hangingPunct="1">
              <a:spcBef>
                <a:spcPts val="0"/>
              </a:spcBef>
              <a:buFont typeface="Lucida Grande"/>
              <a:buChar char="-"/>
              <a:defRPr sz="2400" kern="1200">
                <a:solidFill>
                  <a:schemeClr val="tx1"/>
                </a:solidFill>
                <a:latin typeface="+mj-lt"/>
                <a:ea typeface="+mn-ea"/>
                <a:cs typeface="Verdana"/>
              </a:defRPr>
            </a:lvl4pPr>
            <a:lvl5pPr marL="1793875" indent="-360363" algn="l" defTabSz="457200" rtl="0" eaLnBrk="1" latinLnBrk="0" hangingPunct="1">
              <a:spcBef>
                <a:spcPts val="0"/>
              </a:spcBef>
              <a:buFont typeface="Lucida Grande"/>
              <a:buChar char="-"/>
              <a:defRPr sz="2400" kern="1200">
                <a:solidFill>
                  <a:schemeClr val="tx1"/>
                </a:solidFill>
                <a:latin typeface="+mj-lt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br>
              <a:rPr lang="en-US" sz="2400" dirty="0">
                <a:latin typeface="+mn-lt"/>
              </a:rPr>
            </a:b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640848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/>
              <a:t>Campus Venlo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60000" y="987425"/>
            <a:ext cx="4097350" cy="4390743"/>
          </a:xfrm>
        </p:spPr>
        <p:txBody>
          <a:bodyPr/>
          <a:lstStyle/>
          <a:p>
            <a:r>
              <a:rPr lang="nl-NL" sz="2000" dirty="0" err="1"/>
              <a:t>highly</a:t>
            </a:r>
            <a:r>
              <a:rPr lang="nl-NL" sz="2000" dirty="0"/>
              <a:t> </a:t>
            </a:r>
            <a:r>
              <a:rPr lang="nl-NL" sz="2000" dirty="0" err="1"/>
              <a:t>international</a:t>
            </a:r>
            <a:r>
              <a:rPr lang="nl-NL" sz="2000" dirty="0"/>
              <a:t> campus </a:t>
            </a:r>
            <a:r>
              <a:rPr lang="nl-NL" sz="2000" dirty="0" err="1"/>
              <a:t>with</a:t>
            </a:r>
            <a:r>
              <a:rPr lang="nl-NL" sz="2000" dirty="0"/>
              <a:t> a small-</a:t>
            </a:r>
            <a:r>
              <a:rPr lang="nl-NL" sz="2000" dirty="0" err="1"/>
              <a:t>scale</a:t>
            </a:r>
            <a:r>
              <a:rPr lang="nl-NL" sz="2000" dirty="0"/>
              <a:t> </a:t>
            </a:r>
            <a:r>
              <a:rPr lang="nl-NL" sz="2000" dirty="0" err="1"/>
              <a:t>academic</a:t>
            </a:r>
            <a:r>
              <a:rPr lang="nl-NL" sz="2000" dirty="0"/>
              <a:t> community</a:t>
            </a:r>
          </a:p>
          <a:p>
            <a:r>
              <a:rPr lang="nl-NL" sz="2000" dirty="0" err="1"/>
              <a:t>education</a:t>
            </a:r>
            <a:r>
              <a:rPr lang="nl-NL" sz="2000" dirty="0"/>
              <a:t> </a:t>
            </a:r>
            <a:r>
              <a:rPr lang="nl-NL" sz="2000" dirty="0" err="1"/>
              <a:t>and</a:t>
            </a:r>
            <a:r>
              <a:rPr lang="nl-NL" sz="2000" dirty="0"/>
              <a:t> research focus on Health, </a:t>
            </a:r>
            <a:r>
              <a:rPr lang="nl-NL" sz="2000" dirty="0" err="1"/>
              <a:t>Nutrition</a:t>
            </a:r>
            <a:r>
              <a:rPr lang="nl-NL" sz="2000" dirty="0"/>
              <a:t> &amp; Business</a:t>
            </a:r>
          </a:p>
          <a:p>
            <a:r>
              <a:rPr lang="nl-NL" sz="2000" dirty="0" err="1"/>
              <a:t>three</a:t>
            </a:r>
            <a:r>
              <a:rPr lang="nl-NL" sz="2000" dirty="0"/>
              <a:t> </a:t>
            </a:r>
            <a:r>
              <a:rPr lang="nl-NL" sz="2000" dirty="0" err="1"/>
              <a:t>interdisciplinary</a:t>
            </a:r>
            <a:r>
              <a:rPr lang="nl-NL" sz="2000" dirty="0"/>
              <a:t> research </a:t>
            </a:r>
            <a:r>
              <a:rPr lang="nl-NL" sz="2000" dirty="0" err="1"/>
              <a:t>lines</a:t>
            </a:r>
            <a:endParaRPr lang="nl-NL" sz="2000" dirty="0"/>
          </a:p>
          <a:p>
            <a:r>
              <a:rPr lang="nl-NL" sz="2000" dirty="0" err="1"/>
              <a:t>three</a:t>
            </a:r>
            <a:r>
              <a:rPr lang="nl-NL" sz="2000" dirty="0"/>
              <a:t> </a:t>
            </a:r>
            <a:r>
              <a:rPr lang="nl-NL" sz="2000" dirty="0" err="1"/>
              <a:t>study</a:t>
            </a:r>
            <a:r>
              <a:rPr lang="nl-NL" sz="2000" dirty="0"/>
              <a:t> </a:t>
            </a:r>
            <a:r>
              <a:rPr lang="nl-NL" sz="2000" dirty="0" err="1"/>
              <a:t>programmes</a:t>
            </a:r>
            <a:r>
              <a:rPr lang="nl-NL" sz="2000" dirty="0"/>
              <a:t> at Campus Venlo: </a:t>
            </a:r>
            <a:r>
              <a:rPr lang="nl-NL" sz="2000" dirty="0" err="1"/>
              <a:t>one</a:t>
            </a:r>
            <a:r>
              <a:rPr lang="nl-NL" sz="2000" dirty="0"/>
              <a:t> bachelor </a:t>
            </a:r>
            <a:r>
              <a:rPr lang="nl-NL" sz="2000" dirty="0" err="1"/>
              <a:t>and</a:t>
            </a:r>
            <a:r>
              <a:rPr lang="nl-NL" sz="2000" dirty="0"/>
              <a:t> </a:t>
            </a:r>
            <a:r>
              <a:rPr lang="nl-NL" sz="2000" dirty="0" err="1"/>
              <a:t>two</a:t>
            </a:r>
            <a:r>
              <a:rPr lang="nl-NL" sz="2000" dirty="0"/>
              <a:t> masters</a:t>
            </a:r>
          </a:p>
          <a:p>
            <a:endParaRPr lang="nl-NL" sz="2000" dirty="0"/>
          </a:p>
        </p:txBody>
      </p:sp>
      <p:pic>
        <p:nvPicPr>
          <p:cNvPr id="7" name="Tijdelijke aanduiding voor afbeelding 4" descr="UM Mag Venlo '18 1 3059-Print.jpg">
            <a:extLst>
              <a:ext uri="{FF2B5EF4-FFF2-40B4-BE49-F238E27FC236}">
                <a16:creationId xmlns:a16="http://schemas.microsoft.com/office/drawing/2014/main" id="{D178E554-40DB-1447-B84C-49A3CB32653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95044" y="0"/>
            <a:ext cx="4548957" cy="5143500"/>
          </a:xfrm>
        </p:spPr>
      </p:pic>
    </p:spTree>
    <p:extLst>
      <p:ext uri="{BB962C8B-B14F-4D97-AF65-F5344CB8AC3E}">
        <p14:creationId xmlns:p14="http://schemas.microsoft.com/office/powerpoint/2010/main" val="23805394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afbeelding 4" descr="illustratie brightlands 2019 breedbeeld.jpg">
            <a:extLst>
              <a:ext uri="{FF2B5EF4-FFF2-40B4-BE49-F238E27FC236}">
                <a16:creationId xmlns:a16="http://schemas.microsoft.com/office/drawing/2014/main" id="{5DC2579F-4775-4946-9546-27D20DF0F1D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4" name="Titel 1"/>
          <p:cNvSpPr txBox="1">
            <a:spLocks/>
          </p:cNvSpPr>
          <p:nvPr/>
        </p:nvSpPr>
        <p:spPr>
          <a:xfrm>
            <a:off x="232178" y="231425"/>
            <a:ext cx="8326799" cy="756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2"/>
                </a:solidFill>
                <a:latin typeface="+mj-lt"/>
                <a:ea typeface="+mj-ea"/>
                <a:cs typeface="Verdana"/>
              </a:defRPr>
            </a:lvl1pPr>
          </a:lstStyle>
          <a:p>
            <a:r>
              <a:rPr lang="nl-NL" sz="3200" dirty="0" err="1"/>
              <a:t>Four</a:t>
            </a:r>
            <a:r>
              <a:rPr lang="nl-NL" sz="3200" dirty="0"/>
              <a:t> </a:t>
            </a:r>
            <a:r>
              <a:rPr lang="nl-NL" sz="3200" dirty="0" err="1"/>
              <a:t>areas</a:t>
            </a:r>
            <a:r>
              <a:rPr lang="nl-NL" sz="3200" dirty="0"/>
              <a:t> of expertise</a:t>
            </a:r>
            <a:endParaRPr lang="nl-NL" sz="3200" dirty="0">
              <a:solidFill>
                <a:schemeClr val="bg1"/>
              </a:solidFill>
            </a:endParaRPr>
          </a:p>
        </p:txBody>
      </p:sp>
      <p:pic>
        <p:nvPicPr>
          <p:cNvPr id="5" name="Afbeelding 4" descr="BL_LOGO PO_BLACK_RGB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349" y="987425"/>
            <a:ext cx="3196548" cy="112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8235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7" descr="Tesla 3 update HH 15-Print.jpg">
            <a:extLst>
              <a:ext uri="{FF2B5EF4-FFF2-40B4-BE49-F238E27FC236}">
                <a16:creationId xmlns:a16="http://schemas.microsoft.com/office/drawing/2014/main" id="{82777A5B-4589-A244-A520-9040DFB859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363" y="766800"/>
            <a:ext cx="7596187" cy="3532188"/>
          </a:xfrm>
        </p:spPr>
      </p:pic>
      <p:pic>
        <p:nvPicPr>
          <p:cNvPr id="7" name="Afbeelding 6" descr="BL-ICON_MHC_POS_RGB.jpg">
            <a:extLst>
              <a:ext uri="{FF2B5EF4-FFF2-40B4-BE49-F238E27FC236}">
                <a16:creationId xmlns:a16="http://schemas.microsoft.com/office/drawing/2014/main" id="{B9035DBA-4506-9E41-99FC-DF589EF910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0554" y="4470235"/>
            <a:ext cx="454274" cy="45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9429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1" descr="BL-mediabank-002209.jpg">
            <a:extLst>
              <a:ext uri="{FF2B5EF4-FFF2-40B4-BE49-F238E27FC236}">
                <a16:creationId xmlns:a16="http://schemas.microsoft.com/office/drawing/2014/main" id="{BE586D84-35C3-5E47-ABC3-8C5DBA1B0E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362" y="766800"/>
            <a:ext cx="7700057" cy="3430800"/>
          </a:xfrm>
        </p:spPr>
      </p:pic>
      <p:pic>
        <p:nvPicPr>
          <p:cNvPr id="8" name="Afbeelding 7" descr="BL-ICON_CC_POS_RGB.jpg">
            <a:extLst>
              <a:ext uri="{FF2B5EF4-FFF2-40B4-BE49-F238E27FC236}">
                <a16:creationId xmlns:a16="http://schemas.microsoft.com/office/drawing/2014/main" id="{2E7A5CED-998F-544D-B687-9C00742C0C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5618" y="4467007"/>
            <a:ext cx="454274" cy="45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7245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1" descr="UM-Venlo-Villa-Flora-150.jpg">
            <a:extLst>
              <a:ext uri="{FF2B5EF4-FFF2-40B4-BE49-F238E27FC236}">
                <a16:creationId xmlns:a16="http://schemas.microsoft.com/office/drawing/2014/main" id="{1497BBE5-FAA9-6C44-A680-79201D8982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362" y="766799"/>
            <a:ext cx="7662100" cy="3442593"/>
          </a:xfrm>
        </p:spPr>
      </p:pic>
      <p:pic>
        <p:nvPicPr>
          <p:cNvPr id="7" name="Afbeelding 6" descr="BL-ICON_CGV_POS_RGB.jpg">
            <a:extLst>
              <a:ext uri="{FF2B5EF4-FFF2-40B4-BE49-F238E27FC236}">
                <a16:creationId xmlns:a16="http://schemas.microsoft.com/office/drawing/2014/main" id="{4B51F719-0C49-4740-B85B-F156C9CFFB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7457" y="4501866"/>
            <a:ext cx="454274" cy="45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9121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1" descr="BL-mediabank-000278.jpg">
            <a:extLst>
              <a:ext uri="{FF2B5EF4-FFF2-40B4-BE49-F238E27FC236}">
                <a16:creationId xmlns:a16="http://schemas.microsoft.com/office/drawing/2014/main" id="{5234E5A6-B9B8-FB42-B431-0A82DF1051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362" y="766800"/>
            <a:ext cx="7695817" cy="3428915"/>
          </a:xfrm>
        </p:spPr>
      </p:pic>
      <p:pic>
        <p:nvPicPr>
          <p:cNvPr id="7" name="Afbeelding 6" descr="BL-ICON_SSC_POS_RGB.jpg">
            <a:extLst>
              <a:ext uri="{FF2B5EF4-FFF2-40B4-BE49-F238E27FC236}">
                <a16:creationId xmlns:a16="http://schemas.microsoft.com/office/drawing/2014/main" id="{70B7F8C3-1B57-334F-B091-81CEBBA8CF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5497" y="4492741"/>
            <a:ext cx="454274" cy="45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1852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Thank</a:t>
            </a:r>
            <a:r>
              <a:rPr lang="nl-NL" dirty="0"/>
              <a:t> </a:t>
            </a:r>
            <a:r>
              <a:rPr lang="nl-NL" dirty="0" err="1"/>
              <a:t>you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your</a:t>
            </a:r>
            <a:r>
              <a:rPr lang="nl-NL" dirty="0"/>
              <a:t> attention!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err="1"/>
              <a:t>Any</a:t>
            </a:r>
            <a:r>
              <a:rPr lang="nl-NL" dirty="0"/>
              <a:t> </a:t>
            </a:r>
            <a:r>
              <a:rPr lang="nl-NL" dirty="0" err="1"/>
              <a:t>questions</a:t>
            </a:r>
            <a:r>
              <a:rPr lang="nl-NL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27493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C28191C-2CD3-A2A0-F4E7-3FCDE04C7B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62" y="0"/>
            <a:ext cx="7315200" cy="41148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000" y="309600"/>
            <a:ext cx="8326799" cy="591153"/>
          </a:xfrm>
        </p:spPr>
        <p:txBody>
          <a:bodyPr/>
          <a:lstStyle/>
          <a:p>
            <a:r>
              <a:rPr lang="nl-NL" dirty="0" err="1"/>
              <a:t>Our</a:t>
            </a:r>
            <a:r>
              <a:rPr lang="nl-NL" dirty="0"/>
              <a:t> community (2023)</a:t>
            </a:r>
          </a:p>
        </p:txBody>
      </p:sp>
    </p:spTree>
    <p:extLst>
      <p:ext uri="{BB962C8B-B14F-4D97-AF65-F5344CB8AC3E}">
        <p14:creationId xmlns:p14="http://schemas.microsoft.com/office/powerpoint/2010/main" val="3842999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E2853521-8FA2-70B9-599D-BD48894823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35" y="309600"/>
            <a:ext cx="7315200" cy="41148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000" y="309600"/>
            <a:ext cx="8326799" cy="567000"/>
          </a:xfrm>
        </p:spPr>
        <p:txBody>
          <a:bodyPr/>
          <a:lstStyle/>
          <a:p>
            <a:r>
              <a:rPr lang="en-GB" dirty="0"/>
              <a:t>Alumni (2023)</a:t>
            </a:r>
            <a:r>
              <a:rPr lang="nl-NL" dirty="0"/>
              <a:t> </a:t>
            </a:r>
            <a:r>
              <a:rPr lang="en-GB" dirty="0"/>
              <a:t> 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70735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Contributing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society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0E10F8D-CC98-AFD2-FE42-8149DA690A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0265" y="502920"/>
            <a:ext cx="6211824" cy="402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074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Contributing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economy</a:t>
            </a:r>
            <a:r>
              <a:rPr lang="nl-NL" dirty="0"/>
              <a:t>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5DBC7EF-0B6E-6BBE-D1E8-F3110098F5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0724" y="465772"/>
            <a:ext cx="6206490" cy="390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435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Quality</a:t>
            </a:r>
            <a:r>
              <a:rPr lang="nl-NL" dirty="0"/>
              <a:t> </a:t>
            </a:r>
            <a:r>
              <a:rPr lang="nl-NL" dirty="0" err="1"/>
              <a:t>marks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finances</a:t>
            </a:r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5BD37834-3A65-0B02-F86C-D583A0FF31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4961" y="422497"/>
            <a:ext cx="3443605" cy="4435475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65F1E363-553D-B088-3505-394319B7CA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9154" y="422497"/>
            <a:ext cx="4428490" cy="408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790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Who are we?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60001" y="987425"/>
            <a:ext cx="4235042" cy="4761446"/>
          </a:xfrm>
        </p:spPr>
        <p:txBody>
          <a:bodyPr/>
          <a:lstStyle/>
          <a:p>
            <a:r>
              <a:rPr lang="nl-NL" sz="1600" dirty="0"/>
              <a:t>Most </a:t>
            </a:r>
            <a:r>
              <a:rPr lang="nl-NL" sz="1600" dirty="0" err="1"/>
              <a:t>international</a:t>
            </a:r>
            <a:r>
              <a:rPr lang="nl-NL" sz="1600" dirty="0"/>
              <a:t> </a:t>
            </a:r>
            <a:r>
              <a:rPr lang="nl-NL" sz="1600" dirty="0" err="1"/>
              <a:t>and</a:t>
            </a:r>
            <a:r>
              <a:rPr lang="nl-NL" sz="1600" dirty="0"/>
              <a:t> </a:t>
            </a:r>
            <a:r>
              <a:rPr lang="nl-NL" sz="1600" dirty="0" err="1"/>
              <a:t>youngest</a:t>
            </a:r>
            <a:r>
              <a:rPr lang="nl-NL" sz="1600" dirty="0"/>
              <a:t> (1976) </a:t>
            </a:r>
            <a:r>
              <a:rPr lang="nl-NL" sz="1600" dirty="0" err="1"/>
              <a:t>university</a:t>
            </a:r>
            <a:r>
              <a:rPr lang="nl-NL" sz="1600" dirty="0"/>
              <a:t> in </a:t>
            </a:r>
            <a:r>
              <a:rPr lang="nl-NL" sz="1600" dirty="0" err="1"/>
              <a:t>the</a:t>
            </a:r>
            <a:r>
              <a:rPr lang="nl-NL" sz="1600" dirty="0"/>
              <a:t> Netherlands</a:t>
            </a:r>
          </a:p>
          <a:p>
            <a:r>
              <a:rPr lang="nl-NL" sz="1600" dirty="0"/>
              <a:t>European </a:t>
            </a:r>
            <a:r>
              <a:rPr lang="nl-NL" sz="1600" dirty="0" err="1"/>
              <a:t>pioneer</a:t>
            </a:r>
            <a:r>
              <a:rPr lang="nl-NL" sz="1600" dirty="0"/>
              <a:t> of </a:t>
            </a:r>
            <a:r>
              <a:rPr lang="nl-NL" sz="1600" dirty="0" err="1"/>
              <a:t>Problem-Based</a:t>
            </a:r>
            <a:r>
              <a:rPr lang="nl-NL" sz="1600" dirty="0"/>
              <a:t> Learning</a:t>
            </a:r>
          </a:p>
          <a:p>
            <a:r>
              <a:rPr lang="nl-NL" sz="1600" dirty="0" err="1"/>
              <a:t>One</a:t>
            </a:r>
            <a:r>
              <a:rPr lang="nl-NL" sz="1600" dirty="0"/>
              <a:t> of </a:t>
            </a:r>
            <a:r>
              <a:rPr lang="nl-NL" sz="1600" dirty="0" err="1"/>
              <a:t>the</a:t>
            </a:r>
            <a:r>
              <a:rPr lang="nl-NL" sz="1600" dirty="0"/>
              <a:t> </a:t>
            </a:r>
            <a:r>
              <a:rPr lang="nl-NL" sz="1600" dirty="0" err="1"/>
              <a:t>highest</a:t>
            </a:r>
            <a:r>
              <a:rPr lang="nl-NL" sz="1600" dirty="0"/>
              <a:t> </a:t>
            </a:r>
            <a:r>
              <a:rPr lang="nl-NL" sz="1600" dirty="0" err="1"/>
              <a:t>ranked</a:t>
            </a:r>
            <a:r>
              <a:rPr lang="nl-NL" sz="1600" dirty="0"/>
              <a:t> </a:t>
            </a:r>
            <a:r>
              <a:rPr lang="nl-NL" sz="1600" dirty="0" err="1"/>
              <a:t>young</a:t>
            </a:r>
            <a:r>
              <a:rPr lang="nl-NL" sz="1600" dirty="0"/>
              <a:t> </a:t>
            </a:r>
            <a:r>
              <a:rPr lang="nl-NL" sz="1600" dirty="0" err="1"/>
              <a:t>universities</a:t>
            </a:r>
            <a:r>
              <a:rPr lang="nl-NL" sz="1600" dirty="0"/>
              <a:t> </a:t>
            </a:r>
            <a:br>
              <a:rPr lang="nl-NL" sz="1600" dirty="0"/>
            </a:br>
            <a:r>
              <a:rPr lang="nl-NL" sz="1600" dirty="0"/>
              <a:t>in </a:t>
            </a:r>
            <a:r>
              <a:rPr lang="nl-NL" sz="1600" dirty="0" err="1"/>
              <a:t>the</a:t>
            </a:r>
            <a:r>
              <a:rPr lang="nl-NL" sz="1600" dirty="0"/>
              <a:t> </a:t>
            </a:r>
            <a:r>
              <a:rPr lang="nl-NL" sz="1600" dirty="0" err="1"/>
              <a:t>world</a:t>
            </a:r>
            <a:endParaRPr lang="nl-NL" sz="1600" dirty="0"/>
          </a:p>
          <a:p>
            <a:pPr>
              <a:spcBef>
                <a:spcPts val="600"/>
              </a:spcBef>
            </a:pPr>
            <a:r>
              <a:rPr lang="nl-NL" sz="1600" dirty="0"/>
              <a:t>Member of </a:t>
            </a:r>
            <a:r>
              <a:rPr lang="nl-NL" sz="1600" dirty="0" err="1"/>
              <a:t>the</a:t>
            </a:r>
            <a:r>
              <a:rPr lang="nl-NL" sz="1600" dirty="0"/>
              <a:t> Worldwide </a:t>
            </a:r>
            <a:r>
              <a:rPr lang="nl-NL" sz="1600" dirty="0" err="1"/>
              <a:t>Universities</a:t>
            </a:r>
            <a:r>
              <a:rPr lang="nl-NL" sz="1600" dirty="0"/>
              <a:t> Network (WUN), Young European </a:t>
            </a:r>
            <a:r>
              <a:rPr lang="nl-NL" sz="1600" dirty="0" err="1"/>
              <a:t>Universities</a:t>
            </a:r>
            <a:r>
              <a:rPr lang="nl-NL" sz="1600" dirty="0"/>
              <a:t> Research Network (YERUN) </a:t>
            </a:r>
            <a:r>
              <a:rPr lang="nl-NL" sz="1600" dirty="0" err="1"/>
              <a:t>and</a:t>
            </a:r>
            <a:r>
              <a:rPr lang="nl-NL" sz="1600" dirty="0"/>
              <a:t> European Alliance </a:t>
            </a:r>
            <a:r>
              <a:rPr lang="nl-NL" sz="1600" dirty="0" err="1"/>
              <a:t>for</a:t>
            </a:r>
            <a:r>
              <a:rPr lang="nl-NL" sz="1600" dirty="0"/>
              <a:t> </a:t>
            </a:r>
            <a:r>
              <a:rPr lang="nl-NL" sz="1600" dirty="0" err="1"/>
              <a:t>Social</a:t>
            </a:r>
            <a:r>
              <a:rPr lang="nl-NL" sz="1600" dirty="0"/>
              <a:t> </a:t>
            </a:r>
            <a:r>
              <a:rPr lang="nl-NL" sz="1600" dirty="0" err="1"/>
              <a:t>Science</a:t>
            </a:r>
            <a:r>
              <a:rPr lang="nl-NL" sz="1600" dirty="0"/>
              <a:t> </a:t>
            </a:r>
            <a:r>
              <a:rPr lang="nl-NL" sz="1600" dirty="0" err="1"/>
              <a:t>and</a:t>
            </a:r>
            <a:r>
              <a:rPr lang="nl-NL" sz="1600" dirty="0"/>
              <a:t> </a:t>
            </a:r>
            <a:r>
              <a:rPr lang="nl-NL" sz="1600" dirty="0" err="1"/>
              <a:t>Humanities</a:t>
            </a:r>
            <a:r>
              <a:rPr lang="nl-NL" sz="1600" dirty="0"/>
              <a:t> (EASSH)</a:t>
            </a:r>
          </a:p>
          <a:p>
            <a:pPr>
              <a:spcBef>
                <a:spcPts val="600"/>
              </a:spcBef>
            </a:pPr>
            <a:r>
              <a:rPr lang="nl-NL" sz="1600" dirty="0" err="1"/>
              <a:t>Coordinator</a:t>
            </a:r>
            <a:r>
              <a:rPr lang="nl-NL" sz="1600" dirty="0"/>
              <a:t> of Young </a:t>
            </a:r>
            <a:r>
              <a:rPr lang="nl-NL" sz="1600" dirty="0" err="1"/>
              <a:t>Universities</a:t>
            </a:r>
            <a:r>
              <a:rPr lang="nl-NL" sz="1600" dirty="0"/>
              <a:t> </a:t>
            </a:r>
            <a:br>
              <a:rPr lang="nl-NL" sz="1600" dirty="0"/>
            </a:br>
            <a:r>
              <a:rPr lang="nl-NL" sz="1600" dirty="0" err="1"/>
              <a:t>for</a:t>
            </a:r>
            <a:r>
              <a:rPr lang="nl-NL" sz="1600" dirty="0"/>
              <a:t> </a:t>
            </a:r>
            <a:r>
              <a:rPr lang="nl-NL" sz="1600" dirty="0" err="1"/>
              <a:t>the</a:t>
            </a:r>
            <a:r>
              <a:rPr lang="nl-NL" sz="1600" dirty="0"/>
              <a:t> </a:t>
            </a:r>
            <a:r>
              <a:rPr lang="nl-NL" sz="1600" dirty="0" err="1"/>
              <a:t>Future</a:t>
            </a:r>
            <a:r>
              <a:rPr lang="nl-NL" sz="1600" dirty="0"/>
              <a:t> of Europe (YUFE)</a:t>
            </a:r>
          </a:p>
        </p:txBody>
      </p:sp>
      <p:pic>
        <p:nvPicPr>
          <p:cNvPr id="7" name="Tijdelijke aanduiding voor afbeelding 4" descr="UM Groepsfoto opening ISD nationaliteiten staand © Harry Heuts 2015.jpg">
            <a:extLst>
              <a:ext uri="{FF2B5EF4-FFF2-40B4-BE49-F238E27FC236}">
                <a16:creationId xmlns:a16="http://schemas.microsoft.com/office/drawing/2014/main" id="{B989DA5B-5B6E-1D4D-A0D6-3B8B7069C76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1428266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UM </a:t>
            </a:r>
            <a:r>
              <a:rPr lang="nl-NL" dirty="0" err="1"/>
              <a:t>membership</a:t>
            </a:r>
            <a:r>
              <a:rPr lang="nl-NL" dirty="0"/>
              <a:t> of </a:t>
            </a:r>
            <a:r>
              <a:rPr lang="nl-NL" dirty="0" err="1"/>
              <a:t>international</a:t>
            </a:r>
            <a:r>
              <a:rPr lang="nl-NL" dirty="0"/>
              <a:t> </a:t>
            </a:r>
            <a:r>
              <a:rPr lang="nl-NL" dirty="0" err="1"/>
              <a:t>networks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1" spcCol="180000"/>
          <a:lstStyle/>
          <a:p>
            <a:pPr>
              <a:buFont typeface="+mj-lt"/>
              <a:buAutoNum type="arabicPeriod"/>
            </a:pPr>
            <a:r>
              <a:rPr lang="nl-NL" sz="2400" b="1" dirty="0"/>
              <a:t>Worldwide </a:t>
            </a:r>
            <a:r>
              <a:rPr lang="nl-NL" sz="2400" b="1" dirty="0" err="1"/>
              <a:t>Universities</a:t>
            </a:r>
            <a:r>
              <a:rPr lang="nl-NL" sz="2400" b="1" dirty="0"/>
              <a:t> Network (WUN)</a:t>
            </a:r>
          </a:p>
          <a:p>
            <a:pPr>
              <a:buFont typeface="+mj-lt"/>
              <a:buAutoNum type="arabicPeriod"/>
            </a:pPr>
            <a:endParaRPr lang="nl-NL" sz="2400" b="1" dirty="0"/>
          </a:p>
          <a:p>
            <a:pPr>
              <a:buFont typeface="+mj-lt"/>
              <a:buAutoNum type="arabicPeriod"/>
            </a:pPr>
            <a:r>
              <a:rPr lang="nl-NL" sz="2400" b="1" dirty="0"/>
              <a:t>Young European </a:t>
            </a:r>
            <a:r>
              <a:rPr lang="nl-NL" sz="2400" b="1" dirty="0" err="1"/>
              <a:t>Universities</a:t>
            </a:r>
            <a:r>
              <a:rPr lang="nl-NL" sz="2400" b="1" dirty="0"/>
              <a:t> Research Network (YERUN)</a:t>
            </a:r>
          </a:p>
          <a:p>
            <a:pPr>
              <a:buFont typeface="+mj-lt"/>
              <a:buAutoNum type="arabicPeriod"/>
            </a:pPr>
            <a:endParaRPr lang="en-US" sz="2400" b="1" dirty="0">
              <a:solidFill>
                <a:srgbClr val="00142E"/>
              </a:solidFill>
            </a:endParaRPr>
          </a:p>
          <a:p>
            <a:pPr>
              <a:buFont typeface="+mj-lt"/>
              <a:buAutoNum type="arabicPeriod"/>
            </a:pPr>
            <a:r>
              <a:rPr lang="nl-NL" sz="2400" b="1" dirty="0"/>
              <a:t>European Alliance </a:t>
            </a:r>
            <a:r>
              <a:rPr lang="nl-NL" sz="2400" b="1" dirty="0" err="1"/>
              <a:t>for</a:t>
            </a:r>
            <a:r>
              <a:rPr lang="nl-NL" sz="2400" b="1" dirty="0"/>
              <a:t> </a:t>
            </a:r>
            <a:r>
              <a:rPr lang="nl-NL" sz="2400" b="1" dirty="0" err="1"/>
              <a:t>Social</a:t>
            </a:r>
            <a:r>
              <a:rPr lang="nl-NL" sz="2400" b="1" dirty="0"/>
              <a:t> </a:t>
            </a:r>
            <a:r>
              <a:rPr lang="nl-NL" sz="2400" b="1" dirty="0" err="1"/>
              <a:t>Science</a:t>
            </a:r>
            <a:r>
              <a:rPr lang="nl-NL" sz="2400" b="1" dirty="0"/>
              <a:t> </a:t>
            </a:r>
            <a:r>
              <a:rPr lang="nl-NL" sz="2400" b="1" dirty="0" err="1"/>
              <a:t>and</a:t>
            </a:r>
            <a:r>
              <a:rPr lang="nl-NL" sz="2400" b="1" dirty="0"/>
              <a:t> </a:t>
            </a:r>
            <a:r>
              <a:rPr lang="nl-NL" sz="2400" b="1" dirty="0" err="1"/>
              <a:t>Humanities</a:t>
            </a:r>
            <a:r>
              <a:rPr lang="nl-NL" sz="2400" b="1" dirty="0"/>
              <a:t> (EASSH)</a:t>
            </a:r>
            <a:br>
              <a:rPr lang="nl-NL" sz="2400" b="1" dirty="0"/>
            </a:br>
            <a:endParaRPr lang="nl-NL" sz="2400" b="1" dirty="0"/>
          </a:p>
          <a:p>
            <a:pPr>
              <a:buFont typeface="+mj-lt"/>
              <a:buAutoNum type="arabicPeriod"/>
            </a:pPr>
            <a:r>
              <a:rPr lang="nl-NL" sz="2400" b="1" dirty="0"/>
              <a:t>Young </a:t>
            </a:r>
            <a:r>
              <a:rPr lang="nl-NL" sz="2400" b="1" dirty="0" err="1"/>
              <a:t>Universities</a:t>
            </a:r>
            <a:r>
              <a:rPr lang="nl-NL" sz="2400" b="1" dirty="0"/>
              <a:t> </a:t>
            </a:r>
            <a:r>
              <a:rPr lang="nl-NL" sz="2400" b="1" dirty="0" err="1"/>
              <a:t>for</a:t>
            </a:r>
            <a:r>
              <a:rPr lang="nl-NL" sz="2400" b="1" dirty="0"/>
              <a:t> </a:t>
            </a:r>
            <a:r>
              <a:rPr lang="nl-NL" sz="2400" b="1" dirty="0" err="1"/>
              <a:t>the</a:t>
            </a:r>
            <a:r>
              <a:rPr lang="nl-NL" sz="2400" b="1" dirty="0"/>
              <a:t> </a:t>
            </a:r>
            <a:r>
              <a:rPr lang="nl-NL" sz="2400" b="1" dirty="0" err="1"/>
              <a:t>Future</a:t>
            </a:r>
            <a:r>
              <a:rPr lang="nl-NL" sz="2400" b="1" dirty="0"/>
              <a:t> of Europe (YUFE)</a:t>
            </a:r>
          </a:p>
          <a:p>
            <a:pPr marL="0" indent="0">
              <a:buNone/>
            </a:pPr>
            <a:r>
              <a:rPr lang="nl-NL" sz="1800" b="1" dirty="0"/>
              <a:t> </a:t>
            </a:r>
            <a:endParaRPr lang="en-US" sz="1800" b="1" dirty="0"/>
          </a:p>
          <a:p>
            <a:pPr>
              <a:buFont typeface="+mj-lt"/>
              <a:buAutoNum type="arabicPeriod"/>
            </a:pPr>
            <a:endParaRPr lang="en-US" sz="1800" b="1" dirty="0">
              <a:solidFill>
                <a:srgbClr val="00142E"/>
              </a:solidFill>
            </a:endParaRPr>
          </a:p>
          <a:p>
            <a:pPr>
              <a:buFont typeface="+mj-lt"/>
              <a:buAutoNum type="arabicPeriod"/>
            </a:pPr>
            <a:endParaRPr lang="en-US" sz="1400" b="1" dirty="0">
              <a:solidFill>
                <a:srgbClr val="00142E"/>
              </a:solidFill>
            </a:endParaRPr>
          </a:p>
          <a:p>
            <a:pPr>
              <a:buFont typeface="+mj-lt"/>
              <a:buAutoNum type="arabicPeriod"/>
            </a:pPr>
            <a:endParaRPr lang="en-US" sz="1800" b="1" dirty="0"/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br>
              <a:rPr lang="en-US" sz="1400" b="1" dirty="0"/>
            </a:br>
            <a:br>
              <a:rPr lang="en-US" sz="1400" b="1" dirty="0"/>
            </a:br>
            <a:endParaRPr lang="en-US" sz="1400" b="1" dirty="0"/>
          </a:p>
          <a:p>
            <a:pPr marL="269081" lvl="1" indent="0" defTabSz="342900">
              <a:buNone/>
              <a:defRPr/>
            </a:pPr>
            <a:endParaRPr lang="en-US" sz="1400" dirty="0">
              <a:solidFill>
                <a:srgbClr val="00142E"/>
              </a:solidFill>
            </a:endParaRPr>
          </a:p>
          <a:p>
            <a:pPr marL="0" indent="0" defTabSz="342900">
              <a:buNone/>
              <a:defRPr/>
            </a:pPr>
            <a:endParaRPr lang="en-US" sz="1400" dirty="0">
              <a:solidFill>
                <a:srgbClr val="00142E"/>
              </a:solidFill>
            </a:endParaRPr>
          </a:p>
          <a:p>
            <a:pPr marL="257175" indent="-257175" defTabSz="342900">
              <a:defRPr/>
            </a:pPr>
            <a:endParaRPr lang="en-US" sz="1400" dirty="0">
              <a:solidFill>
                <a:srgbClr val="00142E"/>
              </a:solidFill>
            </a:endParaRPr>
          </a:p>
          <a:p>
            <a:pPr marL="257175" indent="-257175" defTabSz="342900">
              <a:defRPr/>
            </a:pPr>
            <a:endParaRPr lang="en-US" sz="1400" dirty="0">
              <a:solidFill>
                <a:srgbClr val="00142E"/>
              </a:solidFill>
            </a:endParaRPr>
          </a:p>
          <a:p>
            <a:pPr marL="269081" lvl="1" indent="0" defTabSz="342900">
              <a:buNone/>
              <a:defRPr/>
            </a:pPr>
            <a:endParaRPr lang="en-US" sz="1400" dirty="0">
              <a:solidFill>
                <a:srgbClr val="00142E"/>
              </a:solidFill>
            </a:endParaRPr>
          </a:p>
          <a:p>
            <a:pPr lvl="8"/>
            <a:endParaRPr lang="nl-NL" sz="1400" dirty="0"/>
          </a:p>
        </p:txBody>
      </p:sp>
    </p:spTree>
    <p:extLst>
      <p:ext uri="{BB962C8B-B14F-4D97-AF65-F5344CB8AC3E}">
        <p14:creationId xmlns:p14="http://schemas.microsoft.com/office/powerpoint/2010/main" val="3906722922"/>
      </p:ext>
    </p:extLst>
  </p:cSld>
  <p:clrMapOvr>
    <a:masterClrMapping/>
  </p:clrMapOvr>
</p:sld>
</file>

<file path=ppt/theme/theme1.xml><?xml version="1.0" encoding="utf-8"?>
<a:theme xmlns:a="http://schemas.openxmlformats.org/drawingml/2006/main" name="Maastricht University">
  <a:themeElements>
    <a:clrScheme name="UM">
      <a:dk1>
        <a:srgbClr val="001C3D"/>
      </a:dk1>
      <a:lt1>
        <a:srgbClr val="FFFFFF"/>
      </a:lt1>
      <a:dk2>
        <a:srgbClr val="00A2DB"/>
      </a:dk2>
      <a:lt2>
        <a:srgbClr val="FFFFFF"/>
      </a:lt2>
      <a:accent1>
        <a:srgbClr val="E84E10"/>
      </a:accent1>
      <a:accent2>
        <a:srgbClr val="00A2DB"/>
      </a:accent2>
      <a:accent3>
        <a:srgbClr val="001C3D"/>
      </a:accent3>
      <a:accent4>
        <a:srgbClr val="F3A687"/>
      </a:accent4>
      <a:accent5>
        <a:srgbClr val="7FD0ED"/>
      </a:accent5>
      <a:accent6>
        <a:srgbClr val="7F8D9E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Maastricht_Health_Campus_4x3">
  <a:themeElements>
    <a:clrScheme name="Brightland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BEE6"/>
      </a:accent1>
      <a:accent2>
        <a:srgbClr val="00A528"/>
      </a:accent2>
      <a:accent3>
        <a:srgbClr val="FFDC00"/>
      </a:accent3>
      <a:accent4>
        <a:srgbClr val="FF7D00"/>
      </a:accent4>
      <a:accent5>
        <a:srgbClr val="E6003C"/>
      </a:accent5>
      <a:accent6>
        <a:srgbClr val="9B00A5"/>
      </a:accent6>
      <a:hlink>
        <a:srgbClr val="000000"/>
      </a:hlink>
      <a:folHlink>
        <a:srgbClr val="000000"/>
      </a:folHlink>
    </a:clrScheme>
    <a:fontScheme name="Brightlan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astricht Health Campus 4x3.potx" id="{F86455C5-34C3-4771-9D01-25291C6A3790}" vid="{59040F92-40DB-4431-A14B-7204D75CC27C}"/>
    </a:ext>
  </a:extLst>
</a:theme>
</file>

<file path=ppt/theme/theme3.xml><?xml version="1.0" encoding="utf-8"?>
<a:theme xmlns:a="http://schemas.openxmlformats.org/drawingml/2006/main" name="1_Chemelot_Campus_4x3">
  <a:themeElements>
    <a:clrScheme name="Brightland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BEE6"/>
      </a:accent1>
      <a:accent2>
        <a:srgbClr val="00A528"/>
      </a:accent2>
      <a:accent3>
        <a:srgbClr val="FFDC00"/>
      </a:accent3>
      <a:accent4>
        <a:srgbClr val="FF7D00"/>
      </a:accent4>
      <a:accent5>
        <a:srgbClr val="E6003C"/>
      </a:accent5>
      <a:accent6>
        <a:srgbClr val="9B00A5"/>
      </a:accent6>
      <a:hlink>
        <a:srgbClr val="000000"/>
      </a:hlink>
      <a:folHlink>
        <a:srgbClr val="000000"/>
      </a:folHlink>
    </a:clrScheme>
    <a:fontScheme name="Brightlan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emelot Campus 4x3.potx" id="{3C3F8949-2B8E-4099-9E8D-725817AECCA5}" vid="{F131C93C-C3EE-4AA3-AD84-AA9C0FC38BCD}"/>
    </a:ext>
  </a:extLst>
</a:theme>
</file>

<file path=ppt/theme/theme4.xml><?xml version="1.0" encoding="utf-8"?>
<a:theme xmlns:a="http://schemas.openxmlformats.org/drawingml/2006/main" name="2_Chemelot_Campus_4x3">
  <a:themeElements>
    <a:clrScheme name="Brightland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BEE6"/>
      </a:accent1>
      <a:accent2>
        <a:srgbClr val="00A528"/>
      </a:accent2>
      <a:accent3>
        <a:srgbClr val="FFDC00"/>
      </a:accent3>
      <a:accent4>
        <a:srgbClr val="FF7D00"/>
      </a:accent4>
      <a:accent5>
        <a:srgbClr val="E6003C"/>
      </a:accent5>
      <a:accent6>
        <a:srgbClr val="9B00A5"/>
      </a:accent6>
      <a:hlink>
        <a:srgbClr val="000000"/>
      </a:hlink>
      <a:folHlink>
        <a:srgbClr val="000000"/>
      </a:folHlink>
    </a:clrScheme>
    <a:fontScheme name="Brightlan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emelot Campus 4x3.potx" id="{3C3F8949-2B8E-4099-9E8D-725817AECCA5}" vid="{F131C93C-C3EE-4AA3-AD84-AA9C0FC38BCD}"/>
    </a:ext>
  </a:extLst>
</a:theme>
</file>

<file path=ppt/theme/theme5.xml><?xml version="1.0" encoding="utf-8"?>
<a:theme xmlns:a="http://schemas.openxmlformats.org/drawingml/2006/main" name="2 Brightlands Campus Greenport Venlo_4x3">
  <a:themeElements>
    <a:clrScheme name="Brightland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BEE6"/>
      </a:accent1>
      <a:accent2>
        <a:srgbClr val="00A528"/>
      </a:accent2>
      <a:accent3>
        <a:srgbClr val="FFDC00"/>
      </a:accent3>
      <a:accent4>
        <a:srgbClr val="FF7D00"/>
      </a:accent4>
      <a:accent5>
        <a:srgbClr val="E6003C"/>
      </a:accent5>
      <a:accent6>
        <a:srgbClr val="9B00A5"/>
      </a:accent6>
      <a:hlink>
        <a:srgbClr val="000000"/>
      </a:hlink>
      <a:folHlink>
        <a:srgbClr val="000000"/>
      </a:folHlink>
    </a:clrScheme>
    <a:fontScheme name="Brightlan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emelot Campus 4x3.potx" id="{3C3F8949-2B8E-4099-9E8D-725817AECCA5}" vid="{F131C93C-C3EE-4AA3-AD84-AA9C0FC38BCD}"/>
    </a:ext>
  </a:extLst>
</a:theme>
</file>

<file path=ppt/theme/theme6.xml><?xml version="1.0" encoding="utf-8"?>
<a:theme xmlns:a="http://schemas.openxmlformats.org/drawingml/2006/main" name="2 Brightlands Smart Services Campus_4x3">
  <a:themeElements>
    <a:clrScheme name="Brightland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BEE6"/>
      </a:accent1>
      <a:accent2>
        <a:srgbClr val="00A528"/>
      </a:accent2>
      <a:accent3>
        <a:srgbClr val="FFDC00"/>
      </a:accent3>
      <a:accent4>
        <a:srgbClr val="FF7D00"/>
      </a:accent4>
      <a:accent5>
        <a:srgbClr val="E6003C"/>
      </a:accent5>
      <a:accent6>
        <a:srgbClr val="9B00A5"/>
      </a:accent6>
      <a:hlink>
        <a:srgbClr val="000000"/>
      </a:hlink>
      <a:folHlink>
        <a:srgbClr val="000000"/>
      </a:folHlink>
    </a:clrScheme>
    <a:fontScheme name="Brightlan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emelot Campus 4x3.potx" id="{3C3F8949-2B8E-4099-9E8D-725817AECCA5}" vid="{F131C93C-C3EE-4AA3-AD84-AA9C0FC38BCD}"/>
    </a:ext>
  </a:extLst>
</a:theme>
</file>

<file path=ppt/theme/theme7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2900</TotalTime>
  <Words>788</Words>
  <Application>Microsoft Macintosh PowerPoint</Application>
  <PresentationFormat>Diavoorstelling (16:9)</PresentationFormat>
  <Paragraphs>182</Paragraphs>
  <Slides>26</Slides>
  <Notes>21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6</vt:i4>
      </vt:variant>
      <vt:variant>
        <vt:lpstr>Diatitels</vt:lpstr>
      </vt:variant>
      <vt:variant>
        <vt:i4>26</vt:i4>
      </vt:variant>
    </vt:vector>
  </HeadingPairs>
  <TitlesOfParts>
    <vt:vector size="35" baseType="lpstr">
      <vt:lpstr>Arial</vt:lpstr>
      <vt:lpstr>Calibri</vt:lpstr>
      <vt:lpstr>Lucida Grande</vt:lpstr>
      <vt:lpstr>Maastricht University</vt:lpstr>
      <vt:lpstr>1_Maastricht_Health_Campus_4x3</vt:lpstr>
      <vt:lpstr>1_Chemelot_Campus_4x3</vt:lpstr>
      <vt:lpstr>2_Chemelot_Campus_4x3</vt:lpstr>
      <vt:lpstr>2 Brightlands Campus Greenport Venlo_4x3</vt:lpstr>
      <vt:lpstr>2 Brightlands Smart Services Campus_4x3</vt:lpstr>
      <vt:lpstr>Welcome  to Maastricht University </vt:lpstr>
      <vt:lpstr>PowerPoint-presentatie</vt:lpstr>
      <vt:lpstr>Our community (2023)</vt:lpstr>
      <vt:lpstr>Alumni (2023)  </vt:lpstr>
      <vt:lpstr>Contributing to society</vt:lpstr>
      <vt:lpstr>Contributing to the economy </vt:lpstr>
      <vt:lpstr>Quality marks and finances</vt:lpstr>
      <vt:lpstr>Who are we?</vt:lpstr>
      <vt:lpstr>UM membership of international networks</vt:lpstr>
      <vt:lpstr>Worldwide Universities Network (WUN)</vt:lpstr>
      <vt:lpstr>Young European Universities Research Network (YERUN)</vt:lpstr>
      <vt:lpstr>European Alliance for Social Science and Humanities (EASSH)</vt:lpstr>
      <vt:lpstr>Young Universities for the Future of Europe (YUFE)</vt:lpstr>
      <vt:lpstr>Our core values</vt:lpstr>
      <vt:lpstr>Stimulating learning environment</vt:lpstr>
      <vt:lpstr>Problem-Based Learning (PBL)</vt:lpstr>
      <vt:lpstr>Research themes </vt:lpstr>
      <vt:lpstr>Research at UM </vt:lpstr>
      <vt:lpstr>Hub Brussels</vt:lpstr>
      <vt:lpstr>Campus Venlo</vt:lpstr>
      <vt:lpstr>PowerPoint-presentatie</vt:lpstr>
      <vt:lpstr>PowerPoint-presentatie</vt:lpstr>
      <vt:lpstr>PowerPoint-presentatie</vt:lpstr>
      <vt:lpstr>PowerPoint-presentatie</vt:lpstr>
      <vt:lpstr>PowerPoint-presentatie</vt:lpstr>
      <vt:lpstr>Thank you for your attention!</vt:lpstr>
    </vt:vector>
  </TitlesOfParts>
  <Company>Maastricht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Adriaans R (BU)</dc:creator>
  <cp:lastModifiedBy>Meteren, Mariken van (BU)</cp:lastModifiedBy>
  <cp:revision>510</cp:revision>
  <cp:lastPrinted>2017-02-22T09:43:12Z</cp:lastPrinted>
  <dcterms:created xsi:type="dcterms:W3CDTF">2016-01-20T13:07:02Z</dcterms:created>
  <dcterms:modified xsi:type="dcterms:W3CDTF">2024-08-07T11:43:01Z</dcterms:modified>
</cp:coreProperties>
</file>