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8" r:id="rId2"/>
    <p:sldMasterId id="2147483674" r:id="rId3"/>
    <p:sldMasterId id="2147483680" r:id="rId4"/>
    <p:sldMasterId id="2147483686" r:id="rId5"/>
    <p:sldMasterId id="2147483692" r:id="rId6"/>
  </p:sldMasterIdLst>
  <p:notesMasterIdLst>
    <p:notesMasterId r:id="rId33"/>
  </p:notesMasterIdLst>
  <p:handoutMasterIdLst>
    <p:handoutMasterId r:id="rId34"/>
  </p:handoutMasterIdLst>
  <p:sldIdLst>
    <p:sldId id="289" r:id="rId7"/>
    <p:sldId id="258" r:id="rId8"/>
    <p:sldId id="302" r:id="rId9"/>
    <p:sldId id="303" r:id="rId10"/>
    <p:sldId id="304" r:id="rId11"/>
    <p:sldId id="305" r:id="rId12"/>
    <p:sldId id="307" r:id="rId13"/>
    <p:sldId id="260" r:id="rId14"/>
    <p:sldId id="288" r:id="rId15"/>
    <p:sldId id="316" r:id="rId16"/>
    <p:sldId id="314" r:id="rId17"/>
    <p:sldId id="315" r:id="rId18"/>
    <p:sldId id="313" r:id="rId19"/>
    <p:sldId id="264" r:id="rId20"/>
    <p:sldId id="266" r:id="rId21"/>
    <p:sldId id="300" r:id="rId22"/>
    <p:sldId id="268" r:id="rId23"/>
    <p:sldId id="267" r:id="rId24"/>
    <p:sldId id="290" r:id="rId25"/>
    <p:sldId id="299" r:id="rId26"/>
    <p:sldId id="287" r:id="rId27"/>
    <p:sldId id="295" r:id="rId28"/>
    <p:sldId id="296" r:id="rId29"/>
    <p:sldId id="297" r:id="rId30"/>
    <p:sldId id="298" r:id="rId31"/>
    <p:sldId id="283" r:id="rId32"/>
  </p:sldIdLst>
  <p:sldSz cx="9144000" cy="5143500" type="screen16x9"/>
  <p:notesSz cx="9144000" cy="6858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2" userDrawn="1">
          <p15:clr>
            <a:srgbClr val="A4A3A4"/>
          </p15:clr>
        </p15:guide>
        <p15:guide id="2" pos="2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Stijl, licht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Stijl, licht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DA37D80-6434-44D0-A028-1B22A696006F}" styleName="Stijl, licht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A111915-BE36-4E01-A7E5-04B1672EAD32}" styleName="Stijl, licht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Stijl, licht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Stijl, gemiddeld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7" autoAdjust="0"/>
    <p:restoredTop sz="94247" autoAdjust="0"/>
  </p:normalViewPr>
  <p:slideViewPr>
    <p:cSldViewPr snapToGrid="0" snapToObjects="1">
      <p:cViewPr varScale="1">
        <p:scale>
          <a:sx n="160" d="100"/>
          <a:sy n="160" d="100"/>
        </p:scale>
        <p:origin x="1320" y="168"/>
      </p:cViewPr>
      <p:guideLst>
        <p:guide orient="horz" pos="622"/>
        <p:guide pos="204"/>
      </p:guideLst>
    </p:cSldViewPr>
  </p:slideViewPr>
  <p:outlineViewPr>
    <p:cViewPr>
      <p:scale>
        <a:sx n="33" d="100"/>
        <a:sy n="33" d="100"/>
      </p:scale>
      <p:origin x="0" y="-121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0C369-13E3-C04F-AA91-3C19CF4D27E6}" type="datetimeFigureOut">
              <a:rPr lang="nl-NL" smtClean="0"/>
              <a:t>20-08-2024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8B745-3CC2-3B46-A8BC-FE1F07A083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5823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D42C8-A255-5F4D-A951-1B90F54B60E2}" type="datetimeFigureOut">
              <a:rPr lang="nl-NL" smtClean="0"/>
              <a:t>20-08-2024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75814-5E86-5743-808B-FA33B96378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78841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3563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8867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894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6899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4276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sng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0535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6095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6095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03238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9035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115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5061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1152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5157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60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8351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7285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4651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3952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342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424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78810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63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7" name="Afbeelding 6" descr="UM40_RGB_B_diap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4464000"/>
            <a:ext cx="207839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55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3"/>
          </p:nvPr>
        </p:nvSpPr>
        <p:spPr>
          <a:xfrm>
            <a:off x="360364" y="972000"/>
            <a:ext cx="8326437" cy="3231923"/>
          </a:xfrm>
        </p:spPr>
        <p:txBody>
          <a:bodyPr/>
          <a:lstStyle/>
          <a:p>
            <a:endParaRPr lang="nl-NL"/>
          </a:p>
        </p:txBody>
      </p:sp>
      <p:pic>
        <p:nvPicPr>
          <p:cNvPr id="8" name="Afbeelding 7" descr="UM40_RGB_B_blauw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71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4142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448255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759942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8986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064522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997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+ illustra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75759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  <p:pic>
        <p:nvPicPr>
          <p:cNvPr id="5" name="Afbeelding 4" descr="Future loo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5641" y="2697024"/>
            <a:ext cx="3532883" cy="244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24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photo Randwij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75759" cy="1268930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914525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4" name="Afbeelding 3" descr="UM40_RGB_B_diap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4464000"/>
            <a:ext cx="2105208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9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5459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2104942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4464000"/>
            <a:ext cx="2105208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91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86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2000251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464000"/>
            <a:ext cx="2085115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68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 descr="UM40_RGB_B_blauw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72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dark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4464000"/>
            <a:ext cx="2091812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97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Afbeelding 7" descr="UM40_RGB_B_blauw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464000"/>
            <a:ext cx="2071692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89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1" y="310695"/>
            <a:ext cx="3934625" cy="1174423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485117"/>
            <a:ext cx="3934624" cy="2857572"/>
          </a:xfrm>
        </p:spPr>
        <p:txBody>
          <a:bodyPr/>
          <a:lstStyle>
            <a:lvl3pPr marL="715962" indent="0">
              <a:buNone/>
              <a:defRPr/>
            </a:lvl3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95043" y="4738971"/>
            <a:ext cx="550734" cy="273844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745252" y="4738971"/>
            <a:ext cx="3449951" cy="273844"/>
          </a:xfrm>
        </p:spPr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195205" y="4738800"/>
            <a:ext cx="56997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4595044" y="0"/>
            <a:ext cx="4548957" cy="5143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/>
          </a:p>
        </p:txBody>
      </p:sp>
      <p:pic>
        <p:nvPicPr>
          <p:cNvPr id="9" name="Afbeelding 8" descr="UM40_RGB_B_blauw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55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310695"/>
            <a:ext cx="8326799" cy="567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972000"/>
            <a:ext cx="8326799" cy="27203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234468" y="4738971"/>
            <a:ext cx="914465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j-lt"/>
                <a:cs typeface="Verdana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217546" y="4738971"/>
            <a:ext cx="3977658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r>
              <a:rPr lang="nl-NL"/>
              <a:t>Naam afdeling of A-merk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316142" y="4738800"/>
            <a:ext cx="370657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fld id="{09B7AD4A-C94A-7B42-9E17-606C7F366C4B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581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4" r:id="rId3"/>
    <p:sldLayoutId id="2147483660" r:id="rId4"/>
    <p:sldLayoutId id="2147483661" r:id="rId5"/>
    <p:sldLayoutId id="2147483650" r:id="rId6"/>
    <p:sldLayoutId id="2147483655" r:id="rId7"/>
    <p:sldLayoutId id="2147483656" r:id="rId8"/>
    <p:sldLayoutId id="2147483663" r:id="rId9"/>
    <p:sldLayoutId id="2147483659" r:id="rId10"/>
    <p:sldLayoutId id="2147483654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buFont typeface="Arial"/>
        <a:buChar char="•"/>
        <a:defRPr sz="3600" kern="1200">
          <a:solidFill>
            <a:schemeClr val="tx1"/>
          </a:solidFill>
          <a:latin typeface="+mj-lt"/>
          <a:ea typeface="+mn-ea"/>
          <a:cs typeface="Verdana"/>
        </a:defRPr>
      </a:lvl1pPr>
      <a:lvl2pPr marL="717550" indent="-358775" algn="l" defTabSz="457200" rtl="0" eaLnBrk="1" latinLnBrk="0" hangingPunct="1">
        <a:spcBef>
          <a:spcPts val="0"/>
        </a:spcBef>
        <a:buFont typeface="Lucida Grande"/>
        <a:buChar char="-"/>
        <a:defRPr sz="3200" kern="1200">
          <a:solidFill>
            <a:schemeClr val="tx1"/>
          </a:solidFill>
          <a:latin typeface="+mj-lt"/>
          <a:ea typeface="+mn-ea"/>
          <a:cs typeface="Verdana"/>
        </a:defRPr>
      </a:lvl2pPr>
      <a:lvl3pPr marL="1073150" indent="-357188" algn="l" defTabSz="457200" rtl="0" eaLnBrk="1" latinLnBrk="0" hangingPunct="1">
        <a:spcBef>
          <a:spcPts val="0"/>
        </a:spcBef>
        <a:buFont typeface="Lucida Grande"/>
        <a:buChar char="-"/>
        <a:defRPr sz="2800" kern="1200">
          <a:solidFill>
            <a:schemeClr val="tx1"/>
          </a:solidFill>
          <a:latin typeface="+mj-lt"/>
          <a:ea typeface="+mn-ea"/>
          <a:cs typeface="Verdana"/>
        </a:defRPr>
      </a:lvl3pPr>
      <a:lvl4pPr marL="1430338" indent="-355600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4pPr>
      <a:lvl5pPr marL="1793875" indent="-360363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107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2700000"/>
            <a:ext cx="8407400" cy="2209800"/>
          </a:xfrm>
          <a:prstGeom prst="rect">
            <a:avLst/>
          </a:prstGeom>
        </p:spPr>
      </p:pic>
      <p:pic>
        <p:nvPicPr>
          <p:cNvPr id="4" name="Afbeelding 3" descr="balk mhc 4-3.png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90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2700000"/>
            <a:ext cx="8420100" cy="2209800"/>
          </a:xfrm>
          <a:prstGeom prst="rect">
            <a:avLst/>
          </a:prstGeom>
        </p:spPr>
      </p:pic>
      <p:pic>
        <p:nvPicPr>
          <p:cNvPr id="4" name="Afbeelding 3" descr="balk cc 4-3.png"/>
          <p:cNvPicPr preferRelativeResize="0">
            <a:picLocks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2700000"/>
            <a:ext cx="8420100" cy="2209800"/>
          </a:xfrm>
          <a:prstGeom prst="rect">
            <a:avLst/>
          </a:prstGeom>
        </p:spPr>
      </p:pic>
      <p:pic>
        <p:nvPicPr>
          <p:cNvPr id="4" name="Afbeelding 3" descr="balk cc 4-3.png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2700000"/>
            <a:ext cx="8432800" cy="2209800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360000" y="270000"/>
            <a:ext cx="8424000" cy="108012"/>
          </a:xfrm>
          <a:prstGeom prst="rect">
            <a:avLst/>
          </a:prstGeom>
          <a:gradFill>
            <a:gsLst>
              <a:gs pos="100000">
                <a:schemeClr val="accent3"/>
              </a:gs>
              <a:gs pos="0">
                <a:schemeClr val="accent4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 sz="180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Afbeelding 3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2700000"/>
            <a:ext cx="84201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221628"/>
            <a:ext cx="8275062" cy="1691906"/>
          </a:xfrm>
        </p:spPr>
        <p:txBody>
          <a:bodyPr/>
          <a:lstStyle/>
          <a:p>
            <a:pPr>
              <a:lnSpc>
                <a:spcPts val="5000"/>
              </a:lnSpc>
            </a:pPr>
            <a:r>
              <a:rPr lang="nl-NL" sz="4500" dirty="0"/>
              <a:t>Welkom </a:t>
            </a:r>
            <a:br>
              <a:rPr lang="nl-NL" sz="4500" dirty="0"/>
            </a:br>
            <a:r>
              <a:rPr lang="nl-NL" sz="4500" b="0" dirty="0">
                <a:solidFill>
                  <a:schemeClr val="bg1"/>
                </a:solidFill>
              </a:rPr>
              <a:t>bij de Universiteit Maastricht</a:t>
            </a:r>
            <a:br>
              <a:rPr lang="nl-NL" sz="4500" b="0" dirty="0">
                <a:solidFill>
                  <a:srgbClr val="00142E"/>
                </a:solidFill>
              </a:rPr>
            </a:br>
            <a:endParaRPr lang="nl-NL" sz="450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528631"/>
            <a:ext cx="4196618" cy="1314450"/>
          </a:xfrm>
        </p:spPr>
        <p:txBody>
          <a:bodyPr/>
          <a:lstStyle/>
          <a:p>
            <a:r>
              <a:rPr lang="nl-NL" sz="1800" dirty="0"/>
              <a:t>Afdeling</a:t>
            </a:r>
          </a:p>
          <a:p>
            <a:r>
              <a:rPr lang="nl-NL" sz="1800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825907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Worldwide </a:t>
            </a:r>
            <a:r>
              <a:rPr lang="nl-NL" dirty="0" err="1"/>
              <a:t>Universities</a:t>
            </a:r>
            <a:r>
              <a:rPr lang="nl-NL" dirty="0"/>
              <a:t> Network (WUN)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38138" y="1555002"/>
            <a:ext cx="8326799" cy="2637709"/>
          </a:xfrm>
        </p:spPr>
        <p:txBody>
          <a:bodyPr numCol="1" spcCol="180000"/>
          <a:lstStyle/>
          <a:p>
            <a:pPr marL="0" indent="0">
              <a:buNone/>
            </a:pPr>
            <a:r>
              <a:rPr lang="nl-NL" sz="1600" b="1" dirty="0"/>
              <a:t>Wereldwijde samenwerking op het gebied van onderzoek om de agenda voor duurzame ontwikkeling aan te pakken, in een netwerk van 26 vooraanstaande </a:t>
            </a:r>
            <a:r>
              <a:rPr lang="nl-NL" sz="1600" b="1" dirty="0" err="1"/>
              <a:t>onderzoeksuniversiteiten</a:t>
            </a:r>
            <a:r>
              <a:rPr lang="nl-NL" sz="1600" b="1" dirty="0"/>
              <a:t>, verspreid over 5 continenten</a:t>
            </a:r>
          </a:p>
          <a:p>
            <a:pPr marL="0" indent="0">
              <a:buNone/>
            </a:pPr>
            <a:endParaRPr lang="en-US" sz="800" b="1" dirty="0"/>
          </a:p>
          <a:p>
            <a:r>
              <a:rPr lang="en-US" sz="1200" b="1" dirty="0"/>
              <a:t>Focus op 4 </a:t>
            </a:r>
            <a:r>
              <a:rPr lang="en-US" sz="1200" b="1" dirty="0" err="1"/>
              <a:t>mondiale</a:t>
            </a:r>
            <a:r>
              <a:rPr lang="en-US" sz="1200" b="1" dirty="0"/>
              <a:t> </a:t>
            </a:r>
            <a:r>
              <a:rPr lang="en-US" sz="1200" b="1" dirty="0" err="1"/>
              <a:t>uitdagingen</a:t>
            </a:r>
            <a:r>
              <a:rPr lang="en-US" sz="1200" b="1" dirty="0"/>
              <a:t> </a:t>
            </a:r>
            <a:r>
              <a:rPr lang="en-US" sz="1200" b="1" dirty="0" err="1"/>
              <a:t>en</a:t>
            </a:r>
            <a:r>
              <a:rPr lang="en-US" sz="1200" b="1" dirty="0"/>
              <a:t> SDG’s van de VN </a:t>
            </a:r>
            <a:r>
              <a:rPr lang="en-US" sz="1200" b="1" dirty="0" err="1"/>
              <a:t>onder</a:t>
            </a:r>
            <a:r>
              <a:rPr lang="en-US" sz="1200" b="1" dirty="0"/>
              <a:t> </a:t>
            </a:r>
            <a:r>
              <a:rPr lang="en-US" sz="1200" b="1" dirty="0" err="1"/>
              <a:t>leiding</a:t>
            </a:r>
            <a:r>
              <a:rPr lang="en-US" sz="1200" b="1" dirty="0"/>
              <a:t> van 4 </a:t>
            </a:r>
            <a:r>
              <a:rPr lang="en-US" sz="1200" b="1" dirty="0" err="1"/>
              <a:t>stuurgroepen</a:t>
            </a:r>
            <a:r>
              <a:rPr lang="en-US" sz="1200" b="1" dirty="0"/>
              <a:t>:</a:t>
            </a:r>
          </a:p>
          <a:p>
            <a:pPr lvl="1"/>
            <a:r>
              <a:rPr lang="en-US" sz="1200" dirty="0" err="1"/>
              <a:t>Reageren</a:t>
            </a:r>
            <a:r>
              <a:rPr lang="en-US" sz="1200" dirty="0"/>
              <a:t> op </a:t>
            </a:r>
            <a:r>
              <a:rPr lang="en-US" sz="1200" dirty="0" err="1"/>
              <a:t>klimaatverandering</a:t>
            </a:r>
            <a:endParaRPr lang="en-US" sz="1200" dirty="0"/>
          </a:p>
          <a:p>
            <a:pPr lvl="1"/>
            <a:r>
              <a:rPr lang="en-US" sz="1200" dirty="0" err="1"/>
              <a:t>Culturen</a:t>
            </a:r>
            <a:r>
              <a:rPr lang="en-US" sz="1200" dirty="0"/>
              <a:t> </a:t>
            </a:r>
            <a:r>
              <a:rPr lang="en-US" sz="1200" dirty="0" err="1"/>
              <a:t>begrijpen</a:t>
            </a:r>
            <a:endParaRPr lang="en-US" sz="1200" dirty="0"/>
          </a:p>
          <a:p>
            <a:pPr lvl="1"/>
            <a:r>
              <a:rPr lang="en-US" sz="1200" dirty="0" err="1"/>
              <a:t>Gezondheid</a:t>
            </a:r>
            <a:endParaRPr lang="en-US" sz="1200" dirty="0"/>
          </a:p>
          <a:p>
            <a:pPr lvl="1"/>
            <a:r>
              <a:rPr lang="en-US" sz="1200" dirty="0" err="1"/>
              <a:t>Wereldwijd</a:t>
            </a:r>
            <a:r>
              <a:rPr lang="en-US" sz="1200" dirty="0"/>
              <a:t> </a:t>
            </a:r>
            <a:r>
              <a:rPr lang="en-US" sz="1200" dirty="0" err="1"/>
              <a:t>onderzoek</a:t>
            </a:r>
            <a:r>
              <a:rPr lang="en-US" sz="1200" dirty="0"/>
              <a:t> in </a:t>
            </a:r>
            <a:r>
              <a:rPr lang="en-US" sz="1200" dirty="0" err="1"/>
              <a:t>hoger</a:t>
            </a:r>
            <a:r>
              <a:rPr lang="en-US" sz="1200" dirty="0"/>
              <a:t> </a:t>
            </a:r>
            <a:r>
              <a:rPr lang="en-US" sz="1200" dirty="0" err="1"/>
              <a:t>onderwijs</a:t>
            </a:r>
            <a:endParaRPr lang="en-US" sz="1200" b="1" dirty="0"/>
          </a:p>
          <a:p>
            <a:r>
              <a:rPr lang="en-US" sz="1200" b="1" dirty="0" err="1"/>
              <a:t>Belangrijkste</a:t>
            </a:r>
            <a:r>
              <a:rPr lang="en-US" sz="1200" b="1" dirty="0"/>
              <a:t> </a:t>
            </a:r>
            <a:r>
              <a:rPr lang="en-US" sz="1200" b="1" dirty="0" err="1"/>
              <a:t>netwerkactiviteiten</a:t>
            </a:r>
            <a:endParaRPr lang="en-US" sz="1200" b="1" dirty="0"/>
          </a:p>
          <a:p>
            <a:pPr lvl="1"/>
            <a:r>
              <a:rPr lang="nl-NL" sz="1200" dirty="0"/>
              <a:t>Jaarlijkse conferentie</a:t>
            </a:r>
          </a:p>
          <a:p>
            <a:pPr lvl="1"/>
            <a:r>
              <a:rPr lang="nl-NL" sz="1200" dirty="0"/>
              <a:t>Onderzoeksprojecten in samenwerkingsverband gefinancierd door het WUN Research Development Fund (RDF) </a:t>
            </a:r>
          </a:p>
          <a:p>
            <a:pPr lvl="1"/>
            <a:r>
              <a:rPr lang="nl-NL" sz="1200" dirty="0"/>
              <a:t>Diverse Special Interest </a:t>
            </a:r>
            <a:r>
              <a:rPr lang="nl-NL" sz="1200" dirty="0" err="1"/>
              <a:t>Groups</a:t>
            </a:r>
            <a:r>
              <a:rPr lang="nl-NL" sz="1200" dirty="0"/>
              <a:t>, workshops, </a:t>
            </a:r>
            <a:r>
              <a:rPr lang="nl-NL" sz="1200" dirty="0" err="1"/>
              <a:t>webinars</a:t>
            </a:r>
            <a:r>
              <a:rPr lang="nl-NL" sz="1200" dirty="0"/>
              <a:t>, etc.</a:t>
            </a:r>
          </a:p>
          <a:p>
            <a:pPr lvl="1"/>
            <a:r>
              <a:rPr lang="en-US" sz="1200" dirty="0" err="1"/>
              <a:t>Beurzen</a:t>
            </a:r>
            <a:r>
              <a:rPr lang="en-US" sz="1200" dirty="0"/>
              <a:t> </a:t>
            </a:r>
            <a:r>
              <a:rPr lang="en-US" sz="1200" dirty="0" err="1"/>
              <a:t>voor</a:t>
            </a:r>
            <a:r>
              <a:rPr lang="en-US" sz="1200" dirty="0"/>
              <a:t> het </a:t>
            </a:r>
            <a:r>
              <a:rPr lang="en-US" sz="1200" dirty="0" err="1"/>
              <a:t>onderzoeksmobiliteitsprogramma</a:t>
            </a:r>
            <a:r>
              <a:rPr lang="en-US" sz="1200" dirty="0"/>
              <a:t> (RMP)</a:t>
            </a:r>
          </a:p>
          <a:p>
            <a:pPr lvl="1"/>
            <a:r>
              <a:rPr lang="nl-NL" sz="1200" dirty="0"/>
              <a:t>Netwerkevenementen voor beginnende onderzoekers</a:t>
            </a:r>
          </a:p>
          <a:p>
            <a:pPr marL="358775" lvl="1" indent="0">
              <a:buNone/>
            </a:pPr>
            <a:endParaRPr lang="nl-NL" sz="1200" dirty="0"/>
          </a:p>
          <a:p>
            <a:pPr lvl="1"/>
            <a:endParaRPr lang="en-US" sz="1200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br>
              <a:rPr lang="en-US" sz="1200" b="1" dirty="0"/>
            </a:br>
            <a:br>
              <a:rPr lang="en-US" sz="1200" b="1" dirty="0"/>
            </a:br>
            <a:endParaRPr lang="en-US" sz="1200" b="1" dirty="0"/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lvl="8"/>
            <a:endParaRPr lang="nl-NL" sz="14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492864A-34F7-4A49-AAB7-AA3CA7328D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62" y="773251"/>
            <a:ext cx="1499555" cy="87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23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Young European </a:t>
            </a:r>
            <a:r>
              <a:rPr lang="nl-NL" sz="2800" dirty="0" err="1"/>
              <a:t>Universities</a:t>
            </a:r>
            <a:r>
              <a:rPr lang="nl-NL" sz="2800" dirty="0"/>
              <a:t> Research Network (YERUN)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0" y="1608582"/>
            <a:ext cx="8519139" cy="2951695"/>
          </a:xfrm>
        </p:spPr>
        <p:txBody>
          <a:bodyPr numCol="1" spcCol="180000"/>
          <a:lstStyle/>
          <a:p>
            <a:pPr marL="0" indent="0" defTabSz="342900">
              <a:buNone/>
              <a:defRPr/>
            </a:pPr>
            <a:r>
              <a:rPr lang="en-US" sz="1200" b="1" dirty="0">
                <a:solidFill>
                  <a:srgbClr val="00142E"/>
                </a:solidFill>
              </a:rPr>
              <a:t>23 </a:t>
            </a:r>
            <a:r>
              <a:rPr lang="en-US" sz="1200" b="1" dirty="0" err="1">
                <a:solidFill>
                  <a:srgbClr val="00142E"/>
                </a:solidFill>
              </a:rPr>
              <a:t>jonge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Europese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onderzoeksuniversiteiten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werken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samen</a:t>
            </a:r>
            <a:r>
              <a:rPr lang="en-US" sz="1200" b="1" dirty="0">
                <a:solidFill>
                  <a:srgbClr val="00142E"/>
                </a:solidFill>
              </a:rPr>
              <a:t> om het </a:t>
            </a:r>
            <a:r>
              <a:rPr lang="en-US" sz="1200" b="1" dirty="0" err="1">
                <a:solidFill>
                  <a:srgbClr val="00142E"/>
                </a:solidFill>
              </a:rPr>
              <a:t>Europese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systeem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voor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hoger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onderwijs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vorm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te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geven</a:t>
            </a:r>
            <a:endParaRPr lang="en-US" sz="1200" b="1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500" b="1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•  </a:t>
            </a:r>
            <a:r>
              <a:rPr lang="en-US" sz="900" b="1" dirty="0" err="1">
                <a:latin typeface="Calibri" panose="020F0502020204030204" pitchFamily="34" charset="0"/>
                <a:cs typeface="Calibri" panose="020F0502020204030204" pitchFamily="34" charset="0"/>
              </a:rPr>
              <a:t>Drie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b="1" dirty="0" err="1">
                <a:latin typeface="Calibri" panose="020F0502020204030204" pitchFamily="34" charset="0"/>
                <a:cs typeface="Calibri" panose="020F0502020204030204" pitchFamily="34" charset="0"/>
              </a:rPr>
              <a:t>aandachtsgebieden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b="1" dirty="0" err="1">
                <a:latin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9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periode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 2021-2025:</a:t>
            </a: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Talentontwikkeling</a:t>
            </a: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Open cultuur van excellentie</a:t>
            </a: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Verantwoordelijke en betrokken universiteiten</a:t>
            </a:r>
          </a:p>
          <a:p>
            <a:pPr marL="538163" lvl="1" indent="-269081" defTabSz="342900">
              <a:defRPr/>
            </a:pPr>
            <a:endParaRPr lang="en-US" sz="9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342900">
              <a:buNone/>
              <a:defRPr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•  Engagement in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verschillende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focusgroepen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38163" lvl="1" indent="-269081" defTabSz="342900">
              <a:defRPr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EU-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beleid</a:t>
            </a: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Erkennen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Waarderen</a:t>
            </a: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Open </a:t>
            </a:r>
            <a:r>
              <a:rPr lang="nl-NL" sz="900" dirty="0" err="1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  <a:endParaRPr lang="nl-NL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Samenwerking tussen Europese universitaire allianties</a:t>
            </a:r>
            <a:endParaRPr lang="nl-NL" sz="9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Innoveren van onderwijs- en leerpraktijken</a:t>
            </a:r>
            <a:endParaRPr lang="nl-NL" sz="9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endParaRPr lang="nl-NL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342900">
              <a:buNone/>
              <a:defRPr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•  </a:t>
            </a:r>
            <a:r>
              <a:rPr lang="en-US" sz="9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Andere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b="1" dirty="0" err="1">
                <a:latin typeface="Calibri" panose="020F0502020204030204" pitchFamily="34" charset="0"/>
                <a:cs typeface="Calibri" panose="020F0502020204030204" pitchFamily="34" charset="0"/>
              </a:rPr>
              <a:t>activiteiten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38163" lvl="1" indent="-269081" defTabSz="342900">
              <a:defRPr/>
            </a:pP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Prijzen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onderzoeksmobiliteit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binnen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het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netwerk</a:t>
            </a: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Ontwikkeling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van joint/double degree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programma’s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met YERUN-partners</a:t>
            </a:r>
          </a:p>
          <a:p>
            <a:pPr marL="538163" lvl="1" indent="-269081" defTabSz="342900">
              <a:defRPr/>
            </a:pP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Gezamenlijke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projecten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bijvoorbeeld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op het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gebied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van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gezamenlijk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PhD-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onderwijs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538163" lvl="1" indent="-269081" defTabSz="342900">
              <a:defRPr/>
            </a:pP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Een YERUN-platform voor onderzoekssamenwerking bouwen</a:t>
            </a:r>
            <a:endParaRPr lang="en-US" sz="9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Verbinden van onderzoekers binnen het netwerk via het digitale YERUN Connect platform</a:t>
            </a: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lvl="8"/>
            <a:endParaRPr lang="nl-NL" sz="1400" dirty="0"/>
          </a:p>
        </p:txBody>
      </p:sp>
      <p:pic>
        <p:nvPicPr>
          <p:cNvPr id="5" name="Afbeelding 4" descr="Yerun 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75" y="754603"/>
            <a:ext cx="31242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73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600" dirty="0"/>
              <a:t>European Alliance </a:t>
            </a:r>
            <a:r>
              <a:rPr lang="nl-NL" sz="2600" dirty="0" err="1"/>
              <a:t>for</a:t>
            </a:r>
            <a:r>
              <a:rPr lang="nl-NL" sz="2600" dirty="0"/>
              <a:t> </a:t>
            </a:r>
            <a:r>
              <a:rPr lang="nl-NL" sz="2600" dirty="0" err="1"/>
              <a:t>Social</a:t>
            </a:r>
            <a:r>
              <a:rPr lang="nl-NL" sz="2600" dirty="0"/>
              <a:t> </a:t>
            </a:r>
            <a:r>
              <a:rPr lang="nl-NL" sz="2600" dirty="0" err="1"/>
              <a:t>Science</a:t>
            </a:r>
            <a:r>
              <a:rPr lang="nl-NL" sz="2600" dirty="0"/>
              <a:t> </a:t>
            </a:r>
            <a:r>
              <a:rPr lang="nl-NL" sz="2600" dirty="0" err="1"/>
              <a:t>and</a:t>
            </a:r>
            <a:r>
              <a:rPr lang="nl-NL" sz="2600" dirty="0"/>
              <a:t> </a:t>
            </a:r>
            <a:r>
              <a:rPr lang="nl-NL" sz="2600" dirty="0" err="1"/>
              <a:t>Humanities</a:t>
            </a:r>
            <a:r>
              <a:rPr lang="nl-NL" sz="2600" dirty="0"/>
              <a:t> (EASSH)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0" y="1965416"/>
            <a:ext cx="8326799" cy="2508261"/>
          </a:xfrm>
        </p:spPr>
        <p:txBody>
          <a:bodyPr numCol="1" spcCol="180000"/>
          <a:lstStyle/>
          <a:p>
            <a:pPr marL="0" indent="0" defTabSz="342900">
              <a:buNone/>
              <a:defRPr/>
            </a:pPr>
            <a:r>
              <a:rPr lang="en-US" sz="1600" b="1" dirty="0" err="1">
                <a:solidFill>
                  <a:srgbClr val="00142E"/>
                </a:solidFill>
              </a:rPr>
              <a:t>Samenwerking</a:t>
            </a:r>
            <a:r>
              <a:rPr lang="en-US" sz="1600" b="1" dirty="0">
                <a:solidFill>
                  <a:srgbClr val="00142E"/>
                </a:solidFill>
              </a:rPr>
              <a:t> </a:t>
            </a:r>
            <a:r>
              <a:rPr lang="en-US" sz="1600" b="1" dirty="0" err="1">
                <a:solidFill>
                  <a:srgbClr val="00142E"/>
                </a:solidFill>
              </a:rPr>
              <a:t>tussen</a:t>
            </a:r>
            <a:r>
              <a:rPr lang="en-US" sz="1600" b="1" dirty="0">
                <a:solidFill>
                  <a:srgbClr val="00142E"/>
                </a:solidFill>
              </a:rPr>
              <a:t> 65 </a:t>
            </a:r>
            <a:r>
              <a:rPr lang="en-US" sz="1600" b="1" dirty="0" err="1">
                <a:solidFill>
                  <a:srgbClr val="00142E"/>
                </a:solidFill>
              </a:rPr>
              <a:t>Europese</a:t>
            </a:r>
            <a:r>
              <a:rPr lang="en-US" sz="1600" b="1" dirty="0">
                <a:solidFill>
                  <a:srgbClr val="00142E"/>
                </a:solidFill>
              </a:rPr>
              <a:t> </a:t>
            </a:r>
            <a:r>
              <a:rPr lang="en-US" sz="1600" b="1" dirty="0" err="1">
                <a:solidFill>
                  <a:srgbClr val="00142E"/>
                </a:solidFill>
              </a:rPr>
              <a:t>lidorganisaties</a:t>
            </a:r>
            <a:r>
              <a:rPr lang="en-US" sz="1600" b="1" dirty="0">
                <a:solidFill>
                  <a:srgbClr val="00142E"/>
                </a:solidFill>
              </a:rPr>
              <a:t> </a:t>
            </a:r>
            <a:r>
              <a:rPr lang="en-US" sz="1600" b="1" dirty="0" err="1">
                <a:solidFill>
                  <a:srgbClr val="00142E"/>
                </a:solidFill>
              </a:rPr>
              <a:t>ter</a:t>
            </a:r>
            <a:r>
              <a:rPr lang="en-US" sz="1600" b="1" dirty="0">
                <a:solidFill>
                  <a:srgbClr val="00142E"/>
                </a:solidFill>
              </a:rPr>
              <a:t> </a:t>
            </a:r>
            <a:r>
              <a:rPr lang="en-US" sz="1600" b="1" dirty="0" err="1">
                <a:solidFill>
                  <a:srgbClr val="00142E"/>
                </a:solidFill>
              </a:rPr>
              <a:t>bevordering</a:t>
            </a:r>
            <a:r>
              <a:rPr lang="en-US" sz="1600" b="1" dirty="0">
                <a:solidFill>
                  <a:srgbClr val="00142E"/>
                </a:solidFill>
              </a:rPr>
              <a:t> </a:t>
            </a:r>
            <a:r>
              <a:rPr lang="en-US" sz="1600" b="1" dirty="0" err="1">
                <a:solidFill>
                  <a:srgbClr val="00142E"/>
                </a:solidFill>
              </a:rPr>
              <a:t>en</a:t>
            </a:r>
            <a:r>
              <a:rPr lang="en-US" sz="1600" b="1" dirty="0">
                <a:solidFill>
                  <a:srgbClr val="00142E"/>
                </a:solidFill>
              </a:rPr>
              <a:t> </a:t>
            </a:r>
            <a:r>
              <a:rPr lang="en-US" sz="1600" b="1" dirty="0" err="1">
                <a:solidFill>
                  <a:srgbClr val="00142E"/>
                </a:solidFill>
              </a:rPr>
              <a:t>versterking</a:t>
            </a:r>
            <a:r>
              <a:rPr lang="en-US" sz="1600" b="1" dirty="0">
                <a:solidFill>
                  <a:srgbClr val="00142E"/>
                </a:solidFill>
              </a:rPr>
              <a:t> van de </a:t>
            </a:r>
            <a:r>
              <a:rPr lang="en-US" sz="1600" b="1" dirty="0" err="1">
                <a:solidFill>
                  <a:srgbClr val="00142E"/>
                </a:solidFill>
              </a:rPr>
              <a:t>sociale</a:t>
            </a:r>
            <a:br>
              <a:rPr lang="en-US" sz="1600" b="1" dirty="0">
                <a:solidFill>
                  <a:srgbClr val="00142E"/>
                </a:solidFill>
              </a:rPr>
            </a:br>
            <a:r>
              <a:rPr lang="en-US" sz="1600" b="1" dirty="0">
                <a:solidFill>
                  <a:srgbClr val="00142E"/>
                </a:solidFill>
              </a:rPr>
              <a:t> </a:t>
            </a:r>
            <a:r>
              <a:rPr lang="en-US" sz="1600" b="1" dirty="0" err="1">
                <a:solidFill>
                  <a:srgbClr val="00142E"/>
                </a:solidFill>
              </a:rPr>
              <a:t>en</a:t>
            </a:r>
            <a:r>
              <a:rPr lang="en-US" sz="1600" b="1" dirty="0">
                <a:solidFill>
                  <a:srgbClr val="00142E"/>
                </a:solidFill>
              </a:rPr>
              <a:t> </a:t>
            </a:r>
            <a:r>
              <a:rPr lang="en-US" sz="1600" b="1" dirty="0" err="1">
                <a:solidFill>
                  <a:srgbClr val="00142E"/>
                </a:solidFill>
              </a:rPr>
              <a:t>geesteswetenschappen</a:t>
            </a:r>
            <a:r>
              <a:rPr lang="en-US" sz="1600" b="1" dirty="0">
                <a:solidFill>
                  <a:srgbClr val="00142E"/>
                </a:solidFill>
              </a:rPr>
              <a:t> in Europa</a:t>
            </a:r>
          </a:p>
          <a:p>
            <a:pPr marL="0" indent="0" defTabSz="342900">
              <a:buNone/>
              <a:defRPr/>
            </a:pPr>
            <a:endParaRPr lang="en-US" sz="1400" b="1" dirty="0">
              <a:solidFill>
                <a:srgbClr val="00142E"/>
              </a:solidFill>
            </a:endParaRPr>
          </a:p>
          <a:p>
            <a:pPr marL="180181" indent="-285750" defTabSz="342900">
              <a:defRPr/>
            </a:pPr>
            <a:r>
              <a:rPr lang="en-US" sz="1800" b="1" dirty="0" err="1">
                <a:solidFill>
                  <a:srgbClr val="00142E"/>
                </a:solidFill>
              </a:rPr>
              <a:t>Aandachtsgebieden</a:t>
            </a:r>
            <a:r>
              <a:rPr lang="en-US" sz="1800" b="1" dirty="0">
                <a:solidFill>
                  <a:srgbClr val="00142E"/>
                </a:solidFill>
              </a:rPr>
              <a:t>:</a:t>
            </a:r>
          </a:p>
          <a:p>
            <a:pPr marL="554831" lvl="1" indent="-285750" defTabSz="342900">
              <a:defRPr/>
            </a:pPr>
            <a:r>
              <a:rPr lang="en-US" sz="1400" dirty="0" err="1">
                <a:solidFill>
                  <a:srgbClr val="00142E"/>
                </a:solidFill>
              </a:rPr>
              <a:t>Ontwikkelen</a:t>
            </a:r>
            <a:r>
              <a:rPr lang="en-US" sz="1400" dirty="0">
                <a:solidFill>
                  <a:srgbClr val="00142E"/>
                </a:solidFill>
              </a:rPr>
              <a:t> van </a:t>
            </a:r>
            <a:r>
              <a:rPr lang="en-US" sz="1400" dirty="0" err="1">
                <a:solidFill>
                  <a:srgbClr val="00142E"/>
                </a:solidFill>
              </a:rPr>
              <a:t>beleidsvoorstellen</a:t>
            </a:r>
            <a:r>
              <a:rPr lang="en-US" sz="1400" dirty="0">
                <a:solidFill>
                  <a:srgbClr val="00142E"/>
                </a:solidFill>
              </a:rPr>
              <a:t> </a:t>
            </a:r>
            <a:r>
              <a:rPr lang="en-US" sz="1400" dirty="0" err="1">
                <a:solidFill>
                  <a:srgbClr val="00142E"/>
                </a:solidFill>
              </a:rPr>
              <a:t>en</a:t>
            </a:r>
            <a:r>
              <a:rPr lang="en-US" sz="1400" dirty="0">
                <a:solidFill>
                  <a:srgbClr val="00142E"/>
                </a:solidFill>
              </a:rPr>
              <a:t> </a:t>
            </a:r>
            <a:r>
              <a:rPr lang="en-US" sz="1400" dirty="0" err="1">
                <a:solidFill>
                  <a:srgbClr val="00142E"/>
                </a:solidFill>
              </a:rPr>
              <a:t>standpuntnota’s</a:t>
            </a:r>
            <a:endParaRPr lang="en-US" sz="1400" dirty="0">
              <a:solidFill>
                <a:srgbClr val="00142E"/>
              </a:solidFill>
            </a:endParaRPr>
          </a:p>
          <a:p>
            <a:pPr marL="554831" lvl="1" indent="-285750" defTabSz="342900">
              <a:defRPr/>
            </a:pPr>
            <a:r>
              <a:rPr lang="en-US" sz="1400" dirty="0" err="1">
                <a:solidFill>
                  <a:srgbClr val="00142E"/>
                </a:solidFill>
              </a:rPr>
              <a:t>Samenwerken</a:t>
            </a:r>
            <a:r>
              <a:rPr lang="en-US" sz="1400" dirty="0">
                <a:solidFill>
                  <a:srgbClr val="00142E"/>
                </a:solidFill>
              </a:rPr>
              <a:t> met </a:t>
            </a:r>
            <a:r>
              <a:rPr lang="en-US" sz="1400" dirty="0" err="1">
                <a:solidFill>
                  <a:srgbClr val="00142E"/>
                </a:solidFill>
              </a:rPr>
              <a:t>beleidsinstellingen</a:t>
            </a:r>
            <a:r>
              <a:rPr lang="en-US" sz="1400" dirty="0">
                <a:solidFill>
                  <a:srgbClr val="00142E"/>
                </a:solidFill>
              </a:rPr>
              <a:t> over het </a:t>
            </a:r>
            <a:r>
              <a:rPr lang="en-US" sz="1400" dirty="0" err="1">
                <a:solidFill>
                  <a:srgbClr val="00142E"/>
                </a:solidFill>
              </a:rPr>
              <a:t>ontwerp</a:t>
            </a:r>
            <a:r>
              <a:rPr lang="en-US" sz="1400" dirty="0">
                <a:solidFill>
                  <a:srgbClr val="00142E"/>
                </a:solidFill>
              </a:rPr>
              <a:t>, de </a:t>
            </a:r>
            <a:r>
              <a:rPr lang="en-US" sz="1400" dirty="0" err="1">
                <a:solidFill>
                  <a:srgbClr val="00142E"/>
                </a:solidFill>
              </a:rPr>
              <a:t>implementatie</a:t>
            </a:r>
            <a:r>
              <a:rPr lang="en-US" sz="1400" dirty="0">
                <a:solidFill>
                  <a:srgbClr val="00142E"/>
                </a:solidFill>
              </a:rPr>
              <a:t> </a:t>
            </a:r>
            <a:r>
              <a:rPr lang="en-US" sz="1400" dirty="0" err="1">
                <a:solidFill>
                  <a:srgbClr val="00142E"/>
                </a:solidFill>
              </a:rPr>
              <a:t>en</a:t>
            </a:r>
            <a:r>
              <a:rPr lang="en-US" sz="1400" dirty="0">
                <a:solidFill>
                  <a:srgbClr val="00142E"/>
                </a:solidFill>
              </a:rPr>
              <a:t> het </a:t>
            </a:r>
            <a:r>
              <a:rPr lang="en-US" sz="1400" dirty="0" err="1">
                <a:solidFill>
                  <a:srgbClr val="00142E"/>
                </a:solidFill>
              </a:rPr>
              <a:t>toezicht</a:t>
            </a:r>
            <a:r>
              <a:rPr lang="en-US" sz="1400" dirty="0">
                <a:solidFill>
                  <a:srgbClr val="00142E"/>
                </a:solidFill>
              </a:rPr>
              <a:t> op </a:t>
            </a:r>
            <a:r>
              <a:rPr lang="en-US" sz="1400" dirty="0" err="1">
                <a:solidFill>
                  <a:srgbClr val="00142E"/>
                </a:solidFill>
              </a:rPr>
              <a:t>multinationale</a:t>
            </a:r>
            <a:r>
              <a:rPr lang="en-US" sz="1400" dirty="0">
                <a:solidFill>
                  <a:srgbClr val="00142E"/>
                </a:solidFill>
              </a:rPr>
              <a:t> </a:t>
            </a:r>
            <a:r>
              <a:rPr lang="en-US" sz="1400" dirty="0" err="1">
                <a:solidFill>
                  <a:srgbClr val="00142E"/>
                </a:solidFill>
              </a:rPr>
              <a:t>en</a:t>
            </a:r>
            <a:r>
              <a:rPr lang="en-US" sz="1400" dirty="0">
                <a:solidFill>
                  <a:srgbClr val="00142E"/>
                </a:solidFill>
              </a:rPr>
              <a:t> </a:t>
            </a:r>
            <a:r>
              <a:rPr lang="en-US" sz="1400" dirty="0" err="1">
                <a:solidFill>
                  <a:srgbClr val="00142E"/>
                </a:solidFill>
              </a:rPr>
              <a:t>Europese</a:t>
            </a:r>
            <a:r>
              <a:rPr lang="en-US" sz="1400" dirty="0">
                <a:solidFill>
                  <a:srgbClr val="00142E"/>
                </a:solidFill>
              </a:rPr>
              <a:t> </a:t>
            </a:r>
            <a:r>
              <a:rPr lang="en-US" sz="1400" dirty="0" err="1">
                <a:solidFill>
                  <a:srgbClr val="00142E"/>
                </a:solidFill>
              </a:rPr>
              <a:t>onderzoeksprogramma’s</a:t>
            </a:r>
            <a:endParaRPr lang="en-US" sz="1400" dirty="0">
              <a:solidFill>
                <a:srgbClr val="00142E"/>
              </a:solidFill>
            </a:endParaRPr>
          </a:p>
          <a:p>
            <a:pPr marL="554831" lvl="1" indent="-285750" defTabSz="342900">
              <a:defRPr/>
            </a:pPr>
            <a:r>
              <a:rPr lang="en-US" sz="1400" dirty="0" err="1">
                <a:solidFill>
                  <a:srgbClr val="00142E"/>
                </a:solidFill>
              </a:rPr>
              <a:t>Ontwikkelen</a:t>
            </a:r>
            <a:r>
              <a:rPr lang="en-US" sz="1400" dirty="0">
                <a:solidFill>
                  <a:srgbClr val="00142E"/>
                </a:solidFill>
              </a:rPr>
              <a:t> van </a:t>
            </a:r>
            <a:r>
              <a:rPr lang="en-US" sz="1400" dirty="0" err="1">
                <a:solidFill>
                  <a:srgbClr val="00142E"/>
                </a:solidFill>
              </a:rPr>
              <a:t>gezamenlijke</a:t>
            </a:r>
            <a:r>
              <a:rPr lang="en-US" sz="1400" dirty="0">
                <a:solidFill>
                  <a:srgbClr val="00142E"/>
                </a:solidFill>
              </a:rPr>
              <a:t> </a:t>
            </a:r>
            <a:r>
              <a:rPr lang="en-US" sz="1400" dirty="0" err="1">
                <a:solidFill>
                  <a:srgbClr val="00142E"/>
                </a:solidFill>
              </a:rPr>
              <a:t>activiteiten</a:t>
            </a:r>
            <a:endParaRPr lang="en-US" sz="1400" dirty="0">
              <a:solidFill>
                <a:srgbClr val="00142E"/>
              </a:solidFill>
            </a:endParaRPr>
          </a:p>
          <a:p>
            <a:pPr marL="554831" lvl="1" indent="-285750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180181" indent="-285750" defTabSz="342900">
              <a:defRPr/>
            </a:pPr>
            <a:r>
              <a:rPr lang="en-US" sz="1800" dirty="0" err="1">
                <a:solidFill>
                  <a:srgbClr val="00142E"/>
                </a:solidFill>
              </a:rPr>
              <a:t>Betrokkenheid</a:t>
            </a:r>
            <a:r>
              <a:rPr lang="en-US" sz="1800" dirty="0">
                <a:solidFill>
                  <a:srgbClr val="00142E"/>
                </a:solidFill>
              </a:rPr>
              <a:t> </a:t>
            </a:r>
            <a:r>
              <a:rPr lang="en-US" sz="1800" dirty="0" err="1">
                <a:solidFill>
                  <a:srgbClr val="00142E"/>
                </a:solidFill>
              </a:rPr>
              <a:t>bij</a:t>
            </a:r>
            <a:r>
              <a:rPr lang="en-US" sz="1800" dirty="0">
                <a:solidFill>
                  <a:srgbClr val="00142E"/>
                </a:solidFill>
              </a:rPr>
              <a:t> </a:t>
            </a:r>
            <a:r>
              <a:rPr lang="en-US" sz="1800" dirty="0" err="1">
                <a:solidFill>
                  <a:srgbClr val="00142E"/>
                </a:solidFill>
              </a:rPr>
              <a:t>verschillende</a:t>
            </a:r>
            <a:r>
              <a:rPr lang="en-US" sz="1800" dirty="0">
                <a:solidFill>
                  <a:srgbClr val="00142E"/>
                </a:solidFill>
              </a:rPr>
              <a:t> </a:t>
            </a:r>
            <a:r>
              <a:rPr lang="en-US" sz="1800" b="1" dirty="0" err="1">
                <a:solidFill>
                  <a:srgbClr val="00142E"/>
                </a:solidFill>
              </a:rPr>
              <a:t>werkgroepen</a:t>
            </a:r>
            <a:endParaRPr lang="en-US" sz="1800" b="1" dirty="0">
              <a:solidFill>
                <a:srgbClr val="00142E"/>
              </a:solidFill>
            </a:endParaRPr>
          </a:p>
          <a:p>
            <a:pPr marL="554831" lvl="1" indent="-285750" defTabSz="342900">
              <a:defRPr/>
            </a:pPr>
            <a:endParaRPr lang="en-US" sz="1400" b="1" dirty="0">
              <a:solidFill>
                <a:srgbClr val="00142E"/>
              </a:solidFill>
            </a:endParaRPr>
          </a:p>
          <a:p>
            <a:pPr marL="554831" lvl="1" indent="-285750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180181" indent="-285750" defTabSz="342900">
              <a:defRPr/>
            </a:pPr>
            <a:endParaRPr lang="en-US" sz="1800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lvl="8"/>
            <a:endParaRPr lang="nl-NL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553" y="936687"/>
            <a:ext cx="23114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48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000" dirty="0">
                <a:solidFill>
                  <a:srgbClr val="00A2DB"/>
                </a:solidFill>
              </a:rPr>
              <a:t>Young </a:t>
            </a:r>
            <a:r>
              <a:rPr lang="nl-NL" sz="3000" dirty="0" err="1">
                <a:solidFill>
                  <a:srgbClr val="00A2DB"/>
                </a:solidFill>
              </a:rPr>
              <a:t>Universities</a:t>
            </a:r>
            <a:r>
              <a:rPr lang="nl-NL" sz="3000" dirty="0">
                <a:solidFill>
                  <a:srgbClr val="00A2DB"/>
                </a:solidFill>
              </a:rPr>
              <a:t> </a:t>
            </a:r>
            <a:r>
              <a:rPr lang="nl-NL" sz="3000" dirty="0" err="1">
                <a:solidFill>
                  <a:srgbClr val="00A2DB"/>
                </a:solidFill>
              </a:rPr>
              <a:t>for</a:t>
            </a:r>
            <a:r>
              <a:rPr lang="nl-NL" sz="3000" dirty="0">
                <a:solidFill>
                  <a:srgbClr val="00A2DB"/>
                </a:solidFill>
              </a:rPr>
              <a:t> the </a:t>
            </a:r>
            <a:r>
              <a:rPr lang="nl-NL" sz="3000" dirty="0" err="1">
                <a:solidFill>
                  <a:srgbClr val="00A2DB"/>
                </a:solidFill>
              </a:rPr>
              <a:t>Future</a:t>
            </a:r>
            <a:r>
              <a:rPr lang="nl-NL" sz="3000" dirty="0">
                <a:solidFill>
                  <a:srgbClr val="00A2DB"/>
                </a:solidFill>
              </a:rPr>
              <a:t> of Europe (YUFE)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43" y="923260"/>
            <a:ext cx="2388870" cy="628650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359999" y="1638647"/>
            <a:ext cx="8326799" cy="281536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200" dirty="0"/>
              <a:t>Gecoördineerd door de Universiteit Maastricht, gefinancierd door de Europese Commissie</a:t>
            </a:r>
            <a:endParaRPr lang="en-GB" sz="1200" dirty="0"/>
          </a:p>
          <a:p>
            <a:r>
              <a:rPr lang="en-GB" sz="1200" dirty="0" err="1"/>
              <a:t>Geographisch</a:t>
            </a:r>
            <a:r>
              <a:rPr lang="en-GB" sz="1200" dirty="0"/>
              <a:t> divers: </a:t>
            </a:r>
            <a:r>
              <a:rPr lang="en-US" sz="1200" dirty="0"/>
              <a:t>10 </a:t>
            </a:r>
            <a:r>
              <a:rPr lang="en-US" sz="1200" dirty="0" err="1"/>
              <a:t>universiteiten</a:t>
            </a:r>
            <a:r>
              <a:rPr lang="en-US" sz="1200" dirty="0"/>
              <a:t> </a:t>
            </a:r>
            <a:r>
              <a:rPr lang="en-US" sz="1200" dirty="0" err="1"/>
              <a:t>uit</a:t>
            </a:r>
            <a:r>
              <a:rPr lang="en-US" sz="1200" dirty="0"/>
              <a:t> 10 </a:t>
            </a:r>
            <a:r>
              <a:rPr lang="en-US" sz="1200" dirty="0" err="1"/>
              <a:t>landen</a:t>
            </a:r>
            <a:r>
              <a:rPr lang="en-US" sz="1200" dirty="0"/>
              <a:t> &amp; 4 </a:t>
            </a:r>
            <a:r>
              <a:rPr lang="en-US" sz="1200" dirty="0" err="1"/>
              <a:t>niet-academische</a:t>
            </a:r>
            <a:r>
              <a:rPr lang="en-US" sz="1200" dirty="0"/>
              <a:t> partners</a:t>
            </a:r>
          </a:p>
          <a:p>
            <a:r>
              <a:rPr lang="en-US" sz="1200" dirty="0" err="1"/>
              <a:t>Bouwen</a:t>
            </a:r>
            <a:r>
              <a:rPr lang="en-US" sz="1200" dirty="0"/>
              <a:t> </a:t>
            </a:r>
            <a:r>
              <a:rPr lang="en-US" sz="1200" dirty="0" err="1"/>
              <a:t>aan</a:t>
            </a:r>
            <a:r>
              <a:rPr lang="en-US" sz="1200" dirty="0"/>
              <a:t> 1 </a:t>
            </a:r>
            <a:r>
              <a:rPr lang="en-US" sz="1200" dirty="0" err="1"/>
              <a:t>Europese</a:t>
            </a:r>
            <a:r>
              <a:rPr lang="en-US" sz="1200" dirty="0"/>
              <a:t> </a:t>
            </a:r>
            <a:r>
              <a:rPr lang="en-US" sz="1200" dirty="0" err="1"/>
              <a:t>universiteit</a:t>
            </a:r>
            <a:r>
              <a:rPr lang="en-US" sz="1200" dirty="0"/>
              <a:t> met </a:t>
            </a:r>
            <a:r>
              <a:rPr lang="en-US" sz="1200" dirty="0" err="1"/>
              <a:t>jonge</a:t>
            </a:r>
            <a:r>
              <a:rPr lang="en-US" sz="1200" dirty="0"/>
              <a:t> </a:t>
            </a:r>
            <a:r>
              <a:rPr lang="en-US" sz="1200" dirty="0" err="1"/>
              <a:t>universiteiten</a:t>
            </a:r>
            <a:r>
              <a:rPr lang="en-US" sz="1200" dirty="0"/>
              <a:t> – </a:t>
            </a:r>
            <a:r>
              <a:rPr lang="en-US" sz="1200" dirty="0" err="1"/>
              <a:t>jonger</a:t>
            </a:r>
            <a:r>
              <a:rPr lang="en-US" sz="1200" dirty="0"/>
              <a:t> dan 50 </a:t>
            </a:r>
            <a:r>
              <a:rPr lang="en-US" sz="1200" dirty="0" err="1"/>
              <a:t>jaar</a:t>
            </a:r>
            <a:endParaRPr lang="en-US" sz="1200" dirty="0"/>
          </a:p>
          <a:p>
            <a:r>
              <a:rPr lang="en-GB" sz="1200" dirty="0" err="1"/>
              <a:t>Gericht</a:t>
            </a:r>
            <a:r>
              <a:rPr lang="en-GB" sz="1200" dirty="0"/>
              <a:t> op </a:t>
            </a:r>
            <a:r>
              <a:rPr lang="en-GB" sz="1200" dirty="0" err="1"/>
              <a:t>studenten</a:t>
            </a:r>
            <a:r>
              <a:rPr lang="en-GB" sz="1200" dirty="0"/>
              <a:t>/</a:t>
            </a:r>
            <a:r>
              <a:rPr lang="en-GB" sz="1200" dirty="0" err="1"/>
              <a:t>onderzoek</a:t>
            </a:r>
            <a:r>
              <a:rPr lang="en-GB" sz="1200" dirty="0"/>
              <a:t>/</a:t>
            </a:r>
            <a:r>
              <a:rPr lang="en-GB" sz="1200" dirty="0" err="1"/>
              <a:t>uitdagingen</a:t>
            </a:r>
            <a:endParaRPr lang="en-GB" sz="1200" dirty="0"/>
          </a:p>
          <a:p>
            <a:pPr lvl="0"/>
            <a:r>
              <a:rPr lang="nl-NL" sz="1200" dirty="0"/>
              <a:t>Innovatief erkenningssysteem voor buitenschoolse activiteiten</a:t>
            </a:r>
            <a:endParaRPr lang="en-GB" sz="1200" dirty="0"/>
          </a:p>
          <a:p>
            <a:pPr lvl="0"/>
            <a:r>
              <a:rPr lang="en-US" sz="1200" dirty="0"/>
              <a:t>Focus </a:t>
            </a:r>
            <a:r>
              <a:rPr lang="nl-NL" sz="1200" dirty="0"/>
              <a:t>op multilaterale mobiliteit op een virtuele/gemengde/fysieke manier, ondersteund door een Virtuele Campus</a:t>
            </a:r>
            <a:endParaRPr lang="en-GB" sz="1200" dirty="0"/>
          </a:p>
          <a:p>
            <a:r>
              <a:rPr lang="en-US" sz="1200" dirty="0" err="1"/>
              <a:t>Sterke</a:t>
            </a:r>
            <a:r>
              <a:rPr lang="en-US" sz="1200" dirty="0"/>
              <a:t> </a:t>
            </a:r>
            <a:r>
              <a:rPr lang="en-US" sz="1200" dirty="0" err="1"/>
              <a:t>inbedding</a:t>
            </a:r>
            <a:r>
              <a:rPr lang="en-US" sz="1200" dirty="0"/>
              <a:t> in eigen </a:t>
            </a:r>
            <a:r>
              <a:rPr lang="en-US" sz="1200" dirty="0" err="1"/>
              <a:t>steden</a:t>
            </a:r>
            <a:r>
              <a:rPr lang="en-US" sz="1200" dirty="0"/>
              <a:t> </a:t>
            </a:r>
            <a:r>
              <a:rPr lang="en-US" sz="1200" dirty="0" err="1"/>
              <a:t>en</a:t>
            </a:r>
            <a:r>
              <a:rPr lang="en-US" sz="1200" dirty="0"/>
              <a:t> </a:t>
            </a:r>
            <a:r>
              <a:rPr lang="en-US" sz="1200" dirty="0" err="1"/>
              <a:t>regio’s</a:t>
            </a:r>
            <a:endParaRPr lang="en-US" sz="1200" dirty="0"/>
          </a:p>
          <a:p>
            <a:pPr lvl="1"/>
            <a:r>
              <a:rPr lang="en-US" sz="1200" b="1" dirty="0" err="1"/>
              <a:t>Verhoogde</a:t>
            </a:r>
            <a:r>
              <a:rPr lang="en-US" sz="1200" b="1" dirty="0"/>
              <a:t> </a:t>
            </a:r>
            <a:r>
              <a:rPr lang="en-US" sz="1200" b="1" dirty="0" err="1"/>
              <a:t>sociale</a:t>
            </a:r>
            <a:r>
              <a:rPr lang="en-US" sz="1200" b="1" dirty="0"/>
              <a:t> </a:t>
            </a:r>
            <a:r>
              <a:rPr lang="en-US" sz="1200" b="1" dirty="0" err="1"/>
              <a:t>participatie</a:t>
            </a:r>
            <a:endParaRPr lang="en-US" sz="1200" b="1" dirty="0"/>
          </a:p>
          <a:p>
            <a:pPr lvl="1"/>
            <a:r>
              <a:rPr lang="en-US" sz="1200" b="1" dirty="0" err="1"/>
              <a:t>Omscholing</a:t>
            </a:r>
            <a:r>
              <a:rPr lang="en-US" sz="1200" b="1" dirty="0"/>
              <a:t> </a:t>
            </a:r>
          </a:p>
          <a:p>
            <a:pPr lvl="1"/>
            <a:r>
              <a:rPr lang="en-US" sz="1200" b="1" dirty="0"/>
              <a:t>Empowerment van </a:t>
            </a:r>
            <a:r>
              <a:rPr lang="en-US" sz="1200" b="1" dirty="0" err="1"/>
              <a:t>jongeren</a:t>
            </a:r>
            <a:endParaRPr lang="en-US" sz="1200" b="1" dirty="0"/>
          </a:p>
          <a:p>
            <a:endParaRPr lang="en-GB" sz="1400" dirty="0">
              <a:solidFill>
                <a:srgbClr val="001B71"/>
              </a:solidFill>
            </a:endParaRPr>
          </a:p>
          <a:p>
            <a:endParaRPr lang="nl-NL" sz="1400" dirty="0">
              <a:solidFill>
                <a:srgbClr val="001B7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9940" y="4533767"/>
            <a:ext cx="1941608" cy="42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87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Onze kernwaarden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err="1"/>
              <a:t>diversiteit</a:t>
            </a:r>
            <a:r>
              <a:rPr lang="en-GB" sz="2400" dirty="0"/>
              <a:t> </a:t>
            </a:r>
            <a:r>
              <a:rPr lang="en-GB" sz="2400" dirty="0" err="1"/>
              <a:t>en</a:t>
            </a:r>
            <a:r>
              <a:rPr lang="en-GB" sz="2400" dirty="0"/>
              <a:t> </a:t>
            </a:r>
            <a:r>
              <a:rPr lang="en-GB" sz="2400" dirty="0" err="1"/>
              <a:t>inclusiviteit</a:t>
            </a:r>
            <a:endParaRPr lang="en-GB" sz="2400" dirty="0"/>
          </a:p>
          <a:p>
            <a:r>
              <a:rPr lang="en-GB" sz="2400" dirty="0" err="1"/>
              <a:t>duurzaamheid</a:t>
            </a:r>
            <a:endParaRPr lang="en-GB" sz="2400" dirty="0"/>
          </a:p>
          <a:p>
            <a:r>
              <a:rPr lang="en-GB" sz="2400" dirty="0" err="1"/>
              <a:t>wederzijds</a:t>
            </a:r>
            <a:r>
              <a:rPr lang="en-GB" sz="2400" dirty="0"/>
              <a:t> respect</a:t>
            </a:r>
          </a:p>
          <a:p>
            <a:r>
              <a:rPr lang="en-GB" sz="2400" dirty="0" err="1"/>
              <a:t>integriteit</a:t>
            </a:r>
            <a:endParaRPr lang="en-GB" sz="2400" dirty="0"/>
          </a:p>
          <a:p>
            <a:r>
              <a:rPr lang="en-GB" sz="2400" dirty="0" err="1"/>
              <a:t>democratische</a:t>
            </a:r>
            <a:r>
              <a:rPr lang="en-GB" sz="2400" dirty="0"/>
              <a:t> </a:t>
            </a:r>
            <a:r>
              <a:rPr lang="en-GB" sz="2400" dirty="0" err="1"/>
              <a:t>principes</a:t>
            </a:r>
            <a:endParaRPr lang="en-GB" sz="2400" dirty="0"/>
          </a:p>
          <a:p>
            <a:r>
              <a:rPr lang="en-GB" sz="2400" dirty="0" err="1"/>
              <a:t>transparantie</a:t>
            </a:r>
            <a:endParaRPr lang="en-GB" sz="2400" dirty="0"/>
          </a:p>
          <a:p>
            <a:endParaRPr lang="nl-NL" sz="2400" dirty="0">
              <a:latin typeface="+mn-lt"/>
            </a:endParaRPr>
          </a:p>
          <a:p>
            <a:pPr marL="0" indent="0">
              <a:buNone/>
            </a:pPr>
            <a:r>
              <a:rPr lang="nl-NL" sz="2400" i="1" dirty="0">
                <a:latin typeface="+mn-lt"/>
              </a:rPr>
              <a:t>Bron: Universiteit Maastricht - De Europese universiteit van Nederland, Strategisch programma 2022-2026</a:t>
            </a:r>
            <a:endParaRPr lang="nl-NL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1045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1" y="310695"/>
            <a:ext cx="4286862" cy="1174423"/>
          </a:xfrm>
        </p:spPr>
        <p:txBody>
          <a:bodyPr>
            <a:normAutofit/>
          </a:bodyPr>
          <a:lstStyle/>
          <a:p>
            <a:r>
              <a:rPr lang="en-GB" sz="3200" dirty="0" err="1"/>
              <a:t>Stimulerende</a:t>
            </a:r>
            <a:r>
              <a:rPr lang="en-GB" sz="3200" dirty="0"/>
              <a:t> </a:t>
            </a:r>
            <a:r>
              <a:rPr lang="en-GB" sz="3200" dirty="0" err="1"/>
              <a:t>leeromgeving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485118"/>
            <a:ext cx="3934624" cy="3037721"/>
          </a:xfrm>
        </p:spPr>
        <p:txBody>
          <a:bodyPr/>
          <a:lstStyle/>
          <a:p>
            <a:r>
              <a:rPr lang="en-US" sz="1900" dirty="0" err="1"/>
              <a:t>Proble</a:t>
            </a:r>
            <a:r>
              <a:rPr lang="nl-NL" sz="1900" dirty="0" err="1"/>
              <a:t>emgestuurd</a:t>
            </a:r>
            <a:r>
              <a:rPr lang="nl-NL" sz="1900" dirty="0"/>
              <a:t> Onderwijs: studentgericht, kleine groepen</a:t>
            </a:r>
          </a:p>
          <a:p>
            <a:r>
              <a:rPr lang="en-US" sz="1900" dirty="0"/>
              <a:t>International Classroom: </a:t>
            </a:r>
            <a:r>
              <a:rPr lang="nl-NL" sz="1900" dirty="0"/>
              <a:t>met meer dan 100 nationaliteiten</a:t>
            </a:r>
          </a:p>
          <a:p>
            <a:r>
              <a:rPr lang="nl-NL" sz="1900" dirty="0"/>
              <a:t>veel mogelijkheden om in het buitenland te studeren</a:t>
            </a:r>
          </a:p>
          <a:p>
            <a:r>
              <a:rPr lang="en-US" sz="1900" dirty="0" err="1"/>
              <a:t>honoursprogramma’s</a:t>
            </a:r>
            <a:endParaRPr lang="en-US" sz="1900" dirty="0"/>
          </a:p>
          <a:p>
            <a:r>
              <a:rPr lang="en-GB" sz="1900" dirty="0" err="1"/>
              <a:t>ontwikkelen</a:t>
            </a:r>
            <a:r>
              <a:rPr lang="en-GB" sz="1900" dirty="0"/>
              <a:t> van </a:t>
            </a:r>
            <a:r>
              <a:rPr lang="en-GB" sz="1900" dirty="0" err="1"/>
              <a:t>competenties</a:t>
            </a:r>
            <a:r>
              <a:rPr lang="en-GB" sz="1900" dirty="0"/>
              <a:t> op het </a:t>
            </a:r>
            <a:r>
              <a:rPr lang="en-GB" sz="1900" dirty="0" err="1"/>
              <a:t>gebied</a:t>
            </a:r>
            <a:r>
              <a:rPr lang="en-GB" sz="1900" dirty="0"/>
              <a:t> van </a:t>
            </a:r>
            <a:r>
              <a:rPr lang="en-GB" sz="1900" dirty="0" err="1"/>
              <a:t>mondiaal</a:t>
            </a:r>
            <a:r>
              <a:rPr lang="en-GB" sz="1900" dirty="0"/>
              <a:t> </a:t>
            </a:r>
            <a:r>
              <a:rPr lang="en-GB" sz="1900" dirty="0" err="1"/>
              <a:t>burgerschap</a:t>
            </a:r>
            <a:endParaRPr lang="nl-NL" sz="1900" dirty="0"/>
          </a:p>
        </p:txBody>
      </p:sp>
      <p:pic>
        <p:nvPicPr>
          <p:cNvPr id="6" name="Tijdelijke aanduiding voor afbeelding 5" descr="Afbeelding met persoon, tafel, overdekt, vloer&#10;&#10;Automatisch gegenereerde beschrijving">
            <a:extLst>
              <a:ext uri="{FF2B5EF4-FFF2-40B4-BE49-F238E27FC236}">
                <a16:creationId xmlns:a16="http://schemas.microsoft.com/office/drawing/2014/main" id="{D4992186-8040-6208-AA64-0A7B760940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95813" y="0"/>
            <a:ext cx="4548187" cy="5143500"/>
          </a:xfrm>
        </p:spPr>
      </p:pic>
    </p:spTree>
    <p:extLst>
      <p:ext uri="{BB962C8B-B14F-4D97-AF65-F5344CB8AC3E}">
        <p14:creationId xmlns:p14="http://schemas.microsoft.com/office/powerpoint/2010/main" val="2990038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Probleemgestuurd</a:t>
            </a:r>
            <a:r>
              <a:rPr lang="en-GB" sz="3200" dirty="0"/>
              <a:t> </a:t>
            </a:r>
            <a:r>
              <a:rPr lang="en-GB" sz="3200" dirty="0" err="1"/>
              <a:t>Onderwijs</a:t>
            </a:r>
            <a:r>
              <a:rPr lang="en-GB" sz="3200" dirty="0"/>
              <a:t> (PGO)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361823"/>
            <a:ext cx="4051578" cy="3131519"/>
          </a:xfrm>
        </p:spPr>
        <p:txBody>
          <a:bodyPr/>
          <a:lstStyle/>
          <a:p>
            <a:r>
              <a:rPr lang="nl-NL" sz="2000" dirty="0"/>
              <a:t>samenwerkend en dynamisch leren</a:t>
            </a:r>
          </a:p>
          <a:p>
            <a:r>
              <a:rPr lang="nl-NL" sz="2000" dirty="0"/>
              <a:t>echte problemen onderzoeken en oplossen</a:t>
            </a:r>
          </a:p>
          <a:p>
            <a:r>
              <a:rPr lang="en-US" sz="2000" dirty="0" err="1"/>
              <a:t>ontwikkelen</a:t>
            </a:r>
            <a:r>
              <a:rPr lang="en-US" sz="2000" dirty="0"/>
              <a:t> van 21e-eeuwse </a:t>
            </a:r>
            <a:r>
              <a:rPr lang="en-US" sz="2000" dirty="0" err="1"/>
              <a:t>vaardigheden</a:t>
            </a:r>
            <a:r>
              <a:rPr lang="en-US" sz="2000" dirty="0"/>
              <a:t> (</a:t>
            </a:r>
            <a:r>
              <a:rPr lang="en-US" sz="2000" dirty="0" err="1"/>
              <a:t>bijv</a:t>
            </a:r>
            <a:r>
              <a:rPr lang="en-US" sz="2000" dirty="0"/>
              <a:t>. </a:t>
            </a:r>
            <a:r>
              <a:rPr lang="en-US" sz="2000" dirty="0" err="1"/>
              <a:t>debatteren</a:t>
            </a:r>
            <a:r>
              <a:rPr lang="en-US" sz="2000" dirty="0"/>
              <a:t>, </a:t>
            </a:r>
            <a:r>
              <a:rPr lang="en-US" sz="2000" dirty="0" err="1"/>
              <a:t>organiseren</a:t>
            </a:r>
            <a:r>
              <a:rPr lang="en-US" sz="2000" dirty="0"/>
              <a:t>, </a:t>
            </a:r>
            <a:r>
              <a:rPr lang="en-US" sz="2000" dirty="0" err="1"/>
              <a:t>kritisch</a:t>
            </a:r>
            <a:r>
              <a:rPr lang="en-US" sz="2000" dirty="0"/>
              <a:t> </a:t>
            </a:r>
            <a:r>
              <a:rPr lang="en-US" sz="2000" dirty="0" err="1"/>
              <a:t>denken</a:t>
            </a:r>
            <a:r>
              <a:rPr lang="en-US" sz="2000" dirty="0"/>
              <a:t>)</a:t>
            </a:r>
            <a:endParaRPr lang="nl-NL" sz="2000" dirty="0"/>
          </a:p>
          <a:p>
            <a:r>
              <a:rPr lang="nl-NL" sz="2000" dirty="0"/>
              <a:t>persoonlijke contacten met tutoren en docenten</a:t>
            </a:r>
          </a:p>
          <a:p>
            <a:r>
              <a:rPr lang="en-US" sz="2000" dirty="0" err="1"/>
              <a:t>nauwlettend</a:t>
            </a:r>
            <a:r>
              <a:rPr lang="en-US" sz="2000" dirty="0"/>
              <a:t> </a:t>
            </a:r>
            <a:r>
              <a:rPr lang="en-US" sz="2000" dirty="0" err="1"/>
              <a:t>gevolgd</a:t>
            </a:r>
            <a:r>
              <a:rPr lang="en-US" sz="2000" dirty="0"/>
              <a:t> </a:t>
            </a:r>
            <a:r>
              <a:rPr lang="en-US" sz="2000" dirty="0" err="1"/>
              <a:t>leerproces</a:t>
            </a:r>
            <a:endParaRPr lang="nl-NL" sz="2000" dirty="0"/>
          </a:p>
        </p:txBody>
      </p:sp>
      <p:pic>
        <p:nvPicPr>
          <p:cNvPr id="7" name="Tijdelijke aanduiding voor afbeelding 6" descr="Afbeelding met kleding, meubels, persoon, overdekt&#10;&#10;Automatisch gegenereerde beschrijving">
            <a:extLst>
              <a:ext uri="{FF2B5EF4-FFF2-40B4-BE49-F238E27FC236}">
                <a16:creationId xmlns:a16="http://schemas.microsoft.com/office/drawing/2014/main" id="{555FC5C2-0495-B206-4855-800D07D9ED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5043" y="0"/>
            <a:ext cx="4548957" cy="5143500"/>
          </a:xfrm>
        </p:spPr>
      </p:pic>
    </p:spTree>
    <p:extLst>
      <p:ext uri="{BB962C8B-B14F-4D97-AF65-F5344CB8AC3E}">
        <p14:creationId xmlns:p14="http://schemas.microsoft.com/office/powerpoint/2010/main" val="3933075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Onderzoeksthema’s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Europa in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globaliserende</a:t>
            </a:r>
            <a:r>
              <a:rPr lang="en-GB" dirty="0"/>
              <a:t> </a:t>
            </a:r>
            <a:r>
              <a:rPr lang="en-GB" dirty="0" err="1"/>
              <a:t>wereld</a:t>
            </a:r>
            <a:endParaRPr lang="en-GB" dirty="0"/>
          </a:p>
          <a:p>
            <a:r>
              <a:rPr lang="en-GB" dirty="0" err="1"/>
              <a:t>Leren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innovatie</a:t>
            </a:r>
            <a:endParaRPr lang="en-GB" dirty="0"/>
          </a:p>
          <a:p>
            <a:r>
              <a:rPr lang="en-GB" dirty="0" err="1"/>
              <a:t>Kwaliteit</a:t>
            </a:r>
            <a:r>
              <a:rPr lang="en-GB" dirty="0"/>
              <a:t> van </a:t>
            </a:r>
            <a:r>
              <a:rPr lang="en-GB" dirty="0" err="1"/>
              <a:t>leven</a:t>
            </a:r>
            <a:endParaRPr lang="en-GB" dirty="0"/>
          </a:p>
          <a:p>
            <a:r>
              <a:rPr lang="en-GB" dirty="0" err="1"/>
              <a:t>Duurzaamheid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circulariteit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1182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Onderzoek aan de UM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897906"/>
            <a:ext cx="3934624" cy="3713423"/>
          </a:xfrm>
        </p:spPr>
        <p:txBody>
          <a:bodyPr/>
          <a:lstStyle/>
          <a:p>
            <a:r>
              <a:rPr lang="en-GB" sz="1700" dirty="0" err="1"/>
              <a:t>draagt</a:t>
            </a:r>
            <a:r>
              <a:rPr lang="en-GB" sz="1700" dirty="0"/>
              <a:t> </a:t>
            </a:r>
            <a:r>
              <a:rPr lang="en-GB" sz="1700" dirty="0" err="1"/>
              <a:t>bij</a:t>
            </a:r>
            <a:r>
              <a:rPr lang="en-GB" sz="1700" dirty="0"/>
              <a:t> </a:t>
            </a:r>
            <a:r>
              <a:rPr lang="en-GB" sz="1700" dirty="0" err="1"/>
              <a:t>aan</a:t>
            </a:r>
            <a:r>
              <a:rPr lang="en-GB" sz="1700" dirty="0"/>
              <a:t> het </a:t>
            </a:r>
            <a:r>
              <a:rPr lang="en-GB" sz="1700" dirty="0" err="1"/>
              <a:t>oplossen</a:t>
            </a:r>
            <a:r>
              <a:rPr lang="en-GB" sz="1700" dirty="0"/>
              <a:t> van </a:t>
            </a:r>
            <a:r>
              <a:rPr lang="en-GB" sz="1700" dirty="0" err="1"/>
              <a:t>belangrijke</a:t>
            </a:r>
            <a:r>
              <a:rPr lang="en-GB" sz="1700" dirty="0"/>
              <a:t> </a:t>
            </a:r>
            <a:r>
              <a:rPr lang="en-GB" sz="1700" dirty="0" err="1"/>
              <a:t>maatschappelijke</a:t>
            </a:r>
            <a:r>
              <a:rPr lang="en-GB" sz="1700" dirty="0"/>
              <a:t> </a:t>
            </a:r>
            <a:r>
              <a:rPr lang="en-GB" sz="1700" dirty="0" err="1"/>
              <a:t>problemen</a:t>
            </a:r>
            <a:endParaRPr lang="en-GB" sz="1700" dirty="0"/>
          </a:p>
          <a:p>
            <a:r>
              <a:rPr lang="en-GB" sz="1700" dirty="0"/>
              <a:t>is </a:t>
            </a:r>
            <a:r>
              <a:rPr lang="en-GB" sz="1700" dirty="0" err="1"/>
              <a:t>zowel</a:t>
            </a:r>
            <a:r>
              <a:rPr lang="en-GB" sz="1700" dirty="0"/>
              <a:t> </a:t>
            </a:r>
            <a:r>
              <a:rPr lang="en-GB" sz="1700" dirty="0" err="1"/>
              <a:t>fundamenteel</a:t>
            </a:r>
            <a:r>
              <a:rPr lang="en-GB" sz="1700" dirty="0"/>
              <a:t> </a:t>
            </a:r>
            <a:r>
              <a:rPr lang="en-GB" sz="1700" dirty="0" err="1"/>
              <a:t>als</a:t>
            </a:r>
            <a:r>
              <a:rPr lang="en-GB" sz="1700" dirty="0"/>
              <a:t> </a:t>
            </a:r>
            <a:r>
              <a:rPr lang="en-GB" sz="1700" dirty="0" err="1"/>
              <a:t>vertaald</a:t>
            </a:r>
            <a:r>
              <a:rPr lang="en-GB" sz="1700" dirty="0"/>
              <a:t> in </a:t>
            </a:r>
            <a:r>
              <a:rPr lang="en-GB" sz="1700" dirty="0" err="1"/>
              <a:t>economische</a:t>
            </a:r>
            <a:r>
              <a:rPr lang="en-GB" sz="1700" dirty="0"/>
              <a:t>, </a:t>
            </a:r>
            <a:r>
              <a:rPr lang="en-GB" sz="1700" dirty="0" err="1"/>
              <a:t>financiële</a:t>
            </a:r>
            <a:r>
              <a:rPr lang="en-GB" sz="1700" dirty="0"/>
              <a:t> of </a:t>
            </a:r>
            <a:r>
              <a:rPr lang="en-GB" sz="1700" dirty="0" err="1"/>
              <a:t>maatschappelijke</a:t>
            </a:r>
            <a:r>
              <a:rPr lang="en-GB" sz="1700" dirty="0"/>
              <a:t> </a:t>
            </a:r>
            <a:r>
              <a:rPr lang="en-GB" sz="1700" dirty="0" err="1"/>
              <a:t>waarde</a:t>
            </a:r>
            <a:r>
              <a:rPr lang="en-GB" sz="1700" dirty="0"/>
              <a:t> </a:t>
            </a:r>
          </a:p>
          <a:p>
            <a:r>
              <a:rPr lang="en-GB" sz="1700" dirty="0"/>
              <a:t>is </a:t>
            </a:r>
            <a:r>
              <a:rPr lang="en-GB" sz="1700" dirty="0" err="1"/>
              <a:t>interdisciplinair</a:t>
            </a:r>
            <a:r>
              <a:rPr lang="en-GB" sz="1700" dirty="0"/>
              <a:t> </a:t>
            </a:r>
            <a:r>
              <a:rPr lang="en-GB" sz="1700" dirty="0" err="1"/>
              <a:t>en</a:t>
            </a:r>
            <a:r>
              <a:rPr lang="en-GB" sz="1700" dirty="0"/>
              <a:t> </a:t>
            </a:r>
            <a:r>
              <a:rPr lang="en-GB" sz="1700" dirty="0" err="1"/>
              <a:t>nauw</a:t>
            </a:r>
            <a:r>
              <a:rPr lang="en-GB" sz="1700" dirty="0"/>
              <a:t> </a:t>
            </a:r>
            <a:r>
              <a:rPr lang="en-GB" sz="1700" dirty="0" err="1"/>
              <a:t>verbonden</a:t>
            </a:r>
            <a:r>
              <a:rPr lang="en-GB" sz="1700" dirty="0"/>
              <a:t> met het </a:t>
            </a:r>
            <a:r>
              <a:rPr lang="en-GB" sz="1700" dirty="0" err="1"/>
              <a:t>onderwijs</a:t>
            </a:r>
            <a:endParaRPr lang="en-GB" sz="1700" dirty="0"/>
          </a:p>
          <a:p>
            <a:r>
              <a:rPr lang="en-GB" sz="1700" dirty="0"/>
              <a:t>is </a:t>
            </a:r>
            <a:r>
              <a:rPr lang="en-GB" sz="1700" dirty="0" err="1"/>
              <a:t>georganiseerd</a:t>
            </a:r>
            <a:r>
              <a:rPr lang="en-GB" sz="1700" dirty="0"/>
              <a:t> in </a:t>
            </a:r>
            <a:r>
              <a:rPr lang="en-GB" sz="1700" dirty="0" err="1"/>
              <a:t>zes</a:t>
            </a:r>
            <a:r>
              <a:rPr lang="en-GB" sz="1700" dirty="0"/>
              <a:t> </a:t>
            </a:r>
            <a:r>
              <a:rPr lang="en-GB" sz="1700" dirty="0" err="1"/>
              <a:t>faculteiten</a:t>
            </a:r>
            <a:r>
              <a:rPr lang="en-GB" sz="1700" dirty="0"/>
              <a:t> </a:t>
            </a:r>
            <a:r>
              <a:rPr lang="en-GB" sz="1700" dirty="0" err="1"/>
              <a:t>en</a:t>
            </a:r>
            <a:r>
              <a:rPr lang="en-GB" sz="1700" dirty="0"/>
              <a:t> </a:t>
            </a:r>
            <a:r>
              <a:rPr lang="en-GB" sz="1700" dirty="0" err="1"/>
              <a:t>verschillende</a:t>
            </a:r>
            <a:r>
              <a:rPr lang="en-GB" sz="1700" dirty="0"/>
              <a:t> </a:t>
            </a:r>
            <a:r>
              <a:rPr lang="en-GB" sz="1700" dirty="0" err="1"/>
              <a:t>interdisciplinaire</a:t>
            </a:r>
            <a:r>
              <a:rPr lang="en-GB" sz="1700" dirty="0"/>
              <a:t> </a:t>
            </a:r>
            <a:r>
              <a:rPr lang="en-GB" sz="1700" dirty="0" err="1"/>
              <a:t>instituten</a:t>
            </a:r>
            <a:endParaRPr lang="en-GB" sz="1700" dirty="0"/>
          </a:p>
          <a:p>
            <a:r>
              <a:rPr lang="en-GB" sz="1700" dirty="0" err="1"/>
              <a:t>voldoet</a:t>
            </a:r>
            <a:r>
              <a:rPr lang="en-GB" sz="1700" dirty="0"/>
              <a:t> </a:t>
            </a:r>
            <a:r>
              <a:rPr lang="en-GB" sz="1700" dirty="0" err="1"/>
              <a:t>aan</a:t>
            </a:r>
            <a:r>
              <a:rPr lang="en-GB" sz="1700" dirty="0"/>
              <a:t> open science-</a:t>
            </a:r>
            <a:r>
              <a:rPr lang="en-GB" sz="1700" dirty="0" err="1"/>
              <a:t>principes</a:t>
            </a:r>
            <a:endParaRPr lang="en-GB" sz="1700" dirty="0"/>
          </a:p>
          <a:p>
            <a:r>
              <a:rPr lang="en-US" sz="1700" dirty="0" err="1"/>
              <a:t>vindt</a:t>
            </a:r>
            <a:r>
              <a:rPr lang="en-US" sz="1700" dirty="0"/>
              <a:t> </a:t>
            </a:r>
            <a:r>
              <a:rPr lang="en-US" sz="1700" dirty="0" err="1"/>
              <a:t>plaats</a:t>
            </a:r>
            <a:r>
              <a:rPr lang="en-US" sz="1700" dirty="0"/>
              <a:t> in </a:t>
            </a:r>
            <a:r>
              <a:rPr lang="en-US" sz="1700" dirty="0" err="1"/>
              <a:t>een</a:t>
            </a:r>
            <a:r>
              <a:rPr lang="en-US" sz="1700" dirty="0"/>
              <a:t> </a:t>
            </a:r>
            <a:r>
              <a:rPr lang="en-US" sz="1700" dirty="0" err="1"/>
              <a:t>eersteklas</a:t>
            </a:r>
            <a:r>
              <a:rPr lang="en-US" sz="1700" dirty="0"/>
              <a:t> </a:t>
            </a:r>
            <a:r>
              <a:rPr lang="en-US" sz="1700" dirty="0" err="1"/>
              <a:t>onderzoeksomgeving</a:t>
            </a:r>
            <a:endParaRPr lang="en-US" sz="1700" dirty="0"/>
          </a:p>
          <a:p>
            <a:pPr marL="0" indent="0">
              <a:buNone/>
            </a:pPr>
            <a:r>
              <a:rPr lang="nl-NL" sz="1700" dirty="0"/>
              <a:t> </a:t>
            </a:r>
          </a:p>
        </p:txBody>
      </p:sp>
      <p:pic>
        <p:nvPicPr>
          <p:cNvPr id="7" name="Tijdelijke aanduiding voor afbeelding 4" descr="UM-Chemelot-Labs-131.jpg">
            <a:extLst>
              <a:ext uri="{FF2B5EF4-FFF2-40B4-BE49-F238E27FC236}">
                <a16:creationId xmlns:a16="http://schemas.microsoft.com/office/drawing/2014/main" id="{EE8BFD55-E7FB-3843-AF27-64BDA07A7B9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5044" y="0"/>
            <a:ext cx="4548957" cy="5143500"/>
          </a:xfrm>
        </p:spPr>
      </p:pic>
    </p:spTree>
    <p:extLst>
      <p:ext uri="{BB962C8B-B14F-4D97-AF65-F5344CB8AC3E}">
        <p14:creationId xmlns:p14="http://schemas.microsoft.com/office/powerpoint/2010/main" val="3049821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310695"/>
            <a:ext cx="8326799" cy="567000"/>
          </a:xfrm>
        </p:spPr>
        <p:txBody>
          <a:bodyPr anchor="t">
            <a:normAutofit/>
          </a:bodyPr>
          <a:lstStyle/>
          <a:p>
            <a:r>
              <a:rPr lang="nl-NL" i="0" u="none" strike="noStrike">
                <a:effectLst/>
              </a:rPr>
              <a:t>Hub Brussel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0" y="972000"/>
            <a:ext cx="8326799" cy="272031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2500"/>
              <a:t>netwerken opbouwen en door de gemeenschap geleide bijeenkomsten faciliteren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2500"/>
              <a:t>monitoren van en adviseren over EU-beleid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2500"/>
              <a:t>de UM positioneren en haar belangen behartigen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2500"/>
              <a:t>het vergroten van de kansen van de UM op het verkrijgen van EU-financiering voor onderzoek en innovatie</a:t>
            </a:r>
          </a:p>
        </p:txBody>
      </p:sp>
    </p:spTree>
    <p:extLst>
      <p:ext uri="{BB962C8B-B14F-4D97-AF65-F5344CB8AC3E}">
        <p14:creationId xmlns:p14="http://schemas.microsoft.com/office/powerpoint/2010/main" val="1288562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5" descr="Pag_Europa_3.jpg">
            <a:extLst>
              <a:ext uri="{FF2B5EF4-FFF2-40B4-BE49-F238E27FC236}">
                <a16:creationId xmlns:a16="http://schemas.microsoft.com/office/drawing/2014/main" id="{18C7B93B-02F5-5A47-A485-3FFD213908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0000" y="314094"/>
            <a:ext cx="8326799" cy="756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en-US" sz="2800" dirty="0"/>
              <a:t>In het </a:t>
            </a:r>
            <a:r>
              <a:rPr lang="en-US" sz="2800" dirty="0" err="1"/>
              <a:t>zuiden</a:t>
            </a:r>
            <a:r>
              <a:rPr lang="en-US" sz="2800" dirty="0"/>
              <a:t> van Nederland, in het hart van Europa</a:t>
            </a:r>
          </a:p>
          <a:p>
            <a:endParaRPr lang="en-US" sz="1000" b="0" dirty="0"/>
          </a:p>
          <a:p>
            <a:r>
              <a:rPr lang="en-US" sz="2000" b="0" dirty="0" err="1"/>
              <a:t>Wij</a:t>
            </a:r>
            <a:r>
              <a:rPr lang="en-US" sz="2000" b="0" dirty="0"/>
              <a:t> </a:t>
            </a:r>
            <a:r>
              <a:rPr lang="en-US" sz="2000" b="0" dirty="0" err="1"/>
              <a:t>zijn</a:t>
            </a:r>
            <a:r>
              <a:rPr lang="en-US" sz="2000" b="0" dirty="0"/>
              <a:t> de </a:t>
            </a:r>
            <a:r>
              <a:rPr lang="en-US" sz="2000" b="0" dirty="0" err="1"/>
              <a:t>Europese</a:t>
            </a:r>
            <a:r>
              <a:rPr lang="en-US" sz="2000" b="0" dirty="0"/>
              <a:t> </a:t>
            </a:r>
            <a:r>
              <a:rPr lang="en-US" sz="2000" b="0" dirty="0" err="1"/>
              <a:t>universiteit</a:t>
            </a:r>
            <a:r>
              <a:rPr lang="en-US" sz="2000" b="0" dirty="0"/>
              <a:t> van Nederland.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60000" y="438750"/>
            <a:ext cx="8487787" cy="476994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n-US" sz="2400" dirty="0">
                <a:latin typeface="+mn-lt"/>
              </a:rPr>
            </a:b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4084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Campus Venlo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0" y="987425"/>
            <a:ext cx="4097350" cy="4390743"/>
          </a:xfrm>
        </p:spPr>
        <p:txBody>
          <a:bodyPr/>
          <a:lstStyle/>
          <a:p>
            <a:r>
              <a:rPr lang="nl-NL" sz="2000" dirty="0"/>
              <a:t>zeer internationale campus met een kleinschalige academische gemeenschap</a:t>
            </a:r>
          </a:p>
          <a:p>
            <a:r>
              <a:rPr lang="nl-NL" sz="2000" dirty="0"/>
              <a:t>onderwijs- en </a:t>
            </a:r>
            <a:r>
              <a:rPr lang="nl-NL" sz="2000" dirty="0" err="1"/>
              <a:t>onderzoeksfocus</a:t>
            </a:r>
            <a:r>
              <a:rPr lang="nl-NL" sz="2000" dirty="0"/>
              <a:t> op gezondheid, voeding en bedrijfsleven</a:t>
            </a:r>
          </a:p>
          <a:p>
            <a:r>
              <a:rPr lang="nl-NL" sz="2000" dirty="0"/>
              <a:t>drie interdisciplinaire </a:t>
            </a:r>
            <a:r>
              <a:rPr lang="nl-NL" sz="2000" dirty="0" err="1"/>
              <a:t>onderzoeks-lijnen</a:t>
            </a:r>
            <a:endParaRPr lang="nl-NL" sz="2000" dirty="0"/>
          </a:p>
          <a:p>
            <a:r>
              <a:rPr lang="nl-NL" sz="2000" dirty="0"/>
              <a:t>drie opleidingen op de campus: </a:t>
            </a:r>
            <a:br>
              <a:rPr lang="nl-NL" sz="2000" dirty="0"/>
            </a:br>
            <a:r>
              <a:rPr lang="nl-NL" sz="2000" dirty="0"/>
              <a:t>één bacheloropleiding en twee masteropleidingen</a:t>
            </a:r>
          </a:p>
          <a:p>
            <a:endParaRPr lang="nl-NL" sz="2000" dirty="0"/>
          </a:p>
        </p:txBody>
      </p:sp>
      <p:pic>
        <p:nvPicPr>
          <p:cNvPr id="7" name="Tijdelijke aanduiding voor afbeelding 4" descr="UM Mag Venlo '18 1 3059-Print.jpg">
            <a:extLst>
              <a:ext uri="{FF2B5EF4-FFF2-40B4-BE49-F238E27FC236}">
                <a16:creationId xmlns:a16="http://schemas.microsoft.com/office/drawing/2014/main" id="{D178E554-40DB-1447-B84C-49A3CB3265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5044" y="0"/>
            <a:ext cx="4548957" cy="5143500"/>
          </a:xfrm>
        </p:spPr>
      </p:pic>
    </p:spTree>
    <p:extLst>
      <p:ext uri="{BB962C8B-B14F-4D97-AF65-F5344CB8AC3E}">
        <p14:creationId xmlns:p14="http://schemas.microsoft.com/office/powerpoint/2010/main" val="2380539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4" descr="illustratie brightlands 2019 breedbeeld.jpg">
            <a:extLst>
              <a:ext uri="{FF2B5EF4-FFF2-40B4-BE49-F238E27FC236}">
                <a16:creationId xmlns:a16="http://schemas.microsoft.com/office/drawing/2014/main" id="{5DC2579F-4775-4946-9546-27D20DF0F1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232178" y="231425"/>
            <a:ext cx="8326799" cy="756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nl-NL" sz="3200" dirty="0"/>
              <a:t>Vier expertisegebieden</a:t>
            </a:r>
            <a:endParaRPr lang="nl-NL" sz="3200" dirty="0">
              <a:solidFill>
                <a:schemeClr val="bg1"/>
              </a:solidFill>
            </a:endParaRPr>
          </a:p>
        </p:txBody>
      </p:sp>
      <p:pic>
        <p:nvPicPr>
          <p:cNvPr id="5" name="Afbeelding 4" descr="BL_LOGO PO_BLACK_RG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49" y="987425"/>
            <a:ext cx="3196548" cy="112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23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7" descr="Tesla 3 update HH 15-Print.jpg">
            <a:extLst>
              <a:ext uri="{FF2B5EF4-FFF2-40B4-BE49-F238E27FC236}">
                <a16:creationId xmlns:a16="http://schemas.microsoft.com/office/drawing/2014/main" id="{82777A5B-4589-A244-A520-9040DFB85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363" y="766800"/>
            <a:ext cx="7596187" cy="3532188"/>
          </a:xfrm>
        </p:spPr>
      </p:pic>
      <p:pic>
        <p:nvPicPr>
          <p:cNvPr id="7" name="Afbeelding 6" descr="BL-ICON_MHC_POS_RGB.jpg">
            <a:extLst>
              <a:ext uri="{FF2B5EF4-FFF2-40B4-BE49-F238E27FC236}">
                <a16:creationId xmlns:a16="http://schemas.microsoft.com/office/drawing/2014/main" id="{B9035DBA-4506-9E41-99FC-DF589EF910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0554" y="4470235"/>
            <a:ext cx="454274" cy="4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42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1" descr="BL-mediabank-002209.jpg">
            <a:extLst>
              <a:ext uri="{FF2B5EF4-FFF2-40B4-BE49-F238E27FC236}">
                <a16:creationId xmlns:a16="http://schemas.microsoft.com/office/drawing/2014/main" id="{BE586D84-35C3-5E47-ABC3-8C5DBA1B0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362" y="766800"/>
            <a:ext cx="7700057" cy="3430800"/>
          </a:xfrm>
        </p:spPr>
      </p:pic>
      <p:pic>
        <p:nvPicPr>
          <p:cNvPr id="8" name="Afbeelding 7" descr="BL-ICON_CC_POS_RGB.jpg">
            <a:extLst>
              <a:ext uri="{FF2B5EF4-FFF2-40B4-BE49-F238E27FC236}">
                <a16:creationId xmlns:a16="http://schemas.microsoft.com/office/drawing/2014/main" id="{2E7A5CED-998F-544D-B687-9C00742C0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618" y="4467007"/>
            <a:ext cx="454274" cy="4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24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1" descr="UM-Venlo-Villa-Flora-150.jpg">
            <a:extLst>
              <a:ext uri="{FF2B5EF4-FFF2-40B4-BE49-F238E27FC236}">
                <a16:creationId xmlns:a16="http://schemas.microsoft.com/office/drawing/2014/main" id="{1497BBE5-FAA9-6C44-A680-79201D898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362" y="766799"/>
            <a:ext cx="7662100" cy="3442593"/>
          </a:xfrm>
        </p:spPr>
      </p:pic>
      <p:pic>
        <p:nvPicPr>
          <p:cNvPr id="7" name="Afbeelding 6" descr="BL-ICON_CGV_POS_RGB.jpg">
            <a:extLst>
              <a:ext uri="{FF2B5EF4-FFF2-40B4-BE49-F238E27FC236}">
                <a16:creationId xmlns:a16="http://schemas.microsoft.com/office/drawing/2014/main" id="{4B51F719-0C49-4740-B85B-F156C9CFFB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457" y="4501866"/>
            <a:ext cx="454274" cy="4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12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1" descr="BL-mediabank-000278.jpg">
            <a:extLst>
              <a:ext uri="{FF2B5EF4-FFF2-40B4-BE49-F238E27FC236}">
                <a16:creationId xmlns:a16="http://schemas.microsoft.com/office/drawing/2014/main" id="{5234E5A6-B9B8-FB42-B431-0A82DF105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362" y="766800"/>
            <a:ext cx="7695817" cy="3428915"/>
          </a:xfrm>
        </p:spPr>
      </p:pic>
      <p:pic>
        <p:nvPicPr>
          <p:cNvPr id="7" name="Afbeelding 6" descr="BL-ICON_SSC_POS_RGB.jpg">
            <a:extLst>
              <a:ext uri="{FF2B5EF4-FFF2-40B4-BE49-F238E27FC236}">
                <a16:creationId xmlns:a16="http://schemas.microsoft.com/office/drawing/2014/main" id="{70B7F8C3-1B57-334F-B091-81CEBBA8CF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497" y="4492741"/>
            <a:ext cx="454274" cy="4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85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Bedankt voor uw aandacht!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3327493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4098867-4F66-2DCF-3BDF-A5DD4C500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4" y="0"/>
            <a:ext cx="7772400" cy="43719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309600"/>
            <a:ext cx="8326799" cy="591153"/>
          </a:xfrm>
        </p:spPr>
        <p:txBody>
          <a:bodyPr/>
          <a:lstStyle/>
          <a:p>
            <a:r>
              <a:rPr lang="nl-NL" dirty="0"/>
              <a:t>Onze gemeenschap (2023)</a:t>
            </a:r>
          </a:p>
        </p:txBody>
      </p:sp>
    </p:spTree>
    <p:extLst>
      <p:ext uri="{BB962C8B-B14F-4D97-AF65-F5344CB8AC3E}">
        <p14:creationId xmlns:p14="http://schemas.microsoft.com/office/powerpoint/2010/main" val="3842999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677AF94-C6A4-BC21-C360-7F89826ED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1" y="287779"/>
            <a:ext cx="7315200" cy="4114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309600"/>
            <a:ext cx="8326799" cy="567000"/>
          </a:xfrm>
        </p:spPr>
        <p:txBody>
          <a:bodyPr/>
          <a:lstStyle/>
          <a:p>
            <a:r>
              <a:rPr lang="en-GB" dirty="0"/>
              <a:t>Alumni (2023)</a:t>
            </a:r>
            <a:r>
              <a:rPr lang="nl-NL" dirty="0"/>
              <a:t> </a:t>
            </a:r>
            <a:r>
              <a:rPr lang="en-GB" dirty="0"/>
              <a:t> 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0735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Bijdragen aan de samenleving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C81A5FD-42AE-D158-F5A2-DD70FA476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443" y="501041"/>
            <a:ext cx="6211824" cy="40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74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Bijdragen aan de economie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24B1E38-C133-36BB-5228-260851171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377" y="454059"/>
            <a:ext cx="6206490" cy="39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35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Kwaliteitskeurmerken en financiën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0D4DFDA-B073-5D2C-731B-CC628E141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842" y="422497"/>
            <a:ext cx="3443605" cy="443547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BC092B1-2CCA-3AB7-D923-8B9863570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154" y="422497"/>
            <a:ext cx="442849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90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Wie </a:t>
            </a:r>
            <a:r>
              <a:rPr lang="en-GB" dirty="0" err="1"/>
              <a:t>zijn</a:t>
            </a:r>
            <a:r>
              <a:rPr lang="en-GB" dirty="0"/>
              <a:t> we?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987425"/>
            <a:ext cx="4235042" cy="4761446"/>
          </a:xfrm>
        </p:spPr>
        <p:txBody>
          <a:bodyPr/>
          <a:lstStyle/>
          <a:p>
            <a:r>
              <a:rPr lang="nl-NL" sz="1600" dirty="0"/>
              <a:t>Meest internationale en jongste (1976) universiteit van Nederland</a:t>
            </a:r>
          </a:p>
          <a:p>
            <a:r>
              <a:rPr lang="nl-NL" sz="1600" dirty="0"/>
              <a:t>Europese pionier op het gebied van Probleemgestuurd Onderwijs</a:t>
            </a:r>
          </a:p>
          <a:p>
            <a:r>
              <a:rPr lang="nl-NL" sz="1600" dirty="0"/>
              <a:t>Een van de hoogst gerangschikte jonge universiteiten ter wereld</a:t>
            </a:r>
          </a:p>
          <a:p>
            <a:r>
              <a:rPr lang="nl-NL" sz="1600" dirty="0"/>
              <a:t>Lid van het Worldwide </a:t>
            </a:r>
            <a:r>
              <a:rPr lang="nl-NL" sz="1600" dirty="0" err="1"/>
              <a:t>Universities</a:t>
            </a:r>
            <a:r>
              <a:rPr lang="nl-NL" sz="1600" dirty="0"/>
              <a:t> Network (WUN), Young European </a:t>
            </a:r>
            <a:r>
              <a:rPr lang="nl-NL" sz="1600" dirty="0" err="1"/>
              <a:t>Universities</a:t>
            </a:r>
            <a:r>
              <a:rPr lang="nl-NL" sz="1600" dirty="0"/>
              <a:t> Research Network (YERUN) en European Alliance </a:t>
            </a:r>
            <a:r>
              <a:rPr lang="nl-NL" sz="1600" dirty="0" err="1"/>
              <a:t>for</a:t>
            </a:r>
            <a:r>
              <a:rPr lang="nl-NL" sz="1600" dirty="0"/>
              <a:t> </a:t>
            </a:r>
            <a:r>
              <a:rPr lang="nl-NL" sz="1600" dirty="0" err="1"/>
              <a:t>Social</a:t>
            </a:r>
            <a:r>
              <a:rPr lang="nl-NL" sz="1600" dirty="0"/>
              <a:t> </a:t>
            </a:r>
            <a:r>
              <a:rPr lang="nl-NL" sz="1600" dirty="0" err="1"/>
              <a:t>Science</a:t>
            </a:r>
            <a:r>
              <a:rPr lang="nl-NL" sz="1600" dirty="0"/>
              <a:t> </a:t>
            </a:r>
            <a:r>
              <a:rPr lang="nl-NL" sz="1600" dirty="0" err="1"/>
              <a:t>and</a:t>
            </a:r>
            <a:r>
              <a:rPr lang="nl-NL" sz="1600" dirty="0"/>
              <a:t> </a:t>
            </a:r>
            <a:r>
              <a:rPr lang="nl-NL" sz="1600" dirty="0" err="1"/>
              <a:t>Humanities</a:t>
            </a:r>
            <a:r>
              <a:rPr lang="nl-NL" sz="1600" dirty="0"/>
              <a:t> (EASSH)</a:t>
            </a:r>
          </a:p>
          <a:p>
            <a:r>
              <a:rPr lang="nl-NL" sz="1600" dirty="0"/>
              <a:t>Coördinator van Young </a:t>
            </a:r>
            <a:r>
              <a:rPr lang="nl-NL" sz="1600" dirty="0" err="1"/>
              <a:t>Universities</a:t>
            </a:r>
            <a:r>
              <a:rPr lang="nl-NL" sz="1600" dirty="0"/>
              <a:t> </a:t>
            </a:r>
            <a:r>
              <a:rPr lang="nl-NL" sz="1600" dirty="0" err="1"/>
              <a:t>for</a:t>
            </a:r>
            <a:r>
              <a:rPr lang="nl-NL" sz="1600" dirty="0"/>
              <a:t> </a:t>
            </a:r>
            <a:r>
              <a:rPr lang="nl-NL" sz="1600" dirty="0" err="1"/>
              <a:t>the</a:t>
            </a:r>
            <a:r>
              <a:rPr lang="nl-NL" sz="1600" dirty="0"/>
              <a:t> </a:t>
            </a:r>
            <a:r>
              <a:rPr lang="nl-NL" sz="1600" dirty="0" err="1"/>
              <a:t>Future</a:t>
            </a:r>
            <a:r>
              <a:rPr lang="nl-NL" sz="1600" dirty="0"/>
              <a:t> of Europe (YUFE)</a:t>
            </a:r>
          </a:p>
        </p:txBody>
      </p:sp>
      <p:pic>
        <p:nvPicPr>
          <p:cNvPr id="7" name="Tijdelijke aanduiding voor afbeelding 4" descr="UM Groepsfoto opening ISD nationaliteiten staand © Harry Heuts 2015.jpg">
            <a:extLst>
              <a:ext uri="{FF2B5EF4-FFF2-40B4-BE49-F238E27FC236}">
                <a16:creationId xmlns:a16="http://schemas.microsoft.com/office/drawing/2014/main" id="{B989DA5B-5B6E-1D4D-A0D6-3B8B7069C7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1428266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UM lidmaatschap van internationale netwerken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 spcCol="180000"/>
          <a:lstStyle/>
          <a:p>
            <a:pPr>
              <a:buFont typeface="+mj-lt"/>
              <a:buAutoNum type="arabicPeriod"/>
            </a:pPr>
            <a:r>
              <a:rPr lang="nl-NL" sz="2400" b="1" dirty="0"/>
              <a:t>Worldwide </a:t>
            </a:r>
            <a:r>
              <a:rPr lang="nl-NL" sz="2400" b="1" dirty="0" err="1"/>
              <a:t>Universities</a:t>
            </a:r>
            <a:r>
              <a:rPr lang="nl-NL" sz="2400" b="1" dirty="0"/>
              <a:t> Network (WUN)</a:t>
            </a:r>
          </a:p>
          <a:p>
            <a:pPr>
              <a:buFont typeface="+mj-lt"/>
              <a:buAutoNum type="arabicPeriod"/>
            </a:pPr>
            <a:endParaRPr lang="nl-NL" sz="2400" b="1" dirty="0"/>
          </a:p>
          <a:p>
            <a:pPr>
              <a:buFont typeface="+mj-lt"/>
              <a:buAutoNum type="arabicPeriod"/>
            </a:pPr>
            <a:r>
              <a:rPr lang="nl-NL" sz="2400" b="1" dirty="0"/>
              <a:t>Young European </a:t>
            </a:r>
            <a:r>
              <a:rPr lang="nl-NL" sz="2400" b="1" dirty="0" err="1"/>
              <a:t>Universities</a:t>
            </a:r>
            <a:r>
              <a:rPr lang="nl-NL" sz="2400" b="1" dirty="0"/>
              <a:t> Research Network (YERUN)</a:t>
            </a:r>
          </a:p>
          <a:p>
            <a:pPr>
              <a:buFont typeface="+mj-lt"/>
              <a:buAutoNum type="arabicPeriod"/>
            </a:pPr>
            <a:endParaRPr lang="en-US" sz="2400" b="1" dirty="0">
              <a:solidFill>
                <a:srgbClr val="00142E"/>
              </a:solidFill>
            </a:endParaRPr>
          </a:p>
          <a:p>
            <a:pPr>
              <a:buFont typeface="+mj-lt"/>
              <a:buAutoNum type="arabicPeriod"/>
            </a:pPr>
            <a:r>
              <a:rPr lang="nl-NL" sz="2400" b="1" dirty="0"/>
              <a:t>European Alliance </a:t>
            </a:r>
            <a:r>
              <a:rPr lang="nl-NL" sz="2400" b="1" dirty="0" err="1"/>
              <a:t>for</a:t>
            </a:r>
            <a:r>
              <a:rPr lang="nl-NL" sz="2400" b="1" dirty="0"/>
              <a:t> </a:t>
            </a:r>
            <a:r>
              <a:rPr lang="nl-NL" sz="2400" b="1" dirty="0" err="1"/>
              <a:t>Social</a:t>
            </a:r>
            <a:r>
              <a:rPr lang="nl-NL" sz="2400" b="1" dirty="0"/>
              <a:t> </a:t>
            </a:r>
            <a:r>
              <a:rPr lang="nl-NL" sz="2400" b="1" dirty="0" err="1"/>
              <a:t>Science</a:t>
            </a:r>
            <a:r>
              <a:rPr lang="nl-NL" sz="2400" b="1" dirty="0"/>
              <a:t> </a:t>
            </a:r>
            <a:r>
              <a:rPr lang="nl-NL" sz="2400" b="1" dirty="0" err="1"/>
              <a:t>and</a:t>
            </a:r>
            <a:r>
              <a:rPr lang="nl-NL" sz="2400" b="1" dirty="0"/>
              <a:t> </a:t>
            </a:r>
            <a:r>
              <a:rPr lang="nl-NL" sz="2400" b="1" dirty="0" err="1"/>
              <a:t>Humanities</a:t>
            </a:r>
            <a:r>
              <a:rPr lang="nl-NL" sz="2400" b="1" dirty="0"/>
              <a:t> (EASSH)</a:t>
            </a:r>
            <a:br>
              <a:rPr lang="nl-NL" sz="2400" b="1" dirty="0"/>
            </a:br>
            <a:endParaRPr lang="nl-NL" sz="2400" b="1" dirty="0"/>
          </a:p>
          <a:p>
            <a:pPr>
              <a:buFont typeface="+mj-lt"/>
              <a:buAutoNum type="arabicPeriod"/>
            </a:pPr>
            <a:r>
              <a:rPr lang="nl-NL" sz="2400" b="1" dirty="0"/>
              <a:t>Young </a:t>
            </a:r>
            <a:r>
              <a:rPr lang="nl-NL" sz="2400" b="1" dirty="0" err="1"/>
              <a:t>Universities</a:t>
            </a:r>
            <a:r>
              <a:rPr lang="nl-NL" sz="2400" b="1" dirty="0"/>
              <a:t> </a:t>
            </a:r>
            <a:r>
              <a:rPr lang="nl-NL" sz="2400" b="1" dirty="0" err="1"/>
              <a:t>for</a:t>
            </a:r>
            <a:r>
              <a:rPr lang="nl-NL" sz="2400" b="1" dirty="0"/>
              <a:t> </a:t>
            </a:r>
            <a:r>
              <a:rPr lang="nl-NL" sz="2400" b="1" dirty="0" err="1"/>
              <a:t>the</a:t>
            </a:r>
            <a:r>
              <a:rPr lang="nl-NL" sz="2400" b="1" dirty="0"/>
              <a:t> </a:t>
            </a:r>
            <a:r>
              <a:rPr lang="nl-NL" sz="2400" b="1" dirty="0" err="1"/>
              <a:t>Future</a:t>
            </a:r>
            <a:r>
              <a:rPr lang="nl-NL" sz="2400" b="1" dirty="0"/>
              <a:t> of Europe (YUFE)</a:t>
            </a:r>
          </a:p>
          <a:p>
            <a:pPr marL="0" indent="0">
              <a:buNone/>
            </a:pPr>
            <a:r>
              <a:rPr lang="nl-NL" sz="1800" b="1" dirty="0"/>
              <a:t> </a:t>
            </a:r>
            <a:endParaRPr lang="en-US" sz="1800" b="1" dirty="0"/>
          </a:p>
          <a:p>
            <a:pPr>
              <a:buFont typeface="+mj-lt"/>
              <a:buAutoNum type="arabicPeriod"/>
            </a:pPr>
            <a:endParaRPr lang="en-US" sz="1800" b="1" dirty="0">
              <a:solidFill>
                <a:srgbClr val="00142E"/>
              </a:solidFill>
            </a:endParaRPr>
          </a:p>
          <a:p>
            <a:pPr>
              <a:buFont typeface="+mj-lt"/>
              <a:buAutoNum type="arabicPeriod"/>
            </a:pPr>
            <a:endParaRPr lang="en-US" sz="1400" b="1" dirty="0">
              <a:solidFill>
                <a:srgbClr val="00142E"/>
              </a:solidFill>
            </a:endParaRPr>
          </a:p>
          <a:p>
            <a:pPr>
              <a:buFont typeface="+mj-lt"/>
              <a:buAutoNum type="arabicPeriod"/>
            </a:pPr>
            <a:endParaRPr lang="en-US" sz="18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br>
              <a:rPr lang="en-US" sz="1400" b="1" dirty="0"/>
            </a:br>
            <a:br>
              <a:rPr lang="en-US" sz="1400" b="1" dirty="0"/>
            </a:br>
            <a:endParaRPr lang="en-US" sz="1400" b="1" dirty="0"/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lvl="8"/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906722922"/>
      </p:ext>
    </p:extLst>
  </p:cSld>
  <p:clrMapOvr>
    <a:masterClrMapping/>
  </p:clrMapOvr>
</p:sld>
</file>

<file path=ppt/theme/theme1.xml><?xml version="1.0" encoding="utf-8"?>
<a:theme xmlns:a="http://schemas.openxmlformats.org/drawingml/2006/main" name="Maastricht University">
  <a:themeElements>
    <a:clrScheme name="UM">
      <a:dk1>
        <a:srgbClr val="001C3D"/>
      </a:dk1>
      <a:lt1>
        <a:srgbClr val="FFFFFF"/>
      </a:lt1>
      <a:dk2>
        <a:srgbClr val="00A2DB"/>
      </a:dk2>
      <a:lt2>
        <a:srgbClr val="FFFFFF"/>
      </a:lt2>
      <a:accent1>
        <a:srgbClr val="E84E10"/>
      </a:accent1>
      <a:accent2>
        <a:srgbClr val="00A2DB"/>
      </a:accent2>
      <a:accent3>
        <a:srgbClr val="001C3D"/>
      </a:accent3>
      <a:accent4>
        <a:srgbClr val="F3A687"/>
      </a:accent4>
      <a:accent5>
        <a:srgbClr val="7FD0ED"/>
      </a:accent5>
      <a:accent6>
        <a:srgbClr val="7F8D9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Maastricht_Health_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astricht Health Campus 4x3.potx" id="{F86455C5-34C3-4771-9D01-25291C6A3790}" vid="{59040F92-40DB-4431-A14B-7204D75CC27C}"/>
    </a:ext>
  </a:extLst>
</a:theme>
</file>

<file path=ppt/theme/theme3.xml><?xml version="1.0" encoding="utf-8"?>
<a:theme xmlns:a="http://schemas.openxmlformats.org/drawingml/2006/main" name="1_Chemelot_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4.xml><?xml version="1.0" encoding="utf-8"?>
<a:theme xmlns:a="http://schemas.openxmlformats.org/drawingml/2006/main" name="2_Chemelot_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5.xml><?xml version="1.0" encoding="utf-8"?>
<a:theme xmlns:a="http://schemas.openxmlformats.org/drawingml/2006/main" name="2 Brightlands Campus Greenport Venlo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6.xml><?xml version="1.0" encoding="utf-8"?>
<a:theme xmlns:a="http://schemas.openxmlformats.org/drawingml/2006/main" name="2 Brightlands Smart Services 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7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2871</TotalTime>
  <Words>798</Words>
  <Application>Microsoft Macintosh PowerPoint</Application>
  <PresentationFormat>Diavoorstelling (16:9)</PresentationFormat>
  <Paragraphs>183</Paragraphs>
  <Slides>26</Slides>
  <Notes>21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6</vt:i4>
      </vt:variant>
      <vt:variant>
        <vt:lpstr>Diatitels</vt:lpstr>
      </vt:variant>
      <vt:variant>
        <vt:i4>26</vt:i4>
      </vt:variant>
    </vt:vector>
  </HeadingPairs>
  <TitlesOfParts>
    <vt:vector size="35" baseType="lpstr">
      <vt:lpstr>Arial</vt:lpstr>
      <vt:lpstr>Calibri</vt:lpstr>
      <vt:lpstr>Lucida Grande</vt:lpstr>
      <vt:lpstr>Maastricht University</vt:lpstr>
      <vt:lpstr>1_Maastricht_Health_Campus_4x3</vt:lpstr>
      <vt:lpstr>1_Chemelot_Campus_4x3</vt:lpstr>
      <vt:lpstr>2_Chemelot_Campus_4x3</vt:lpstr>
      <vt:lpstr>2 Brightlands Campus Greenport Venlo_4x3</vt:lpstr>
      <vt:lpstr>2 Brightlands Smart Services Campus_4x3</vt:lpstr>
      <vt:lpstr>Welkom  bij de Universiteit Maastricht </vt:lpstr>
      <vt:lpstr>PowerPoint-presentatie</vt:lpstr>
      <vt:lpstr>Onze gemeenschap (2023)</vt:lpstr>
      <vt:lpstr>Alumni (2023)  </vt:lpstr>
      <vt:lpstr>Bijdragen aan de samenleving</vt:lpstr>
      <vt:lpstr>Bijdragen aan de economie</vt:lpstr>
      <vt:lpstr>Kwaliteitskeurmerken en financiën</vt:lpstr>
      <vt:lpstr>Wie zijn we?</vt:lpstr>
      <vt:lpstr>UM lidmaatschap van internationale netwerken</vt:lpstr>
      <vt:lpstr>Worldwide Universities Network (WUN)</vt:lpstr>
      <vt:lpstr>Young European Universities Research Network (YERUN)</vt:lpstr>
      <vt:lpstr>European Alliance for Social Science and Humanities (EASSH)</vt:lpstr>
      <vt:lpstr>Young Universities for the Future of Europe (YUFE)</vt:lpstr>
      <vt:lpstr>Onze kernwaarden</vt:lpstr>
      <vt:lpstr>Stimulerende leeromgeving</vt:lpstr>
      <vt:lpstr>Probleemgestuurd Onderwijs (PGO)</vt:lpstr>
      <vt:lpstr>Onderzoeksthema’s</vt:lpstr>
      <vt:lpstr>Onderzoek aan de UM</vt:lpstr>
      <vt:lpstr>Hub Brussel</vt:lpstr>
      <vt:lpstr>Campus Venlo</vt:lpstr>
      <vt:lpstr>PowerPoint-presentatie</vt:lpstr>
      <vt:lpstr>PowerPoint-presentatie</vt:lpstr>
      <vt:lpstr>PowerPoint-presentatie</vt:lpstr>
      <vt:lpstr>PowerPoint-presentatie</vt:lpstr>
      <vt:lpstr>PowerPoint-presentatie</vt:lpstr>
      <vt:lpstr>Bedankt voor uw aandacht!</vt:lpstr>
    </vt:vector>
  </TitlesOfParts>
  <Company>Maastricht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Adriaans R (BU)</dc:creator>
  <cp:lastModifiedBy>Meteren, Mariken van (BU)</cp:lastModifiedBy>
  <cp:revision>539</cp:revision>
  <cp:lastPrinted>2017-02-22T09:43:12Z</cp:lastPrinted>
  <dcterms:created xsi:type="dcterms:W3CDTF">2016-01-20T13:07:02Z</dcterms:created>
  <dcterms:modified xsi:type="dcterms:W3CDTF">2024-08-20T11:31:52Z</dcterms:modified>
</cp:coreProperties>
</file>