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74" r:id="rId3"/>
    <p:sldMasterId id="2147483680" r:id="rId4"/>
    <p:sldMasterId id="2147483686" r:id="rId5"/>
    <p:sldMasterId id="2147483692" r:id="rId6"/>
  </p:sldMasterIdLst>
  <p:notesMasterIdLst>
    <p:notesMasterId r:id="rId33"/>
  </p:notesMasterIdLst>
  <p:handoutMasterIdLst>
    <p:handoutMasterId r:id="rId34"/>
  </p:handoutMasterIdLst>
  <p:sldIdLst>
    <p:sldId id="289" r:id="rId7"/>
    <p:sldId id="258" r:id="rId8"/>
    <p:sldId id="302" r:id="rId9"/>
    <p:sldId id="303" r:id="rId10"/>
    <p:sldId id="304" r:id="rId11"/>
    <p:sldId id="305" r:id="rId12"/>
    <p:sldId id="307" r:id="rId13"/>
    <p:sldId id="260" r:id="rId14"/>
    <p:sldId id="288" r:id="rId15"/>
    <p:sldId id="316" r:id="rId16"/>
    <p:sldId id="314" r:id="rId17"/>
    <p:sldId id="315" r:id="rId18"/>
    <p:sldId id="313" r:id="rId19"/>
    <p:sldId id="264" r:id="rId20"/>
    <p:sldId id="266" r:id="rId21"/>
    <p:sldId id="300" r:id="rId22"/>
    <p:sldId id="268" r:id="rId23"/>
    <p:sldId id="267" r:id="rId24"/>
    <p:sldId id="290" r:id="rId25"/>
    <p:sldId id="299" r:id="rId26"/>
    <p:sldId id="287" r:id="rId27"/>
    <p:sldId id="295" r:id="rId28"/>
    <p:sldId id="296" r:id="rId29"/>
    <p:sldId id="297" r:id="rId30"/>
    <p:sldId id="298" r:id="rId31"/>
    <p:sldId id="283" r:id="rId32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39" autoAdjust="0"/>
    <p:restoredTop sz="94254" autoAdjust="0"/>
  </p:normalViewPr>
  <p:slideViewPr>
    <p:cSldViewPr snapToGrid="0" snapToObjects="1">
      <p:cViewPr varScale="1">
        <p:scale>
          <a:sx n="168" d="100"/>
          <a:sy n="168" d="100"/>
        </p:scale>
        <p:origin x="224" y="384"/>
      </p:cViewPr>
      <p:guideLst>
        <p:guide orient="horz" pos="622"/>
        <p:guide pos="204"/>
      </p:guideLst>
    </p:cSldViewPr>
  </p:slideViewPr>
  <p:outlineViewPr>
    <p:cViewPr>
      <p:scale>
        <a:sx n="33" d="100"/>
        <a:sy n="33" d="100"/>
      </p:scale>
      <p:origin x="0" y="-1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23-07-2024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23-07-2024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56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67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899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276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53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32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35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06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15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35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28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65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95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4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2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02"/>
          <a:stretch/>
        </p:blipFill>
        <p:spPr>
          <a:xfrm>
            <a:off x="360000" y="4464000"/>
            <a:ext cx="207839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14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48255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759942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9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645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9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641" y="2697024"/>
            <a:ext cx="3532883" cy="24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914525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5459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104942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93"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00251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9"/>
          <a:stretch/>
        </p:blipFill>
        <p:spPr>
          <a:xfrm>
            <a:off x="360001" y="4464000"/>
            <a:ext cx="2085115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7"/>
          <a:stretch/>
        </p:blipFill>
        <p:spPr>
          <a:xfrm>
            <a:off x="360000" y="4464000"/>
            <a:ext cx="209181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>
          <a:xfrm>
            <a:off x="360001" y="4464000"/>
            <a:ext cx="207169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1"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0" r:id="rId4"/>
    <p:sldLayoutId id="2147483661" r:id="rId5"/>
    <p:sldLayoutId id="2147483650" r:id="rId6"/>
    <p:sldLayoutId id="2147483655" r:id="rId7"/>
    <p:sldLayoutId id="2147483656" r:id="rId8"/>
    <p:sldLayoutId id="2147483663" r:id="rId9"/>
    <p:sldLayoutId id="2147483659" r:id="rId10"/>
    <p:sldLayoutId id="2147483654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107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07400" cy="2209800"/>
          </a:xfrm>
          <a:prstGeom prst="rect">
            <a:avLst/>
          </a:prstGeom>
        </p:spPr>
      </p:pic>
      <p:pic>
        <p:nvPicPr>
          <p:cNvPr id="4" name="Afbeelding 3" descr="balk mh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32800" cy="22098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60000" y="270000"/>
            <a:ext cx="8424000" cy="108012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13562"/>
            <a:ext cx="8275062" cy="1691906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nl-NL" sz="4500" dirty="0" err="1"/>
              <a:t>Welcome</a:t>
            </a:r>
            <a:r>
              <a:rPr lang="nl-NL" sz="4500" dirty="0"/>
              <a:t> </a:t>
            </a:r>
            <a:br>
              <a:rPr lang="nl-NL" sz="4500" dirty="0"/>
            </a:br>
            <a:r>
              <a:rPr lang="nl-NL" sz="4500" b="0" dirty="0" err="1">
                <a:solidFill>
                  <a:schemeClr val="bg1"/>
                </a:solidFill>
              </a:rPr>
              <a:t>to</a:t>
            </a:r>
            <a:r>
              <a:rPr lang="nl-NL" sz="4500" b="0" dirty="0">
                <a:solidFill>
                  <a:schemeClr val="bg1"/>
                </a:solidFill>
              </a:rPr>
              <a:t> Maastricht University</a:t>
            </a:r>
            <a:br>
              <a:rPr lang="nl-NL" sz="4500" b="0" dirty="0">
                <a:solidFill>
                  <a:srgbClr val="00142E"/>
                </a:solidFill>
              </a:rPr>
            </a:br>
            <a:endParaRPr lang="nl-NL" sz="45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28631"/>
            <a:ext cx="4196618" cy="1314450"/>
          </a:xfrm>
        </p:spPr>
        <p:txBody>
          <a:bodyPr/>
          <a:lstStyle/>
          <a:p>
            <a:r>
              <a:rPr lang="nl-NL" sz="1800" dirty="0" err="1"/>
              <a:t>Department</a:t>
            </a:r>
            <a:endParaRPr lang="nl-NL" sz="1800" dirty="0"/>
          </a:p>
          <a:p>
            <a:r>
              <a:rPr lang="nl-NL" sz="180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2590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Worldwide </a:t>
            </a:r>
            <a:r>
              <a:rPr lang="nl-NL" dirty="0" err="1"/>
              <a:t>Universities</a:t>
            </a:r>
            <a:r>
              <a:rPr lang="nl-NL" dirty="0"/>
              <a:t> Network (WUN)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8138" y="1787611"/>
            <a:ext cx="8326799" cy="2637709"/>
          </a:xfrm>
        </p:spPr>
        <p:txBody>
          <a:bodyPr numCol="1" spcCol="180000"/>
          <a:lstStyle/>
          <a:p>
            <a:pPr marL="0" indent="0">
              <a:buNone/>
            </a:pPr>
            <a:r>
              <a:rPr lang="nl-NL" sz="1600" b="1" dirty="0"/>
              <a:t>Global cooperation in research </a:t>
            </a:r>
            <a:r>
              <a:rPr lang="nl-NL" sz="1600" b="1" dirty="0" err="1"/>
              <a:t>to</a:t>
            </a:r>
            <a:r>
              <a:rPr lang="nl-NL" sz="1600" b="1" dirty="0"/>
              <a:t> </a:t>
            </a:r>
            <a:r>
              <a:rPr lang="nl-NL" sz="1600" b="1" dirty="0" err="1"/>
              <a:t>address</a:t>
            </a:r>
            <a:r>
              <a:rPr lang="nl-NL" sz="1600" b="1" dirty="0"/>
              <a:t> </a:t>
            </a:r>
            <a:r>
              <a:rPr lang="nl-NL" sz="1600" b="1" dirty="0" err="1"/>
              <a:t>the</a:t>
            </a:r>
            <a:r>
              <a:rPr lang="nl-NL" sz="1600" b="1" dirty="0"/>
              <a:t> </a:t>
            </a:r>
            <a:r>
              <a:rPr lang="nl-NL" sz="1600" b="1" dirty="0" err="1"/>
              <a:t>sustainable</a:t>
            </a:r>
            <a:r>
              <a:rPr lang="nl-NL" sz="1600" b="1" dirty="0"/>
              <a:t> development agenda in a Network of 26 </a:t>
            </a:r>
            <a:r>
              <a:rPr lang="nl-NL" sz="1600" b="1" dirty="0" err="1"/>
              <a:t>leading</a:t>
            </a:r>
            <a:r>
              <a:rPr lang="nl-NL" sz="1600" b="1" dirty="0"/>
              <a:t> </a:t>
            </a:r>
            <a:r>
              <a:rPr lang="nl-NL" sz="1600" b="1" dirty="0" err="1"/>
              <a:t>comprehensive</a:t>
            </a:r>
            <a:r>
              <a:rPr lang="nl-NL" sz="1600" b="1" dirty="0"/>
              <a:t> research </a:t>
            </a:r>
            <a:r>
              <a:rPr lang="nl-NL" sz="1600" b="1" dirty="0" err="1"/>
              <a:t>universities</a:t>
            </a:r>
            <a:r>
              <a:rPr lang="nl-NL" sz="1600" b="1" dirty="0"/>
              <a:t> spanning 5 </a:t>
            </a:r>
            <a:r>
              <a:rPr lang="nl-NL" sz="1600" b="1" dirty="0" err="1"/>
              <a:t>continents</a:t>
            </a:r>
            <a:endParaRPr lang="en-US" sz="1600" b="1" dirty="0"/>
          </a:p>
          <a:p>
            <a:pPr marL="0" indent="0">
              <a:buNone/>
            </a:pPr>
            <a:endParaRPr lang="en-US" sz="1333" b="1" dirty="0"/>
          </a:p>
          <a:p>
            <a:r>
              <a:rPr lang="en-US" sz="1200" b="1" dirty="0"/>
              <a:t>Focus on 4 global challenges and UN SDG’s led by 4 Global Challenge Steering Groups:</a:t>
            </a:r>
          </a:p>
          <a:p>
            <a:pPr lvl="1"/>
            <a:r>
              <a:rPr lang="en-US" sz="1200" dirty="0"/>
              <a:t>Responding to climate change</a:t>
            </a:r>
          </a:p>
          <a:p>
            <a:pPr lvl="1"/>
            <a:r>
              <a:rPr lang="en-US" sz="1200" dirty="0"/>
              <a:t>Understanding cultures</a:t>
            </a:r>
          </a:p>
          <a:p>
            <a:pPr lvl="1"/>
            <a:r>
              <a:rPr lang="en-US" sz="1200" dirty="0"/>
              <a:t>Health</a:t>
            </a:r>
          </a:p>
          <a:p>
            <a:pPr lvl="1"/>
            <a:r>
              <a:rPr lang="en-US" sz="1200" dirty="0"/>
              <a:t>Global higher education research</a:t>
            </a:r>
            <a:endParaRPr lang="en-US" sz="1200" b="1" dirty="0"/>
          </a:p>
          <a:p>
            <a:r>
              <a:rPr lang="en-US" sz="1200" b="1" dirty="0"/>
              <a:t>Main network activities</a:t>
            </a:r>
          </a:p>
          <a:p>
            <a:pPr lvl="1"/>
            <a:r>
              <a:rPr lang="nl-NL" sz="1200" dirty="0" err="1"/>
              <a:t>Annual</a:t>
            </a:r>
            <a:r>
              <a:rPr lang="nl-NL" sz="1200" dirty="0"/>
              <a:t> conference</a:t>
            </a:r>
          </a:p>
          <a:p>
            <a:pPr lvl="1"/>
            <a:r>
              <a:rPr lang="en-US" sz="1200" dirty="0"/>
              <a:t>Collaborative Research Projects funded by WUN Research Development Fund (RDF) </a:t>
            </a:r>
          </a:p>
          <a:p>
            <a:pPr lvl="1"/>
            <a:r>
              <a:rPr lang="nl-NL" sz="1200" dirty="0" err="1"/>
              <a:t>Various</a:t>
            </a:r>
            <a:r>
              <a:rPr lang="nl-NL" sz="1200" dirty="0"/>
              <a:t> Special Interest </a:t>
            </a:r>
            <a:r>
              <a:rPr lang="nl-NL" sz="1200" dirty="0" err="1"/>
              <a:t>Groups</a:t>
            </a:r>
            <a:r>
              <a:rPr lang="nl-NL" sz="1200" dirty="0"/>
              <a:t>, workshops, </a:t>
            </a:r>
            <a:r>
              <a:rPr lang="nl-NL" sz="1200" dirty="0" err="1"/>
              <a:t>webinars</a:t>
            </a:r>
            <a:r>
              <a:rPr lang="nl-NL" sz="1200" dirty="0"/>
              <a:t>, etc.</a:t>
            </a:r>
          </a:p>
          <a:p>
            <a:pPr lvl="1"/>
            <a:r>
              <a:rPr lang="en-US" sz="1200" dirty="0"/>
              <a:t>Research Mobility </a:t>
            </a:r>
            <a:r>
              <a:rPr lang="en-US" sz="1200" dirty="0" err="1"/>
              <a:t>Programme</a:t>
            </a:r>
            <a:r>
              <a:rPr lang="en-US" sz="1200" dirty="0"/>
              <a:t> (RMP) grants </a:t>
            </a:r>
          </a:p>
          <a:p>
            <a:pPr lvl="1"/>
            <a:r>
              <a:rPr lang="nl-NL" sz="1200" dirty="0"/>
              <a:t>Networking events </a:t>
            </a:r>
            <a:r>
              <a:rPr lang="nl-NL" sz="1200" dirty="0" err="1"/>
              <a:t>for</a:t>
            </a:r>
            <a:r>
              <a:rPr lang="nl-NL" sz="1200" dirty="0"/>
              <a:t> </a:t>
            </a:r>
            <a:r>
              <a:rPr lang="nl-NL" sz="1200" dirty="0" err="1"/>
              <a:t>Early</a:t>
            </a:r>
            <a:r>
              <a:rPr lang="nl-NL" sz="1200" dirty="0"/>
              <a:t> </a:t>
            </a:r>
            <a:r>
              <a:rPr lang="nl-NL" sz="1200" dirty="0" err="1"/>
              <a:t>Career</a:t>
            </a:r>
            <a:r>
              <a:rPr lang="nl-NL" sz="1200" dirty="0"/>
              <a:t> </a:t>
            </a:r>
            <a:r>
              <a:rPr lang="nl-NL" sz="1200" dirty="0" err="1"/>
              <a:t>Researchers</a:t>
            </a:r>
            <a:endParaRPr lang="nl-NL" sz="1200" dirty="0"/>
          </a:p>
          <a:p>
            <a:pPr lvl="1"/>
            <a:endParaRPr lang="nl-NL" sz="1200" dirty="0"/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br>
              <a:rPr lang="en-US" sz="1200" b="1" dirty="0"/>
            </a:br>
            <a:br>
              <a:rPr lang="en-US" sz="1200" b="1" dirty="0"/>
            </a:br>
            <a:endParaRPr lang="en-US" sz="12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92864A-34F7-4A49-AAB7-AA3CA7328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62" y="795807"/>
            <a:ext cx="1790700" cy="10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Young European </a:t>
            </a:r>
            <a:r>
              <a:rPr lang="nl-NL" sz="2800" dirty="0" err="1"/>
              <a:t>Universities</a:t>
            </a:r>
            <a:r>
              <a:rPr lang="nl-NL" sz="2800" dirty="0"/>
              <a:t> Research Network (YERUN)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608582"/>
            <a:ext cx="8326799" cy="2951695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400" b="1" dirty="0">
                <a:solidFill>
                  <a:srgbClr val="00142E"/>
                </a:solidFill>
              </a:rPr>
              <a:t>23 young European research universities collaborating to shape the European higher education system</a:t>
            </a:r>
          </a:p>
          <a:p>
            <a:pPr marL="0" indent="0" defTabSz="342900">
              <a:buNone/>
              <a:defRPr/>
            </a:pPr>
            <a:endParaRPr lang="en-US" sz="5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•  Three focus areas for the period 2021-2025: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Talent development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Culture of Excellence</a:t>
            </a:r>
          </a:p>
          <a:p>
            <a:pPr marL="538163" lvl="1" indent="-269081" defTabSz="342900">
              <a:defRPr/>
            </a:pP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Responsible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Engaged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Universities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Engagement in various 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focus groups: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EU policy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Recognition &amp; rewards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ooperation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European University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alliances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nnovating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teaching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Other activities: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Awards for research mobilities across the network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Developing Joint/Double degree programs with YERUN partners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Joint projects (for example in the field of joint PhD education)</a:t>
            </a: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Building a YERUN research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collaborative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platform</a:t>
            </a:r>
            <a:endParaRPr lang="en-US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Connecting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researchers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within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9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network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5" name="Afbeelding 4" descr="Yerun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5" y="754603"/>
            <a:ext cx="3124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European Alliance </a:t>
            </a:r>
            <a:r>
              <a:rPr lang="nl-NL" sz="2600" dirty="0" err="1"/>
              <a:t>for</a:t>
            </a:r>
            <a:r>
              <a:rPr lang="nl-NL" sz="2600" dirty="0"/>
              <a:t> </a:t>
            </a:r>
            <a:r>
              <a:rPr lang="nl-NL" sz="2600" dirty="0" err="1"/>
              <a:t>Social</a:t>
            </a:r>
            <a:r>
              <a:rPr lang="nl-NL" sz="2600" dirty="0"/>
              <a:t> </a:t>
            </a:r>
            <a:r>
              <a:rPr lang="nl-NL" sz="2600" dirty="0" err="1"/>
              <a:t>Science</a:t>
            </a:r>
            <a:r>
              <a:rPr lang="nl-NL" sz="2600" dirty="0"/>
              <a:t> </a:t>
            </a:r>
            <a:r>
              <a:rPr lang="nl-NL" sz="2600" dirty="0" err="1"/>
              <a:t>and</a:t>
            </a:r>
            <a:r>
              <a:rPr lang="nl-NL" sz="2600" dirty="0"/>
              <a:t> </a:t>
            </a:r>
            <a:r>
              <a:rPr lang="nl-NL" sz="2600" dirty="0" err="1"/>
              <a:t>Humanities</a:t>
            </a:r>
            <a:r>
              <a:rPr lang="nl-NL" sz="2600" dirty="0"/>
              <a:t> (EASSH)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965416"/>
            <a:ext cx="8326799" cy="2508261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600" b="1" dirty="0">
                <a:solidFill>
                  <a:srgbClr val="00142E"/>
                </a:solidFill>
              </a:rPr>
              <a:t>Cooperation between 65 European member </a:t>
            </a:r>
            <a:r>
              <a:rPr lang="en-US" sz="1600" b="1" dirty="0" err="1">
                <a:solidFill>
                  <a:srgbClr val="00142E"/>
                </a:solidFill>
              </a:rPr>
              <a:t>organisations</a:t>
            </a:r>
            <a:r>
              <a:rPr lang="en-US" sz="1600" b="1" dirty="0">
                <a:solidFill>
                  <a:srgbClr val="00142E"/>
                </a:solidFill>
              </a:rPr>
              <a:t> to promote and strengthen the </a:t>
            </a:r>
            <a:br>
              <a:rPr lang="en-US" sz="1600" b="1" dirty="0">
                <a:solidFill>
                  <a:srgbClr val="00142E"/>
                </a:solidFill>
              </a:rPr>
            </a:br>
            <a:r>
              <a:rPr lang="en-US" sz="1600" b="1" dirty="0">
                <a:solidFill>
                  <a:srgbClr val="00142E"/>
                </a:solidFill>
              </a:rPr>
              <a:t>social sciences and humanities in Europe</a:t>
            </a:r>
          </a:p>
          <a:p>
            <a:pPr marL="0" indent="0" defTabSz="342900">
              <a:buNone/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b="1" dirty="0">
                <a:solidFill>
                  <a:srgbClr val="00142E"/>
                </a:solidFill>
              </a:rPr>
              <a:t>Focus areas:</a:t>
            </a: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Developing policy proposals and position papers</a:t>
            </a: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Engaging with policy institutions on the design, implementation and oversight of multi-national and European research </a:t>
            </a:r>
            <a:r>
              <a:rPr lang="en-US" sz="1400" dirty="0" err="1">
                <a:solidFill>
                  <a:srgbClr val="00142E"/>
                </a:solidFill>
              </a:rPr>
              <a:t>programmes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>
                <a:solidFill>
                  <a:srgbClr val="00142E"/>
                </a:solidFill>
              </a:rPr>
              <a:t>Developing joint activities</a:t>
            </a: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dirty="0">
                <a:solidFill>
                  <a:srgbClr val="00142E"/>
                </a:solidFill>
              </a:rPr>
              <a:t>Engagement in various </a:t>
            </a:r>
            <a:r>
              <a:rPr lang="en-US" sz="1800" b="1" dirty="0">
                <a:solidFill>
                  <a:srgbClr val="00142E"/>
                </a:solidFill>
              </a:rPr>
              <a:t>working groups</a:t>
            </a:r>
          </a:p>
          <a:p>
            <a:pPr marL="554831" lvl="1" indent="-285750" defTabSz="342900"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endParaRPr lang="en-US" sz="18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53" y="936687"/>
            <a:ext cx="2311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>
                <a:solidFill>
                  <a:srgbClr val="00A2DB"/>
                </a:solidFill>
              </a:rPr>
              <a:t>Young </a:t>
            </a:r>
            <a:r>
              <a:rPr lang="nl-NL" sz="3000" dirty="0" err="1">
                <a:solidFill>
                  <a:srgbClr val="00A2DB"/>
                </a:solidFill>
              </a:rPr>
              <a:t>Universities</a:t>
            </a:r>
            <a:r>
              <a:rPr lang="nl-NL" sz="3000" dirty="0">
                <a:solidFill>
                  <a:srgbClr val="00A2DB"/>
                </a:solidFill>
              </a:rPr>
              <a:t> </a:t>
            </a:r>
            <a:r>
              <a:rPr lang="nl-NL" sz="3000" dirty="0" err="1">
                <a:solidFill>
                  <a:srgbClr val="00A2DB"/>
                </a:solidFill>
              </a:rPr>
              <a:t>for</a:t>
            </a:r>
            <a:r>
              <a:rPr lang="nl-NL" sz="3000" dirty="0">
                <a:solidFill>
                  <a:srgbClr val="00A2DB"/>
                </a:solidFill>
              </a:rPr>
              <a:t> the </a:t>
            </a:r>
            <a:r>
              <a:rPr lang="nl-NL" sz="3000" dirty="0" err="1">
                <a:solidFill>
                  <a:srgbClr val="00A2DB"/>
                </a:solidFill>
              </a:rPr>
              <a:t>Future</a:t>
            </a:r>
            <a:r>
              <a:rPr lang="nl-NL" sz="3000" dirty="0">
                <a:solidFill>
                  <a:srgbClr val="00A2DB"/>
                </a:solidFill>
              </a:rPr>
              <a:t> of Europe (YUFE)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3" y="923260"/>
            <a:ext cx="2388870" cy="62865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59999" y="1638647"/>
            <a:ext cx="8326799" cy="2815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Coordinated by Maastricht University, funded by the European Commission </a:t>
            </a:r>
            <a:endParaRPr lang="en-GB" sz="1400" dirty="0"/>
          </a:p>
          <a:p>
            <a:r>
              <a:rPr lang="en-GB" sz="1400" dirty="0"/>
              <a:t>Geographically diverse: </a:t>
            </a:r>
            <a:r>
              <a:rPr lang="en-US" sz="1400" dirty="0"/>
              <a:t>10 universities from 10 countries &amp; 4 non-academic partners</a:t>
            </a:r>
          </a:p>
          <a:p>
            <a:r>
              <a:rPr lang="en-US" sz="1400" dirty="0"/>
              <a:t>Building 1 European University with young universities – below 50 years</a:t>
            </a:r>
          </a:p>
          <a:p>
            <a:r>
              <a:rPr lang="en-GB" sz="1400" dirty="0"/>
              <a:t>Student-centred/Research-based/Challenge-based</a:t>
            </a:r>
          </a:p>
          <a:p>
            <a:pPr lvl="0"/>
            <a:r>
              <a:rPr lang="en-US" sz="1400" dirty="0"/>
              <a:t>Innovative recognition system of extra-curricular activities</a:t>
            </a:r>
            <a:endParaRPr lang="en-GB" sz="1400" dirty="0"/>
          </a:p>
          <a:p>
            <a:pPr lvl="0"/>
            <a:r>
              <a:rPr lang="en-US" sz="1400" dirty="0"/>
              <a:t>Focus on multilateral mobility in a virtual/blended/physical way, supported by a Virtual Campus</a:t>
            </a:r>
            <a:endParaRPr lang="en-GB" sz="1400" dirty="0"/>
          </a:p>
          <a:p>
            <a:r>
              <a:rPr lang="en-US" sz="1400" dirty="0"/>
              <a:t>Strong embedding in own cities and regions</a:t>
            </a:r>
          </a:p>
          <a:p>
            <a:pPr lvl="1"/>
            <a:r>
              <a:rPr lang="en-US" sz="1400" b="1" dirty="0"/>
              <a:t>Increased social participation </a:t>
            </a:r>
          </a:p>
          <a:p>
            <a:pPr lvl="1"/>
            <a:r>
              <a:rPr lang="en-US" sz="1400" b="1" dirty="0"/>
              <a:t>Re-skilling </a:t>
            </a:r>
          </a:p>
          <a:p>
            <a:pPr lvl="1"/>
            <a:r>
              <a:rPr lang="en-US" sz="1400" b="1" dirty="0"/>
              <a:t>Youth empowerment </a:t>
            </a:r>
          </a:p>
          <a:p>
            <a:endParaRPr lang="en-GB" sz="1400" dirty="0">
              <a:solidFill>
                <a:srgbClr val="001B71"/>
              </a:solidFill>
            </a:endParaRPr>
          </a:p>
          <a:p>
            <a:endParaRPr lang="nl-NL" sz="1400" dirty="0">
              <a:solidFill>
                <a:srgbClr val="001B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40" y="4533767"/>
            <a:ext cx="1941608" cy="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8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core</a:t>
            </a:r>
            <a:r>
              <a:rPr lang="nl-NL" dirty="0"/>
              <a:t> </a:t>
            </a:r>
            <a:r>
              <a:rPr lang="nl-NL" dirty="0" err="1"/>
              <a:t>values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diversity and inclusivity</a:t>
            </a:r>
          </a:p>
          <a:p>
            <a:r>
              <a:rPr lang="en-GB" sz="2400" dirty="0"/>
              <a:t>sustainability</a:t>
            </a:r>
          </a:p>
          <a:p>
            <a:r>
              <a:rPr lang="en-GB" sz="2400" dirty="0"/>
              <a:t>mutual respect</a:t>
            </a:r>
          </a:p>
          <a:p>
            <a:r>
              <a:rPr lang="en-GB" sz="2400" dirty="0"/>
              <a:t>integrity</a:t>
            </a:r>
          </a:p>
          <a:p>
            <a:r>
              <a:rPr lang="en-GB" sz="2400" dirty="0"/>
              <a:t>democratic principles</a:t>
            </a:r>
          </a:p>
          <a:p>
            <a:r>
              <a:rPr lang="en-GB" sz="2400" dirty="0"/>
              <a:t>transparency</a:t>
            </a:r>
          </a:p>
          <a:p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i="1" dirty="0">
                <a:latin typeface="+mn-lt"/>
              </a:rPr>
              <a:t>Source: Maastricht University – The European </a:t>
            </a:r>
            <a:r>
              <a:rPr lang="nl-NL" sz="2400" i="1" dirty="0" err="1">
                <a:latin typeface="+mn-lt"/>
              </a:rPr>
              <a:t>university</a:t>
            </a:r>
            <a:r>
              <a:rPr lang="nl-NL" sz="2400" i="1" dirty="0">
                <a:latin typeface="+mn-lt"/>
              </a:rPr>
              <a:t> of </a:t>
            </a:r>
            <a:r>
              <a:rPr lang="nl-NL" sz="2400" i="1" dirty="0" err="1">
                <a:latin typeface="+mn-lt"/>
              </a:rPr>
              <a:t>the</a:t>
            </a:r>
            <a:r>
              <a:rPr lang="nl-NL" sz="2400" i="1" dirty="0">
                <a:latin typeface="+mn-lt"/>
              </a:rPr>
              <a:t> Netherlands, Strategic </a:t>
            </a:r>
            <a:r>
              <a:rPr lang="nl-NL" sz="2400" i="1" dirty="0" err="1">
                <a:latin typeface="+mn-lt"/>
              </a:rPr>
              <a:t>Programme</a:t>
            </a:r>
            <a:r>
              <a:rPr lang="nl-NL" sz="2400" i="1" dirty="0">
                <a:latin typeface="+mn-lt"/>
              </a:rPr>
              <a:t> 2022-2026</a:t>
            </a:r>
            <a:endParaRPr lang="nl-NL" sz="2400" dirty="0">
              <a:latin typeface="+mn-lt"/>
            </a:endParaRPr>
          </a:p>
          <a:p>
            <a:endParaRPr lang="nl-N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04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Stimulating learning environment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8"/>
            <a:ext cx="3934624" cy="3037721"/>
          </a:xfrm>
        </p:spPr>
        <p:txBody>
          <a:bodyPr/>
          <a:lstStyle/>
          <a:p>
            <a:r>
              <a:rPr lang="en-US" sz="2000" dirty="0"/>
              <a:t>Problem-Based Learning: student </a:t>
            </a:r>
            <a:r>
              <a:rPr lang="en-US" sz="2000" dirty="0" err="1"/>
              <a:t>centred</a:t>
            </a:r>
            <a:r>
              <a:rPr lang="en-US" sz="2000" dirty="0"/>
              <a:t>, small groups</a:t>
            </a:r>
            <a:endParaRPr lang="nl-NL" sz="2000" dirty="0"/>
          </a:p>
          <a:p>
            <a:r>
              <a:rPr lang="en-US" sz="2000" dirty="0"/>
              <a:t>International Classroom: with over 100 nationalities</a:t>
            </a:r>
            <a:endParaRPr lang="nl-NL" sz="2000" dirty="0"/>
          </a:p>
          <a:p>
            <a:r>
              <a:rPr lang="en-US" sz="2000" dirty="0"/>
              <a:t>many possibilities to study abroad</a:t>
            </a:r>
            <a:endParaRPr lang="nl-NL" sz="2000" dirty="0"/>
          </a:p>
          <a:p>
            <a:r>
              <a:rPr lang="en-US" sz="2000" dirty="0" err="1"/>
              <a:t>honours</a:t>
            </a:r>
            <a:r>
              <a:rPr lang="en-US" sz="2000" dirty="0"/>
              <a:t> </a:t>
            </a:r>
            <a:r>
              <a:rPr lang="en-US" sz="2000" dirty="0" err="1"/>
              <a:t>programmes</a:t>
            </a:r>
            <a:endParaRPr lang="en-US" sz="2000" dirty="0"/>
          </a:p>
          <a:p>
            <a:r>
              <a:rPr lang="en-GB" sz="2000" dirty="0"/>
              <a:t>developing global citizenship competences</a:t>
            </a:r>
            <a:endParaRPr lang="nl-NL" sz="2000" dirty="0"/>
          </a:p>
        </p:txBody>
      </p:sp>
      <p:pic>
        <p:nvPicPr>
          <p:cNvPr id="6" name="Tijdelijke aanduiding voor afbeelding 5" descr="Afbeelding met persoon, tafel, overdekt, vloer&#10;&#10;Automatisch gegenereerde beschrijving">
            <a:extLst>
              <a:ext uri="{FF2B5EF4-FFF2-40B4-BE49-F238E27FC236}">
                <a16:creationId xmlns:a16="http://schemas.microsoft.com/office/drawing/2014/main" id="{D4992186-8040-6208-AA64-0A7B76094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1" b="21"/>
          <a:stretch>
            <a:fillRect/>
          </a:stretch>
        </p:blipFill>
        <p:spPr>
          <a:xfrm>
            <a:off x="4595813" y="0"/>
            <a:ext cx="4548187" cy="5143500"/>
          </a:xfrm>
        </p:spPr>
      </p:pic>
    </p:spTree>
    <p:extLst>
      <p:ext uri="{BB962C8B-B14F-4D97-AF65-F5344CB8AC3E}">
        <p14:creationId xmlns:p14="http://schemas.microsoft.com/office/powerpoint/2010/main" val="299003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Problem-Based Learning (PBL)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1823"/>
            <a:ext cx="3934624" cy="3131519"/>
          </a:xfrm>
        </p:spPr>
        <p:txBody>
          <a:bodyPr/>
          <a:lstStyle/>
          <a:p>
            <a:r>
              <a:rPr lang="en-US" sz="2000" dirty="0"/>
              <a:t>learning in a collaborative, dynamic way</a:t>
            </a:r>
            <a:endParaRPr lang="nl-NL" sz="2000" dirty="0"/>
          </a:p>
          <a:p>
            <a:r>
              <a:rPr lang="en-US" sz="2000" dirty="0"/>
              <a:t>examining and solving </a:t>
            </a:r>
            <a:br>
              <a:rPr lang="en-US" sz="2000" dirty="0"/>
            </a:br>
            <a:r>
              <a:rPr lang="en-US" sz="2000" dirty="0"/>
              <a:t>real-world problems</a:t>
            </a:r>
            <a:endParaRPr lang="nl-NL" sz="2000" dirty="0"/>
          </a:p>
          <a:p>
            <a:r>
              <a:rPr lang="en-US" sz="2000" dirty="0"/>
              <a:t>developing 21st century skills </a:t>
            </a:r>
            <a:br>
              <a:rPr lang="en-US" sz="2000" dirty="0"/>
            </a:br>
            <a:r>
              <a:rPr lang="en-US" sz="2000" dirty="0"/>
              <a:t>(e.g. debating, </a:t>
            </a:r>
            <a:r>
              <a:rPr lang="en-US" sz="2000" dirty="0" err="1"/>
              <a:t>organising</a:t>
            </a:r>
            <a:r>
              <a:rPr lang="en-US" sz="2000" dirty="0"/>
              <a:t>, thinking critically)</a:t>
            </a:r>
            <a:endParaRPr lang="nl-NL" sz="2000" dirty="0"/>
          </a:p>
          <a:p>
            <a:r>
              <a:rPr lang="en-US" sz="2000" dirty="0"/>
              <a:t>personal contacts with tutors and lecturers</a:t>
            </a:r>
            <a:endParaRPr lang="nl-NL" sz="2000" dirty="0"/>
          </a:p>
          <a:p>
            <a:r>
              <a:rPr lang="en-US" sz="2000" dirty="0"/>
              <a:t>closely monitored learning process</a:t>
            </a:r>
            <a:endParaRPr lang="nl-NL" sz="2000" dirty="0"/>
          </a:p>
        </p:txBody>
      </p:sp>
      <p:pic>
        <p:nvPicPr>
          <p:cNvPr id="7" name="Tijdelijke aanduiding voor afbeelding 6" descr="Afbeelding met kleding, meubels, persoon, overdekt&#10;&#10;Automatisch gegenereerde beschrijving">
            <a:extLst>
              <a:ext uri="{FF2B5EF4-FFF2-40B4-BE49-F238E27FC236}">
                <a16:creationId xmlns:a16="http://schemas.microsoft.com/office/drawing/2014/main" id="{555FC5C2-0495-B206-4855-800D07D9ED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5190" r="15860"/>
          <a:stretch/>
        </p:blipFill>
        <p:spPr>
          <a:xfrm>
            <a:off x="4595043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93307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themes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Europe and a globalising world</a:t>
            </a:r>
          </a:p>
          <a:p>
            <a:r>
              <a:rPr lang="en-GB" dirty="0"/>
              <a:t>Learning and innovation</a:t>
            </a:r>
          </a:p>
          <a:p>
            <a:r>
              <a:rPr lang="en-GB" dirty="0"/>
              <a:t>Quality of life</a:t>
            </a:r>
          </a:p>
          <a:p>
            <a:r>
              <a:rPr lang="en-GB" dirty="0"/>
              <a:t>Sustainability and Circularity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118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Research at UM</a:t>
            </a:r>
            <a:r>
              <a:rPr lang="nl-NL" sz="3200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897906"/>
            <a:ext cx="3934624" cy="3713423"/>
          </a:xfrm>
        </p:spPr>
        <p:txBody>
          <a:bodyPr/>
          <a:lstStyle/>
          <a:p>
            <a:r>
              <a:rPr lang="en-GB" sz="1800" dirty="0"/>
              <a:t>contributes to solving major societal issues</a:t>
            </a:r>
          </a:p>
          <a:p>
            <a:r>
              <a:rPr lang="en-GB" sz="1800" dirty="0"/>
              <a:t>is both fundamental and translated into economic, financial or social value</a:t>
            </a:r>
          </a:p>
          <a:p>
            <a:r>
              <a:rPr lang="en-GB" sz="1800" dirty="0"/>
              <a:t>is interdisciplinary and closely linked to education</a:t>
            </a:r>
          </a:p>
          <a:p>
            <a:r>
              <a:rPr lang="en-GB" sz="1800" dirty="0"/>
              <a:t>is organised in six faculties and various interdisciplinary institutes</a:t>
            </a:r>
          </a:p>
          <a:p>
            <a:r>
              <a:rPr lang="en-GB" sz="1800" dirty="0"/>
              <a:t>complies with open science principles</a:t>
            </a:r>
          </a:p>
          <a:p>
            <a:r>
              <a:rPr lang="en-US" sz="1800" dirty="0"/>
              <a:t>takes place in a first-class research climate</a:t>
            </a:r>
          </a:p>
          <a:p>
            <a:pPr marL="0" indent="0">
              <a:buNone/>
            </a:pPr>
            <a:r>
              <a:rPr lang="nl-NL" sz="2000" dirty="0"/>
              <a:t> </a:t>
            </a:r>
          </a:p>
        </p:txBody>
      </p:sp>
      <p:pic>
        <p:nvPicPr>
          <p:cNvPr id="7" name="Tijdelijke aanduiding voor afbeelding 4" descr="UM-Chemelot-Labs-131.jpg">
            <a:extLst>
              <a:ext uri="{FF2B5EF4-FFF2-40B4-BE49-F238E27FC236}">
                <a16:creationId xmlns:a16="http://schemas.microsoft.com/office/drawing/2014/main" id="{EE8BFD55-E7FB-3843-AF27-64BDA07A7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3467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04982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Brussels</a:t>
            </a:r>
            <a:br>
              <a:rPr lang="nl-NL" sz="3200" dirty="0"/>
            </a:br>
            <a:r>
              <a:rPr lang="nl-NL" sz="3200" dirty="0"/>
              <a:t>(Hub Brussels </a:t>
            </a:r>
            <a:r>
              <a:rPr lang="nl-NL" sz="3200" dirty="0" err="1"/>
              <a:t>by</a:t>
            </a:r>
            <a:r>
              <a:rPr lang="nl-NL" sz="3200" dirty="0"/>
              <a:t> 2024)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4566"/>
            <a:ext cx="3934624" cy="3079616"/>
          </a:xfrm>
        </p:spPr>
        <p:txBody>
          <a:bodyPr/>
          <a:lstStyle/>
          <a:p>
            <a:r>
              <a:rPr lang="en-GB" sz="2400" dirty="0"/>
              <a:t>facilitating exchange between UM and various </a:t>
            </a:r>
            <a:br>
              <a:rPr lang="en-GB" sz="2400" dirty="0"/>
            </a:br>
            <a:r>
              <a:rPr lang="en-GB" sz="2400" dirty="0"/>
              <a:t>EU stakeholders</a:t>
            </a:r>
          </a:p>
          <a:p>
            <a:r>
              <a:rPr lang="en-GB" sz="2400" dirty="0"/>
              <a:t>assisting in UM’s public affairs strategy</a:t>
            </a:r>
          </a:p>
          <a:p>
            <a:r>
              <a:rPr lang="en-GB" sz="2400" dirty="0"/>
              <a:t>post-academic courses </a:t>
            </a:r>
            <a:br>
              <a:rPr lang="en-GB" sz="2400" dirty="0"/>
            </a:br>
            <a:r>
              <a:rPr lang="en-GB" sz="2400" dirty="0"/>
              <a:t>for professionals</a:t>
            </a:r>
          </a:p>
          <a:p>
            <a:r>
              <a:rPr lang="en-GB" sz="2400" dirty="0"/>
              <a:t>networking hub</a:t>
            </a:r>
            <a:endParaRPr lang="nl-NL" sz="2400" dirty="0"/>
          </a:p>
        </p:txBody>
      </p:sp>
      <p:pic>
        <p:nvPicPr>
          <p:cNvPr id="7" name="Tijdelijke aanduiding voor afbeelding 4" descr="um brussel_21062019_008.jpg">
            <a:extLst>
              <a:ext uri="{FF2B5EF4-FFF2-40B4-BE49-F238E27FC236}">
                <a16:creationId xmlns:a16="http://schemas.microsoft.com/office/drawing/2014/main" id="{9F60E143-94D5-1B43-A589-E4F7F457DC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6" r="30569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128856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 descr="Pag_Europa_3.jpg">
            <a:extLst>
              <a:ext uri="{FF2B5EF4-FFF2-40B4-BE49-F238E27FC236}">
                <a16:creationId xmlns:a16="http://schemas.microsoft.com/office/drawing/2014/main" id="{18C7B93B-02F5-5A47-A485-3FFD213908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654" b="1665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0000" y="314094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2800" dirty="0"/>
              <a:t>In the south of the Netherlands, at the heart of Europe</a:t>
            </a:r>
          </a:p>
          <a:p>
            <a:endParaRPr lang="en-US" sz="1000" b="0" dirty="0"/>
          </a:p>
          <a:p>
            <a:r>
              <a:rPr lang="en-US" sz="2000" b="0" dirty="0"/>
              <a:t>We are the European university of the Netherlands.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0000" y="438750"/>
            <a:ext cx="8487787" cy="4769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08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Venlo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987425"/>
            <a:ext cx="4097350" cy="4390743"/>
          </a:xfrm>
        </p:spPr>
        <p:txBody>
          <a:bodyPr/>
          <a:lstStyle/>
          <a:p>
            <a:r>
              <a:rPr lang="nl-NL" sz="2000" dirty="0" err="1"/>
              <a:t>highly</a:t>
            </a:r>
            <a:r>
              <a:rPr lang="nl-NL" sz="2000" dirty="0"/>
              <a:t> </a:t>
            </a:r>
            <a:r>
              <a:rPr lang="nl-NL" sz="2000" dirty="0" err="1"/>
              <a:t>international</a:t>
            </a:r>
            <a:r>
              <a:rPr lang="nl-NL" sz="2000" dirty="0"/>
              <a:t> campus </a:t>
            </a:r>
            <a:r>
              <a:rPr lang="nl-NL" sz="2000" dirty="0" err="1"/>
              <a:t>with</a:t>
            </a:r>
            <a:r>
              <a:rPr lang="nl-NL" sz="2000" dirty="0"/>
              <a:t> a small-</a:t>
            </a:r>
            <a:r>
              <a:rPr lang="nl-NL" sz="2000" dirty="0" err="1"/>
              <a:t>scale</a:t>
            </a:r>
            <a:r>
              <a:rPr lang="nl-NL" sz="2000" dirty="0"/>
              <a:t> </a:t>
            </a:r>
            <a:r>
              <a:rPr lang="nl-NL" sz="2000" dirty="0" err="1"/>
              <a:t>academic</a:t>
            </a:r>
            <a:r>
              <a:rPr lang="nl-NL" sz="2000" dirty="0"/>
              <a:t> community</a:t>
            </a:r>
          </a:p>
          <a:p>
            <a:r>
              <a:rPr lang="nl-NL" sz="2000" dirty="0" err="1"/>
              <a:t>education</a:t>
            </a:r>
            <a:r>
              <a:rPr lang="nl-NL" sz="2000" dirty="0"/>
              <a:t> </a:t>
            </a:r>
            <a:r>
              <a:rPr lang="nl-NL" sz="2000" dirty="0" err="1"/>
              <a:t>and</a:t>
            </a:r>
            <a:r>
              <a:rPr lang="nl-NL" sz="2000" dirty="0"/>
              <a:t> research focus on Health, </a:t>
            </a:r>
            <a:r>
              <a:rPr lang="nl-NL" sz="2000" dirty="0" err="1"/>
              <a:t>Nutrition</a:t>
            </a:r>
            <a:r>
              <a:rPr lang="nl-NL" sz="2000" dirty="0"/>
              <a:t> &amp; Business</a:t>
            </a:r>
          </a:p>
          <a:p>
            <a:r>
              <a:rPr lang="nl-NL" sz="2000" dirty="0" err="1"/>
              <a:t>three</a:t>
            </a:r>
            <a:r>
              <a:rPr lang="nl-NL" sz="2000" dirty="0"/>
              <a:t> </a:t>
            </a:r>
            <a:r>
              <a:rPr lang="nl-NL" sz="2000" dirty="0" err="1"/>
              <a:t>interdisciplinary</a:t>
            </a:r>
            <a:r>
              <a:rPr lang="nl-NL" sz="2000" dirty="0"/>
              <a:t> research </a:t>
            </a:r>
            <a:r>
              <a:rPr lang="nl-NL" sz="2000" dirty="0" err="1"/>
              <a:t>lines</a:t>
            </a:r>
            <a:endParaRPr lang="nl-NL" sz="2000" dirty="0"/>
          </a:p>
          <a:p>
            <a:r>
              <a:rPr lang="nl-NL" sz="2000" dirty="0" err="1"/>
              <a:t>three</a:t>
            </a:r>
            <a:r>
              <a:rPr lang="nl-NL" sz="2000" dirty="0"/>
              <a:t> </a:t>
            </a:r>
            <a:r>
              <a:rPr lang="nl-NL" sz="2000" dirty="0" err="1"/>
              <a:t>study</a:t>
            </a:r>
            <a:r>
              <a:rPr lang="nl-NL" sz="2000" dirty="0"/>
              <a:t> </a:t>
            </a:r>
            <a:r>
              <a:rPr lang="nl-NL" sz="2000" dirty="0" err="1"/>
              <a:t>programmes</a:t>
            </a:r>
            <a:r>
              <a:rPr lang="nl-NL" sz="2000" dirty="0"/>
              <a:t> at Campus Venlo: </a:t>
            </a:r>
            <a:r>
              <a:rPr lang="nl-NL" sz="2000" dirty="0" err="1"/>
              <a:t>one</a:t>
            </a:r>
            <a:r>
              <a:rPr lang="nl-NL" sz="2000" dirty="0"/>
              <a:t> bachelor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two</a:t>
            </a:r>
            <a:r>
              <a:rPr lang="nl-NL" sz="2000" dirty="0"/>
              <a:t> masters</a:t>
            </a:r>
          </a:p>
          <a:p>
            <a:endParaRPr lang="nl-NL" sz="2000" dirty="0"/>
          </a:p>
        </p:txBody>
      </p:sp>
      <p:pic>
        <p:nvPicPr>
          <p:cNvPr id="7" name="Tijdelijke aanduiding voor afbeelding 4" descr="UM Mag Venlo '18 1 3059-Print.jpg">
            <a:extLst>
              <a:ext uri="{FF2B5EF4-FFF2-40B4-BE49-F238E27FC236}">
                <a16:creationId xmlns:a16="http://schemas.microsoft.com/office/drawing/2014/main" id="{D178E554-40DB-1447-B84C-49A3CB3265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39190"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238053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 descr="illustratie brightlands 2019 breedbeeld.jpg">
            <a:extLst>
              <a:ext uri="{FF2B5EF4-FFF2-40B4-BE49-F238E27FC236}">
                <a16:creationId xmlns:a16="http://schemas.microsoft.com/office/drawing/2014/main" id="{5DC2579F-4775-4946-9546-27D20DF0F1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32178" y="231425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nl-NL" sz="3200" dirty="0" err="1"/>
              <a:t>Four</a:t>
            </a:r>
            <a:r>
              <a:rPr lang="nl-NL" sz="3200" dirty="0"/>
              <a:t> </a:t>
            </a:r>
            <a:r>
              <a:rPr lang="nl-NL" sz="3200" dirty="0" err="1"/>
              <a:t>areas</a:t>
            </a:r>
            <a:r>
              <a:rPr lang="nl-NL" sz="3200" dirty="0"/>
              <a:t> of expertise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5" name="Afbeelding 4" descr="BL_LOGO PO_BLACK_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9" y="987425"/>
            <a:ext cx="3196548" cy="11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7" descr="Tesla 3 update HH 15-Print.jpg">
            <a:extLst>
              <a:ext uri="{FF2B5EF4-FFF2-40B4-BE49-F238E27FC236}">
                <a16:creationId xmlns:a16="http://schemas.microsoft.com/office/drawing/2014/main" id="{82777A5B-4589-A244-A520-9040DFB8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1008"/>
          <a:stretch/>
        </p:blipFill>
        <p:spPr>
          <a:xfrm>
            <a:off x="360363" y="766800"/>
            <a:ext cx="7596187" cy="3532188"/>
          </a:xfrm>
        </p:spPr>
      </p:pic>
      <p:pic>
        <p:nvPicPr>
          <p:cNvPr id="7" name="Afbeelding 6" descr="BL-ICON_MHC_POS_RGB.jpg">
            <a:extLst>
              <a:ext uri="{FF2B5EF4-FFF2-40B4-BE49-F238E27FC236}">
                <a16:creationId xmlns:a16="http://schemas.microsoft.com/office/drawing/2014/main" id="{B9035DBA-4506-9E41-99FC-DF589EF91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54" y="4470235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4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2209.jpg">
            <a:extLst>
              <a:ext uri="{FF2B5EF4-FFF2-40B4-BE49-F238E27FC236}">
                <a16:creationId xmlns:a16="http://schemas.microsoft.com/office/drawing/2014/main" id="{BE586D84-35C3-5E47-ABC3-8C5DBA1B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0" b="2262"/>
          <a:stretch/>
        </p:blipFill>
        <p:spPr>
          <a:xfrm>
            <a:off x="360362" y="766800"/>
            <a:ext cx="7700057" cy="3430800"/>
          </a:xfrm>
        </p:spPr>
      </p:pic>
      <p:pic>
        <p:nvPicPr>
          <p:cNvPr id="8" name="Afbeelding 7" descr="BL-ICON_CC_POS_RGB.jpg">
            <a:extLst>
              <a:ext uri="{FF2B5EF4-FFF2-40B4-BE49-F238E27FC236}">
                <a16:creationId xmlns:a16="http://schemas.microsoft.com/office/drawing/2014/main" id="{2E7A5CED-998F-544D-B687-9C00742C0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18" y="4467007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UM-Venlo-Villa-Flora-150.jpg">
            <a:extLst>
              <a:ext uri="{FF2B5EF4-FFF2-40B4-BE49-F238E27FC236}">
                <a16:creationId xmlns:a16="http://schemas.microsoft.com/office/drawing/2014/main" id="{1497BBE5-FAA9-6C44-A680-79201D898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7" b="5071"/>
          <a:stretch/>
        </p:blipFill>
        <p:spPr>
          <a:xfrm>
            <a:off x="360362" y="766799"/>
            <a:ext cx="7662100" cy="3442593"/>
          </a:xfrm>
        </p:spPr>
      </p:pic>
      <p:pic>
        <p:nvPicPr>
          <p:cNvPr id="7" name="Afbeelding 6" descr="BL-ICON_CGV_POS_RGB.jpg">
            <a:extLst>
              <a:ext uri="{FF2B5EF4-FFF2-40B4-BE49-F238E27FC236}">
                <a16:creationId xmlns:a16="http://schemas.microsoft.com/office/drawing/2014/main" id="{4B51F719-0C49-4740-B85B-F156C9CFF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457" y="4501866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12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0278.jpg">
            <a:extLst>
              <a:ext uri="{FF2B5EF4-FFF2-40B4-BE49-F238E27FC236}">
                <a16:creationId xmlns:a16="http://schemas.microsoft.com/office/drawing/2014/main" id="{5234E5A6-B9B8-FB42-B431-0A82DF10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4" b="2302"/>
          <a:stretch/>
        </p:blipFill>
        <p:spPr>
          <a:xfrm>
            <a:off x="360362" y="766800"/>
            <a:ext cx="7695817" cy="3428915"/>
          </a:xfrm>
        </p:spPr>
      </p:pic>
      <p:pic>
        <p:nvPicPr>
          <p:cNvPr id="7" name="Afbeelding 6" descr="BL-ICON_SSC_POS_RGB.jpg">
            <a:extLst>
              <a:ext uri="{FF2B5EF4-FFF2-40B4-BE49-F238E27FC236}">
                <a16:creationId xmlns:a16="http://schemas.microsoft.com/office/drawing/2014/main" id="{70B7F8C3-1B57-334F-B091-81CEBBA8C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497" y="4492741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attention!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Any</a:t>
            </a:r>
            <a:r>
              <a:rPr lang="nl-NL" dirty="0"/>
              <a:t> </a:t>
            </a:r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749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21E670B-7D71-6B6A-C3B7-91E640758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" y="0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91153"/>
          </a:xfrm>
        </p:spPr>
        <p:txBody>
          <a:bodyPr/>
          <a:lstStyle/>
          <a:p>
            <a:r>
              <a:rPr lang="nl-NL" dirty="0" err="1"/>
              <a:t>Our</a:t>
            </a:r>
            <a:r>
              <a:rPr lang="nl-NL" dirty="0"/>
              <a:t> community (2022)</a:t>
            </a:r>
          </a:p>
        </p:txBody>
      </p:sp>
    </p:spTree>
    <p:extLst>
      <p:ext uri="{BB962C8B-B14F-4D97-AF65-F5344CB8AC3E}">
        <p14:creationId xmlns:p14="http://schemas.microsoft.com/office/powerpoint/2010/main" val="384299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AFA13C5-5DFB-E47E-325D-4DB96C72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309600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67000"/>
          </a:xfrm>
        </p:spPr>
        <p:txBody>
          <a:bodyPr/>
          <a:lstStyle/>
          <a:p>
            <a:r>
              <a:rPr lang="en-GB" dirty="0"/>
              <a:t>Alumni (2022)</a:t>
            </a:r>
            <a:r>
              <a:rPr lang="nl-NL" dirty="0"/>
              <a:t> </a:t>
            </a:r>
            <a:r>
              <a:rPr lang="en-GB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07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Contributing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society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98FC74D-AF56-0219-5CD5-B03D5A0B3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379" y="502920"/>
            <a:ext cx="6211824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Contributing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economy</a:t>
            </a:r>
            <a:r>
              <a:rPr lang="nl-NL" dirty="0"/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EA95220E-C303-C946-A9BE-F19F86833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1228" y="620649"/>
            <a:ext cx="6206490" cy="3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Quality</a:t>
            </a:r>
            <a:r>
              <a:rPr lang="nl-NL" dirty="0"/>
              <a:t> </a:t>
            </a:r>
            <a:r>
              <a:rPr lang="nl-NL" dirty="0" err="1"/>
              <a:t>marks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finances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BD37834-3A65-0B02-F86C-D583A0FF3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961" y="422497"/>
            <a:ext cx="3443605" cy="44354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E63FAA0-6CF3-61C6-494A-59814D7DD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884" y="422497"/>
            <a:ext cx="442849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are we?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987425"/>
            <a:ext cx="4235042" cy="4761446"/>
          </a:xfrm>
        </p:spPr>
        <p:txBody>
          <a:bodyPr/>
          <a:lstStyle/>
          <a:p>
            <a:r>
              <a:rPr lang="nl-NL" sz="1600" dirty="0"/>
              <a:t>Most </a:t>
            </a:r>
            <a:r>
              <a:rPr lang="nl-NL" sz="1600" dirty="0" err="1"/>
              <a:t>international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youngest</a:t>
            </a:r>
            <a:r>
              <a:rPr lang="nl-NL" sz="1600" dirty="0"/>
              <a:t> (1976) </a:t>
            </a:r>
            <a:r>
              <a:rPr lang="nl-NL" sz="1600" dirty="0" err="1"/>
              <a:t>university</a:t>
            </a:r>
            <a:r>
              <a:rPr lang="nl-NL" sz="1600" dirty="0"/>
              <a:t> in </a:t>
            </a:r>
            <a:r>
              <a:rPr lang="nl-NL" sz="1600" dirty="0" err="1"/>
              <a:t>the</a:t>
            </a:r>
            <a:r>
              <a:rPr lang="nl-NL" sz="1600" dirty="0"/>
              <a:t> Netherlands</a:t>
            </a:r>
          </a:p>
          <a:p>
            <a:r>
              <a:rPr lang="nl-NL" sz="1600" dirty="0"/>
              <a:t>European </a:t>
            </a:r>
            <a:r>
              <a:rPr lang="nl-NL" sz="1600" dirty="0" err="1"/>
              <a:t>pioneer</a:t>
            </a:r>
            <a:r>
              <a:rPr lang="nl-NL" sz="1600" dirty="0"/>
              <a:t> of </a:t>
            </a:r>
            <a:r>
              <a:rPr lang="nl-NL" sz="1600" dirty="0" err="1"/>
              <a:t>Problem-Based</a:t>
            </a:r>
            <a:r>
              <a:rPr lang="nl-NL" sz="1600" dirty="0"/>
              <a:t> Learning</a:t>
            </a:r>
          </a:p>
          <a:p>
            <a:r>
              <a:rPr lang="nl-NL" sz="1600" dirty="0" err="1"/>
              <a:t>One</a:t>
            </a:r>
            <a:r>
              <a:rPr lang="nl-NL" sz="1600" dirty="0"/>
              <a:t> of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highest</a:t>
            </a:r>
            <a:r>
              <a:rPr lang="nl-NL" sz="1600" dirty="0"/>
              <a:t> </a:t>
            </a:r>
            <a:r>
              <a:rPr lang="nl-NL" sz="1600" dirty="0" err="1"/>
              <a:t>ranked</a:t>
            </a:r>
            <a:r>
              <a:rPr lang="nl-NL" sz="1600" dirty="0"/>
              <a:t> </a:t>
            </a:r>
            <a:r>
              <a:rPr lang="nl-NL" sz="1600" dirty="0" err="1"/>
              <a:t>young</a:t>
            </a:r>
            <a:r>
              <a:rPr lang="nl-NL" sz="1600" dirty="0"/>
              <a:t>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/>
              <a:t>in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world</a:t>
            </a:r>
            <a:endParaRPr lang="nl-NL" sz="1600" dirty="0"/>
          </a:p>
          <a:p>
            <a:pPr>
              <a:spcBef>
                <a:spcPts val="600"/>
              </a:spcBef>
            </a:pPr>
            <a:r>
              <a:rPr lang="nl-NL" sz="1600" dirty="0"/>
              <a:t>Member of </a:t>
            </a:r>
            <a:r>
              <a:rPr lang="nl-NL" sz="1600" dirty="0" err="1"/>
              <a:t>the</a:t>
            </a:r>
            <a:r>
              <a:rPr lang="nl-NL" sz="1600" dirty="0"/>
              <a:t> Worldwide </a:t>
            </a:r>
            <a:r>
              <a:rPr lang="nl-NL" sz="1600" dirty="0" err="1"/>
              <a:t>Universities</a:t>
            </a:r>
            <a:r>
              <a:rPr lang="nl-NL" sz="1600" dirty="0"/>
              <a:t> Network (WUN), Young European </a:t>
            </a:r>
            <a:r>
              <a:rPr lang="nl-NL" sz="1600" dirty="0" err="1"/>
              <a:t>Universities</a:t>
            </a:r>
            <a:r>
              <a:rPr lang="nl-NL" sz="1600" dirty="0"/>
              <a:t> Research Network (YERUN) </a:t>
            </a:r>
            <a:r>
              <a:rPr lang="nl-NL" sz="1600" dirty="0" err="1"/>
              <a:t>and</a:t>
            </a:r>
            <a:r>
              <a:rPr lang="nl-NL" sz="1600" dirty="0"/>
              <a:t> European Alliance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Social</a:t>
            </a:r>
            <a:r>
              <a:rPr lang="nl-NL" sz="1600" dirty="0"/>
              <a:t> </a:t>
            </a:r>
            <a:r>
              <a:rPr lang="nl-NL" sz="1600" dirty="0" err="1"/>
              <a:t>Science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Humanities</a:t>
            </a:r>
            <a:r>
              <a:rPr lang="nl-NL" sz="1600" dirty="0"/>
              <a:t> (EASSH)</a:t>
            </a:r>
          </a:p>
          <a:p>
            <a:pPr>
              <a:spcBef>
                <a:spcPts val="600"/>
              </a:spcBef>
            </a:pPr>
            <a:r>
              <a:rPr lang="nl-NL" sz="1600" dirty="0" err="1"/>
              <a:t>Coordinator</a:t>
            </a:r>
            <a:r>
              <a:rPr lang="nl-NL" sz="1600" dirty="0"/>
              <a:t> of Young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br>
              <a:rPr lang="nl-NL" sz="1600" dirty="0"/>
            </a:b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Future</a:t>
            </a:r>
            <a:r>
              <a:rPr lang="nl-NL" sz="1600" dirty="0"/>
              <a:t> of Europe (YUFE)</a:t>
            </a:r>
          </a:p>
        </p:txBody>
      </p:sp>
      <p:pic>
        <p:nvPicPr>
          <p:cNvPr id="7" name="Tijdelijke aanduiding voor afbeelding 4" descr="UM Groepsfoto opening ISD nationaliteiten staand © Harry Heuts 2015.jpg">
            <a:extLst>
              <a:ext uri="{FF2B5EF4-FFF2-40B4-BE49-F238E27FC236}">
                <a16:creationId xmlns:a16="http://schemas.microsoft.com/office/drawing/2014/main" id="{B989DA5B-5B6E-1D4D-A0D6-3B8B7069C7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b="13698"/>
          <a:stretch/>
        </p:blipFill>
        <p:spPr/>
      </p:pic>
    </p:spTree>
    <p:extLst>
      <p:ext uri="{BB962C8B-B14F-4D97-AF65-F5344CB8AC3E}">
        <p14:creationId xmlns:p14="http://schemas.microsoft.com/office/powerpoint/2010/main" val="142826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UM </a:t>
            </a:r>
            <a:r>
              <a:rPr lang="nl-NL" dirty="0" err="1"/>
              <a:t>membership</a:t>
            </a:r>
            <a:r>
              <a:rPr lang="nl-NL" dirty="0"/>
              <a:t> of </a:t>
            </a:r>
            <a:r>
              <a:rPr lang="nl-NL" dirty="0" err="1"/>
              <a:t>international</a:t>
            </a:r>
            <a:r>
              <a:rPr lang="nl-NL" dirty="0"/>
              <a:t> </a:t>
            </a:r>
            <a:r>
              <a:rPr lang="nl-NL" dirty="0" err="1"/>
              <a:t>networks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180000"/>
          <a:lstStyle/>
          <a:p>
            <a:pPr>
              <a:buFont typeface="+mj-lt"/>
              <a:buAutoNum type="arabicPeriod"/>
            </a:pPr>
            <a:r>
              <a:rPr lang="nl-NL" sz="2400" b="1" dirty="0"/>
              <a:t>Worldwide </a:t>
            </a:r>
            <a:r>
              <a:rPr lang="nl-NL" sz="2400" b="1" dirty="0" err="1"/>
              <a:t>Universities</a:t>
            </a:r>
            <a:r>
              <a:rPr lang="nl-NL" sz="2400" b="1" dirty="0"/>
              <a:t> Network (WUN)</a:t>
            </a:r>
          </a:p>
          <a:p>
            <a:pPr>
              <a:buFont typeface="+mj-lt"/>
              <a:buAutoNum type="arabicPeriod"/>
            </a:pP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European </a:t>
            </a:r>
            <a:r>
              <a:rPr lang="nl-NL" sz="2400" b="1" dirty="0" err="1"/>
              <a:t>Universities</a:t>
            </a:r>
            <a:r>
              <a:rPr lang="nl-NL" sz="2400" b="1" dirty="0"/>
              <a:t> Research Network (YERUN)</a:t>
            </a:r>
          </a:p>
          <a:p>
            <a:pPr>
              <a:buFont typeface="+mj-lt"/>
              <a:buAutoNum type="arabicPeriod"/>
            </a:pPr>
            <a:endParaRPr lang="en-US" sz="2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2400" b="1" dirty="0"/>
              <a:t>European Alliance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Social</a:t>
            </a:r>
            <a:r>
              <a:rPr lang="nl-NL" sz="2400" b="1" dirty="0"/>
              <a:t> </a:t>
            </a:r>
            <a:r>
              <a:rPr lang="nl-NL" sz="2400" b="1" dirty="0" err="1"/>
              <a:t>Science</a:t>
            </a:r>
            <a:r>
              <a:rPr lang="nl-NL" sz="2400" b="1" dirty="0"/>
              <a:t> </a:t>
            </a:r>
            <a:r>
              <a:rPr lang="nl-NL" sz="2400" b="1" dirty="0" err="1"/>
              <a:t>and</a:t>
            </a:r>
            <a:r>
              <a:rPr lang="nl-NL" sz="2400" b="1" dirty="0"/>
              <a:t> </a:t>
            </a:r>
            <a:r>
              <a:rPr lang="nl-NL" sz="2400" b="1" dirty="0" err="1"/>
              <a:t>Humanities</a:t>
            </a:r>
            <a:r>
              <a:rPr lang="nl-NL" sz="2400" b="1" dirty="0"/>
              <a:t> (EASSH)</a:t>
            </a:r>
            <a:br>
              <a:rPr lang="nl-NL" sz="2400" b="1" dirty="0"/>
            </a:b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</a:t>
            </a:r>
            <a:r>
              <a:rPr lang="nl-NL" sz="2400" b="1" dirty="0" err="1"/>
              <a:t>Universities</a:t>
            </a:r>
            <a:r>
              <a:rPr lang="nl-NL" sz="2400" b="1" dirty="0"/>
              <a:t>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the</a:t>
            </a:r>
            <a:r>
              <a:rPr lang="nl-NL" sz="2400" b="1" dirty="0"/>
              <a:t> </a:t>
            </a:r>
            <a:r>
              <a:rPr lang="nl-NL" sz="2400" b="1" dirty="0" err="1"/>
              <a:t>Future</a:t>
            </a:r>
            <a:r>
              <a:rPr lang="nl-NL" sz="2400" b="1" dirty="0"/>
              <a:t> of Europe (YUFE)</a:t>
            </a:r>
          </a:p>
          <a:p>
            <a:pPr marL="0" indent="0">
              <a:buNone/>
            </a:pPr>
            <a:r>
              <a:rPr lang="nl-NL" sz="1800" b="1" dirty="0"/>
              <a:t> </a:t>
            </a:r>
            <a:endParaRPr lang="en-US" sz="1800" b="1" dirty="0"/>
          </a:p>
          <a:p>
            <a:pPr>
              <a:buFont typeface="+mj-lt"/>
              <a:buAutoNum type="arabicPeriod"/>
            </a:pPr>
            <a:endParaRPr lang="en-US" sz="18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8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br>
              <a:rPr lang="en-US" sz="1400" b="1" dirty="0"/>
            </a:br>
            <a:br>
              <a:rPr lang="en-US" sz="1400" b="1" dirty="0"/>
            </a:br>
            <a:endParaRPr lang="en-US" sz="14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06722922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_Health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astricht Health Campus 4x3.potx" id="{F86455C5-34C3-4771-9D01-25291C6A3790}" vid="{59040F92-40DB-4431-A14B-7204D75CC27C}"/>
    </a:ext>
  </a:extLst>
</a:theme>
</file>

<file path=ppt/theme/theme3.xml><?xml version="1.0" encoding="utf-8"?>
<a:theme xmlns:a="http://schemas.openxmlformats.org/drawingml/2006/main" name="1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4.xml><?xml version="1.0" encoding="utf-8"?>
<a:theme xmlns:a="http://schemas.openxmlformats.org/drawingml/2006/main" name="2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5.xml><?xml version="1.0" encoding="utf-8"?>
<a:theme xmlns:a="http://schemas.openxmlformats.org/drawingml/2006/main" name="2 Brightlands Campus Greenport Venlo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6.xml><?xml version="1.0" encoding="utf-8"?>
<a:theme xmlns:a="http://schemas.openxmlformats.org/drawingml/2006/main" name="2 Brightlands Smart Services 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</TotalTime>
  <Words>787</Words>
  <Application>Microsoft Macintosh PowerPoint</Application>
  <PresentationFormat>Diavoorstelling (16:9)</PresentationFormat>
  <Paragraphs>182</Paragraphs>
  <Slides>26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Lucida Grande</vt:lpstr>
      <vt:lpstr>Maastricht University</vt:lpstr>
      <vt:lpstr>1_Maastricht_Health_Campus_4x3</vt:lpstr>
      <vt:lpstr>1_Chemelot_Campus_4x3</vt:lpstr>
      <vt:lpstr>2_Chemelot_Campus_4x3</vt:lpstr>
      <vt:lpstr>2 Brightlands Campus Greenport Venlo_4x3</vt:lpstr>
      <vt:lpstr>2 Brightlands Smart Services Campus_4x3</vt:lpstr>
      <vt:lpstr>Welcome  to Maastricht University </vt:lpstr>
      <vt:lpstr>PowerPoint-presentatie</vt:lpstr>
      <vt:lpstr>Our community (2022)</vt:lpstr>
      <vt:lpstr>Alumni (2022)  </vt:lpstr>
      <vt:lpstr>Contributing to society</vt:lpstr>
      <vt:lpstr>Contributing to the economy </vt:lpstr>
      <vt:lpstr>Quality marks and finances</vt:lpstr>
      <vt:lpstr>Who are we?</vt:lpstr>
      <vt:lpstr>UM membership of international networks</vt:lpstr>
      <vt:lpstr>Worldwide Universities Network (WUN)</vt:lpstr>
      <vt:lpstr>Young European Universities Research Network (YERUN)</vt:lpstr>
      <vt:lpstr>European Alliance for Social Science and Humanities (EASSH)</vt:lpstr>
      <vt:lpstr>Young Universities for the Future of Europe (YUFE)</vt:lpstr>
      <vt:lpstr>Our core values</vt:lpstr>
      <vt:lpstr>Stimulating learning environment</vt:lpstr>
      <vt:lpstr>Problem-Based Learning (PBL)</vt:lpstr>
      <vt:lpstr>Research themes </vt:lpstr>
      <vt:lpstr>Research at UM </vt:lpstr>
      <vt:lpstr>Campus Brussels (Hub Brussels by 2024)</vt:lpstr>
      <vt:lpstr>Campus Venlo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Thank you for your attention!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Adriaans R (BU)</dc:creator>
  <cp:lastModifiedBy>Meteren, Mariken van (BU)</cp:lastModifiedBy>
  <cp:revision>466</cp:revision>
  <cp:lastPrinted>2017-02-22T09:43:12Z</cp:lastPrinted>
  <dcterms:created xsi:type="dcterms:W3CDTF">2016-01-20T13:07:02Z</dcterms:created>
  <dcterms:modified xsi:type="dcterms:W3CDTF">2024-07-23T14:10:33Z</dcterms:modified>
</cp:coreProperties>
</file>