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33"/>
  </p:notesMasterIdLst>
  <p:handoutMasterIdLst>
    <p:handoutMasterId r:id="rId34"/>
  </p:handoutMasterIdLst>
  <p:sldIdLst>
    <p:sldId id="289" r:id="rId7"/>
    <p:sldId id="258" r:id="rId8"/>
    <p:sldId id="302" r:id="rId9"/>
    <p:sldId id="303" r:id="rId10"/>
    <p:sldId id="304" r:id="rId11"/>
    <p:sldId id="305" r:id="rId12"/>
    <p:sldId id="307" r:id="rId13"/>
    <p:sldId id="260" r:id="rId14"/>
    <p:sldId id="288" r:id="rId15"/>
    <p:sldId id="316" r:id="rId16"/>
    <p:sldId id="314" r:id="rId17"/>
    <p:sldId id="315" r:id="rId18"/>
    <p:sldId id="313" r:id="rId19"/>
    <p:sldId id="264" r:id="rId20"/>
    <p:sldId id="266" r:id="rId21"/>
    <p:sldId id="300" r:id="rId22"/>
    <p:sldId id="268" r:id="rId23"/>
    <p:sldId id="267" r:id="rId24"/>
    <p:sldId id="290" r:id="rId25"/>
    <p:sldId id="299" r:id="rId26"/>
    <p:sldId id="287" r:id="rId27"/>
    <p:sldId id="295" r:id="rId28"/>
    <p:sldId id="296" r:id="rId29"/>
    <p:sldId id="297" r:id="rId30"/>
    <p:sldId id="298" r:id="rId31"/>
    <p:sldId id="283" r:id="rId32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9" autoAdjust="0"/>
    <p:restoredTop sz="94247" autoAdjust="0"/>
  </p:normalViewPr>
  <p:slideViewPr>
    <p:cSldViewPr snapToGrid="0" snapToObjects="1">
      <p:cViewPr varScale="1">
        <p:scale>
          <a:sx n="153" d="100"/>
          <a:sy n="153" d="100"/>
        </p:scale>
        <p:origin x="168" y="184"/>
      </p:cViewPr>
      <p:guideLst>
        <p:guide orient="horz" pos="622"/>
        <p:guide pos="204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23-07-2024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23-07-2024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9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27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5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3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0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65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13562"/>
            <a:ext cx="8275062" cy="1691906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nl-NL" sz="4500" dirty="0"/>
              <a:t>Welkom </a:t>
            </a:r>
            <a:br>
              <a:rPr lang="nl-NL" sz="4500" dirty="0"/>
            </a:br>
            <a:r>
              <a:rPr lang="nl-NL" sz="4500" b="0" dirty="0">
                <a:solidFill>
                  <a:schemeClr val="bg1"/>
                </a:solidFill>
              </a:rPr>
              <a:t>bij de universiteit Maastricht</a:t>
            </a:r>
            <a:br>
              <a:rPr lang="nl-NL" sz="4500" b="0" dirty="0">
                <a:solidFill>
                  <a:srgbClr val="00142E"/>
                </a:solidFill>
              </a:rPr>
            </a:br>
            <a:endParaRPr lang="nl-NL" sz="45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28631"/>
            <a:ext cx="4196618" cy="1314450"/>
          </a:xfrm>
        </p:spPr>
        <p:txBody>
          <a:bodyPr/>
          <a:lstStyle/>
          <a:p>
            <a:r>
              <a:rPr lang="nl-NL" sz="1800" dirty="0"/>
              <a:t>Afdeling</a:t>
            </a:r>
          </a:p>
          <a:p>
            <a:r>
              <a:rPr lang="nl-NL" sz="1800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Worldwide </a:t>
            </a:r>
            <a:r>
              <a:rPr lang="nl-NL" dirty="0" err="1"/>
              <a:t>Universities</a:t>
            </a:r>
            <a:r>
              <a:rPr lang="nl-NL" dirty="0"/>
              <a:t> Network (WUN)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555002"/>
            <a:ext cx="8326799" cy="2637709"/>
          </a:xfrm>
        </p:spPr>
        <p:txBody>
          <a:bodyPr numCol="1" spcCol="180000"/>
          <a:lstStyle/>
          <a:p>
            <a:pPr marL="0" indent="0">
              <a:buNone/>
            </a:pPr>
            <a:r>
              <a:rPr lang="nl-NL" sz="1600" b="1" dirty="0"/>
              <a:t>Wereldwijde samenwerking op het gebied van onderzoek om de agenda voor duurzame ontwikkeling aan te pakken, in een netwerk van 26 vooraanstaande </a:t>
            </a:r>
            <a:r>
              <a:rPr lang="nl-NL" sz="1600" b="1" dirty="0" err="1"/>
              <a:t>onderzoeksuniversiteiten</a:t>
            </a:r>
            <a:r>
              <a:rPr lang="nl-NL" sz="1600" b="1" dirty="0"/>
              <a:t>, verspreid over 5 continenten</a:t>
            </a:r>
          </a:p>
          <a:p>
            <a:pPr marL="0" indent="0">
              <a:buNone/>
            </a:pPr>
            <a:endParaRPr lang="en-US" sz="800" b="1" dirty="0"/>
          </a:p>
          <a:p>
            <a:r>
              <a:rPr lang="en-US" sz="1200" b="1" dirty="0"/>
              <a:t>Focus op 4 </a:t>
            </a:r>
            <a:r>
              <a:rPr lang="en-US" sz="1200" b="1" dirty="0" err="1"/>
              <a:t>mondiale</a:t>
            </a:r>
            <a:r>
              <a:rPr lang="en-US" sz="1200" b="1" dirty="0"/>
              <a:t> </a:t>
            </a:r>
            <a:r>
              <a:rPr lang="en-US" sz="1200" b="1" dirty="0" err="1"/>
              <a:t>uitdagingen</a:t>
            </a:r>
            <a:r>
              <a:rPr lang="en-US" sz="1200" b="1" dirty="0"/>
              <a:t> </a:t>
            </a:r>
            <a:r>
              <a:rPr lang="en-US" sz="1200" b="1" dirty="0" err="1"/>
              <a:t>en</a:t>
            </a:r>
            <a:r>
              <a:rPr lang="en-US" sz="1200" b="1" dirty="0"/>
              <a:t> SDG’s van de VN </a:t>
            </a:r>
            <a:r>
              <a:rPr lang="en-US" sz="1200" b="1" dirty="0" err="1"/>
              <a:t>onder</a:t>
            </a:r>
            <a:r>
              <a:rPr lang="en-US" sz="1200" b="1" dirty="0"/>
              <a:t> </a:t>
            </a:r>
            <a:r>
              <a:rPr lang="en-US" sz="1200" b="1" dirty="0" err="1"/>
              <a:t>leiding</a:t>
            </a:r>
            <a:r>
              <a:rPr lang="en-US" sz="1200" b="1" dirty="0"/>
              <a:t> van 4 </a:t>
            </a:r>
            <a:r>
              <a:rPr lang="en-US" sz="1200" b="1" dirty="0" err="1"/>
              <a:t>stuurgroepen</a:t>
            </a:r>
            <a:r>
              <a:rPr lang="en-US" sz="1200" b="1" dirty="0"/>
              <a:t>:</a:t>
            </a:r>
          </a:p>
          <a:p>
            <a:pPr lvl="1"/>
            <a:r>
              <a:rPr lang="en-US" sz="1200" dirty="0" err="1"/>
              <a:t>Reageren</a:t>
            </a:r>
            <a:r>
              <a:rPr lang="en-US" sz="1200" dirty="0"/>
              <a:t> op </a:t>
            </a:r>
            <a:r>
              <a:rPr lang="en-US" sz="1200" dirty="0" err="1"/>
              <a:t>klimaatverandering</a:t>
            </a:r>
            <a:endParaRPr lang="en-US" sz="1200" dirty="0"/>
          </a:p>
          <a:p>
            <a:pPr lvl="1"/>
            <a:r>
              <a:rPr lang="en-US" sz="1200" dirty="0" err="1"/>
              <a:t>Culturen</a:t>
            </a:r>
            <a:r>
              <a:rPr lang="en-US" sz="1200" dirty="0"/>
              <a:t> </a:t>
            </a:r>
            <a:r>
              <a:rPr lang="en-US" sz="1200" dirty="0" err="1"/>
              <a:t>begrijpen</a:t>
            </a:r>
            <a:endParaRPr lang="en-US" sz="1200" dirty="0"/>
          </a:p>
          <a:p>
            <a:pPr lvl="1"/>
            <a:r>
              <a:rPr lang="en-US" sz="1200" dirty="0" err="1"/>
              <a:t>Gezondheid</a:t>
            </a:r>
            <a:endParaRPr lang="en-US" sz="1200" dirty="0"/>
          </a:p>
          <a:p>
            <a:pPr lvl="1"/>
            <a:r>
              <a:rPr lang="en-US" sz="1200" dirty="0" err="1"/>
              <a:t>Wereldwijd</a:t>
            </a:r>
            <a:r>
              <a:rPr lang="en-US" sz="1200" dirty="0"/>
              <a:t> </a:t>
            </a:r>
            <a:r>
              <a:rPr lang="en-US" sz="1200" dirty="0" err="1"/>
              <a:t>onderzoek</a:t>
            </a:r>
            <a:r>
              <a:rPr lang="en-US" sz="1200" dirty="0"/>
              <a:t> in </a:t>
            </a:r>
            <a:r>
              <a:rPr lang="en-US" sz="1200" dirty="0" err="1"/>
              <a:t>hoger</a:t>
            </a:r>
            <a:r>
              <a:rPr lang="en-US" sz="1200" dirty="0"/>
              <a:t> </a:t>
            </a:r>
            <a:r>
              <a:rPr lang="en-US" sz="1200" dirty="0" err="1"/>
              <a:t>onderwijs</a:t>
            </a:r>
            <a:endParaRPr lang="en-US" sz="1200" b="1" dirty="0"/>
          </a:p>
          <a:p>
            <a:r>
              <a:rPr lang="en-US" sz="1200" b="1" dirty="0" err="1"/>
              <a:t>Belangrijkste</a:t>
            </a:r>
            <a:r>
              <a:rPr lang="en-US" sz="1200" b="1" dirty="0"/>
              <a:t> </a:t>
            </a:r>
            <a:r>
              <a:rPr lang="en-US" sz="1200" b="1" dirty="0" err="1"/>
              <a:t>netwerkactiviteiten</a:t>
            </a:r>
            <a:endParaRPr lang="en-US" sz="1200" b="1" dirty="0"/>
          </a:p>
          <a:p>
            <a:pPr lvl="1"/>
            <a:r>
              <a:rPr lang="nl-NL" sz="1200" dirty="0"/>
              <a:t>Jaarlijkse conferentie</a:t>
            </a:r>
          </a:p>
          <a:p>
            <a:pPr lvl="1"/>
            <a:r>
              <a:rPr lang="nl-NL" sz="1200" dirty="0"/>
              <a:t>Onderzoeksprojecten in samenwerkingsverband gefinancierd door het WUN Research Development Fund (RDF) </a:t>
            </a:r>
          </a:p>
          <a:p>
            <a:pPr lvl="1"/>
            <a:r>
              <a:rPr lang="nl-NL" sz="1200" dirty="0"/>
              <a:t>Diverse Special Interest </a:t>
            </a:r>
            <a:r>
              <a:rPr lang="nl-NL" sz="1200" dirty="0" err="1"/>
              <a:t>Groups</a:t>
            </a:r>
            <a:r>
              <a:rPr lang="nl-NL" sz="1200" dirty="0"/>
              <a:t>, workshops, </a:t>
            </a:r>
            <a:r>
              <a:rPr lang="nl-NL" sz="1200" dirty="0" err="1"/>
              <a:t>webinars</a:t>
            </a:r>
            <a:r>
              <a:rPr lang="nl-NL" sz="1200" dirty="0"/>
              <a:t>, etc.</a:t>
            </a:r>
          </a:p>
          <a:p>
            <a:pPr lvl="1"/>
            <a:r>
              <a:rPr lang="en-US" sz="1200" dirty="0" err="1"/>
              <a:t>Beurzen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het </a:t>
            </a:r>
            <a:r>
              <a:rPr lang="en-US" sz="1200" dirty="0" err="1"/>
              <a:t>onderzoeksmobiliteitsprogramma</a:t>
            </a:r>
            <a:r>
              <a:rPr lang="en-US" sz="1200" dirty="0"/>
              <a:t> (RMP)</a:t>
            </a:r>
          </a:p>
          <a:p>
            <a:pPr lvl="1"/>
            <a:r>
              <a:rPr lang="nl-NL" sz="1200" dirty="0"/>
              <a:t>Netwerkevenementen voor beginnende onderzoekers</a:t>
            </a:r>
          </a:p>
          <a:p>
            <a:pPr marL="358775" lvl="1" indent="0">
              <a:buNone/>
            </a:pPr>
            <a:endParaRPr lang="nl-NL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1200" b="1" dirty="0"/>
            </a:br>
            <a:br>
              <a:rPr lang="en-US" sz="1200" b="1" dirty="0"/>
            </a:br>
            <a:endParaRPr lang="en-US" sz="12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2864A-34F7-4A49-AAB7-AA3CA732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2" y="773251"/>
            <a:ext cx="1499555" cy="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Young European </a:t>
            </a:r>
            <a:r>
              <a:rPr lang="nl-NL" sz="2800" dirty="0" err="1"/>
              <a:t>Universities</a:t>
            </a:r>
            <a:r>
              <a:rPr lang="nl-NL" sz="2800" dirty="0"/>
              <a:t> Research Network (YERUN)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608582"/>
            <a:ext cx="8519139" cy="2951695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200" b="1" dirty="0">
                <a:solidFill>
                  <a:srgbClr val="00142E"/>
                </a:solidFill>
              </a:rPr>
              <a:t>23 </a:t>
            </a:r>
            <a:r>
              <a:rPr lang="en-US" sz="1200" b="1" dirty="0" err="1">
                <a:solidFill>
                  <a:srgbClr val="00142E"/>
                </a:solidFill>
              </a:rPr>
              <a:t>jonge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Europese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onderzoeksuniversiteiten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werken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samen</a:t>
            </a:r>
            <a:r>
              <a:rPr lang="en-US" sz="1200" b="1" dirty="0">
                <a:solidFill>
                  <a:srgbClr val="00142E"/>
                </a:solidFill>
              </a:rPr>
              <a:t> om het </a:t>
            </a:r>
            <a:r>
              <a:rPr lang="en-US" sz="1200" b="1" dirty="0" err="1">
                <a:solidFill>
                  <a:srgbClr val="00142E"/>
                </a:solidFill>
              </a:rPr>
              <a:t>Europese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systeem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voor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hoger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onderwijs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vorm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te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geven</a:t>
            </a:r>
            <a:endParaRPr lang="en-US" sz="12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5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Drie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aandachtsgebieden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periode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2021-2025: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Talentontwikkeling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cultuur van excellentie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Verantwoordelijke en betrokken universiteiten</a:t>
            </a:r>
          </a:p>
          <a:p>
            <a:pPr marL="538163" lvl="1" indent="-269081" defTabSz="342900">
              <a:defRPr/>
            </a:pP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Engagement in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verschillende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focusgroepen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EU-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beleid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Erkennen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Waarderen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Samenwerking tussen Europese universitaire allianties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Innoveren van onderwijs- en leerpraktijken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Andere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activiteiten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Prijzen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onderzoeksmobiliteit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binnen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het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netwerk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Ontwikkeling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van joint/double degree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programma’s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met YERUN-partners</a:t>
            </a: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Gezamenlijke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projecten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bijvoorbeeld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op het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gebied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gezamenlijk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PhD-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onderwijs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Een YERUN-platform voor onderzoekssamenwerking bouwen</a:t>
            </a:r>
            <a:endParaRPr lang="en-US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Verbinden van onderzoekers binnen het netwerk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5" name="Afbeelding 4" descr="Yerun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5" y="754603"/>
            <a:ext cx="312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European Alliance </a:t>
            </a:r>
            <a:r>
              <a:rPr lang="nl-NL" sz="2600" dirty="0" err="1"/>
              <a:t>for</a:t>
            </a:r>
            <a:r>
              <a:rPr lang="nl-NL" sz="2600" dirty="0"/>
              <a:t> </a:t>
            </a:r>
            <a:r>
              <a:rPr lang="nl-NL" sz="2600" dirty="0" err="1"/>
              <a:t>Social</a:t>
            </a:r>
            <a:r>
              <a:rPr lang="nl-NL" sz="2600" dirty="0"/>
              <a:t> </a:t>
            </a:r>
            <a:r>
              <a:rPr lang="nl-NL" sz="2600" dirty="0" err="1"/>
              <a:t>Science</a:t>
            </a:r>
            <a:r>
              <a:rPr lang="nl-NL" sz="2600" dirty="0"/>
              <a:t>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Humanities</a:t>
            </a:r>
            <a:r>
              <a:rPr lang="nl-NL" sz="2600" dirty="0"/>
              <a:t> (EASSH)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965416"/>
            <a:ext cx="8326799" cy="2508261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600" b="1" dirty="0" err="1">
                <a:solidFill>
                  <a:srgbClr val="00142E"/>
                </a:solidFill>
              </a:rPr>
              <a:t>Samenwerking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tussen</a:t>
            </a:r>
            <a:r>
              <a:rPr lang="en-US" sz="1600" b="1" dirty="0">
                <a:solidFill>
                  <a:srgbClr val="00142E"/>
                </a:solidFill>
              </a:rPr>
              <a:t> 65 </a:t>
            </a:r>
            <a:r>
              <a:rPr lang="en-US" sz="1600" b="1" dirty="0" err="1">
                <a:solidFill>
                  <a:srgbClr val="00142E"/>
                </a:solidFill>
              </a:rPr>
              <a:t>Europese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lidorganisaties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ter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bevordering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en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versterking</a:t>
            </a:r>
            <a:r>
              <a:rPr lang="en-US" sz="1600" b="1" dirty="0">
                <a:solidFill>
                  <a:srgbClr val="00142E"/>
                </a:solidFill>
              </a:rPr>
              <a:t> van de </a:t>
            </a:r>
            <a:r>
              <a:rPr lang="en-US" sz="1600" b="1" dirty="0" err="1">
                <a:solidFill>
                  <a:srgbClr val="00142E"/>
                </a:solidFill>
              </a:rPr>
              <a:t>sociale</a:t>
            </a:r>
            <a:br>
              <a:rPr lang="en-US" sz="1600" b="1" dirty="0">
                <a:solidFill>
                  <a:srgbClr val="00142E"/>
                </a:solidFill>
              </a:rPr>
            </a:b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en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geesteswetenschappen</a:t>
            </a:r>
            <a:r>
              <a:rPr lang="en-US" sz="1600" b="1" dirty="0">
                <a:solidFill>
                  <a:srgbClr val="00142E"/>
                </a:solidFill>
              </a:rPr>
              <a:t> in Europa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b="1" dirty="0" err="1">
                <a:solidFill>
                  <a:srgbClr val="00142E"/>
                </a:solidFill>
              </a:rPr>
              <a:t>Aandachtsgebieden</a:t>
            </a:r>
            <a:r>
              <a:rPr lang="en-US" sz="1800" b="1" dirty="0">
                <a:solidFill>
                  <a:srgbClr val="00142E"/>
                </a:solidFill>
              </a:rPr>
              <a:t>:</a:t>
            </a: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Ontwikkelen</a:t>
            </a:r>
            <a:r>
              <a:rPr lang="en-US" sz="1400" dirty="0">
                <a:solidFill>
                  <a:srgbClr val="00142E"/>
                </a:solidFill>
              </a:rPr>
              <a:t> van </a:t>
            </a:r>
            <a:r>
              <a:rPr lang="en-US" sz="1400" dirty="0" err="1">
                <a:solidFill>
                  <a:srgbClr val="00142E"/>
                </a:solidFill>
              </a:rPr>
              <a:t>beleidsvoorstellen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standpuntnota’s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Samenwerken</a:t>
            </a:r>
            <a:r>
              <a:rPr lang="en-US" sz="1400" dirty="0">
                <a:solidFill>
                  <a:srgbClr val="00142E"/>
                </a:solidFill>
              </a:rPr>
              <a:t> met </a:t>
            </a:r>
            <a:r>
              <a:rPr lang="en-US" sz="1400" dirty="0" err="1">
                <a:solidFill>
                  <a:srgbClr val="00142E"/>
                </a:solidFill>
              </a:rPr>
              <a:t>beleidsinstellingen</a:t>
            </a:r>
            <a:r>
              <a:rPr lang="en-US" sz="1400" dirty="0">
                <a:solidFill>
                  <a:srgbClr val="00142E"/>
                </a:solidFill>
              </a:rPr>
              <a:t> over het </a:t>
            </a:r>
            <a:r>
              <a:rPr lang="en-US" sz="1400" dirty="0" err="1">
                <a:solidFill>
                  <a:srgbClr val="00142E"/>
                </a:solidFill>
              </a:rPr>
              <a:t>ontwerp</a:t>
            </a:r>
            <a:r>
              <a:rPr lang="en-US" sz="1400" dirty="0">
                <a:solidFill>
                  <a:srgbClr val="00142E"/>
                </a:solidFill>
              </a:rPr>
              <a:t>, de </a:t>
            </a:r>
            <a:r>
              <a:rPr lang="en-US" sz="1400" dirty="0" err="1">
                <a:solidFill>
                  <a:srgbClr val="00142E"/>
                </a:solidFill>
              </a:rPr>
              <a:t>implementatie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het </a:t>
            </a:r>
            <a:r>
              <a:rPr lang="en-US" sz="1400" dirty="0" err="1">
                <a:solidFill>
                  <a:srgbClr val="00142E"/>
                </a:solidFill>
              </a:rPr>
              <a:t>toezicht</a:t>
            </a:r>
            <a:r>
              <a:rPr lang="en-US" sz="1400" dirty="0">
                <a:solidFill>
                  <a:srgbClr val="00142E"/>
                </a:solidFill>
              </a:rPr>
              <a:t> op </a:t>
            </a:r>
            <a:r>
              <a:rPr lang="en-US" sz="1400" dirty="0" err="1">
                <a:solidFill>
                  <a:srgbClr val="00142E"/>
                </a:solidFill>
              </a:rPr>
              <a:t>multinationale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Europese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onderzoeksprogramma’s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Ontwikkelen</a:t>
            </a:r>
            <a:r>
              <a:rPr lang="en-US" sz="1400" dirty="0">
                <a:solidFill>
                  <a:srgbClr val="00142E"/>
                </a:solidFill>
              </a:rPr>
              <a:t> van </a:t>
            </a:r>
            <a:r>
              <a:rPr lang="en-US" sz="1400" dirty="0" err="1">
                <a:solidFill>
                  <a:srgbClr val="00142E"/>
                </a:solidFill>
              </a:rPr>
              <a:t>gezamenlijke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activiteiten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dirty="0" err="1">
                <a:solidFill>
                  <a:srgbClr val="00142E"/>
                </a:solidFill>
              </a:rPr>
              <a:t>Betrokkenheid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dirty="0" err="1">
                <a:solidFill>
                  <a:srgbClr val="00142E"/>
                </a:solidFill>
              </a:rPr>
              <a:t>bij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dirty="0" err="1">
                <a:solidFill>
                  <a:srgbClr val="00142E"/>
                </a:solidFill>
              </a:rPr>
              <a:t>verschillende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b="1" dirty="0" err="1">
                <a:solidFill>
                  <a:srgbClr val="00142E"/>
                </a:solidFill>
              </a:rPr>
              <a:t>werkgroepen</a:t>
            </a:r>
            <a:endParaRPr lang="en-US" sz="18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endParaRPr lang="en-US" sz="18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3" y="936687"/>
            <a:ext cx="2311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>
                <a:solidFill>
                  <a:srgbClr val="00A2DB"/>
                </a:solidFill>
              </a:rPr>
              <a:t>Young </a:t>
            </a:r>
            <a:r>
              <a:rPr lang="nl-NL" sz="3000" dirty="0" err="1">
                <a:solidFill>
                  <a:srgbClr val="00A2DB"/>
                </a:solidFill>
              </a:rPr>
              <a:t>Universities</a:t>
            </a:r>
            <a:r>
              <a:rPr lang="nl-NL" sz="3000" dirty="0">
                <a:solidFill>
                  <a:srgbClr val="00A2DB"/>
                </a:solidFill>
              </a:rPr>
              <a:t> </a:t>
            </a:r>
            <a:r>
              <a:rPr lang="nl-NL" sz="3000" dirty="0" err="1">
                <a:solidFill>
                  <a:srgbClr val="00A2DB"/>
                </a:solidFill>
              </a:rPr>
              <a:t>for</a:t>
            </a:r>
            <a:r>
              <a:rPr lang="nl-NL" sz="3000" dirty="0">
                <a:solidFill>
                  <a:srgbClr val="00A2DB"/>
                </a:solidFill>
              </a:rPr>
              <a:t> the </a:t>
            </a:r>
            <a:r>
              <a:rPr lang="nl-NL" sz="3000" dirty="0" err="1">
                <a:solidFill>
                  <a:srgbClr val="00A2DB"/>
                </a:solidFill>
              </a:rPr>
              <a:t>Future</a:t>
            </a:r>
            <a:r>
              <a:rPr lang="nl-NL" sz="3000" dirty="0">
                <a:solidFill>
                  <a:srgbClr val="00A2DB"/>
                </a:solidFill>
              </a:rPr>
              <a:t> of Europe (YUFE)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3" y="923260"/>
            <a:ext cx="2388870" cy="6286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59999" y="1638647"/>
            <a:ext cx="8326799" cy="2815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Gecoördineerd door de Universiteit Maastricht, gefinancierd door de Europese Commissie</a:t>
            </a:r>
            <a:endParaRPr lang="en-GB" sz="1200" dirty="0"/>
          </a:p>
          <a:p>
            <a:r>
              <a:rPr lang="en-GB" sz="1200" dirty="0" err="1"/>
              <a:t>Geographisch</a:t>
            </a:r>
            <a:r>
              <a:rPr lang="en-GB" sz="1200" dirty="0"/>
              <a:t> divers: </a:t>
            </a:r>
            <a:r>
              <a:rPr lang="en-US" sz="1200" dirty="0"/>
              <a:t>10 </a:t>
            </a:r>
            <a:r>
              <a:rPr lang="en-US" sz="1200" dirty="0" err="1"/>
              <a:t>universiteiten</a:t>
            </a:r>
            <a:r>
              <a:rPr lang="en-US" sz="1200" dirty="0"/>
              <a:t> </a:t>
            </a:r>
            <a:r>
              <a:rPr lang="en-US" sz="1200" dirty="0" err="1"/>
              <a:t>uit</a:t>
            </a:r>
            <a:r>
              <a:rPr lang="en-US" sz="1200" dirty="0"/>
              <a:t> 10 </a:t>
            </a:r>
            <a:r>
              <a:rPr lang="en-US" sz="1200" dirty="0" err="1"/>
              <a:t>landen</a:t>
            </a:r>
            <a:r>
              <a:rPr lang="en-US" sz="1200" dirty="0"/>
              <a:t> &amp; 4 </a:t>
            </a:r>
            <a:r>
              <a:rPr lang="en-US" sz="1200" dirty="0" err="1"/>
              <a:t>niet-academische</a:t>
            </a:r>
            <a:r>
              <a:rPr lang="en-US" sz="1200" dirty="0"/>
              <a:t> partners</a:t>
            </a:r>
          </a:p>
          <a:p>
            <a:r>
              <a:rPr lang="en-US" sz="1200" dirty="0" err="1"/>
              <a:t>Bouwen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 1 </a:t>
            </a:r>
            <a:r>
              <a:rPr lang="en-US" sz="1200" dirty="0" err="1"/>
              <a:t>Europese</a:t>
            </a:r>
            <a:r>
              <a:rPr lang="en-US" sz="1200" dirty="0"/>
              <a:t> </a:t>
            </a:r>
            <a:r>
              <a:rPr lang="en-US" sz="1200" dirty="0" err="1"/>
              <a:t>universiteit</a:t>
            </a:r>
            <a:r>
              <a:rPr lang="en-US" sz="1200" dirty="0"/>
              <a:t> met </a:t>
            </a:r>
            <a:r>
              <a:rPr lang="en-US" sz="1200" dirty="0" err="1"/>
              <a:t>jonge</a:t>
            </a:r>
            <a:r>
              <a:rPr lang="en-US" sz="1200" dirty="0"/>
              <a:t> </a:t>
            </a:r>
            <a:r>
              <a:rPr lang="en-US" sz="1200" dirty="0" err="1"/>
              <a:t>universiteiten</a:t>
            </a:r>
            <a:r>
              <a:rPr lang="en-US" sz="1200" dirty="0"/>
              <a:t> – </a:t>
            </a:r>
            <a:r>
              <a:rPr lang="en-US" sz="1200" dirty="0" err="1"/>
              <a:t>jonger</a:t>
            </a:r>
            <a:r>
              <a:rPr lang="en-US" sz="1200" dirty="0"/>
              <a:t> dan 50 </a:t>
            </a:r>
            <a:r>
              <a:rPr lang="en-US" sz="1200" dirty="0" err="1"/>
              <a:t>jaar</a:t>
            </a:r>
            <a:endParaRPr lang="en-US" sz="1200" dirty="0"/>
          </a:p>
          <a:p>
            <a:r>
              <a:rPr lang="en-GB" sz="1200" dirty="0" err="1"/>
              <a:t>Gericht</a:t>
            </a:r>
            <a:r>
              <a:rPr lang="en-GB" sz="1200" dirty="0"/>
              <a:t> op </a:t>
            </a:r>
            <a:r>
              <a:rPr lang="en-GB" sz="1200" dirty="0" err="1"/>
              <a:t>studenten</a:t>
            </a:r>
            <a:r>
              <a:rPr lang="en-GB" sz="1200" dirty="0"/>
              <a:t>/</a:t>
            </a:r>
            <a:r>
              <a:rPr lang="en-GB" sz="1200" dirty="0" err="1"/>
              <a:t>onderzoek</a:t>
            </a:r>
            <a:r>
              <a:rPr lang="en-GB" sz="1200" dirty="0"/>
              <a:t>/</a:t>
            </a:r>
            <a:r>
              <a:rPr lang="en-GB" sz="1200" dirty="0" err="1"/>
              <a:t>uitdagingen</a:t>
            </a:r>
            <a:endParaRPr lang="en-GB" sz="1200" dirty="0"/>
          </a:p>
          <a:p>
            <a:pPr lvl="0"/>
            <a:r>
              <a:rPr lang="nl-NL" sz="1200" dirty="0"/>
              <a:t>Innovatief erkenningssysteem voor buitenschoolse activiteiten</a:t>
            </a:r>
            <a:endParaRPr lang="en-GB" sz="1200" dirty="0"/>
          </a:p>
          <a:p>
            <a:pPr lvl="0"/>
            <a:r>
              <a:rPr lang="en-US" sz="1200" dirty="0"/>
              <a:t>Focus </a:t>
            </a:r>
            <a:r>
              <a:rPr lang="nl-NL" sz="1200" dirty="0"/>
              <a:t>op multilaterale mobiliteit op een virtuele/gemengde/fysieke manier, ondersteund door een Virtuele Campus</a:t>
            </a:r>
            <a:endParaRPr lang="en-GB" sz="1200" dirty="0"/>
          </a:p>
          <a:p>
            <a:r>
              <a:rPr lang="en-US" sz="1200" dirty="0" err="1"/>
              <a:t>Sterke</a:t>
            </a:r>
            <a:r>
              <a:rPr lang="en-US" sz="1200" dirty="0"/>
              <a:t> </a:t>
            </a:r>
            <a:r>
              <a:rPr lang="en-US" sz="1200" dirty="0" err="1"/>
              <a:t>inbedding</a:t>
            </a:r>
            <a:r>
              <a:rPr lang="en-US" sz="1200" dirty="0"/>
              <a:t> in eigen </a:t>
            </a:r>
            <a:r>
              <a:rPr lang="en-US" sz="1200" dirty="0" err="1"/>
              <a:t>steden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regio’s</a:t>
            </a:r>
            <a:endParaRPr lang="en-US" sz="1200" dirty="0"/>
          </a:p>
          <a:p>
            <a:pPr lvl="1"/>
            <a:r>
              <a:rPr lang="en-US" sz="1200" b="1" dirty="0" err="1"/>
              <a:t>Verhoogde</a:t>
            </a:r>
            <a:r>
              <a:rPr lang="en-US" sz="1200" b="1" dirty="0"/>
              <a:t> </a:t>
            </a:r>
            <a:r>
              <a:rPr lang="en-US" sz="1200" b="1" dirty="0" err="1"/>
              <a:t>sociale</a:t>
            </a:r>
            <a:r>
              <a:rPr lang="en-US" sz="1200" b="1" dirty="0"/>
              <a:t> </a:t>
            </a:r>
            <a:r>
              <a:rPr lang="en-US" sz="1200" b="1" dirty="0" err="1"/>
              <a:t>participatie</a:t>
            </a:r>
            <a:endParaRPr lang="en-US" sz="1200" b="1" dirty="0"/>
          </a:p>
          <a:p>
            <a:pPr lvl="1"/>
            <a:r>
              <a:rPr lang="en-US" sz="1200" b="1" dirty="0" err="1"/>
              <a:t>Omscholing</a:t>
            </a:r>
            <a:r>
              <a:rPr lang="en-US" sz="1200" b="1" dirty="0"/>
              <a:t> </a:t>
            </a:r>
          </a:p>
          <a:p>
            <a:pPr lvl="1"/>
            <a:r>
              <a:rPr lang="en-US" sz="1200" b="1" dirty="0"/>
              <a:t>Empowerment van </a:t>
            </a:r>
            <a:r>
              <a:rPr lang="en-US" sz="1200" b="1" dirty="0" err="1"/>
              <a:t>jongeren</a:t>
            </a:r>
            <a:endParaRPr lang="en-US" sz="1200" b="1" dirty="0"/>
          </a:p>
          <a:p>
            <a:endParaRPr lang="en-GB" sz="1400" dirty="0">
              <a:solidFill>
                <a:srgbClr val="001B71"/>
              </a:solidFill>
            </a:endParaRPr>
          </a:p>
          <a:p>
            <a:endParaRPr lang="nl-NL" sz="1400" dirty="0">
              <a:solidFill>
                <a:srgbClr val="001B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40" y="4533767"/>
            <a:ext cx="1941608" cy="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Onze kernwaarden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diversiteit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inclusiviteit</a:t>
            </a:r>
            <a:endParaRPr lang="en-GB" sz="2400" dirty="0"/>
          </a:p>
          <a:p>
            <a:r>
              <a:rPr lang="en-GB" sz="2400" dirty="0" err="1"/>
              <a:t>duurzaamheid</a:t>
            </a:r>
            <a:endParaRPr lang="en-GB" sz="2400" dirty="0"/>
          </a:p>
          <a:p>
            <a:r>
              <a:rPr lang="en-GB" sz="2400" dirty="0" err="1"/>
              <a:t>wederzijds</a:t>
            </a:r>
            <a:r>
              <a:rPr lang="en-GB" sz="2400" dirty="0"/>
              <a:t> respect</a:t>
            </a:r>
          </a:p>
          <a:p>
            <a:r>
              <a:rPr lang="en-GB" sz="2400" dirty="0" err="1"/>
              <a:t>integriteit</a:t>
            </a:r>
            <a:endParaRPr lang="en-GB" sz="2400" dirty="0"/>
          </a:p>
          <a:p>
            <a:r>
              <a:rPr lang="en-GB" sz="2400" dirty="0" err="1"/>
              <a:t>democratische</a:t>
            </a:r>
            <a:r>
              <a:rPr lang="en-GB" sz="2400" dirty="0"/>
              <a:t> </a:t>
            </a:r>
            <a:r>
              <a:rPr lang="en-GB" sz="2400" dirty="0" err="1"/>
              <a:t>principes</a:t>
            </a:r>
            <a:endParaRPr lang="en-GB" sz="2400" dirty="0"/>
          </a:p>
          <a:p>
            <a:r>
              <a:rPr lang="en-GB" sz="2400" dirty="0" err="1"/>
              <a:t>transparantie</a:t>
            </a:r>
            <a:endParaRPr lang="en-GB" sz="2400" dirty="0"/>
          </a:p>
          <a:p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i="1" dirty="0">
                <a:latin typeface="+mn-lt"/>
              </a:rPr>
              <a:t>Bron: Universiteit Maastricht - De Europese universiteit van Nederland, Strategisch programma 2022-2026</a:t>
            </a:r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4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4286862" cy="1174423"/>
          </a:xfrm>
        </p:spPr>
        <p:txBody>
          <a:bodyPr>
            <a:normAutofit/>
          </a:bodyPr>
          <a:lstStyle/>
          <a:p>
            <a:r>
              <a:rPr lang="en-GB" sz="3200" dirty="0" err="1"/>
              <a:t>Stimulerende</a:t>
            </a:r>
            <a:r>
              <a:rPr lang="en-GB" sz="3200" dirty="0"/>
              <a:t> </a:t>
            </a:r>
            <a:r>
              <a:rPr lang="en-GB" sz="3200" dirty="0" err="1"/>
              <a:t>leeromgeving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8"/>
            <a:ext cx="3934624" cy="3037721"/>
          </a:xfrm>
        </p:spPr>
        <p:txBody>
          <a:bodyPr/>
          <a:lstStyle/>
          <a:p>
            <a:r>
              <a:rPr lang="en-US" sz="1900" dirty="0" err="1"/>
              <a:t>Proble</a:t>
            </a:r>
            <a:r>
              <a:rPr lang="nl-NL" sz="1900" dirty="0" err="1"/>
              <a:t>emgestuurd</a:t>
            </a:r>
            <a:r>
              <a:rPr lang="nl-NL" sz="1900" dirty="0"/>
              <a:t> Onderwijs: studentgericht, kleine groepen</a:t>
            </a:r>
          </a:p>
          <a:p>
            <a:r>
              <a:rPr lang="en-US" sz="1900" dirty="0"/>
              <a:t>International Classroom: </a:t>
            </a:r>
            <a:r>
              <a:rPr lang="nl-NL" sz="1900" dirty="0"/>
              <a:t>met meer dan 100 nationaliteiten</a:t>
            </a:r>
          </a:p>
          <a:p>
            <a:r>
              <a:rPr lang="nl-NL" sz="1900" dirty="0"/>
              <a:t>veel mogelijkheden om in het buitenland te studeren</a:t>
            </a:r>
          </a:p>
          <a:p>
            <a:r>
              <a:rPr lang="en-US" sz="1900" dirty="0" err="1"/>
              <a:t>honoursprogramma’s</a:t>
            </a:r>
            <a:endParaRPr lang="en-US" sz="1900" dirty="0"/>
          </a:p>
          <a:p>
            <a:r>
              <a:rPr lang="en-GB" sz="1900" dirty="0" err="1"/>
              <a:t>ontwikkelen</a:t>
            </a:r>
            <a:r>
              <a:rPr lang="en-GB" sz="1900" dirty="0"/>
              <a:t> van </a:t>
            </a:r>
            <a:r>
              <a:rPr lang="en-GB" sz="1900" dirty="0" err="1"/>
              <a:t>competenties</a:t>
            </a:r>
            <a:r>
              <a:rPr lang="en-GB" sz="1900" dirty="0"/>
              <a:t> op het </a:t>
            </a:r>
            <a:r>
              <a:rPr lang="en-GB" sz="1900" dirty="0" err="1"/>
              <a:t>gebied</a:t>
            </a:r>
            <a:r>
              <a:rPr lang="en-GB" sz="1900" dirty="0"/>
              <a:t> van </a:t>
            </a:r>
            <a:r>
              <a:rPr lang="en-GB" sz="1900" dirty="0" err="1"/>
              <a:t>mondiaal</a:t>
            </a:r>
            <a:r>
              <a:rPr lang="en-GB" sz="1900" dirty="0"/>
              <a:t> </a:t>
            </a:r>
            <a:r>
              <a:rPr lang="en-GB" sz="1900" dirty="0" err="1"/>
              <a:t>burgerschap</a:t>
            </a:r>
            <a:endParaRPr lang="nl-NL" sz="1900" dirty="0"/>
          </a:p>
        </p:txBody>
      </p:sp>
      <p:pic>
        <p:nvPicPr>
          <p:cNvPr id="6" name="Tijdelijke aanduiding voor afbeelding 5" descr="Afbeelding met persoon, tafel, overdekt, vloer&#10;&#10;Automatisch gegenereerde beschrijving">
            <a:extLst>
              <a:ext uri="{FF2B5EF4-FFF2-40B4-BE49-F238E27FC236}">
                <a16:creationId xmlns:a16="http://schemas.microsoft.com/office/drawing/2014/main" id="{D4992186-8040-6208-AA64-0A7B76094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" b="21"/>
          <a:stretch>
            <a:fillRect/>
          </a:stretch>
        </p:blipFill>
        <p:spPr>
          <a:xfrm>
            <a:off x="4595813" y="0"/>
            <a:ext cx="4548187" cy="5143500"/>
          </a:xfrm>
        </p:spPr>
      </p:pic>
    </p:spTree>
    <p:extLst>
      <p:ext uri="{BB962C8B-B14F-4D97-AF65-F5344CB8AC3E}">
        <p14:creationId xmlns:p14="http://schemas.microsoft.com/office/powerpoint/2010/main" val="299003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Probleemgestuurd</a:t>
            </a:r>
            <a:r>
              <a:rPr lang="en-GB" sz="3200" dirty="0"/>
              <a:t> </a:t>
            </a:r>
            <a:r>
              <a:rPr lang="en-GB" sz="3200" dirty="0" err="1"/>
              <a:t>Onderwijs</a:t>
            </a:r>
            <a:r>
              <a:rPr lang="en-GB" sz="3200" dirty="0"/>
              <a:t> (PGO)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1823"/>
            <a:ext cx="4051578" cy="3131519"/>
          </a:xfrm>
        </p:spPr>
        <p:txBody>
          <a:bodyPr/>
          <a:lstStyle/>
          <a:p>
            <a:r>
              <a:rPr lang="nl-NL" sz="2000" dirty="0"/>
              <a:t>samenwerkend en dynamisch leren</a:t>
            </a:r>
          </a:p>
          <a:p>
            <a:r>
              <a:rPr lang="nl-NL" sz="2000" dirty="0"/>
              <a:t>echte problemen onderzoeken en oplossen</a:t>
            </a:r>
          </a:p>
          <a:p>
            <a:r>
              <a:rPr lang="en-US" sz="2000" dirty="0" err="1"/>
              <a:t>ontwikkelen</a:t>
            </a:r>
            <a:r>
              <a:rPr lang="en-US" sz="2000" dirty="0"/>
              <a:t> van 21e-eeuwse </a:t>
            </a:r>
            <a:r>
              <a:rPr lang="en-US" sz="2000" dirty="0" err="1"/>
              <a:t>vaardigheden</a:t>
            </a:r>
            <a:r>
              <a:rPr lang="en-US" sz="2000" dirty="0"/>
              <a:t> (</a:t>
            </a:r>
            <a:r>
              <a:rPr lang="en-US" sz="2000" dirty="0" err="1"/>
              <a:t>bijv</a:t>
            </a:r>
            <a:r>
              <a:rPr lang="en-US" sz="2000" dirty="0"/>
              <a:t>. </a:t>
            </a:r>
            <a:r>
              <a:rPr lang="en-US" sz="2000" dirty="0" err="1"/>
              <a:t>debatteren</a:t>
            </a:r>
            <a:r>
              <a:rPr lang="en-US" sz="2000" dirty="0"/>
              <a:t>, </a:t>
            </a:r>
            <a:r>
              <a:rPr lang="en-US" sz="2000" dirty="0" err="1"/>
              <a:t>organiseren</a:t>
            </a:r>
            <a:r>
              <a:rPr lang="en-US" sz="2000" dirty="0"/>
              <a:t>, </a:t>
            </a:r>
            <a:r>
              <a:rPr lang="en-US" sz="2000" dirty="0" err="1"/>
              <a:t>kritisch</a:t>
            </a:r>
            <a:r>
              <a:rPr lang="en-US" sz="2000" dirty="0"/>
              <a:t> </a:t>
            </a:r>
            <a:r>
              <a:rPr lang="en-US" sz="2000" dirty="0" err="1"/>
              <a:t>denken</a:t>
            </a:r>
            <a:r>
              <a:rPr lang="en-US" sz="2000" dirty="0"/>
              <a:t>)</a:t>
            </a:r>
            <a:endParaRPr lang="nl-NL" sz="2000" dirty="0"/>
          </a:p>
          <a:p>
            <a:r>
              <a:rPr lang="nl-NL" sz="2000" dirty="0"/>
              <a:t>persoonlijke contacten met tutoren en docenten</a:t>
            </a:r>
          </a:p>
          <a:p>
            <a:r>
              <a:rPr lang="en-US" sz="2000" dirty="0" err="1"/>
              <a:t>nauwlettend</a:t>
            </a:r>
            <a:r>
              <a:rPr lang="en-US" sz="2000" dirty="0"/>
              <a:t> </a:t>
            </a:r>
            <a:r>
              <a:rPr lang="en-US" sz="2000" dirty="0" err="1"/>
              <a:t>gevolgd</a:t>
            </a:r>
            <a:r>
              <a:rPr lang="en-US" sz="2000" dirty="0"/>
              <a:t> </a:t>
            </a:r>
            <a:r>
              <a:rPr lang="en-US" sz="2000" dirty="0" err="1"/>
              <a:t>leerproces</a:t>
            </a:r>
            <a:endParaRPr lang="nl-NL" sz="2000" dirty="0"/>
          </a:p>
        </p:txBody>
      </p:sp>
      <p:pic>
        <p:nvPicPr>
          <p:cNvPr id="7" name="Tijdelijke aanduiding voor afbeelding 6" descr="Afbeelding met kleding, meubels, persoon, overdekt&#10;&#10;Automatisch gegenereerde beschrijving">
            <a:extLst>
              <a:ext uri="{FF2B5EF4-FFF2-40B4-BE49-F238E27FC236}">
                <a16:creationId xmlns:a16="http://schemas.microsoft.com/office/drawing/2014/main" id="{555FC5C2-0495-B206-4855-800D07D9ED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5190" r="15860"/>
          <a:stretch/>
        </p:blipFill>
        <p:spPr>
          <a:xfrm>
            <a:off x="4595043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93307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Onderzoeksthema’s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Europa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globaliserende</a:t>
            </a:r>
            <a:r>
              <a:rPr lang="en-GB" dirty="0"/>
              <a:t> </a:t>
            </a:r>
            <a:r>
              <a:rPr lang="en-GB" dirty="0" err="1"/>
              <a:t>wereld</a:t>
            </a:r>
            <a:endParaRPr lang="en-GB" dirty="0"/>
          </a:p>
          <a:p>
            <a:r>
              <a:rPr lang="en-GB" dirty="0" err="1"/>
              <a:t>Leren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innovatie</a:t>
            </a:r>
            <a:endParaRPr lang="en-GB" dirty="0"/>
          </a:p>
          <a:p>
            <a:r>
              <a:rPr lang="en-GB" dirty="0" err="1"/>
              <a:t>Kwaliteit</a:t>
            </a:r>
            <a:r>
              <a:rPr lang="en-GB" dirty="0"/>
              <a:t> van </a:t>
            </a:r>
            <a:r>
              <a:rPr lang="en-GB" dirty="0" err="1"/>
              <a:t>leven</a:t>
            </a:r>
            <a:endParaRPr lang="en-GB" dirty="0"/>
          </a:p>
          <a:p>
            <a:r>
              <a:rPr lang="en-GB" dirty="0" err="1"/>
              <a:t>Duurzaamheid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circulariteit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Onderzoek aan de 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897906"/>
            <a:ext cx="3934624" cy="3713423"/>
          </a:xfrm>
        </p:spPr>
        <p:txBody>
          <a:bodyPr/>
          <a:lstStyle/>
          <a:p>
            <a:r>
              <a:rPr lang="en-GB" sz="1700" dirty="0" err="1"/>
              <a:t>draagt</a:t>
            </a:r>
            <a:r>
              <a:rPr lang="en-GB" sz="1700" dirty="0"/>
              <a:t> </a:t>
            </a:r>
            <a:r>
              <a:rPr lang="en-GB" sz="1700" dirty="0" err="1"/>
              <a:t>bij</a:t>
            </a:r>
            <a:r>
              <a:rPr lang="en-GB" sz="1700" dirty="0"/>
              <a:t> </a:t>
            </a:r>
            <a:r>
              <a:rPr lang="en-GB" sz="1700" dirty="0" err="1"/>
              <a:t>aan</a:t>
            </a:r>
            <a:r>
              <a:rPr lang="en-GB" sz="1700" dirty="0"/>
              <a:t> het </a:t>
            </a:r>
            <a:r>
              <a:rPr lang="en-GB" sz="1700" dirty="0" err="1"/>
              <a:t>oplossen</a:t>
            </a:r>
            <a:r>
              <a:rPr lang="en-GB" sz="1700" dirty="0"/>
              <a:t> van </a:t>
            </a:r>
            <a:r>
              <a:rPr lang="en-GB" sz="1700" dirty="0" err="1"/>
              <a:t>belangrijke</a:t>
            </a:r>
            <a:r>
              <a:rPr lang="en-GB" sz="1700" dirty="0"/>
              <a:t> </a:t>
            </a:r>
            <a:r>
              <a:rPr lang="en-GB" sz="1700" dirty="0" err="1"/>
              <a:t>maatschappelijke</a:t>
            </a:r>
            <a:r>
              <a:rPr lang="en-GB" sz="1700" dirty="0"/>
              <a:t> </a:t>
            </a:r>
            <a:r>
              <a:rPr lang="en-GB" sz="1700" dirty="0" err="1"/>
              <a:t>problemen</a:t>
            </a:r>
            <a:endParaRPr lang="en-GB" sz="1700" dirty="0"/>
          </a:p>
          <a:p>
            <a:r>
              <a:rPr lang="en-GB" sz="1700" dirty="0"/>
              <a:t>is </a:t>
            </a:r>
            <a:r>
              <a:rPr lang="en-GB" sz="1700" dirty="0" err="1"/>
              <a:t>zowel</a:t>
            </a:r>
            <a:r>
              <a:rPr lang="en-GB" sz="1700" dirty="0"/>
              <a:t> </a:t>
            </a:r>
            <a:r>
              <a:rPr lang="en-GB" sz="1700" dirty="0" err="1"/>
              <a:t>fundamenteel</a:t>
            </a:r>
            <a:r>
              <a:rPr lang="en-GB" sz="1700" dirty="0"/>
              <a:t> </a:t>
            </a:r>
            <a:r>
              <a:rPr lang="en-GB" sz="1700" dirty="0" err="1"/>
              <a:t>als</a:t>
            </a:r>
            <a:r>
              <a:rPr lang="en-GB" sz="1700" dirty="0"/>
              <a:t> </a:t>
            </a:r>
            <a:r>
              <a:rPr lang="en-GB" sz="1700" dirty="0" err="1"/>
              <a:t>vertaald</a:t>
            </a:r>
            <a:r>
              <a:rPr lang="en-GB" sz="1700" dirty="0"/>
              <a:t> in </a:t>
            </a:r>
            <a:r>
              <a:rPr lang="en-GB" sz="1700" dirty="0" err="1"/>
              <a:t>economische</a:t>
            </a:r>
            <a:r>
              <a:rPr lang="en-GB" sz="1700" dirty="0"/>
              <a:t>, </a:t>
            </a:r>
            <a:r>
              <a:rPr lang="en-GB" sz="1700" dirty="0" err="1"/>
              <a:t>financiële</a:t>
            </a:r>
            <a:r>
              <a:rPr lang="en-GB" sz="1700" dirty="0"/>
              <a:t> of </a:t>
            </a:r>
            <a:r>
              <a:rPr lang="en-GB" sz="1700" dirty="0" err="1"/>
              <a:t>maatschappelijke</a:t>
            </a:r>
            <a:r>
              <a:rPr lang="en-GB" sz="1700" dirty="0"/>
              <a:t> </a:t>
            </a:r>
            <a:r>
              <a:rPr lang="en-GB" sz="1700" dirty="0" err="1"/>
              <a:t>waarde</a:t>
            </a:r>
            <a:r>
              <a:rPr lang="en-GB" sz="1700" dirty="0"/>
              <a:t> </a:t>
            </a:r>
          </a:p>
          <a:p>
            <a:r>
              <a:rPr lang="en-GB" sz="1700" dirty="0"/>
              <a:t>is </a:t>
            </a:r>
            <a:r>
              <a:rPr lang="en-GB" sz="1700" dirty="0" err="1"/>
              <a:t>interdisciplinair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nauw</a:t>
            </a:r>
            <a:r>
              <a:rPr lang="en-GB" sz="1700" dirty="0"/>
              <a:t> </a:t>
            </a:r>
            <a:r>
              <a:rPr lang="en-GB" sz="1700" dirty="0" err="1"/>
              <a:t>verbonden</a:t>
            </a:r>
            <a:r>
              <a:rPr lang="en-GB" sz="1700" dirty="0"/>
              <a:t> met het </a:t>
            </a:r>
            <a:r>
              <a:rPr lang="en-GB" sz="1700" dirty="0" err="1"/>
              <a:t>onderwijs</a:t>
            </a:r>
            <a:endParaRPr lang="en-GB" sz="1700" dirty="0"/>
          </a:p>
          <a:p>
            <a:r>
              <a:rPr lang="en-GB" sz="1700" dirty="0"/>
              <a:t>is </a:t>
            </a:r>
            <a:r>
              <a:rPr lang="en-GB" sz="1700" dirty="0" err="1"/>
              <a:t>georganiseerd</a:t>
            </a:r>
            <a:r>
              <a:rPr lang="en-GB" sz="1700" dirty="0"/>
              <a:t> in </a:t>
            </a:r>
            <a:r>
              <a:rPr lang="en-GB" sz="1700" dirty="0" err="1"/>
              <a:t>zes</a:t>
            </a:r>
            <a:r>
              <a:rPr lang="en-GB" sz="1700" dirty="0"/>
              <a:t> </a:t>
            </a:r>
            <a:r>
              <a:rPr lang="en-GB" sz="1700" dirty="0" err="1"/>
              <a:t>faculteiten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verschillende</a:t>
            </a:r>
            <a:r>
              <a:rPr lang="en-GB" sz="1700" dirty="0"/>
              <a:t> </a:t>
            </a:r>
            <a:r>
              <a:rPr lang="en-GB" sz="1700" dirty="0" err="1"/>
              <a:t>interdisciplinaire</a:t>
            </a:r>
            <a:r>
              <a:rPr lang="en-GB" sz="1700" dirty="0"/>
              <a:t> </a:t>
            </a:r>
            <a:r>
              <a:rPr lang="en-GB" sz="1700" dirty="0" err="1"/>
              <a:t>instituten</a:t>
            </a:r>
            <a:endParaRPr lang="en-GB" sz="1700" dirty="0"/>
          </a:p>
          <a:p>
            <a:r>
              <a:rPr lang="en-GB" sz="1700" dirty="0" err="1"/>
              <a:t>voldoet</a:t>
            </a:r>
            <a:r>
              <a:rPr lang="en-GB" sz="1700" dirty="0"/>
              <a:t> </a:t>
            </a:r>
            <a:r>
              <a:rPr lang="en-GB" sz="1700" dirty="0" err="1"/>
              <a:t>aan</a:t>
            </a:r>
            <a:r>
              <a:rPr lang="en-GB" sz="1700" dirty="0"/>
              <a:t> open science-</a:t>
            </a:r>
            <a:r>
              <a:rPr lang="en-GB" sz="1700" dirty="0" err="1"/>
              <a:t>principes</a:t>
            </a:r>
            <a:endParaRPr lang="en-GB" sz="1700" dirty="0"/>
          </a:p>
          <a:p>
            <a:r>
              <a:rPr lang="en-US" sz="1700" dirty="0" err="1"/>
              <a:t>vindt</a:t>
            </a:r>
            <a:r>
              <a:rPr lang="en-US" sz="1700" dirty="0"/>
              <a:t> </a:t>
            </a:r>
            <a:r>
              <a:rPr lang="en-US" sz="1700" dirty="0" err="1"/>
              <a:t>plaats</a:t>
            </a:r>
            <a:r>
              <a:rPr lang="en-US" sz="1700" dirty="0"/>
              <a:t> in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eersteklas</a:t>
            </a:r>
            <a:r>
              <a:rPr lang="en-US" sz="1700" dirty="0"/>
              <a:t> </a:t>
            </a:r>
            <a:r>
              <a:rPr lang="en-US" sz="1700" dirty="0" err="1"/>
              <a:t>onderzoeksomgeving</a:t>
            </a:r>
            <a:endParaRPr lang="en-US" sz="1700" dirty="0"/>
          </a:p>
          <a:p>
            <a:pPr marL="0" indent="0">
              <a:buNone/>
            </a:pPr>
            <a:r>
              <a:rPr lang="nl-NL" sz="1700" dirty="0"/>
              <a:t> </a:t>
            </a:r>
          </a:p>
        </p:txBody>
      </p:sp>
      <p:pic>
        <p:nvPicPr>
          <p:cNvPr id="7" name="Tijdelijke aanduiding voor afbeelding 4" descr="UM-Chemelot-Labs-131.jpg">
            <a:extLst>
              <a:ext uri="{FF2B5EF4-FFF2-40B4-BE49-F238E27FC236}">
                <a16:creationId xmlns:a16="http://schemas.microsoft.com/office/drawing/2014/main" id="{EE8BFD55-E7FB-3843-AF27-64BDA07A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3467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0498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Brussel</a:t>
            </a:r>
            <a:br>
              <a:rPr lang="nl-NL" sz="3200" dirty="0"/>
            </a:br>
            <a:r>
              <a:rPr lang="nl-NL" sz="3200" i="0" u="none" strike="noStrike" dirty="0">
                <a:solidFill>
                  <a:srgbClr val="00A2DB"/>
                </a:solidFill>
                <a:effectLst/>
              </a:rPr>
              <a:t>(Hub Brussel per 2024)</a:t>
            </a:r>
            <a:endParaRPr lang="nl-NL" sz="3200" dirty="0">
              <a:solidFill>
                <a:srgbClr val="00A2DB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6628"/>
            <a:ext cx="3934624" cy="3456756"/>
          </a:xfrm>
        </p:spPr>
        <p:txBody>
          <a:bodyPr/>
          <a:lstStyle/>
          <a:p>
            <a:r>
              <a:rPr lang="en-GB" sz="2000" dirty="0" err="1"/>
              <a:t>faciliteert</a:t>
            </a:r>
            <a:r>
              <a:rPr lang="en-GB" sz="2000" dirty="0"/>
              <a:t> </a:t>
            </a:r>
            <a:r>
              <a:rPr lang="en-GB" sz="2000" dirty="0" err="1"/>
              <a:t>uitwisseling</a:t>
            </a:r>
            <a:r>
              <a:rPr lang="en-GB" sz="2000" dirty="0"/>
              <a:t> </a:t>
            </a:r>
            <a:r>
              <a:rPr lang="en-GB" sz="2000" dirty="0" err="1"/>
              <a:t>tussen</a:t>
            </a:r>
            <a:r>
              <a:rPr lang="en-GB" sz="2000" dirty="0"/>
              <a:t> de UM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verschillende</a:t>
            </a:r>
            <a:r>
              <a:rPr lang="en-GB" sz="2000" dirty="0"/>
              <a:t> EU-stakeholders</a:t>
            </a:r>
          </a:p>
          <a:p>
            <a:r>
              <a:rPr lang="en-GB" sz="2000" dirty="0" err="1"/>
              <a:t>assisteert</a:t>
            </a:r>
            <a:r>
              <a:rPr lang="en-GB" sz="2000" dirty="0"/>
              <a:t> </a:t>
            </a:r>
            <a:r>
              <a:rPr lang="en-GB" sz="2000" dirty="0" err="1"/>
              <a:t>bij</a:t>
            </a:r>
            <a:r>
              <a:rPr lang="en-GB" sz="2000" dirty="0"/>
              <a:t> de public affairs-</a:t>
            </a:r>
            <a:r>
              <a:rPr lang="en-GB" sz="2000" dirty="0" err="1"/>
              <a:t>strategie</a:t>
            </a:r>
            <a:r>
              <a:rPr lang="en-GB" sz="2000" dirty="0"/>
              <a:t> van de UM</a:t>
            </a:r>
          </a:p>
          <a:p>
            <a:r>
              <a:rPr lang="en-GB" sz="2000" dirty="0"/>
              <a:t>post-</a:t>
            </a:r>
            <a:r>
              <a:rPr lang="en-GB" sz="2000" dirty="0" err="1"/>
              <a:t>academische</a:t>
            </a:r>
            <a:r>
              <a:rPr lang="en-GB" sz="2000" dirty="0"/>
              <a:t> </a:t>
            </a:r>
            <a:r>
              <a:rPr lang="en-GB" sz="2000" dirty="0" err="1"/>
              <a:t>cursussen</a:t>
            </a:r>
            <a:r>
              <a:rPr lang="en-GB" sz="2000" dirty="0"/>
              <a:t> </a:t>
            </a:r>
            <a:r>
              <a:rPr lang="en-GB" sz="2000" dirty="0" err="1"/>
              <a:t>voor</a:t>
            </a:r>
            <a:r>
              <a:rPr lang="en-GB" sz="2000" dirty="0"/>
              <a:t> professionals</a:t>
            </a:r>
          </a:p>
          <a:p>
            <a:r>
              <a:rPr lang="en-GB" sz="2000" dirty="0" err="1"/>
              <a:t>netwerkcentrum</a:t>
            </a:r>
            <a:endParaRPr lang="nl-NL" sz="2000" dirty="0"/>
          </a:p>
        </p:txBody>
      </p:sp>
      <p:pic>
        <p:nvPicPr>
          <p:cNvPr id="7" name="Tijdelijke aanduiding voor afbeelding 4" descr="um brussel_21062019_008.jpg">
            <a:extLst>
              <a:ext uri="{FF2B5EF4-FFF2-40B4-BE49-F238E27FC236}">
                <a16:creationId xmlns:a16="http://schemas.microsoft.com/office/drawing/2014/main" id="{9F60E143-94D5-1B43-A589-E4F7F457DC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3056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128856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 descr="Pag_Europa_3.jpg">
            <a:extLst>
              <a:ext uri="{FF2B5EF4-FFF2-40B4-BE49-F238E27FC236}">
                <a16:creationId xmlns:a16="http://schemas.microsoft.com/office/drawing/2014/main" id="{18C7B93B-02F5-5A47-A485-3FFD2139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54" b="166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00" y="314094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800" dirty="0"/>
              <a:t>In het </a:t>
            </a:r>
            <a:r>
              <a:rPr lang="en-US" sz="2800" dirty="0" err="1"/>
              <a:t>zuiden</a:t>
            </a:r>
            <a:r>
              <a:rPr lang="en-US" sz="2800" dirty="0"/>
              <a:t> van Nederland, in het hart van Europa</a:t>
            </a:r>
          </a:p>
          <a:p>
            <a:endParaRPr lang="en-US" sz="1000" b="0" dirty="0"/>
          </a:p>
          <a:p>
            <a:r>
              <a:rPr lang="en-US" sz="2000" b="0" dirty="0" err="1"/>
              <a:t>Wij</a:t>
            </a:r>
            <a:r>
              <a:rPr lang="en-US" sz="2000" b="0" dirty="0"/>
              <a:t> </a:t>
            </a:r>
            <a:r>
              <a:rPr lang="en-US" sz="2000" b="0" dirty="0" err="1"/>
              <a:t>zijn</a:t>
            </a:r>
            <a:r>
              <a:rPr lang="en-US" sz="2000" b="0" dirty="0"/>
              <a:t> de </a:t>
            </a:r>
            <a:r>
              <a:rPr lang="en-US" sz="2000" b="0" dirty="0" err="1"/>
              <a:t>Europese</a:t>
            </a:r>
            <a:r>
              <a:rPr lang="en-US" sz="2000" b="0" dirty="0"/>
              <a:t> </a:t>
            </a:r>
            <a:r>
              <a:rPr lang="en-US" sz="2000" b="0" dirty="0" err="1"/>
              <a:t>universiteit</a:t>
            </a:r>
            <a:r>
              <a:rPr lang="en-US" sz="2000" b="0" dirty="0"/>
              <a:t> van Nederland.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000" y="438750"/>
            <a:ext cx="8487787" cy="476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Venlo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87425"/>
            <a:ext cx="4097350" cy="4390743"/>
          </a:xfrm>
        </p:spPr>
        <p:txBody>
          <a:bodyPr/>
          <a:lstStyle/>
          <a:p>
            <a:r>
              <a:rPr lang="nl-NL" sz="2000" dirty="0"/>
              <a:t>zeer internationale campus met een kleinschalige academische gemeenschap</a:t>
            </a:r>
          </a:p>
          <a:p>
            <a:r>
              <a:rPr lang="nl-NL" sz="2000" dirty="0"/>
              <a:t>onderwijs- en </a:t>
            </a:r>
            <a:r>
              <a:rPr lang="nl-NL" sz="2000" dirty="0" err="1"/>
              <a:t>onderzoeksfocus</a:t>
            </a:r>
            <a:r>
              <a:rPr lang="nl-NL" sz="2000" dirty="0"/>
              <a:t> op gezondheid, voeding en bedrijfsleven</a:t>
            </a:r>
          </a:p>
          <a:p>
            <a:r>
              <a:rPr lang="nl-NL" sz="2000" dirty="0"/>
              <a:t>drie interdisciplinaire </a:t>
            </a:r>
            <a:r>
              <a:rPr lang="nl-NL" sz="2000" dirty="0" err="1"/>
              <a:t>onderzoeks-lijnen</a:t>
            </a:r>
            <a:endParaRPr lang="nl-NL" sz="2000" dirty="0"/>
          </a:p>
          <a:p>
            <a:r>
              <a:rPr lang="nl-NL" sz="2000" dirty="0"/>
              <a:t>drie opleidingen op de campus: </a:t>
            </a:r>
            <a:br>
              <a:rPr lang="nl-NL" sz="2000" dirty="0"/>
            </a:br>
            <a:r>
              <a:rPr lang="nl-NL" sz="2000" dirty="0"/>
              <a:t>één bacheloropleiding en twee masteropleidingen</a:t>
            </a:r>
          </a:p>
          <a:p>
            <a:endParaRPr lang="nl-NL" sz="2000" dirty="0"/>
          </a:p>
        </p:txBody>
      </p:sp>
      <p:pic>
        <p:nvPicPr>
          <p:cNvPr id="7" name="Tijdelijke aanduiding voor afbeelding 4" descr="UM Mag Venlo '18 1 3059-Print.jpg">
            <a:extLst>
              <a:ext uri="{FF2B5EF4-FFF2-40B4-BE49-F238E27FC236}">
                <a16:creationId xmlns:a16="http://schemas.microsoft.com/office/drawing/2014/main" id="{D178E554-40DB-1447-B84C-49A3CB326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39190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23805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illustratie brightlands 2019 breedbeeld.jpg">
            <a:extLst>
              <a:ext uri="{FF2B5EF4-FFF2-40B4-BE49-F238E27FC236}">
                <a16:creationId xmlns:a16="http://schemas.microsoft.com/office/drawing/2014/main" id="{5DC2579F-4775-4946-9546-27D20DF0F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32178" y="231425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sz="3200" dirty="0"/>
              <a:t>Vier expertisegebieden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BL_LOGO PO_BLACK_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9" y="987425"/>
            <a:ext cx="3196548" cy="1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 descr="Tesla 3 update HH 15-Print.jpg">
            <a:extLst>
              <a:ext uri="{FF2B5EF4-FFF2-40B4-BE49-F238E27FC236}">
                <a16:creationId xmlns:a16="http://schemas.microsoft.com/office/drawing/2014/main" id="{82777A5B-4589-A244-A520-9040DFB8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1008"/>
          <a:stretch/>
        </p:blipFill>
        <p:spPr>
          <a:xfrm>
            <a:off x="360363" y="766800"/>
            <a:ext cx="7596187" cy="3532188"/>
          </a:xfrm>
        </p:spPr>
      </p:pic>
      <p:pic>
        <p:nvPicPr>
          <p:cNvPr id="7" name="Afbeelding 6" descr="BL-ICON_MHC_POS_RGB.jpg">
            <a:extLst>
              <a:ext uri="{FF2B5EF4-FFF2-40B4-BE49-F238E27FC236}">
                <a16:creationId xmlns:a16="http://schemas.microsoft.com/office/drawing/2014/main" id="{B9035DBA-4506-9E41-99FC-DF589EF91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4" y="4470235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2209.jpg">
            <a:extLst>
              <a:ext uri="{FF2B5EF4-FFF2-40B4-BE49-F238E27FC236}">
                <a16:creationId xmlns:a16="http://schemas.microsoft.com/office/drawing/2014/main" id="{BE586D84-35C3-5E47-ABC3-8C5DBA1B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2262"/>
          <a:stretch/>
        </p:blipFill>
        <p:spPr>
          <a:xfrm>
            <a:off x="360362" y="766800"/>
            <a:ext cx="7700057" cy="3430800"/>
          </a:xfrm>
        </p:spPr>
      </p:pic>
      <p:pic>
        <p:nvPicPr>
          <p:cNvPr id="8" name="Afbeelding 7" descr="BL-ICON_CC_POS_RGB.jpg">
            <a:extLst>
              <a:ext uri="{FF2B5EF4-FFF2-40B4-BE49-F238E27FC236}">
                <a16:creationId xmlns:a16="http://schemas.microsoft.com/office/drawing/2014/main" id="{2E7A5CED-998F-544D-B687-9C00742C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8" y="4467007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UM-Venlo-Villa-Flora-150.jpg">
            <a:extLst>
              <a:ext uri="{FF2B5EF4-FFF2-40B4-BE49-F238E27FC236}">
                <a16:creationId xmlns:a16="http://schemas.microsoft.com/office/drawing/2014/main" id="{1497BBE5-FAA9-6C44-A680-79201D898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7" b="5071"/>
          <a:stretch/>
        </p:blipFill>
        <p:spPr>
          <a:xfrm>
            <a:off x="360362" y="766799"/>
            <a:ext cx="7662100" cy="3442593"/>
          </a:xfrm>
        </p:spPr>
      </p:pic>
      <p:pic>
        <p:nvPicPr>
          <p:cNvPr id="7" name="Afbeelding 6" descr="BL-ICON_CGV_POS_RGB.jpg">
            <a:extLst>
              <a:ext uri="{FF2B5EF4-FFF2-40B4-BE49-F238E27FC236}">
                <a16:creationId xmlns:a16="http://schemas.microsoft.com/office/drawing/2014/main" id="{4B51F719-0C49-4740-B85B-F156C9CF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57" y="4501866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0278.jpg">
            <a:extLst>
              <a:ext uri="{FF2B5EF4-FFF2-40B4-BE49-F238E27FC236}">
                <a16:creationId xmlns:a16="http://schemas.microsoft.com/office/drawing/2014/main" id="{5234E5A6-B9B8-FB42-B431-0A82DF1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4" b="2302"/>
          <a:stretch/>
        </p:blipFill>
        <p:spPr>
          <a:xfrm>
            <a:off x="360362" y="766800"/>
            <a:ext cx="7695817" cy="3428915"/>
          </a:xfrm>
        </p:spPr>
      </p:pic>
      <p:pic>
        <p:nvPicPr>
          <p:cNvPr id="7" name="Afbeelding 6" descr="BL-ICON_SSC_POS_RGB.jpg">
            <a:extLst>
              <a:ext uri="{FF2B5EF4-FFF2-40B4-BE49-F238E27FC236}">
                <a16:creationId xmlns:a16="http://schemas.microsoft.com/office/drawing/2014/main" id="{70B7F8C3-1B57-334F-B091-81CEBBA8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97" y="4492741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uw aandacht!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33274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84B9476-265D-927A-3BA7-4D18580E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0"/>
            <a:ext cx="7772400" cy="43719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91153"/>
          </a:xfrm>
        </p:spPr>
        <p:txBody>
          <a:bodyPr/>
          <a:lstStyle/>
          <a:p>
            <a:r>
              <a:rPr lang="nl-NL" dirty="0"/>
              <a:t>Onze gemeenschap (2022)</a:t>
            </a:r>
          </a:p>
        </p:txBody>
      </p:sp>
    </p:spTree>
    <p:extLst>
      <p:ext uri="{BB962C8B-B14F-4D97-AF65-F5344CB8AC3E}">
        <p14:creationId xmlns:p14="http://schemas.microsoft.com/office/powerpoint/2010/main" val="38429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5DFC901-0D94-11FA-D887-0BBCB44C8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" y="30960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67000"/>
          </a:xfrm>
        </p:spPr>
        <p:txBody>
          <a:bodyPr/>
          <a:lstStyle/>
          <a:p>
            <a:r>
              <a:rPr lang="en-GB" dirty="0"/>
              <a:t>Alumni (2022)</a:t>
            </a:r>
            <a:r>
              <a:rPr lang="nl-NL" dirty="0"/>
              <a:t> </a:t>
            </a:r>
            <a:r>
              <a:rPr lang="en-GB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Bijdragen aan de samenleving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F049E00-616E-5FDE-3E79-FD2DE776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764" y="498764"/>
            <a:ext cx="6211824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Bijdragen aan de economie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062C64-246C-2F5B-5D24-5E31FCF4C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426" y="455735"/>
            <a:ext cx="6206490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Kwaliteitskeurmerken en financiën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D4DFDA-B073-5D2C-731B-CC628E14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42" y="422497"/>
            <a:ext cx="3443605" cy="44354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700826C-92AD-809A-8A91-747D6F69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755" y="422497"/>
            <a:ext cx="442849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 </a:t>
            </a:r>
            <a:r>
              <a:rPr lang="en-GB" dirty="0" err="1"/>
              <a:t>zijn</a:t>
            </a:r>
            <a:r>
              <a:rPr lang="en-GB" dirty="0"/>
              <a:t>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5"/>
            <a:ext cx="4235042" cy="4761446"/>
          </a:xfrm>
        </p:spPr>
        <p:txBody>
          <a:bodyPr/>
          <a:lstStyle/>
          <a:p>
            <a:r>
              <a:rPr lang="nl-NL" sz="1600" dirty="0"/>
              <a:t>Meest internationale en jongste (1976) universiteit van Nederland</a:t>
            </a:r>
          </a:p>
          <a:p>
            <a:r>
              <a:rPr lang="nl-NL" sz="1600" dirty="0"/>
              <a:t>Europese pionier op het gebied van Probleemgestuurd Onderwijs</a:t>
            </a:r>
          </a:p>
          <a:p>
            <a:r>
              <a:rPr lang="nl-NL" sz="1600" dirty="0"/>
              <a:t>Een van de hoogst gerangschikte jonge universiteiten ter wereld</a:t>
            </a:r>
          </a:p>
          <a:p>
            <a:r>
              <a:rPr lang="nl-NL" sz="1600" dirty="0"/>
              <a:t>Lid van het Worldwide </a:t>
            </a:r>
            <a:r>
              <a:rPr lang="nl-NL" sz="1600" dirty="0" err="1"/>
              <a:t>Universities</a:t>
            </a:r>
            <a:r>
              <a:rPr lang="nl-NL" sz="1600" dirty="0"/>
              <a:t> Network (WUN), Young European </a:t>
            </a:r>
            <a:r>
              <a:rPr lang="nl-NL" sz="1600" dirty="0" err="1"/>
              <a:t>Universities</a:t>
            </a:r>
            <a:r>
              <a:rPr lang="nl-NL" sz="1600" dirty="0"/>
              <a:t> Research Network (YERUN) en European Alliance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Social</a:t>
            </a:r>
            <a:r>
              <a:rPr lang="nl-NL" sz="1600" dirty="0"/>
              <a:t> </a:t>
            </a:r>
            <a:r>
              <a:rPr lang="nl-NL" sz="1600" dirty="0" err="1"/>
              <a:t>Science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Humanities</a:t>
            </a:r>
            <a:r>
              <a:rPr lang="nl-NL" sz="1600" dirty="0"/>
              <a:t> (EASSH)</a:t>
            </a:r>
          </a:p>
          <a:p>
            <a:r>
              <a:rPr lang="nl-NL" sz="1600" dirty="0"/>
              <a:t>Coördinator van Young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Future</a:t>
            </a:r>
            <a:r>
              <a:rPr lang="nl-NL" sz="1600" dirty="0"/>
              <a:t> of Europe (YUFE)</a:t>
            </a:r>
          </a:p>
        </p:txBody>
      </p:sp>
      <p:pic>
        <p:nvPicPr>
          <p:cNvPr id="7" name="Tijdelijke aanduiding voor afbeelding 4" descr="UM Groepsfoto opening ISD nationaliteiten staand © Harry Heuts 2015.jpg">
            <a:extLst>
              <a:ext uri="{FF2B5EF4-FFF2-40B4-BE49-F238E27FC236}">
                <a16:creationId xmlns:a16="http://schemas.microsoft.com/office/drawing/2014/main" id="{B989DA5B-5B6E-1D4D-A0D6-3B8B7069C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3698"/>
          <a:stretch/>
        </p:blipFill>
        <p:spPr/>
      </p:pic>
    </p:spTree>
    <p:extLst>
      <p:ext uri="{BB962C8B-B14F-4D97-AF65-F5344CB8AC3E}">
        <p14:creationId xmlns:p14="http://schemas.microsoft.com/office/powerpoint/2010/main" val="14282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UM lidmaatschap van internationale netwerken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180000"/>
          <a:lstStyle/>
          <a:p>
            <a:pPr>
              <a:buFont typeface="+mj-lt"/>
              <a:buAutoNum type="arabicPeriod"/>
            </a:pPr>
            <a:r>
              <a:rPr lang="nl-NL" sz="2400" b="1" dirty="0"/>
              <a:t>Worldwide </a:t>
            </a:r>
            <a:r>
              <a:rPr lang="nl-NL" sz="2400" b="1" dirty="0" err="1"/>
              <a:t>Universities</a:t>
            </a:r>
            <a:r>
              <a:rPr lang="nl-NL" sz="2400" b="1" dirty="0"/>
              <a:t> Network (WUN)</a:t>
            </a:r>
          </a:p>
          <a:p>
            <a:pPr>
              <a:buFont typeface="+mj-lt"/>
              <a:buAutoNum type="arabicPeriod"/>
            </a:pP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European </a:t>
            </a:r>
            <a:r>
              <a:rPr lang="nl-NL" sz="2400" b="1" dirty="0" err="1"/>
              <a:t>Universities</a:t>
            </a:r>
            <a:r>
              <a:rPr lang="nl-NL" sz="2400" b="1" dirty="0"/>
              <a:t> Research Network (YERUN)</a:t>
            </a:r>
          </a:p>
          <a:p>
            <a:pPr>
              <a:buFont typeface="+mj-lt"/>
              <a:buAutoNum type="arabicPeriod"/>
            </a:pPr>
            <a:endParaRPr lang="en-US" sz="2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2400" b="1" dirty="0"/>
              <a:t>European Alliance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Social</a:t>
            </a:r>
            <a:r>
              <a:rPr lang="nl-NL" sz="2400" b="1" dirty="0"/>
              <a:t> </a:t>
            </a:r>
            <a:r>
              <a:rPr lang="nl-NL" sz="2400" b="1" dirty="0" err="1"/>
              <a:t>Science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Humanities</a:t>
            </a:r>
            <a:r>
              <a:rPr lang="nl-NL" sz="2400" b="1" dirty="0"/>
              <a:t> (EASSH)</a:t>
            </a:r>
            <a:br>
              <a:rPr lang="nl-NL" sz="2400" b="1" dirty="0"/>
            </a:b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</a:t>
            </a:r>
            <a:r>
              <a:rPr lang="nl-NL" sz="2400" b="1" dirty="0" err="1"/>
              <a:t>Universities</a:t>
            </a:r>
            <a:r>
              <a:rPr lang="nl-NL" sz="2400" b="1" dirty="0"/>
              <a:t>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Future</a:t>
            </a:r>
            <a:r>
              <a:rPr lang="nl-NL" sz="2400" b="1" dirty="0"/>
              <a:t> of Europe (YUFE)</a:t>
            </a:r>
          </a:p>
          <a:p>
            <a:pPr marL="0" indent="0">
              <a:buNone/>
            </a:pPr>
            <a:r>
              <a:rPr lang="nl-NL" sz="1800" b="1" dirty="0"/>
              <a:t> </a:t>
            </a:r>
            <a:endParaRPr lang="en-US" sz="1800" b="1" dirty="0"/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br>
              <a:rPr lang="en-US" sz="1400" b="1" dirty="0"/>
            </a:br>
            <a:br>
              <a:rPr lang="en-US" sz="1400" b="1" dirty="0"/>
            </a:br>
            <a:endParaRPr lang="en-US" sz="14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0672292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781</Words>
  <Application>Microsoft Macintosh PowerPoint</Application>
  <PresentationFormat>Diavoorstelling (16:9)</PresentationFormat>
  <Paragraphs>182</Paragraphs>
  <Slides>26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Lucida Grande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Welkom  bij de universiteit Maastricht </vt:lpstr>
      <vt:lpstr>PowerPoint-presentatie</vt:lpstr>
      <vt:lpstr>Onze gemeenschap (2022)</vt:lpstr>
      <vt:lpstr>Alumni (2022)  </vt:lpstr>
      <vt:lpstr>Bijdragen aan de samenleving</vt:lpstr>
      <vt:lpstr>Bijdragen aan de economie</vt:lpstr>
      <vt:lpstr>Kwaliteitskeurmerken en financiën</vt:lpstr>
      <vt:lpstr>Wie zijn we?</vt:lpstr>
      <vt:lpstr>UM lidmaatschap van internationale netwerken</vt:lpstr>
      <vt:lpstr>Worldwide Universities Network (WUN)</vt:lpstr>
      <vt:lpstr>Young European Universities Research Network (YERUN)</vt:lpstr>
      <vt:lpstr>European Alliance for Social Science and Humanities (EASSH)</vt:lpstr>
      <vt:lpstr>Young Universities for the Future of Europe (YUFE)</vt:lpstr>
      <vt:lpstr>Onze kernwaarden</vt:lpstr>
      <vt:lpstr>Stimulerende leeromgeving</vt:lpstr>
      <vt:lpstr>Probleemgestuurd Onderwijs (PGO)</vt:lpstr>
      <vt:lpstr>Onderzoeksthema’s</vt:lpstr>
      <vt:lpstr>Onderzoek aan de UM</vt:lpstr>
      <vt:lpstr>Campus Brussel (Hub Brussel per 2024)</vt:lpstr>
      <vt:lpstr>Campus Venlo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uw aandacht!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Meteren, Mariken van (BU)</cp:lastModifiedBy>
  <cp:revision>523</cp:revision>
  <cp:lastPrinted>2017-02-22T09:43:12Z</cp:lastPrinted>
  <dcterms:created xsi:type="dcterms:W3CDTF">2016-01-20T13:07:02Z</dcterms:created>
  <dcterms:modified xsi:type="dcterms:W3CDTF">2024-07-23T14:12:53Z</dcterms:modified>
</cp:coreProperties>
</file>