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79" r:id="rId3"/>
    <p:sldMasterId id="2147483691" r:id="rId4"/>
  </p:sldMasterIdLst>
  <p:notesMasterIdLst>
    <p:notesMasterId r:id="rId39"/>
  </p:notesMasterIdLst>
  <p:handoutMasterIdLst>
    <p:handoutMasterId r:id="rId40"/>
  </p:handoutMasterIdLst>
  <p:sldIdLst>
    <p:sldId id="262" r:id="rId5"/>
    <p:sldId id="1140" r:id="rId6"/>
    <p:sldId id="1141" r:id="rId7"/>
    <p:sldId id="273" r:id="rId8"/>
    <p:sldId id="274" r:id="rId9"/>
    <p:sldId id="1142" r:id="rId10"/>
    <p:sldId id="389" r:id="rId11"/>
    <p:sldId id="387" r:id="rId12"/>
    <p:sldId id="386" r:id="rId13"/>
    <p:sldId id="390" r:id="rId14"/>
    <p:sldId id="1125" r:id="rId15"/>
    <p:sldId id="1126" r:id="rId16"/>
    <p:sldId id="1127" r:id="rId17"/>
    <p:sldId id="1128" r:id="rId18"/>
    <p:sldId id="1131" r:id="rId19"/>
    <p:sldId id="1132" r:id="rId20"/>
    <p:sldId id="356" r:id="rId21"/>
    <p:sldId id="276" r:id="rId22"/>
    <p:sldId id="1130" r:id="rId23"/>
    <p:sldId id="1143" r:id="rId24"/>
    <p:sldId id="1145" r:id="rId25"/>
    <p:sldId id="1146" r:id="rId26"/>
    <p:sldId id="1147" r:id="rId27"/>
    <p:sldId id="1148" r:id="rId28"/>
    <p:sldId id="1149" r:id="rId29"/>
    <p:sldId id="1150" r:id="rId30"/>
    <p:sldId id="1151" r:id="rId31"/>
    <p:sldId id="1152" r:id="rId32"/>
    <p:sldId id="1153" r:id="rId33"/>
    <p:sldId id="1154" r:id="rId34"/>
    <p:sldId id="1155" r:id="rId35"/>
    <p:sldId id="1156" r:id="rId36"/>
    <p:sldId id="281" r:id="rId37"/>
    <p:sldId id="271" r:id="rId38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yx, Inge (FACBURFHML)" initials="DI(" lastIdx="1" clrIdx="0">
    <p:extLst>
      <p:ext uri="{19B8F6BF-5375-455C-9EA6-DF929625EA0E}">
        <p15:presenceInfo xmlns:p15="http://schemas.microsoft.com/office/powerpoint/2012/main" userId="S-1-5-21-1572361299-1184395705-1606240830-855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3D"/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7" autoAdjust="0"/>
    <p:restoredTop sz="96327" autoAdjust="0"/>
  </p:normalViewPr>
  <p:slideViewPr>
    <p:cSldViewPr snapToGrid="0" snapToObjects="1">
      <p:cViewPr varScale="1">
        <p:scale>
          <a:sx n="147" d="100"/>
          <a:sy n="147" d="100"/>
        </p:scale>
        <p:origin x="492" y="132"/>
      </p:cViewPr>
      <p:guideLst>
        <p:guide orient="horz" pos="2160"/>
        <p:guide pos="2903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Marleen: </a:t>
            </a:r>
            <a:r>
              <a:rPr lang="en-US" dirty="0"/>
              <a:t>Play music while this slide is in the background</a:t>
            </a:r>
            <a:r>
              <a:rPr lang="en-US" baseline="0" dirty="0"/>
              <a:t> and students enter the session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Marleen</a:t>
            </a:r>
            <a:r>
              <a:rPr lang="en-US" baseline="0" dirty="0"/>
              <a:t> starts with this slide and welcomes everyone and gives coordinator(s) and student ambassador the opportunity to introduce themselves shortly.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>
              <a:sym typeface="Wingdings" panose="05000000000000000000" pitchFamily="2" charset="2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1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58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See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baseline="0" dirty="0"/>
              <a:t> of a best </a:t>
            </a:r>
            <a:r>
              <a:rPr lang="nl-NL" baseline="0" dirty="0" err="1"/>
              <a:t>practise</a:t>
            </a:r>
            <a:r>
              <a:rPr lang="nl-NL" baseline="0" dirty="0"/>
              <a:t> </a:t>
            </a:r>
            <a:r>
              <a:rPr lang="nl-NL" baseline="0" dirty="0" err="1"/>
              <a:t>how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visualise</a:t>
            </a:r>
            <a:r>
              <a:rPr lang="nl-NL" baseline="0" dirty="0"/>
              <a:t> on </a:t>
            </a:r>
            <a:r>
              <a:rPr lang="nl-NL" baseline="0" dirty="0" err="1"/>
              <a:t>the</a:t>
            </a:r>
            <a:r>
              <a:rPr lang="nl-NL" baseline="0"/>
              <a:t> next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4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rgbClr val="151C37"/>
                </a:solidFill>
              </a:rPr>
              <a:t>If not yet covered in other slides </a:t>
            </a:r>
            <a:r>
              <a:rPr lang="en-AU" sz="1200" dirty="0">
                <a:solidFill>
                  <a:srgbClr val="151C37"/>
                </a:solidFill>
                <a:sym typeface="Wingdings" panose="05000000000000000000" pitchFamily="2" charset="2"/>
              </a:rPr>
              <a:t></a:t>
            </a:r>
            <a:endParaRPr lang="en-AU" sz="1200" dirty="0">
              <a:solidFill>
                <a:srgbClr val="151C37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16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75814-5E86-5743-808B-FA33B96378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60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75814-5E86-5743-808B-FA33B96378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579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https://chat.whatsapp.com/Gil5RZ20iabAOyfj1WCtuD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75814-5E86-5743-808B-FA33B96378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3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Wooclap</a:t>
            </a:r>
            <a:r>
              <a:rPr lang="en-US" b="0" dirty="0"/>
              <a:t> question</a:t>
            </a:r>
            <a:r>
              <a:rPr lang="en-US" b="0" baseline="0" dirty="0"/>
              <a:t> </a:t>
            </a:r>
            <a:r>
              <a:rPr lang="en-US" b="1" baseline="0" dirty="0"/>
              <a:t>b</a:t>
            </a:r>
            <a:r>
              <a:rPr lang="en-US" b="1" dirty="0"/>
              <a:t>y Marleen:</a:t>
            </a:r>
            <a:r>
              <a:rPr lang="en-US" b="1" baseline="0" dirty="0"/>
              <a:t> </a:t>
            </a:r>
            <a:r>
              <a:rPr lang="en-US" b="0" baseline="0" dirty="0"/>
              <a:t>Answers live on screen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4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By</a:t>
            </a:r>
            <a:r>
              <a:rPr lang="en-US" b="1" baseline="0" dirty="0"/>
              <a:t> Marleen:</a:t>
            </a:r>
          </a:p>
          <a:p>
            <a:r>
              <a:rPr lang="en-US" baseline="0" dirty="0" err="1"/>
              <a:t>Mogelijkheid</a:t>
            </a:r>
            <a:r>
              <a:rPr lang="en-US" baseline="0" dirty="0"/>
              <a:t> </a:t>
            </a:r>
            <a:r>
              <a:rPr lang="en-US" baseline="0" dirty="0" err="1"/>
              <a:t>evt</a:t>
            </a:r>
            <a:r>
              <a:rPr lang="en-US" baseline="0" dirty="0"/>
              <a:t>. Campus tour nog </a:t>
            </a:r>
            <a:r>
              <a:rPr lang="en-US" baseline="0" dirty="0" err="1"/>
              <a:t>aanbieden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mailen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naar</a:t>
            </a:r>
            <a:r>
              <a:rPr lang="en-US" baseline="0" dirty="0">
                <a:sym typeface="Wingdings" panose="05000000000000000000" pitchFamily="2" charset="2"/>
              </a:rPr>
              <a:t> study-fhml@maastrichtuniversity.nl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98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Outline of the session: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Staff members and current student introduce themselves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Short introduction new students (</a:t>
            </a:r>
            <a:r>
              <a:rPr lang="en-US" baseline="0" dirty="0" err="1"/>
              <a:t>Wooclap</a:t>
            </a:r>
            <a:r>
              <a:rPr lang="en-US" baseline="0" dirty="0"/>
              <a:t>) </a:t>
            </a:r>
            <a:r>
              <a:rPr lang="en-US" baseline="0" dirty="0">
                <a:sym typeface="Wingdings" panose="05000000000000000000" pitchFamily="2" charset="2"/>
              </a:rPr>
              <a:t> Where are you from? What do you expect of the first year? </a:t>
            </a:r>
            <a:r>
              <a:rPr lang="en-US" b="1" baseline="0" dirty="0">
                <a:sym typeface="Wingdings" panose="05000000000000000000" pitchFamily="2" charset="2"/>
              </a:rPr>
              <a:t> by Marleen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Introduction of what students can expect of the first year/blocks, from us and of what we expect from our students </a:t>
            </a:r>
            <a:r>
              <a:rPr lang="en-US" b="1" baseline="0" dirty="0"/>
              <a:t>by coordinator(s)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@ Coordinators</a:t>
            </a:r>
            <a:r>
              <a:rPr lang="en-US" b="0" baseline="0" dirty="0"/>
              <a:t>: do students need to prepare anything before the start of their study?? </a:t>
            </a:r>
            <a:r>
              <a:rPr lang="en-US" b="0" baseline="0" dirty="0">
                <a:sym typeface="Wingdings" panose="05000000000000000000" pitchFamily="2" charset="2"/>
              </a:rPr>
              <a:t> share it now</a:t>
            </a: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Experience with being a student (both studying and student life) </a:t>
            </a:r>
            <a:r>
              <a:rPr lang="en-US" b="1" baseline="0" dirty="0"/>
              <a:t>by the current student ambassador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Dates and what to expect before starting your study </a:t>
            </a:r>
            <a:r>
              <a:rPr lang="en-US" b="1" baseline="0" dirty="0">
                <a:sym typeface="Wingdings" panose="05000000000000000000" pitchFamily="2" charset="2"/>
              </a:rPr>
              <a:t> by Marleen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Settling down in Maastricht (as an international student) </a:t>
            </a:r>
            <a:r>
              <a:rPr lang="en-US" b="0" baseline="0" dirty="0">
                <a:sym typeface="Wingdings" panose="05000000000000000000" pitchFamily="2" charset="2"/>
              </a:rPr>
              <a:t> My Maastricht and their webinars in summer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INKOM, faculty Introduction and start of the academic year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When to expect more information (mailings, </a:t>
            </a:r>
            <a:r>
              <a:rPr lang="en-US" b="0" baseline="0" dirty="0" err="1">
                <a:sym typeface="Wingdings" panose="05000000000000000000" pitchFamily="2" charset="2"/>
              </a:rPr>
              <a:t>calendarium</a:t>
            </a:r>
            <a:r>
              <a:rPr lang="en-US" b="0" baseline="0" dirty="0">
                <a:sym typeface="Wingdings" panose="05000000000000000000" pitchFamily="2" charset="2"/>
              </a:rPr>
              <a:t>, time schedules)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Time for questions! </a:t>
            </a:r>
            <a:r>
              <a:rPr lang="en-US" b="1" baseline="0" dirty="0">
                <a:sym typeface="Wingdings" panose="05000000000000000000" pitchFamily="2" charset="2"/>
              </a:rPr>
              <a:t> by students (answers by student ambassador and staff members)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>
              <a:sym typeface="Wingdings" panose="05000000000000000000" pitchFamily="2" charset="2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Still any doubts or questions  possibility to schedule a campus tour.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75814-5E86-5743-808B-FA33B96378E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Wooclap</a:t>
            </a:r>
            <a:r>
              <a:rPr lang="en-US" b="0" dirty="0"/>
              <a:t> question</a:t>
            </a:r>
            <a:r>
              <a:rPr lang="en-US" b="0" baseline="0" dirty="0"/>
              <a:t> </a:t>
            </a:r>
            <a:r>
              <a:rPr lang="en-US" b="1" baseline="0" dirty="0"/>
              <a:t>b</a:t>
            </a:r>
            <a:r>
              <a:rPr lang="en-US" b="1" dirty="0"/>
              <a:t>y Marleen:</a:t>
            </a:r>
            <a:r>
              <a:rPr lang="en-US" b="1" baseline="0" dirty="0"/>
              <a:t> </a:t>
            </a:r>
            <a:r>
              <a:rPr lang="en-US" b="0" baseline="0" dirty="0"/>
              <a:t>Answers live on screen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29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Wooclap</a:t>
            </a:r>
            <a:r>
              <a:rPr lang="en-US" b="0" dirty="0"/>
              <a:t> question</a:t>
            </a:r>
            <a:r>
              <a:rPr lang="en-US" b="0" baseline="0" dirty="0"/>
              <a:t> </a:t>
            </a:r>
            <a:r>
              <a:rPr lang="en-US" b="1" baseline="0" dirty="0"/>
              <a:t>b</a:t>
            </a:r>
            <a:r>
              <a:rPr lang="en-US" b="1" dirty="0"/>
              <a:t>y Marleen:</a:t>
            </a:r>
            <a:r>
              <a:rPr lang="en-US" b="1" baseline="0" dirty="0"/>
              <a:t> </a:t>
            </a:r>
            <a:r>
              <a:rPr lang="en-US" b="0" baseline="0" dirty="0"/>
              <a:t>Answers live on screen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26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A few slides </a:t>
            </a:r>
            <a:r>
              <a:rPr lang="nl-NL" b="1" dirty="0" err="1"/>
              <a:t>by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coordinator</a:t>
            </a:r>
            <a:r>
              <a:rPr lang="nl-NL" b="1" dirty="0"/>
              <a:t>(s)</a:t>
            </a:r>
            <a:endParaRPr lang="nl-NL" b="1" baseline="0" dirty="0"/>
          </a:p>
          <a:p>
            <a:endParaRPr lang="nl-N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74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Feel</a:t>
            </a:r>
            <a:r>
              <a:rPr lang="nl-NL" baseline="0" dirty="0"/>
              <a:t> free </a:t>
            </a:r>
            <a:r>
              <a:rPr lang="nl-NL" baseline="0" dirty="0" err="1"/>
              <a:t>which</a:t>
            </a:r>
            <a:r>
              <a:rPr lang="nl-NL" baseline="0" dirty="0"/>
              <a:t> information </a:t>
            </a:r>
            <a:r>
              <a:rPr lang="nl-NL" baseline="0" dirty="0" err="1"/>
              <a:t>to</a:t>
            </a:r>
            <a:r>
              <a:rPr lang="nl-NL" baseline="0" dirty="0"/>
              <a:t> share here,</a:t>
            </a:r>
          </a:p>
          <a:p>
            <a:r>
              <a:rPr lang="nl-NL" baseline="0" dirty="0" err="1"/>
              <a:t>Include</a:t>
            </a:r>
            <a:r>
              <a:rPr lang="nl-NL" baseline="0" dirty="0"/>
              <a:t> pictures of </a:t>
            </a:r>
            <a:r>
              <a:rPr lang="nl-NL" baseline="0" dirty="0" err="1"/>
              <a:t>yourself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visualise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7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Feel</a:t>
            </a:r>
            <a:r>
              <a:rPr lang="nl-NL" baseline="0" dirty="0"/>
              <a:t> free </a:t>
            </a:r>
            <a:r>
              <a:rPr lang="nl-NL" baseline="0" dirty="0" err="1"/>
              <a:t>which</a:t>
            </a:r>
            <a:r>
              <a:rPr lang="nl-NL" baseline="0" dirty="0"/>
              <a:t> information </a:t>
            </a:r>
            <a:r>
              <a:rPr lang="nl-NL" baseline="0" dirty="0" err="1"/>
              <a:t>to</a:t>
            </a:r>
            <a:r>
              <a:rPr lang="nl-NL" baseline="0" dirty="0"/>
              <a:t> share here,</a:t>
            </a:r>
          </a:p>
          <a:p>
            <a:r>
              <a:rPr lang="nl-NL" baseline="0" dirty="0" err="1"/>
              <a:t>Include</a:t>
            </a:r>
            <a:r>
              <a:rPr lang="nl-NL" baseline="0" dirty="0"/>
              <a:t> pictures of </a:t>
            </a:r>
            <a:r>
              <a:rPr lang="nl-NL" baseline="0" dirty="0" err="1"/>
              <a:t>yourself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visualise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4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Feel</a:t>
            </a:r>
            <a:r>
              <a:rPr lang="nl-NL" baseline="0" dirty="0"/>
              <a:t> free </a:t>
            </a:r>
            <a:r>
              <a:rPr lang="nl-NL" baseline="0" dirty="0" err="1"/>
              <a:t>which</a:t>
            </a:r>
            <a:r>
              <a:rPr lang="nl-NL" baseline="0" dirty="0"/>
              <a:t> information </a:t>
            </a:r>
            <a:r>
              <a:rPr lang="nl-NL" baseline="0" dirty="0" err="1"/>
              <a:t>to</a:t>
            </a:r>
            <a:r>
              <a:rPr lang="nl-NL" baseline="0" dirty="0"/>
              <a:t> share here,</a:t>
            </a:r>
          </a:p>
          <a:p>
            <a:r>
              <a:rPr lang="nl-NL" baseline="0" dirty="0" err="1"/>
              <a:t>Include</a:t>
            </a:r>
            <a:r>
              <a:rPr lang="nl-NL" baseline="0" dirty="0"/>
              <a:t> pictures of </a:t>
            </a:r>
            <a:r>
              <a:rPr lang="nl-NL" baseline="0" dirty="0" err="1"/>
              <a:t>yourself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visualise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45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Include</a:t>
            </a:r>
            <a:r>
              <a:rPr lang="nl-NL" baseline="0" dirty="0"/>
              <a:t> a </a:t>
            </a:r>
            <a:r>
              <a:rPr lang="nl-NL" baseline="0" dirty="0" err="1"/>
              <a:t>visual</a:t>
            </a:r>
            <a:r>
              <a:rPr lang="nl-NL" baseline="0" dirty="0"/>
              <a:t> of </a:t>
            </a:r>
            <a:r>
              <a:rPr lang="nl-NL" baseline="0" dirty="0" err="1"/>
              <a:t>your</a:t>
            </a:r>
            <a:r>
              <a:rPr lang="nl-NL" baseline="0" dirty="0"/>
              <a:t> student portal or </a:t>
            </a:r>
            <a:r>
              <a:rPr lang="nl-NL" baseline="0" dirty="0" err="1"/>
              <a:t>weekly</a:t>
            </a:r>
            <a:r>
              <a:rPr lang="nl-NL" baseline="0" dirty="0"/>
              <a:t> </a:t>
            </a:r>
            <a:r>
              <a:rPr lang="nl-NL" baseline="0" dirty="0" err="1"/>
              <a:t>calendar</a:t>
            </a:r>
            <a:r>
              <a:rPr lang="nl-NL" baseline="0" dirty="0"/>
              <a:t>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explain</a:t>
            </a:r>
            <a:r>
              <a:rPr lang="nl-NL" baseline="0" dirty="0"/>
              <a:t> </a:t>
            </a:r>
            <a:r>
              <a:rPr lang="nl-NL" baseline="0" dirty="0" err="1"/>
              <a:t>how</a:t>
            </a:r>
            <a:r>
              <a:rPr lang="nl-NL" baseline="0" dirty="0"/>
              <a:t> </a:t>
            </a:r>
            <a:r>
              <a:rPr lang="nl-NL" baseline="0" dirty="0" err="1"/>
              <a:t>your</a:t>
            </a:r>
            <a:r>
              <a:rPr lang="nl-NL" baseline="0" dirty="0"/>
              <a:t> week looks like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68A28-1A92-456B-A7E2-EEBC10F00A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3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Foto vlaggen Randwijck breedbeeld UM-MUMC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"/>
          <a:stretch/>
        </p:blipFill>
        <p:spPr>
          <a:xfrm>
            <a:off x="0" y="-7888"/>
            <a:ext cx="9144000" cy="4462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7901192" cy="1072027"/>
          </a:xfrm>
        </p:spPr>
        <p:txBody>
          <a:bodyPr>
            <a:noAutofit/>
          </a:bodyPr>
          <a:lstStyle>
            <a:lvl1pPr>
              <a:defRPr sz="5000" baseline="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247723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-7888"/>
            <a:ext cx="9144000" cy="44554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46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494184"/>
            <a:ext cx="4285976" cy="604601"/>
          </a:xfrm>
          <a:prstGeom prst="rect">
            <a:avLst/>
          </a:prstGeom>
        </p:spPr>
      </p:pic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  <p:sp>
        <p:nvSpPr>
          <p:cNvPr id="4" name="AutoShape 2" descr="About Maastricht University - Maastricht University (UM) — AcademicTransfer"/>
          <p:cNvSpPr>
            <a:spLocks noChangeAspect="1" noChangeArrowheads="1"/>
          </p:cNvSpPr>
          <p:nvPr userDrawn="1"/>
        </p:nvSpPr>
        <p:spPr bwMode="auto">
          <a:xfrm>
            <a:off x="116682" y="-445294"/>
            <a:ext cx="279320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41957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41" y="2697025"/>
            <a:ext cx="3532883" cy="2446475"/>
          </a:xfrm>
          <a:prstGeom prst="rect">
            <a:avLst/>
          </a:prstGeom>
        </p:spPr>
      </p:pic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55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59764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47056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inner cit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6958102" cy="1268930"/>
          </a:xfrm>
        </p:spPr>
        <p:txBody>
          <a:bodyPr>
            <a:no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59764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9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2" y="175696"/>
            <a:ext cx="6954592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6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48253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2" y="1485117"/>
            <a:ext cx="3934624" cy="2857572"/>
          </a:xfrm>
        </p:spPr>
        <p:txBody>
          <a:bodyPr/>
          <a:lstStyle>
            <a:lvl3pPr marL="53697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2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3" y="4738972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10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6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630499"/>
            <a:ext cx="2073053" cy="3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1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600" y="1554558"/>
            <a:ext cx="7184173" cy="2826225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98" y="951331"/>
            <a:ext cx="6051830" cy="4258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1984" y="4823248"/>
            <a:ext cx="1203858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19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80" y="4828575"/>
            <a:ext cx="3661753" cy="167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619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1070" y="4823248"/>
            <a:ext cx="1085126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19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6660446-7EF2-924C-83A0-0BD9486ED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96541"/>
            <a:ext cx="2210844" cy="64696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30C16F-B0DB-6046-81F1-E1AD43557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1" y="-1"/>
            <a:ext cx="3009900" cy="7750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BA1E39-13EF-0A4D-BD96-2AB073706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5" t="55460"/>
          <a:stretch/>
        </p:blipFill>
        <p:spPr>
          <a:xfrm>
            <a:off x="103910" y="132340"/>
            <a:ext cx="1655618" cy="2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Foto vlaggen Randwijck breedbeeld UM-MUMC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-154"/>
          <a:stretch/>
        </p:blipFill>
        <p:spPr>
          <a:xfrm>
            <a:off x="0" y="-7888"/>
            <a:ext cx="9144000" cy="4462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7901192" cy="1072027"/>
          </a:xfrm>
        </p:spPr>
        <p:txBody>
          <a:bodyPr>
            <a:noAutofit/>
          </a:bodyPr>
          <a:lstStyle>
            <a:lvl1pPr>
              <a:defRPr sz="5000" baseline="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247723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-7888"/>
            <a:ext cx="9144000" cy="44554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913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19826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9405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ran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5219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4490328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7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385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71691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525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057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447526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799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4494184"/>
            <a:ext cx="4285976" cy="604601"/>
          </a:xfrm>
          <a:prstGeom prst="rect">
            <a:avLst/>
          </a:prstGeom>
        </p:spPr>
      </p:pic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944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381"/>
            <a:ext cx="1552575" cy="53816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00562"/>
            <a:ext cx="1647825" cy="6429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602" y="1554558"/>
            <a:ext cx="7184173" cy="2826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98" y="951331"/>
            <a:ext cx="6051830" cy="4258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51468" y="4823251"/>
            <a:ext cx="1203858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348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6251" y="4823251"/>
            <a:ext cx="3661753" cy="167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48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1070" y="4823251"/>
            <a:ext cx="1085126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348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11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2381"/>
            <a:ext cx="1552575" cy="538163"/>
          </a:xfrm>
          <a:prstGeom prst="rect">
            <a:avLst/>
          </a:prstGeom>
        </p:spPr>
      </p:pic>
      <p:pic>
        <p:nvPicPr>
          <p:cNvPr id="12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" y="4500562"/>
            <a:ext cx="1647825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5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Foto vlaggen Randwijck breedbeeld UM-MUMC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"/>
          <a:stretch/>
        </p:blipFill>
        <p:spPr>
          <a:xfrm>
            <a:off x="0" y="-7888"/>
            <a:ext cx="9144000" cy="4462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7901192" cy="1072027"/>
          </a:xfrm>
        </p:spPr>
        <p:txBody>
          <a:bodyPr>
            <a:noAutofit/>
          </a:bodyPr>
          <a:lstStyle>
            <a:lvl1pPr>
              <a:defRPr sz="5000" baseline="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247723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-7888"/>
            <a:ext cx="9144000" cy="44554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12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00564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5353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ran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0190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490328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ran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8868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310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61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22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447526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697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494184"/>
            <a:ext cx="4285976" cy="604601"/>
          </a:xfrm>
          <a:prstGeom prst="rect">
            <a:avLst/>
          </a:prstGeom>
        </p:spPr>
      </p:pic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387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81"/>
            <a:ext cx="1552575" cy="5381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00562"/>
            <a:ext cx="1647825" cy="64293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3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81"/>
            <a:ext cx="1552575" cy="53816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00562"/>
            <a:ext cx="1647825" cy="6429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598" y="1554558"/>
            <a:ext cx="7184173" cy="2826225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98" y="951331"/>
            <a:ext cx="6051830" cy="4258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51468" y="4823245"/>
            <a:ext cx="1203858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25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6247" y="4823245"/>
            <a:ext cx="3661753" cy="167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25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1068" y="4823245"/>
            <a:ext cx="1085126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25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490328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197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08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447526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47583" y="4738971"/>
            <a:ext cx="334762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LOGO UM_MUMC+PP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503127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61" r:id="rId4"/>
    <p:sldLayoutId id="2147483650" r:id="rId5"/>
    <p:sldLayoutId id="2147483655" r:id="rId6"/>
    <p:sldLayoutId id="2147483656" r:id="rId7"/>
    <p:sldLayoutId id="2147483663" r:id="rId8"/>
    <p:sldLayoutId id="2147483659" r:id="rId9"/>
    <p:sldLayoutId id="2147483654" r:id="rId1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2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2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70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257175" indent="-257175" algn="l" defTabSz="342900" rtl="0" eaLnBrk="1" latinLnBrk="0" hangingPunct="1">
        <a:spcBef>
          <a:spcPts val="0"/>
        </a:spcBef>
        <a:buFont typeface="Arial"/>
        <a:buChar char="•"/>
        <a:defRPr sz="2700" kern="1200">
          <a:solidFill>
            <a:schemeClr val="tx1"/>
          </a:solidFill>
          <a:latin typeface="+mj-lt"/>
          <a:ea typeface="+mn-ea"/>
          <a:cs typeface="Verdana"/>
        </a:defRPr>
      </a:lvl1pPr>
      <a:lvl2pPr marL="538163" indent="-269081" algn="l" defTabSz="3429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2pPr>
      <a:lvl3pPr marL="804863" indent="-267891" algn="l" defTabSz="342900" rtl="0" eaLnBrk="1" latinLnBrk="0" hangingPunct="1">
        <a:spcBef>
          <a:spcPts val="0"/>
        </a:spcBef>
        <a:buFont typeface="Lucida Grande"/>
        <a:buChar char="-"/>
        <a:defRPr sz="2100" kern="1200">
          <a:solidFill>
            <a:schemeClr val="tx1"/>
          </a:solidFill>
          <a:latin typeface="+mj-lt"/>
          <a:ea typeface="+mn-ea"/>
          <a:cs typeface="Verdana"/>
        </a:defRPr>
      </a:lvl3pPr>
      <a:lvl4pPr marL="1072754" indent="-266700" algn="l" defTabSz="3429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4pPr>
      <a:lvl5pPr marL="1345406" indent="-270272" algn="l" defTabSz="3429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47583" y="4738971"/>
            <a:ext cx="334762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LOGO UM_MUMC+P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4503127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3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47583" y="4738971"/>
            <a:ext cx="334762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LOGO UM_MUMC+PP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503127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6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mymaastricht.nl/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6485" y="61442"/>
            <a:ext cx="7901192" cy="1072027"/>
          </a:xfrm>
        </p:spPr>
        <p:txBody>
          <a:bodyPr/>
          <a:lstStyle/>
          <a:p>
            <a:r>
              <a:rPr lang="nl-NL" sz="4400" dirty="0" err="1"/>
              <a:t>Welcome</a:t>
            </a:r>
            <a:r>
              <a:rPr lang="nl-NL" sz="4400" dirty="0"/>
              <a:t> </a:t>
            </a:r>
            <a:r>
              <a:rPr lang="nl-NL" sz="4400" dirty="0" err="1"/>
              <a:t>to</a:t>
            </a:r>
            <a:r>
              <a:rPr lang="nl-NL" sz="4400" dirty="0"/>
              <a:t> Maastricht University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76485" y="711709"/>
            <a:ext cx="4775104" cy="333942"/>
          </a:xfrm>
          <a:noFill/>
        </p:spPr>
        <p:txBody>
          <a:bodyPr/>
          <a:lstStyle/>
          <a:p>
            <a:r>
              <a:rPr lang="en-GB" dirty="0"/>
              <a:t>Faculty of Health, Medicine and Life </a:t>
            </a:r>
            <a:r>
              <a:rPr lang="en-GB" dirty="0" smtClean="0"/>
              <a:t>Sciences</a:t>
            </a:r>
            <a:br>
              <a:rPr lang="en-GB" dirty="0" smtClean="0"/>
            </a:br>
            <a:r>
              <a:rPr lang="en-GB" dirty="0" smtClean="0"/>
              <a:t>Meet &amp; Greet BA Medicine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90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19F0C8C8-6879-8C7A-4071-05B20F5C5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739" y="0"/>
            <a:ext cx="6852522" cy="1639614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B6B183DE-7BD4-1392-9E70-E1BBC629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739" y="0"/>
            <a:ext cx="6852522" cy="348943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773C92B-E3B9-65E2-0B22-9C916EAC3F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39" y="0"/>
            <a:ext cx="6852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6A07299-17D6-33E3-3D2D-5E62ECA2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10696"/>
            <a:ext cx="4489376" cy="402908"/>
          </a:xfrm>
        </p:spPr>
        <p:txBody>
          <a:bodyPr>
            <a:noAutofit/>
          </a:bodyPr>
          <a:lstStyle/>
          <a:p>
            <a:r>
              <a:rPr lang="en-GB" sz="1800" dirty="0"/>
              <a:t>A U T H E N T I C  P R O F E S S I O N A L  T A S K</a:t>
            </a:r>
            <a:r>
              <a:rPr lang="en-GB" sz="2100" dirty="0"/>
              <a:t/>
            </a:r>
            <a:br>
              <a:rPr lang="en-GB" sz="2100" dirty="0"/>
            </a:br>
            <a:endParaRPr lang="en-GB" sz="2100" dirty="0"/>
          </a:p>
        </p:txBody>
      </p:sp>
      <p:pic>
        <p:nvPicPr>
          <p:cNvPr id="5" name="Tijdelijke aanduiding voor afbeelding 7">
            <a:extLst>
              <a:ext uri="{FF2B5EF4-FFF2-40B4-BE49-F238E27FC236}">
                <a16:creationId xmlns:a16="http://schemas.microsoft.com/office/drawing/2014/main" id="{5C758C7D-4D80-7033-8CCF-78EACA8B3A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1" b="-2883"/>
          <a:stretch/>
        </p:blipFill>
        <p:spPr>
          <a:xfrm>
            <a:off x="5171303" y="-74142"/>
            <a:ext cx="4111711" cy="5365922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AAE1307-BAD7-2434-83D6-A17592617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77" y="899461"/>
            <a:ext cx="4642224" cy="3820457"/>
          </a:xfrm>
        </p:spPr>
        <p:txBody>
          <a:bodyPr/>
          <a:lstStyle/>
          <a:p>
            <a:r>
              <a:rPr lang="en-GB" sz="2100" dirty="0"/>
              <a:t>Authentic Task – as the entry point for learning</a:t>
            </a:r>
          </a:p>
          <a:p>
            <a:r>
              <a:rPr lang="en-GB" sz="2100" dirty="0"/>
              <a:t>Used – </a:t>
            </a:r>
          </a:p>
          <a:p>
            <a:pPr lvl="1"/>
            <a:r>
              <a:rPr lang="en-GB" sz="1800" dirty="0"/>
              <a:t>To align the performance objectives with learning/teaching activities and performance information and assessment</a:t>
            </a:r>
          </a:p>
          <a:p>
            <a:pPr lvl="1"/>
            <a:r>
              <a:rPr lang="en-GB" sz="1800" dirty="0"/>
              <a:t>To integrate themes of periods and performance objectives of 3 longitudinal tracks </a:t>
            </a:r>
          </a:p>
          <a:p>
            <a:r>
              <a:rPr lang="en-GB" sz="2100" dirty="0"/>
              <a:t>Also used – </a:t>
            </a:r>
          </a:p>
          <a:p>
            <a:pPr lvl="1"/>
            <a:r>
              <a:rPr lang="en-GB" sz="1800" dirty="0"/>
              <a:t>in the structuring of the period</a:t>
            </a:r>
          </a:p>
          <a:p>
            <a:r>
              <a:rPr lang="en-GB" sz="2200" dirty="0"/>
              <a:t>P E R I O D  1 – A C U T E  C A R E</a:t>
            </a:r>
          </a:p>
        </p:txBody>
      </p:sp>
    </p:spTree>
    <p:extLst>
      <p:ext uri="{BB962C8B-B14F-4D97-AF65-F5344CB8AC3E}">
        <p14:creationId xmlns:p14="http://schemas.microsoft.com/office/powerpoint/2010/main" val="30007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43A19365-72A1-FF5E-34E0-29179801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10696"/>
            <a:ext cx="4811302" cy="727272"/>
          </a:xfrm>
        </p:spPr>
        <p:txBody>
          <a:bodyPr>
            <a:noAutofit/>
          </a:bodyPr>
          <a:lstStyle/>
          <a:p>
            <a:r>
              <a:rPr lang="en-GB" sz="1800" dirty="0"/>
              <a:t>A U T H E N T I C  P R O F E S S I O N A L  T A S K</a:t>
            </a:r>
            <a:br>
              <a:rPr lang="en-GB" sz="1800" dirty="0"/>
            </a:br>
            <a:r>
              <a:rPr lang="en-GB" sz="1800" b="0" dirty="0"/>
              <a:t>A C U T E  C A R E  I</a:t>
            </a:r>
            <a:br>
              <a:rPr lang="en-GB" sz="1800" b="0" dirty="0"/>
            </a:br>
            <a:r>
              <a:rPr lang="en-GB" sz="1800" b="0" dirty="0"/>
              <a:t>L E A R N I N G  O U T C O M E S   3  T R A C K S</a:t>
            </a:r>
            <a:br>
              <a:rPr lang="en-GB" sz="1800" b="0" dirty="0"/>
            </a:br>
            <a:endParaRPr lang="en-GB" sz="2100" b="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F6ADD72-A8CC-FFCD-5D58-6D446801A4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1" b="-2883"/>
          <a:stretch/>
        </p:blipFill>
        <p:spPr>
          <a:xfrm>
            <a:off x="5171303" y="-74142"/>
            <a:ext cx="4111711" cy="5365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249" y="4585251"/>
            <a:ext cx="4378254" cy="503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784811F-4A12-B502-D54C-26BA31DD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7839"/>
            <a:ext cx="4642224" cy="3773130"/>
          </a:xfrm>
        </p:spPr>
        <p:txBody>
          <a:bodyPr/>
          <a:lstStyle/>
          <a:p>
            <a:pPr marL="342900" lvl="1" indent="0" defTabSz="342900">
              <a:buNone/>
              <a:defRPr/>
            </a:pPr>
            <a:r>
              <a:rPr lang="en-US" sz="1875" b="1" dirty="0">
                <a:solidFill>
                  <a:srgbClr val="92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professional </a:t>
            </a:r>
            <a:r>
              <a:rPr lang="en-US" sz="1875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e.g. to:</a:t>
            </a:r>
          </a:p>
          <a:p>
            <a:pPr marL="363538" lvl="2" indent="0" defTabSz="342900">
              <a:buNone/>
              <a:defRPr/>
            </a:pPr>
            <a:r>
              <a:rPr lang="en-US" sz="165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 tissue oxygenation and blood pressure regulation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identify all cardio-vascular anatomical structures at the macro-microscopic level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apply the ABCDE method in a physiological context</a:t>
            </a:r>
          </a:p>
          <a:p>
            <a:pPr marL="342900" lvl="1" indent="0" defTabSz="342900">
              <a:buNone/>
              <a:defRPr/>
            </a:pPr>
            <a:r>
              <a:rPr lang="en-US" sz="1875" b="1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professional </a:t>
            </a:r>
            <a:r>
              <a:rPr lang="en-US" sz="1875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e.g. to: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explain evidence-base for ABCDE method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apply in the context of medical oath and duty of care</a:t>
            </a:r>
          </a:p>
          <a:p>
            <a:pPr marL="342900" lvl="1" indent="0" defTabSz="342900">
              <a:buNone/>
              <a:defRPr/>
            </a:pPr>
            <a:r>
              <a:rPr lang="en-US" sz="1875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and Personal development </a:t>
            </a:r>
            <a:r>
              <a:rPr lang="en-US" sz="1875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e.g. to: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reflect on effect on self after an acute situation</a:t>
            </a:r>
          </a:p>
          <a:p>
            <a:pPr marL="363538" lvl="2" indent="0" defTabSz="342900">
              <a:buNone/>
              <a:defRPr/>
            </a:pP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500" i="1" dirty="0" err="1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</a:t>
            </a:r>
            <a:r>
              <a:rPr lang="en-US" sz="1500" i="1" dirty="0">
                <a:solidFill>
                  <a:srgbClr val="001C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reflect on personal learning strategy and take action</a:t>
            </a:r>
          </a:p>
        </p:txBody>
      </p:sp>
    </p:spTree>
    <p:extLst>
      <p:ext uri="{BB962C8B-B14F-4D97-AF65-F5344CB8AC3E}">
        <p14:creationId xmlns:p14="http://schemas.microsoft.com/office/powerpoint/2010/main" val="43515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1D330-CA92-434B-9E80-7C725CD3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0" dirty="0"/>
              <a:t>C U R R I C U L U M  2 0 2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C45061-F353-174E-B545-6B5F6A98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81625"/>
            <a:ext cx="4327503" cy="2720310"/>
          </a:xfrm>
        </p:spPr>
        <p:txBody>
          <a:bodyPr/>
          <a:lstStyle/>
          <a:p>
            <a:r>
              <a:rPr lang="en-GB" sz="2400" dirty="0"/>
              <a:t>Content </a:t>
            </a:r>
            <a:r>
              <a:rPr lang="en-GB" sz="2000" dirty="0"/>
              <a:t>(contextual; constructive)</a:t>
            </a:r>
          </a:p>
          <a:p>
            <a:endParaRPr lang="en-GB" sz="2400" dirty="0"/>
          </a:p>
          <a:p>
            <a:r>
              <a:rPr lang="en-GB" sz="2400" dirty="0"/>
              <a:t>Collaborative learning</a:t>
            </a:r>
          </a:p>
          <a:p>
            <a:endParaRPr lang="en-GB" sz="2400" dirty="0"/>
          </a:p>
          <a:p>
            <a:r>
              <a:rPr lang="en-GB" sz="2400" dirty="0"/>
              <a:t>Self-regulated learning</a:t>
            </a:r>
          </a:p>
          <a:p>
            <a:pPr lvl="1"/>
            <a:r>
              <a:rPr lang="en-GB" sz="2000" dirty="0"/>
              <a:t>Performance information</a:t>
            </a:r>
          </a:p>
          <a:p>
            <a:pPr lvl="1"/>
            <a:r>
              <a:rPr lang="en-GB" sz="2000" dirty="0"/>
              <a:t>Using to learn, and progress</a:t>
            </a:r>
          </a:p>
          <a:p>
            <a:endParaRPr lang="en-GB" sz="2400" dirty="0"/>
          </a:p>
          <a:p>
            <a:r>
              <a:rPr lang="en-GB" sz="2400" dirty="0"/>
              <a:t>Assessment</a:t>
            </a:r>
          </a:p>
          <a:p>
            <a:pPr lvl="1"/>
            <a:r>
              <a:rPr lang="en-GB" sz="2000" dirty="0"/>
              <a:t>At the competency level</a:t>
            </a:r>
          </a:p>
        </p:txBody>
      </p:sp>
      <p:pic>
        <p:nvPicPr>
          <p:cNvPr id="4" name="Tijdelijke aanduiding voor afbeelding 8">
            <a:extLst>
              <a:ext uri="{FF2B5EF4-FFF2-40B4-BE49-F238E27FC236}">
                <a16:creationId xmlns:a16="http://schemas.microsoft.com/office/drawing/2014/main" id="{492140E6-2C78-D5E1-2299-390F09FA8A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4405" y="0"/>
            <a:ext cx="45489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8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5C110-A71A-A793-F5EA-5835371D2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10694"/>
            <a:ext cx="4443228" cy="607647"/>
          </a:xfrm>
        </p:spPr>
        <p:txBody>
          <a:bodyPr>
            <a:noAutofit/>
          </a:bodyPr>
          <a:lstStyle/>
          <a:p>
            <a:r>
              <a:rPr lang="en-GB" sz="2000" dirty="0"/>
              <a:t>C O L L A B O R A T I V E  &amp; </a:t>
            </a:r>
            <a:br>
              <a:rPr lang="en-GB" sz="2000" dirty="0"/>
            </a:br>
            <a:r>
              <a:rPr lang="en-GB" sz="2000" dirty="0"/>
              <a:t>S E L F – R E G U L A T E D  L E A R N I N 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79D6B6-4E86-928C-B5B5-5C320C73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139057"/>
            <a:ext cx="3812607" cy="3253159"/>
          </a:xfrm>
        </p:spPr>
        <p:txBody>
          <a:bodyPr/>
          <a:lstStyle/>
          <a:p>
            <a:r>
              <a:rPr lang="en-GB" sz="2000" dirty="0"/>
              <a:t>Community of students and teachers</a:t>
            </a:r>
          </a:p>
          <a:p>
            <a:r>
              <a:rPr lang="en-GB" sz="2000" dirty="0"/>
              <a:t>5 learning teams</a:t>
            </a:r>
          </a:p>
          <a:p>
            <a:r>
              <a:rPr lang="en-GB" sz="2000" dirty="0"/>
              <a:t>1 team of 10 students – same coach, for year 1</a:t>
            </a:r>
          </a:p>
          <a:p>
            <a:r>
              <a:rPr lang="en-GB" sz="2000" dirty="0"/>
              <a:t>Learning team coach - guidance</a:t>
            </a:r>
          </a:p>
          <a:p>
            <a:pPr lvl="1"/>
            <a:r>
              <a:rPr lang="en-GB" sz="1800" dirty="0"/>
              <a:t>learning within the APT</a:t>
            </a:r>
          </a:p>
          <a:p>
            <a:pPr lvl="1"/>
            <a:r>
              <a:rPr lang="en-GB" sz="1800" dirty="0"/>
              <a:t>learning and follow-up of performance information</a:t>
            </a:r>
          </a:p>
          <a:p>
            <a:pPr lvl="1"/>
            <a:r>
              <a:rPr lang="en-GB" sz="1800" dirty="0"/>
              <a:t>personal &amp; professional development</a:t>
            </a:r>
          </a:p>
          <a:p>
            <a:pPr lvl="1"/>
            <a:r>
              <a:rPr lang="en-GB" sz="1800" dirty="0"/>
              <a:t>competency exam</a:t>
            </a:r>
          </a:p>
          <a:p>
            <a:endParaRPr lang="en-GB" sz="2000" dirty="0"/>
          </a:p>
        </p:txBody>
      </p:sp>
      <p:pic>
        <p:nvPicPr>
          <p:cNvPr id="4" name="Tijdelijke aanduiding voor afbeelding 5">
            <a:extLst>
              <a:ext uri="{FF2B5EF4-FFF2-40B4-BE49-F238E27FC236}">
                <a16:creationId xmlns:a16="http://schemas.microsoft.com/office/drawing/2014/main" id="{0A617755-B59A-9D4C-8DF3-ED0B0824A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229" y="0"/>
            <a:ext cx="45489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BCA857C-ECFA-466C-E385-B4BC9E92F3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7131"/>
            <a:ext cx="9371849" cy="6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AE75528-BD3E-330E-A002-2082184FD5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13" y="43451"/>
            <a:ext cx="8426974" cy="50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A3223-1744-1E06-5F60-DA0A9BFF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17" y="170300"/>
            <a:ext cx="8326799" cy="567000"/>
          </a:xfrm>
        </p:spPr>
        <p:txBody>
          <a:bodyPr>
            <a:normAutofit fontScale="90000"/>
          </a:bodyPr>
          <a:lstStyle/>
          <a:p>
            <a:r>
              <a:rPr lang="nl-NL" sz="4000" b="0" dirty="0"/>
              <a:t>P E R I O D  M E D 1 0 0 1  –  I N  W E E K  1</a:t>
            </a:r>
          </a:p>
        </p:txBody>
      </p:sp>
      <p:pic>
        <p:nvPicPr>
          <p:cNvPr id="17" name="Afbeelding 16" descr="Afbeelding met binnen, vloer, persoon, kamer&#10;&#10;Automatisch gegenereerde beschrijving">
            <a:extLst>
              <a:ext uri="{FF2B5EF4-FFF2-40B4-BE49-F238E27FC236}">
                <a16:creationId xmlns:a16="http://schemas.microsoft.com/office/drawing/2014/main" id="{8AD55F9F-EA9B-19A1-9276-546F56ED8F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90" y="835654"/>
            <a:ext cx="6606342" cy="367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B7243CA5-4613-414D-2D35-9F6220465F2E}"/>
              </a:ext>
            </a:extLst>
          </p:cNvPr>
          <p:cNvSpPr txBox="1"/>
          <p:nvPr/>
        </p:nvSpPr>
        <p:spPr>
          <a:xfrm>
            <a:off x="5394110" y="4832805"/>
            <a:ext cx="374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Photographs used with permission of people in pictures</a:t>
            </a:r>
            <a:endParaRPr lang="nl-NL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3F53F21-5C69-D2E9-206E-7B4BC6BE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98" y="1211595"/>
            <a:ext cx="3444634" cy="3381426"/>
          </a:xfrm>
        </p:spPr>
        <p:txBody>
          <a:bodyPr/>
          <a:lstStyle/>
          <a:p>
            <a:r>
              <a:rPr lang="en-GB" sz="2400" dirty="0"/>
              <a:t>Getting started!</a:t>
            </a:r>
          </a:p>
          <a:p>
            <a:pPr lvl="1"/>
            <a:r>
              <a:rPr lang="en-GB" sz="2000" dirty="0"/>
              <a:t>Community, getting to know your peers and teachers</a:t>
            </a:r>
          </a:p>
          <a:p>
            <a:pPr lvl="1"/>
            <a:r>
              <a:rPr lang="en-GB" sz="2000" dirty="0"/>
              <a:t>Getting to know - Teaching and learning formats in BA-MED</a:t>
            </a:r>
          </a:p>
          <a:p>
            <a:pPr lvl="1"/>
            <a:r>
              <a:rPr lang="en-GB" sz="2000" dirty="0"/>
              <a:t>S T A R T of Period Acute care I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06350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rgbClr val="00A2DB"/>
                </a:solidFill>
              </a:rPr>
              <a:t>W H A T  Y O U  C A N  E X P E C T 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A2DB"/>
                </a:solidFill>
              </a:rPr>
              <a:t>F R O M  U S  A N D  W H A T  W E 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A2DB"/>
                </a:solidFill>
              </a:rPr>
              <a:t>E X P E C T  F R O M  Y O U . . .</a:t>
            </a:r>
          </a:p>
        </p:txBody>
      </p:sp>
    </p:spTree>
    <p:extLst>
      <p:ext uri="{BB962C8B-B14F-4D97-AF65-F5344CB8AC3E}">
        <p14:creationId xmlns:p14="http://schemas.microsoft.com/office/powerpoint/2010/main" val="51960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22259-A7F3-869B-F240-8E55E66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10695"/>
            <a:ext cx="4211999" cy="582684"/>
          </a:xfrm>
        </p:spPr>
        <p:txBody>
          <a:bodyPr>
            <a:noAutofit/>
          </a:bodyPr>
          <a:lstStyle/>
          <a:p>
            <a:r>
              <a:rPr lang="en-GB" sz="2400" dirty="0"/>
              <a:t>E X P E C T : </a:t>
            </a:r>
            <a:r>
              <a:rPr lang="en-GB" sz="2400" b="0" dirty="0"/>
              <a:t/>
            </a:r>
            <a:br>
              <a:rPr lang="en-GB" sz="2400" b="0" dirty="0"/>
            </a:br>
            <a:r>
              <a:rPr lang="en-GB" sz="2400" b="0" dirty="0"/>
              <a:t>F R O M  B A – M E D  &amp;  </a:t>
            </a:r>
            <a:br>
              <a:rPr lang="en-GB" sz="2400" b="0" dirty="0"/>
            </a:br>
            <a:r>
              <a:rPr lang="en-GB" sz="2400" b="0" dirty="0"/>
              <a:t>T E A C H E R S: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B093A-B02E-E1A1-1CAC-6D30F3EBB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481957"/>
            <a:ext cx="4212000" cy="2720310"/>
          </a:xfrm>
        </p:spPr>
        <p:txBody>
          <a:bodyPr/>
          <a:lstStyle/>
          <a:p>
            <a:r>
              <a:rPr lang="en-GB" sz="2200" dirty="0"/>
              <a:t>Enthusiasm and dedication</a:t>
            </a:r>
          </a:p>
          <a:p>
            <a:r>
              <a:rPr lang="en-GB" sz="2200" dirty="0"/>
              <a:t>Receptive to feedback</a:t>
            </a:r>
          </a:p>
          <a:p>
            <a:r>
              <a:rPr lang="en-GB" sz="2200" dirty="0"/>
              <a:t>Commitment for your professional and personal development</a:t>
            </a:r>
          </a:p>
          <a:p>
            <a:r>
              <a:rPr lang="en-GB" sz="2200" dirty="0"/>
              <a:t>Bachelor program fit for future</a:t>
            </a:r>
          </a:p>
          <a:p>
            <a:r>
              <a:rPr lang="en-GB" sz="2200" dirty="0"/>
              <a:t>Bachelor program preparing you for Master in Medicine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CBCD9C0-41CB-14DD-0981-ED4661E545C4}"/>
              </a:ext>
            </a:extLst>
          </p:cNvPr>
          <p:cNvSpPr txBox="1">
            <a:spLocks/>
          </p:cNvSpPr>
          <p:nvPr/>
        </p:nvSpPr>
        <p:spPr>
          <a:xfrm>
            <a:off x="4811130" y="1481955"/>
            <a:ext cx="4212000" cy="3541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Enthusiasm and curiosity</a:t>
            </a:r>
          </a:p>
          <a:p>
            <a:r>
              <a:rPr lang="en-GB" sz="2200" dirty="0"/>
              <a:t>Responsibility for yourself and team </a:t>
            </a:r>
          </a:p>
          <a:p>
            <a:r>
              <a:rPr lang="en-GB" sz="2200" dirty="0"/>
              <a:t>Accountable for your actions and behaviour </a:t>
            </a:r>
          </a:p>
          <a:p>
            <a:r>
              <a:rPr lang="en-GB" sz="2200" dirty="0"/>
              <a:t>Open and active learning attitude</a:t>
            </a:r>
          </a:p>
          <a:p>
            <a:r>
              <a:rPr lang="en-GB" sz="2200" dirty="0"/>
              <a:t>Participation in program</a:t>
            </a:r>
          </a:p>
          <a:p>
            <a:r>
              <a:rPr lang="en-GB" sz="2200" dirty="0"/>
              <a:t>Receptive and responsive to guidance and feedback</a:t>
            </a:r>
          </a:p>
          <a:p>
            <a:r>
              <a:rPr lang="en-GB" sz="2200" dirty="0"/>
              <a:t>Able to manage insecurities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BE1A750-CADA-F704-285F-CF882ECC4761}"/>
              </a:ext>
            </a:extLst>
          </p:cNvPr>
          <p:cNvSpPr txBox="1">
            <a:spLocks/>
          </p:cNvSpPr>
          <p:nvPr/>
        </p:nvSpPr>
        <p:spPr>
          <a:xfrm>
            <a:off x="4811130" y="310695"/>
            <a:ext cx="4211999" cy="582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GB" sz="2400" dirty="0"/>
              <a:t>E X P E C T : </a:t>
            </a:r>
            <a:r>
              <a:rPr lang="en-GB" sz="2400" b="0" dirty="0"/>
              <a:t/>
            </a:r>
            <a:br>
              <a:rPr lang="en-GB" sz="2400" b="0" dirty="0"/>
            </a:br>
            <a:r>
              <a:rPr lang="en-GB" sz="2400" b="0" dirty="0"/>
              <a:t>F R O M  Y O U: </a:t>
            </a:r>
          </a:p>
        </p:txBody>
      </p:sp>
    </p:spTree>
    <p:extLst>
      <p:ext uri="{BB962C8B-B14F-4D97-AF65-F5344CB8AC3E}">
        <p14:creationId xmlns:p14="http://schemas.microsoft.com/office/powerpoint/2010/main" val="4666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42" y="362732"/>
            <a:ext cx="3934625" cy="372281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What is this session about?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850" y="1006418"/>
            <a:ext cx="3934624" cy="3032873"/>
          </a:xfrm>
        </p:spPr>
        <p:txBody>
          <a:bodyPr/>
          <a:lstStyle/>
          <a:p>
            <a:r>
              <a:rPr lang="en-GB" sz="1600" dirty="0"/>
              <a:t>Introduction: Let’s introduce ourselves</a:t>
            </a:r>
          </a:p>
          <a:p>
            <a:endParaRPr lang="en-GB" sz="1600" dirty="0"/>
          </a:p>
          <a:p>
            <a:r>
              <a:rPr lang="en-GB" sz="1600" dirty="0"/>
              <a:t>Curriculum and programme structure 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Experiences of student </a:t>
            </a:r>
            <a:r>
              <a:rPr lang="en-GB" sz="1600" dirty="0" smtClean="0"/>
              <a:t>Dara</a:t>
            </a:r>
            <a:endParaRPr lang="en-GB" sz="1600" dirty="0"/>
          </a:p>
          <a:p>
            <a:endParaRPr lang="en-GB" sz="1600" dirty="0"/>
          </a:p>
          <a:p>
            <a:r>
              <a:rPr lang="en-US" sz="1600" dirty="0"/>
              <a:t>Key dates and sources for practical information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Study association </a:t>
            </a:r>
            <a:r>
              <a:rPr lang="en-GB" sz="1600" dirty="0" smtClean="0"/>
              <a:t>Pulse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Time for questions </a:t>
            </a:r>
          </a:p>
          <a:p>
            <a:endParaRPr lang="en-GB" sz="24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1724" y="-1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12661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Experiences of </a:t>
            </a:r>
            <a:r>
              <a:rPr lang="en-GB" dirty="0" smtClean="0"/>
              <a:t>Dara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831B1-4018-964F-AE43-9400659D3041}"/>
              </a:ext>
            </a:extLst>
          </p:cNvPr>
          <p:cNvSpPr txBox="1">
            <a:spLocks/>
          </p:cNvSpPr>
          <p:nvPr/>
        </p:nvSpPr>
        <p:spPr>
          <a:xfrm>
            <a:off x="596478" y="1818582"/>
            <a:ext cx="8041473" cy="2720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500" dirty="0" smtClean="0"/>
              <a:t>1</a:t>
            </a:r>
            <a:r>
              <a:rPr lang="en-AU" sz="1500" baseline="30000" dirty="0" smtClean="0"/>
              <a:t>st</a:t>
            </a:r>
            <a:r>
              <a:rPr lang="en-AU" sz="1500" dirty="0" smtClean="0"/>
              <a:t>  Year Student </a:t>
            </a:r>
          </a:p>
          <a:p>
            <a:endParaRPr lang="en-AU" sz="1500" dirty="0" smtClean="0"/>
          </a:p>
          <a:p>
            <a:endParaRPr lang="en-AU" sz="1500" dirty="0" smtClean="0"/>
          </a:p>
          <a:p>
            <a:endParaRPr lang="en-AU" sz="1500" dirty="0" smtClean="0"/>
          </a:p>
          <a:p>
            <a:r>
              <a:rPr lang="en-AU" sz="1500" dirty="0" smtClean="0"/>
              <a:t>          </a:t>
            </a:r>
          </a:p>
          <a:p>
            <a:endParaRPr lang="en-AU" sz="1500" dirty="0" smtClean="0"/>
          </a:p>
          <a:p>
            <a:endParaRPr lang="en-AU" sz="1500" dirty="0" smtClean="0"/>
          </a:p>
          <a:p>
            <a:r>
              <a:rPr lang="en-AU" sz="1500" dirty="0" smtClean="0"/>
              <a:t>	</a:t>
            </a:r>
            <a:endParaRPr lang="en-AU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2" y="2192980"/>
            <a:ext cx="521429" cy="52142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65831B1-4018-964F-AE43-9400659D3041}"/>
              </a:ext>
            </a:extLst>
          </p:cNvPr>
          <p:cNvSpPr txBox="1">
            <a:spLocks/>
          </p:cNvSpPr>
          <p:nvPr/>
        </p:nvSpPr>
        <p:spPr>
          <a:xfrm>
            <a:off x="471788" y="1851834"/>
            <a:ext cx="8041473" cy="2720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>
                <a:solidFill>
                  <a:srgbClr val="FFFFFF"/>
                </a:solidFill>
                <a:latin typeface="+mj-lt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500" dirty="0" smtClean="0"/>
          </a:p>
          <a:p>
            <a:endParaRPr lang="en-AU" sz="1500" dirty="0" smtClean="0"/>
          </a:p>
          <a:p>
            <a:r>
              <a:rPr lang="en-AU" sz="1500" dirty="0" smtClean="0"/>
              <a:t>	 @</a:t>
            </a:r>
            <a:r>
              <a:rPr lang="en-AU" sz="1500" dirty="0" err="1" smtClean="0"/>
              <a:t>daraa.juliaa</a:t>
            </a:r>
            <a:r>
              <a:rPr lang="en-AU" sz="1500" dirty="0" smtClean="0"/>
              <a:t> </a:t>
            </a:r>
            <a:endParaRPr lang="en-AU" sz="1500" dirty="0"/>
          </a:p>
        </p:txBody>
      </p:sp>
    </p:spTree>
    <p:extLst>
      <p:ext uri="{BB962C8B-B14F-4D97-AF65-F5344CB8AC3E}">
        <p14:creationId xmlns:p14="http://schemas.microsoft.com/office/powerpoint/2010/main" val="1911397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Who am I?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B74E1-30E4-5642-B0B8-9EF67BAE1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000087"/>
            <a:ext cx="3484455" cy="285757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1800" dirty="0">
                <a:solidFill>
                  <a:srgbClr val="151C37"/>
                </a:solidFill>
                <a:latin typeface="+mn-lt"/>
              </a:rPr>
              <a:t>Dara </a:t>
            </a:r>
            <a:r>
              <a:rPr lang="en-AU" sz="1800" dirty="0" err="1">
                <a:solidFill>
                  <a:srgbClr val="151C37"/>
                </a:solidFill>
                <a:latin typeface="+mn-lt"/>
              </a:rPr>
              <a:t>Nitu</a:t>
            </a:r>
            <a:endParaRPr lang="en-AU" sz="1800" dirty="0">
              <a:solidFill>
                <a:srgbClr val="151C37"/>
              </a:solidFill>
              <a:latin typeface="+mn-lt"/>
            </a:endParaRPr>
          </a:p>
          <a:p>
            <a:pPr>
              <a:lnSpc>
                <a:spcPct val="130000"/>
              </a:lnSpc>
            </a:pPr>
            <a:r>
              <a:rPr lang="en-AU" sz="1800" dirty="0" err="1">
                <a:solidFill>
                  <a:srgbClr val="151C37"/>
                </a:solidFill>
                <a:latin typeface="+mn-lt"/>
              </a:rPr>
              <a:t>BaMed</a:t>
            </a:r>
            <a:r>
              <a:rPr lang="en-AU" sz="1800" dirty="0">
                <a:solidFill>
                  <a:srgbClr val="151C37"/>
                </a:solidFill>
                <a:latin typeface="+mn-lt"/>
              </a:rPr>
              <a:t> Student</a:t>
            </a:r>
          </a:p>
          <a:p>
            <a:pPr>
              <a:lnSpc>
                <a:spcPct val="130000"/>
              </a:lnSpc>
            </a:pPr>
            <a:r>
              <a:rPr lang="en-AU" sz="1800" dirty="0">
                <a:solidFill>
                  <a:srgbClr val="151C37"/>
                </a:solidFill>
                <a:latin typeface="+mn-lt"/>
              </a:rPr>
              <a:t>from Romania</a:t>
            </a:r>
          </a:p>
          <a:p>
            <a:pPr>
              <a:lnSpc>
                <a:spcPct val="130000"/>
              </a:lnSpc>
            </a:pPr>
            <a:r>
              <a:rPr lang="en-AU" sz="1800" dirty="0">
                <a:solidFill>
                  <a:srgbClr val="151C37"/>
                </a:solidFill>
                <a:latin typeface="+mn-lt"/>
              </a:rPr>
              <a:t>19yo</a:t>
            </a:r>
          </a:p>
          <a:p>
            <a:pPr>
              <a:lnSpc>
                <a:spcPct val="130000"/>
              </a:lnSpc>
            </a:pPr>
            <a:r>
              <a:rPr lang="en-AU" sz="1800" dirty="0">
                <a:solidFill>
                  <a:srgbClr val="151C37"/>
                </a:solidFill>
                <a:latin typeface="+mn-lt"/>
              </a:rPr>
              <a:t>Love travelling, music and making good food for good people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74AE8-3BA5-FF9B-AEBE-0F234AD4EC4A}"/>
              </a:ext>
            </a:extLst>
          </p:cNvPr>
          <p:cNvSpPr txBox="1"/>
          <p:nvPr/>
        </p:nvSpPr>
        <p:spPr>
          <a:xfrm>
            <a:off x="1610591" y="1585116"/>
            <a:ext cx="1828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U" sz="135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172BDEB-2B04-4E48-9848-617C30BEEC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304" r="12304"/>
          <a:stretch>
            <a:fillRect/>
          </a:stretch>
        </p:blipFill>
        <p:spPr>
          <a:xfrm rot="16200000">
            <a:off x="4297363" y="296863"/>
            <a:ext cx="5143500" cy="4548187"/>
          </a:xfrm>
        </p:spPr>
      </p:pic>
    </p:spTree>
    <p:extLst>
      <p:ext uri="{BB962C8B-B14F-4D97-AF65-F5344CB8AC3E}">
        <p14:creationId xmlns:p14="http://schemas.microsoft.com/office/powerpoint/2010/main" val="755427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What is my background?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B74E1-30E4-5642-B0B8-9EF67BAE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44661" lvl="1" indent="0">
              <a:lnSpc>
                <a:spcPct val="130000"/>
              </a:lnSpc>
              <a:buNone/>
            </a:pPr>
            <a:r>
              <a:rPr lang="en-AU" sz="1400" b="1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Study background</a:t>
            </a:r>
            <a:r>
              <a:rPr lang="en-AU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: High school in Bucharest (Romanian diploma) , </a:t>
            </a:r>
            <a:r>
              <a:rPr lang="en-AU" sz="1400" dirty="0" err="1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BaMed</a:t>
            </a:r>
            <a:r>
              <a:rPr lang="en-AU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 student</a:t>
            </a:r>
          </a:p>
          <a:p>
            <a:pPr marL="144661" lvl="1" indent="0">
              <a:lnSpc>
                <a:spcPct val="130000"/>
              </a:lnSpc>
              <a:buNone/>
            </a:pPr>
            <a:r>
              <a:rPr lang="en-AU" sz="1400" b="1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Why did I choose </a:t>
            </a:r>
            <a:r>
              <a:rPr lang="en-AU" sz="1400" b="1" dirty="0" err="1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BaMed</a:t>
            </a:r>
            <a:r>
              <a:rPr lang="en-AU" sz="1400" b="1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? </a:t>
            </a:r>
          </a:p>
          <a:p>
            <a:pPr lvl="1">
              <a:lnSpc>
                <a:spcPct val="130000"/>
              </a:lnSpc>
            </a:pPr>
            <a:r>
              <a:rPr lang="en-US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Have always wanted to study medicine</a:t>
            </a:r>
          </a:p>
          <a:p>
            <a:pPr lvl="1">
              <a:lnSpc>
                <a:spcPct val="130000"/>
              </a:lnSpc>
            </a:pPr>
            <a:r>
              <a:rPr lang="en-US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Unique curriculum – collaboration and self-regulation</a:t>
            </a:r>
          </a:p>
          <a:p>
            <a:pPr lvl="1">
              <a:lnSpc>
                <a:spcPct val="130000"/>
              </a:lnSpc>
            </a:pPr>
            <a:r>
              <a:rPr lang="en-US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Numerous hands-on opportunities and closeness to professionals</a:t>
            </a:r>
          </a:p>
          <a:p>
            <a:pPr lvl="1">
              <a:lnSpc>
                <a:spcPct val="130000"/>
              </a:lnSpc>
            </a:pPr>
            <a:r>
              <a:rPr lang="en-US" sz="1400" dirty="0">
                <a:solidFill>
                  <a:srgbClr val="151C37"/>
                </a:solidFill>
                <a:latin typeface="+mn-lt"/>
                <a:cs typeface="Calibri" panose="020F0502020204030204" pitchFamily="34" charset="0"/>
              </a:rPr>
              <a:t>Lovely city </a:t>
            </a:r>
          </a:p>
          <a:p>
            <a:pPr lvl="1">
              <a:lnSpc>
                <a:spcPct val="130000"/>
              </a:lnSpc>
            </a:pPr>
            <a:endParaRPr lang="en-US" sz="1400" dirty="0">
              <a:solidFill>
                <a:srgbClr val="151C37"/>
              </a:solidFill>
              <a:latin typeface="+mn-lt"/>
              <a:cs typeface="Calibri" panose="020F0502020204030204" pitchFamily="34" charset="0"/>
            </a:endParaRPr>
          </a:p>
          <a:p>
            <a:pPr lvl="1">
              <a:lnSpc>
                <a:spcPct val="130000"/>
              </a:lnSpc>
            </a:pPr>
            <a:endParaRPr lang="en-AU" sz="1400" dirty="0">
              <a:solidFill>
                <a:srgbClr val="151C37"/>
              </a:solidFill>
              <a:latin typeface="+mn-lt"/>
              <a:cs typeface="Calibri" panose="020F0502020204030204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AU" sz="1400" dirty="0">
              <a:solidFill>
                <a:srgbClr val="151C37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537FD6-D1F8-4856-A252-D1440F7FE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430" y="2444529"/>
            <a:ext cx="1926806" cy="1926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AFC36-9E57-4D72-9807-2963B8CA8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54"/>
          <a:stretch/>
        </p:blipFill>
        <p:spPr>
          <a:xfrm>
            <a:off x="2041189" y="2447665"/>
            <a:ext cx="2224932" cy="1923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61B76-8A39-41C0-BDF4-7D2429DD0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683" y="2447665"/>
            <a:ext cx="2623185" cy="19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49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3000" dirty="0"/>
              <a:t>My recommendations for you as prospective students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B74E1-30E4-5642-B0B8-9EF67BAE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44661" lvl="1" indent="0">
              <a:lnSpc>
                <a:spcPct val="130000"/>
              </a:lnSpc>
              <a:buNone/>
            </a:pPr>
            <a:endParaRPr lang="en-AU" sz="1400" dirty="0">
              <a:solidFill>
                <a:srgbClr val="151C37"/>
              </a:solidFill>
              <a:latin typeface="+mn-lt"/>
            </a:endParaRPr>
          </a:p>
          <a:p>
            <a:pPr lvl="1">
              <a:lnSpc>
                <a:spcPct val="130000"/>
              </a:lnSpc>
            </a:pPr>
            <a:r>
              <a:rPr lang="en-AU" sz="1400" dirty="0">
                <a:solidFill>
                  <a:srgbClr val="151C37"/>
                </a:solidFill>
                <a:latin typeface="+mn-lt"/>
              </a:rPr>
              <a:t>Get to know future classmates</a:t>
            </a:r>
          </a:p>
          <a:p>
            <a:pPr lvl="1">
              <a:lnSpc>
                <a:spcPct val="130000"/>
              </a:lnSpc>
            </a:pPr>
            <a:r>
              <a:rPr lang="en-AU" sz="1400" dirty="0">
                <a:solidFill>
                  <a:srgbClr val="151C37"/>
                </a:solidFill>
                <a:latin typeface="+mn-lt"/>
              </a:rPr>
              <a:t>Understand thought behind program</a:t>
            </a:r>
          </a:p>
          <a:p>
            <a:pPr lvl="1">
              <a:lnSpc>
                <a:spcPct val="130000"/>
              </a:lnSpc>
            </a:pPr>
            <a:r>
              <a:rPr lang="en-AU" sz="1400" dirty="0">
                <a:solidFill>
                  <a:srgbClr val="151C37"/>
                </a:solidFill>
                <a:latin typeface="+mn-lt"/>
              </a:rPr>
              <a:t> Do not hesitate to ask questions</a:t>
            </a:r>
          </a:p>
          <a:p>
            <a:pPr lvl="1">
              <a:lnSpc>
                <a:spcPct val="130000"/>
              </a:lnSpc>
            </a:pPr>
            <a:r>
              <a:rPr lang="en-AU" sz="1400" dirty="0">
                <a:solidFill>
                  <a:srgbClr val="151C37"/>
                </a:solidFill>
                <a:latin typeface="+mn-lt"/>
              </a:rPr>
              <a:t>find the balance that works for you</a:t>
            </a:r>
          </a:p>
          <a:p>
            <a:pPr lvl="1">
              <a:lnSpc>
                <a:spcPct val="130000"/>
              </a:lnSpc>
            </a:pPr>
            <a:r>
              <a:rPr lang="en-AU" sz="1400" dirty="0">
                <a:solidFill>
                  <a:srgbClr val="151C37"/>
                </a:solidFill>
                <a:latin typeface="+mn-lt"/>
              </a:rPr>
              <a:t>Start integrating Dutch into your life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B1D99-5230-40E9-AC53-91680894B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" r="16283"/>
          <a:stretch/>
        </p:blipFill>
        <p:spPr>
          <a:xfrm>
            <a:off x="5566078" y="2644430"/>
            <a:ext cx="1863602" cy="1793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11FB2A-8686-4C26-811A-975BD10F3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033" y="972000"/>
            <a:ext cx="2010395" cy="160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E697B-96D1-4A52-A23E-43899696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27145" y="2870743"/>
            <a:ext cx="1791091" cy="1343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3EDA54-831E-461F-A25E-689B0CC51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28919" y="1172109"/>
            <a:ext cx="1600870" cy="12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98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How does my week look like?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EBF876B9-229C-4535-A194-4A4239B8C40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277C4-012B-4323-9410-1851EE80C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1" t="20715" r="4734" b="6319"/>
          <a:stretch/>
        </p:blipFill>
        <p:spPr>
          <a:xfrm>
            <a:off x="367952" y="797070"/>
            <a:ext cx="5684760" cy="36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16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Student life in Maastricht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B74E1-30E4-5642-B0B8-9EF67BAE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2400" dirty="0" err="1">
                <a:solidFill>
                  <a:srgbClr val="151C37"/>
                </a:solidFill>
              </a:rPr>
              <a:t>Randwyck</a:t>
            </a:r>
            <a:r>
              <a:rPr lang="en-AU" sz="2400" dirty="0">
                <a:solidFill>
                  <a:srgbClr val="151C37"/>
                </a:solidFill>
              </a:rPr>
              <a:t> Library 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UM Sports 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Associations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Friends 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Travelling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697D4-C059-492B-BCD8-97A33B03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92" y="1059465"/>
            <a:ext cx="3627078" cy="2720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923BEB-77DE-4BA8-98CC-7E95F906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392" y="1059465"/>
            <a:ext cx="2040233" cy="27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71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ADFF2-6305-054D-9C52-A493BEB3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000" dirty="0"/>
              <a:t>Why study MED at UM?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B74E1-30E4-5642-B0B8-9EF67BAE1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Collaborative mentality 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Personal and academic development 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Lifelong learning</a:t>
            </a:r>
          </a:p>
          <a:p>
            <a:pPr>
              <a:lnSpc>
                <a:spcPct val="130000"/>
              </a:lnSpc>
            </a:pPr>
            <a:r>
              <a:rPr lang="en-AU" sz="2400" dirty="0">
                <a:solidFill>
                  <a:srgbClr val="151C37"/>
                </a:solidFill>
              </a:rPr>
              <a:t>Likeminded peers</a:t>
            </a:r>
          </a:p>
        </p:txBody>
      </p:sp>
    </p:spTree>
    <p:extLst>
      <p:ext uri="{BB962C8B-B14F-4D97-AF65-F5344CB8AC3E}">
        <p14:creationId xmlns:p14="http://schemas.microsoft.com/office/powerpoint/2010/main" val="44336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6262" y="735013"/>
            <a:ext cx="6345929" cy="1653944"/>
          </a:xfrm>
        </p:spPr>
        <p:txBody>
          <a:bodyPr/>
          <a:lstStyle/>
          <a:p>
            <a:r>
              <a:rPr lang="en-US" dirty="0"/>
              <a:t>Key dates and sources for practical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Important dates </a:t>
            </a:r>
            <a:endParaRPr lang="nl-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1" y="997907"/>
            <a:ext cx="4123736" cy="2857572"/>
          </a:xfrm>
        </p:spPr>
        <p:txBody>
          <a:bodyPr/>
          <a:lstStyle/>
          <a:p>
            <a:r>
              <a:rPr lang="en-US" dirty="0"/>
              <a:t>INKOM Maastricht</a:t>
            </a:r>
            <a:r>
              <a:rPr lang="en-US"/>
              <a:t>: </a:t>
            </a:r>
            <a:r>
              <a:rPr lang="en-US" smtClean="0"/>
              <a:t>19 – 22 August </a:t>
            </a:r>
            <a:r>
              <a:rPr lang="en-US" dirty="0"/>
              <a:t>2024</a:t>
            </a:r>
          </a:p>
          <a:p>
            <a:endParaRPr lang="en-US" dirty="0"/>
          </a:p>
          <a:p>
            <a:r>
              <a:rPr lang="en-US" dirty="0">
                <a:solidFill>
                  <a:srgbClr val="001C3D"/>
                </a:solidFill>
              </a:rPr>
              <a:t>Faculty Introduction Day: Tuesday </a:t>
            </a:r>
            <a:r>
              <a:rPr lang="en-US" dirty="0" smtClean="0">
                <a:solidFill>
                  <a:srgbClr val="001C3D"/>
                </a:solidFill>
              </a:rPr>
              <a:t>2 September 2024</a:t>
            </a:r>
            <a:endParaRPr lang="en-US" dirty="0">
              <a:solidFill>
                <a:srgbClr val="001C3D"/>
              </a:solidFill>
            </a:endParaRPr>
          </a:p>
          <a:p>
            <a:endParaRPr lang="en-US" dirty="0"/>
          </a:p>
          <a:p>
            <a:r>
              <a:rPr lang="en-US" dirty="0"/>
              <a:t>Start of the academic year: </a:t>
            </a:r>
            <a:r>
              <a:rPr lang="en-US" dirty="0" smtClean="0"/>
              <a:t>3 </a:t>
            </a:r>
            <a:r>
              <a:rPr lang="en-US" dirty="0"/>
              <a:t>September 2024</a:t>
            </a:r>
            <a:endParaRPr lang="nl-NL" dirty="0"/>
          </a:p>
        </p:txBody>
      </p:sp>
      <p:pic>
        <p:nvPicPr>
          <p:cNvPr id="3076" name="Picture 4" descr="Grootste Inkom ooit van start: 'Iedereen lijkt dit jaar wel ... - De  Limburger Mobi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3374" r="32117"/>
          <a:stretch/>
        </p:blipFill>
        <p:spPr bwMode="auto">
          <a:xfrm>
            <a:off x="5066675" y="-23446"/>
            <a:ext cx="4077325" cy="51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0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When to expect/where to find information</a:t>
            </a:r>
            <a:endParaRPr lang="nl-NL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2425" y="1057725"/>
            <a:ext cx="6278925" cy="2720310"/>
          </a:xfrm>
        </p:spPr>
        <p:txBody>
          <a:bodyPr/>
          <a:lstStyle/>
          <a:p>
            <a:r>
              <a:rPr lang="en-US" sz="1800" dirty="0"/>
              <a:t>4 mails before/about the faculty introduction:</a:t>
            </a:r>
          </a:p>
          <a:p>
            <a:pPr lvl="1"/>
            <a:r>
              <a:rPr lang="en-US" sz="1200" dirty="0"/>
              <a:t>15  July: </a:t>
            </a:r>
            <a:r>
              <a:rPr lang="en-US" sz="1200" i="1" dirty="0"/>
              <a:t>save the date and practical information</a:t>
            </a:r>
          </a:p>
          <a:p>
            <a:pPr lvl="1"/>
            <a:r>
              <a:rPr lang="en-US" sz="1200" dirty="0"/>
              <a:t>29 July: </a:t>
            </a:r>
            <a:r>
              <a:rPr lang="en-US" sz="1200" i="1" dirty="0"/>
              <a:t>need to know information before the start of your study</a:t>
            </a:r>
          </a:p>
          <a:p>
            <a:pPr lvl="1"/>
            <a:r>
              <a:rPr lang="en-US" sz="1200" dirty="0"/>
              <a:t>12 august: </a:t>
            </a:r>
            <a:r>
              <a:rPr lang="en-US" sz="1200" i="1" dirty="0"/>
              <a:t>nice to know information before he start of your study</a:t>
            </a:r>
            <a:br>
              <a:rPr lang="en-US" sz="1200" i="1" dirty="0"/>
            </a:br>
            <a:endParaRPr lang="en-US" sz="1200" dirty="0"/>
          </a:p>
          <a:p>
            <a:pPr lvl="1"/>
            <a:r>
              <a:rPr lang="en-US" sz="1200" dirty="0"/>
              <a:t>Day before your introduction day: </a:t>
            </a:r>
            <a:r>
              <a:rPr lang="en-US" sz="1200" i="1" dirty="0"/>
              <a:t>Last practical information and group number </a:t>
            </a:r>
          </a:p>
          <a:p>
            <a:pPr marL="269082" lvl="1" indent="0">
              <a:buNone/>
            </a:pPr>
            <a:endParaRPr lang="en-US" sz="1400" i="1" dirty="0"/>
          </a:p>
          <a:p>
            <a:r>
              <a:rPr lang="en-US" sz="1800" dirty="0"/>
              <a:t>Time schedules available 2 weeks before start of </a:t>
            </a:r>
            <a:br>
              <a:rPr lang="en-US" sz="1800" dirty="0"/>
            </a:br>
            <a:r>
              <a:rPr lang="en-US" sz="1800" dirty="0"/>
              <a:t>the study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/>
              <a:t>Study Association </a:t>
            </a:r>
            <a:r>
              <a:rPr lang="en-US" sz="1800" b="1" dirty="0" smtClean="0"/>
              <a:t>Pulse: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O</a:t>
            </a:r>
            <a:r>
              <a:rPr lang="en-US" sz="1800" dirty="0">
                <a:sym typeface="Wingdings" panose="05000000000000000000" pitchFamily="2" charset="2"/>
              </a:rPr>
              <a:t>rganizes </a:t>
            </a:r>
            <a:r>
              <a:rPr lang="en-US" sz="1800" dirty="0"/>
              <a:t>activities, both in the field of education and services and in the field of recreation, to make a useful, but also pleasant contribution to your student life.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6188298" y="1057725"/>
            <a:ext cx="2498501" cy="2534947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2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Let’s introduce ourselves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97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596479"/>
            <a:ext cx="3942369" cy="2720310"/>
          </a:xfrm>
        </p:spPr>
        <p:txBody>
          <a:bodyPr/>
          <a:lstStyle/>
          <a:p>
            <a:endParaRPr lang="en-US" sz="2800" dirty="0"/>
          </a:p>
          <a:p>
            <a:pPr marL="0" indent="0">
              <a:buNone/>
            </a:pPr>
            <a:r>
              <a:rPr lang="en-US" sz="1800" dirty="0"/>
              <a:t>Questions about practical things such as housing, where to get a bike, or the student culture?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  <a:hlinkClick r:id="rId2"/>
              </a:rPr>
              <a:t>www.mymaastricht.nl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>
            <a:normAutofit/>
          </a:bodyPr>
          <a:lstStyle/>
          <a:p>
            <a:r>
              <a:rPr lang="en-US" sz="3600" dirty="0"/>
              <a:t>When to expect/where to find information</a:t>
            </a:r>
            <a:endParaRPr lang="nl-NL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9568" y="1859496"/>
            <a:ext cx="2266950" cy="22669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65944" y="2030946"/>
            <a:ext cx="1973624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ts val="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538163" indent="-269081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804863" indent="-267891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21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072754" indent="-266700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345406" indent="-270272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DB4"/>
                </a:solidFill>
                <a:effectLst/>
                <a:uLnTx/>
                <a:uFillTx/>
                <a:latin typeface="Calibri"/>
                <a:ea typeface="+mn-ea"/>
                <a:sym typeface="Wingdings" panose="05000000000000000000" pitchFamily="2" charset="2"/>
              </a:rPr>
              <a:t>…or join their webinars on 8th July &amp; 1st August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7DB4"/>
              </a:solidFill>
              <a:effectLst/>
              <a:uLnTx/>
              <a:uFillTx/>
              <a:latin typeface="Calibri"/>
              <a:ea typeface="+mn-ea"/>
              <a:sym typeface="Wingdings" panose="05000000000000000000" pitchFamily="2" charset="2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27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9351">
            <a:off x="5149579" y="3031940"/>
            <a:ext cx="569697" cy="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46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336045"/>
            <a:ext cx="10153650" cy="567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Join the WhatsApp group: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nl-NL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850" y="987425"/>
            <a:ext cx="5313969" cy="2329364"/>
          </a:xfrm>
        </p:spPr>
        <p:txBody>
          <a:bodyPr/>
          <a:lstStyle/>
          <a:p>
            <a:r>
              <a:rPr lang="en-US" sz="1800" dirty="0">
                <a:sym typeface="Wingdings" panose="05000000000000000000" pitchFamily="2" charset="2"/>
              </a:rPr>
              <a:t>Connect with fellow students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Stay updated on the latest developments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Ask education-relation questions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19351">
            <a:off x="5113887" y="2105816"/>
            <a:ext cx="569697" cy="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5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5178">
            <a:off x="1633827" y="2085039"/>
            <a:ext cx="2181162" cy="1447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468">
            <a:off x="5418880" y="1458352"/>
            <a:ext cx="2689826" cy="1725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35" y="2998095"/>
            <a:ext cx="2279297" cy="167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3988">
            <a:off x="1026787" y="461681"/>
            <a:ext cx="2658714" cy="1789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6486">
            <a:off x="2095051" y="3262386"/>
            <a:ext cx="2058035" cy="1318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6" y="361596"/>
            <a:ext cx="3184758" cy="1397394"/>
          </a:xfrm>
          <a:prstGeom prst="rect">
            <a:avLst/>
          </a:prstGeom>
        </p:spPr>
      </p:pic>
      <p:pic>
        <p:nvPicPr>
          <p:cNvPr id="10" name="Google Shape;155;p5"/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819" y="740236"/>
            <a:ext cx="2199772" cy="333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093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36102" y="1086565"/>
            <a:ext cx="6598342" cy="1653944"/>
          </a:xfrm>
        </p:spPr>
        <p:txBody>
          <a:bodyPr/>
          <a:lstStyle/>
          <a:p>
            <a:pPr algn="ctr"/>
            <a:r>
              <a:rPr lang="en-US" dirty="0"/>
              <a:t>Time for </a:t>
            </a:r>
            <a:br>
              <a:rPr lang="en-US" dirty="0"/>
            </a:br>
            <a:r>
              <a:rPr lang="en-US" dirty="0"/>
              <a:t>Questions &amp; Answers! 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372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b="1" dirty="0"/>
              <a:t>Thank you for joining</a:t>
            </a:r>
          </a:p>
          <a:p>
            <a:pPr marL="0" indent="0" algn="ctr">
              <a:buNone/>
            </a:pPr>
            <a:endParaRPr lang="en-GB" sz="1400" dirty="0"/>
          </a:p>
          <a:p>
            <a:pPr marL="0" indent="0" algn="ctr">
              <a:buNone/>
            </a:pPr>
            <a:r>
              <a:rPr lang="en-GB" sz="3200" b="1" dirty="0"/>
              <a:t>Have a great summer!</a:t>
            </a:r>
          </a:p>
          <a:p>
            <a:pPr marL="0" indent="0" algn="ctr">
              <a:buNone/>
            </a:pPr>
            <a:r>
              <a:rPr lang="en-GB" sz="3200" b="1" dirty="0"/>
              <a:t>See you in August!</a:t>
            </a:r>
          </a:p>
        </p:txBody>
      </p:sp>
    </p:spTree>
    <p:extLst>
      <p:ext uri="{BB962C8B-B14F-4D97-AF65-F5344CB8AC3E}">
        <p14:creationId xmlns:p14="http://schemas.microsoft.com/office/powerpoint/2010/main" val="142052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</a14:imgLayer>
                </a14:imgProps>
              </a:ext>
            </a:extLst>
          </a:blip>
          <a:srcRect l="4520" r="6178"/>
          <a:stretch/>
        </p:blipFill>
        <p:spPr>
          <a:xfrm>
            <a:off x="1" y="-148314"/>
            <a:ext cx="9143999" cy="46262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5" y="-148314"/>
            <a:ext cx="9139815" cy="4626264"/>
          </a:xfrm>
          <a:prstGeom prst="rect">
            <a:avLst/>
          </a:prstGeom>
          <a:solidFill>
            <a:srgbClr val="001C3D">
              <a:alpha val="47843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20954"/>
            <a:ext cx="9144000" cy="1653944"/>
          </a:xfrm>
        </p:spPr>
        <p:txBody>
          <a:bodyPr/>
          <a:lstStyle/>
          <a:p>
            <a:pPr algn="ctr"/>
            <a:r>
              <a:rPr lang="en-US" dirty="0" smtClean="0"/>
              <a:t>Where are you from?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99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36102" y="813297"/>
            <a:ext cx="6598342" cy="2865325"/>
          </a:xfrm>
        </p:spPr>
        <p:txBody>
          <a:bodyPr/>
          <a:lstStyle/>
          <a:p>
            <a:pPr algn="ctr"/>
            <a:r>
              <a:rPr lang="en-US" dirty="0"/>
              <a:t>What do you expect from your study Medicine?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188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Curriculum and programme structure </a:t>
            </a:r>
            <a:br>
              <a:rPr lang="en-GB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250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1D330-CA92-434B-9E80-7C725CD3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Y O U  M A Y  T H I N K . . 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C45061-F353-174E-B545-6B5F6A98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81625"/>
            <a:ext cx="4327503" cy="2720310"/>
          </a:xfrm>
        </p:spPr>
        <p:txBody>
          <a:bodyPr/>
          <a:lstStyle/>
          <a:p>
            <a:r>
              <a:rPr lang="en-GB" sz="2400" dirty="0"/>
              <a:t>Was it not: International Track of Medicine?</a:t>
            </a:r>
          </a:p>
          <a:p>
            <a:r>
              <a:rPr lang="en-GB" sz="2400" dirty="0"/>
              <a:t>Why is it : Bachelor of Medicine?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Curriculum revision</a:t>
            </a:r>
          </a:p>
          <a:p>
            <a:pPr lvl="1"/>
            <a:r>
              <a:rPr lang="en-GB" sz="2000" dirty="0"/>
              <a:t>Which is more than the change in name.. </a:t>
            </a:r>
          </a:p>
        </p:txBody>
      </p:sp>
      <p:pic>
        <p:nvPicPr>
          <p:cNvPr id="4" name="Tijdelijke aanduiding voor afbeelding 8">
            <a:extLst>
              <a:ext uri="{FF2B5EF4-FFF2-40B4-BE49-F238E27FC236}">
                <a16:creationId xmlns:a16="http://schemas.microsoft.com/office/drawing/2014/main" id="{492140E6-2C78-D5E1-2299-390F09FA8A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4405" y="0"/>
            <a:ext cx="45489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0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8E909-FB66-7644-9172-23C4CDE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Curriculum 2022 - Bachelor of Medicine </a:t>
            </a:r>
            <a:br>
              <a:rPr lang="en-GB" dirty="0"/>
            </a:br>
            <a:r>
              <a:rPr lang="en-GB" dirty="0"/>
              <a:t>addressing: </a:t>
            </a:r>
            <a:r>
              <a:rPr lang="en-GB" b="0" dirty="0"/>
              <a:t>Changes in health care</a:t>
            </a:r>
            <a:br>
              <a:rPr lang="en-GB" b="0" dirty="0"/>
            </a:b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E17D5-ACCE-D546-B056-1F291E90A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53" y="1434670"/>
            <a:ext cx="3507713" cy="2720310"/>
          </a:xfrm>
        </p:spPr>
        <p:txBody>
          <a:bodyPr/>
          <a:lstStyle/>
          <a:p>
            <a:r>
              <a:rPr lang="en-GB" sz="2200" dirty="0"/>
              <a:t>More people over 65 years</a:t>
            </a:r>
          </a:p>
          <a:p>
            <a:r>
              <a:rPr lang="en-GB" sz="2200" dirty="0"/>
              <a:t>More chronic diseases</a:t>
            </a:r>
          </a:p>
          <a:p>
            <a:r>
              <a:rPr lang="en-GB" sz="2200" dirty="0"/>
              <a:t>Focus on prevention</a:t>
            </a:r>
          </a:p>
          <a:p>
            <a:r>
              <a:rPr lang="en-GB" sz="2200" dirty="0"/>
              <a:t>Focus on network medicine, working together</a:t>
            </a:r>
          </a:p>
          <a:p>
            <a:r>
              <a:rPr lang="en-GB" sz="2200" dirty="0"/>
              <a:t>Digitalization (apps, health-analytics, e-health)</a:t>
            </a:r>
          </a:p>
          <a:p>
            <a:endParaRPr lang="en-GB" sz="2200" b="1" dirty="0">
              <a:solidFill>
                <a:schemeClr val="accent2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39B210-D73F-1A48-81CA-3C4D376166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127" y="1393258"/>
            <a:ext cx="4415198" cy="3096176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3628B1A-09ED-B749-BFAD-2AD72F7CB2D2}"/>
              </a:ext>
            </a:extLst>
          </p:cNvPr>
          <p:cNvSpPr txBox="1">
            <a:spLocks/>
          </p:cNvSpPr>
          <p:nvPr/>
        </p:nvSpPr>
        <p:spPr>
          <a:xfrm>
            <a:off x="1547596" y="1423238"/>
            <a:ext cx="4858340" cy="3096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4096FFA-ED53-6449-9969-C1DB14E6342E}"/>
              </a:ext>
            </a:extLst>
          </p:cNvPr>
          <p:cNvSpPr txBox="1">
            <a:spLocks/>
          </p:cNvSpPr>
          <p:nvPr/>
        </p:nvSpPr>
        <p:spPr>
          <a:xfrm>
            <a:off x="1503954" y="813173"/>
            <a:ext cx="4346128" cy="3979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endParaRPr lang="en-GB" sz="3000" b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D4ACCA-DA2C-924A-98D9-3178B976023C}"/>
              </a:ext>
            </a:extLst>
          </p:cNvPr>
          <p:cNvSpPr txBox="1"/>
          <p:nvPr/>
        </p:nvSpPr>
        <p:spPr>
          <a:xfrm>
            <a:off x="5135994" y="4549395"/>
            <a:ext cx="41612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/>
              <a:t>https://</a:t>
            </a:r>
            <a:r>
              <a:rPr lang="en-GB" sz="1050" i="1" dirty="0" err="1"/>
              <a:t>ec.europa.eu</a:t>
            </a:r>
            <a:r>
              <a:rPr lang="en-GB" sz="1050" i="1" dirty="0"/>
              <a:t>/</a:t>
            </a:r>
            <a:r>
              <a:rPr lang="en-GB" sz="1050" i="1" dirty="0" err="1"/>
              <a:t>eurostat</a:t>
            </a:r>
            <a:r>
              <a:rPr lang="en-GB" sz="1050" i="1" dirty="0"/>
              <a:t>/web/products-</a:t>
            </a:r>
            <a:r>
              <a:rPr lang="en-GB" sz="1050" i="1" dirty="0" err="1"/>
              <a:t>eurostat</a:t>
            </a:r>
            <a:r>
              <a:rPr lang="en-GB" sz="1050" i="1" dirty="0"/>
              <a:t>-news/-/DDN-20190710-1</a:t>
            </a:r>
          </a:p>
        </p:txBody>
      </p:sp>
    </p:spTree>
    <p:extLst>
      <p:ext uri="{BB962C8B-B14F-4D97-AF65-F5344CB8AC3E}">
        <p14:creationId xmlns:p14="http://schemas.microsoft.com/office/powerpoint/2010/main" val="48255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4C4D1-8484-D240-B8E4-3AD65E12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Curriculum 2022 - Bachelor of Medicine</a:t>
            </a:r>
            <a:br>
              <a:rPr lang="en-GB" dirty="0"/>
            </a:b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F542E2-A673-C14B-A041-ADE53B530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19" y="982383"/>
            <a:ext cx="4125919" cy="3352306"/>
          </a:xfrm>
        </p:spPr>
        <p:txBody>
          <a:bodyPr/>
          <a:lstStyle/>
          <a:p>
            <a:r>
              <a:rPr lang="en-GB" sz="2000" dirty="0"/>
              <a:t>Content update for 2030 and beyond</a:t>
            </a:r>
          </a:p>
          <a:p>
            <a:r>
              <a:rPr lang="en-GB" sz="2000" dirty="0"/>
              <a:t>Next step in educational formats used @UM</a:t>
            </a:r>
          </a:p>
          <a:p>
            <a:pPr lvl="1"/>
            <a:r>
              <a:rPr lang="en-GB" sz="1800" dirty="0"/>
              <a:t>problem-based learning</a:t>
            </a:r>
          </a:p>
          <a:p>
            <a:r>
              <a:rPr lang="en-GB" sz="2000" dirty="0"/>
              <a:t>More choices in your program, e.g. minor period</a:t>
            </a:r>
          </a:p>
          <a:p>
            <a:r>
              <a:rPr lang="en-GB" sz="2000" dirty="0"/>
              <a:t>Supporting professional &amp; personal development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DF0515E-34C1-6248-A6AE-CB8C8AA8E7D4}"/>
              </a:ext>
            </a:extLst>
          </p:cNvPr>
          <p:cNvSpPr txBox="1">
            <a:spLocks/>
          </p:cNvSpPr>
          <p:nvPr/>
        </p:nvSpPr>
        <p:spPr>
          <a:xfrm>
            <a:off x="1709351" y="622846"/>
            <a:ext cx="6097555" cy="9270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endParaRPr lang="en-GB" sz="30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8934AEB-2B20-1847-994D-81A1DD8444D2}"/>
              </a:ext>
            </a:extLst>
          </p:cNvPr>
          <p:cNvSpPr txBox="1">
            <a:spLocks/>
          </p:cNvSpPr>
          <p:nvPr/>
        </p:nvSpPr>
        <p:spPr>
          <a:xfrm>
            <a:off x="1709352" y="1376437"/>
            <a:ext cx="4005649" cy="29478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7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924AD1-4FAB-A141-9488-062DA31240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948" y="1014862"/>
            <a:ext cx="1730558" cy="11982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46E5853-6E4C-E04F-817C-98D2538DD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653" y="2317848"/>
            <a:ext cx="2463334" cy="14898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513EBCA-49CE-B24D-AC1B-1BE5D883B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095" y="2269594"/>
            <a:ext cx="1363424" cy="17507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676DC98-5A68-D64F-B5CE-B5BA797BFF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07" y="966609"/>
            <a:ext cx="1443148" cy="125693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45FB2A-668F-D54A-8A9A-32AAB9F02EA1}"/>
              </a:ext>
            </a:extLst>
          </p:cNvPr>
          <p:cNvSpPr txBox="1"/>
          <p:nvPr/>
        </p:nvSpPr>
        <p:spPr>
          <a:xfrm>
            <a:off x="5319648" y="4806291"/>
            <a:ext cx="3687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/>
              <a:t>Visiedocument</a:t>
            </a:r>
            <a:r>
              <a:rPr lang="en-GB" sz="1200" i="1" dirty="0"/>
              <a:t> </a:t>
            </a:r>
            <a:r>
              <a:rPr lang="en-GB" sz="1200" i="1" dirty="0" err="1"/>
              <a:t>Medisch</a:t>
            </a:r>
            <a:r>
              <a:rPr lang="en-GB" sz="1200" i="1" dirty="0"/>
              <a:t> Specialist 2025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BDD165D-2713-B648-8FE0-3D27FA950AAD}"/>
              </a:ext>
            </a:extLst>
          </p:cNvPr>
          <p:cNvSpPr txBox="1">
            <a:spLocks/>
          </p:cNvSpPr>
          <p:nvPr/>
        </p:nvSpPr>
        <p:spPr>
          <a:xfrm>
            <a:off x="360000" y="3786771"/>
            <a:ext cx="6618970" cy="6393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Full program revision, leading to an identical curriculum in the English track and Dutch track</a:t>
            </a:r>
          </a:p>
        </p:txBody>
      </p:sp>
    </p:spTree>
    <p:extLst>
      <p:ext uri="{BB962C8B-B14F-4D97-AF65-F5344CB8AC3E}">
        <p14:creationId xmlns:p14="http://schemas.microsoft.com/office/powerpoint/2010/main" val="387248035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</TotalTime>
  <Words>1526</Words>
  <Application>Microsoft Office PowerPoint</Application>
  <PresentationFormat>On-screen Show (16:9)</PresentationFormat>
  <Paragraphs>230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Lucida Grande</vt:lpstr>
      <vt:lpstr>Verdana</vt:lpstr>
      <vt:lpstr>Wingdings</vt:lpstr>
      <vt:lpstr>Maastricht University</vt:lpstr>
      <vt:lpstr>1_Maastricht University</vt:lpstr>
      <vt:lpstr>2_Maastricht University</vt:lpstr>
      <vt:lpstr>3_Maastricht University</vt:lpstr>
      <vt:lpstr>Welcome to Maastricht University </vt:lpstr>
      <vt:lpstr>What is this session about?  </vt:lpstr>
      <vt:lpstr>Let’s introduce ourselves</vt:lpstr>
      <vt:lpstr>Where are you from?</vt:lpstr>
      <vt:lpstr>What do you expect from your study Medicine? </vt:lpstr>
      <vt:lpstr>Curriculum and programme structure  </vt:lpstr>
      <vt:lpstr>Y O U  M A Y  T H I N K . . .</vt:lpstr>
      <vt:lpstr>Curriculum 2022 - Bachelor of Medicine  addressing: Changes in health care </vt:lpstr>
      <vt:lpstr>Curriculum 2022 - Bachelor of Medicine </vt:lpstr>
      <vt:lpstr>PowerPoint Presentation</vt:lpstr>
      <vt:lpstr>A U T H E N T I C  P R O F E S S I O N A L  T A S K </vt:lpstr>
      <vt:lpstr>A U T H E N T I C  P R O F E S S I O N A L  T A S K A C U T E  C A R E  I L E A R N I N G  O U T C O M E S   3  T R A C K S </vt:lpstr>
      <vt:lpstr>C U R R I C U L U M  2 0 2 2</vt:lpstr>
      <vt:lpstr>C O L L A B O R A T I V E  &amp;  S E L F – R E G U L A T E D  L E A R N I N G</vt:lpstr>
      <vt:lpstr>PowerPoint Presentation</vt:lpstr>
      <vt:lpstr>PowerPoint Presentation</vt:lpstr>
      <vt:lpstr>P E R I O D  M E D 1 0 0 1  –  I N  W E E K  1</vt:lpstr>
      <vt:lpstr>PowerPoint Presentation</vt:lpstr>
      <vt:lpstr>E X P E C T :  F R O M  B A – M E D  &amp;   T E A C H E R S: </vt:lpstr>
      <vt:lpstr>Experiences of Dara</vt:lpstr>
      <vt:lpstr>Who am I? </vt:lpstr>
      <vt:lpstr>What is my background? </vt:lpstr>
      <vt:lpstr>My recommendations for you as prospective students </vt:lpstr>
      <vt:lpstr>How does my week look like?</vt:lpstr>
      <vt:lpstr>Student life in Maastricht</vt:lpstr>
      <vt:lpstr>Why study MED at UM? </vt:lpstr>
      <vt:lpstr>Key dates and sources for practical information</vt:lpstr>
      <vt:lpstr>Important dates </vt:lpstr>
      <vt:lpstr>When to expect/where to find information</vt:lpstr>
      <vt:lpstr>When to expect/where to find information</vt:lpstr>
      <vt:lpstr>Join the WhatsApp group:  </vt:lpstr>
      <vt:lpstr>PowerPoint Presentation</vt:lpstr>
      <vt:lpstr>Time for  Questions &amp; Answers!  </vt:lpstr>
      <vt:lpstr>PowerPoint Presentation</vt:lpstr>
    </vt:vector>
  </TitlesOfParts>
  <Manager/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Duyx, Inge (FACBURFHML)</dc:creator>
  <cp:keywords/>
  <dc:description/>
  <cp:lastModifiedBy>Houben, Veerle (FACBURFHML)</cp:lastModifiedBy>
  <cp:revision>129</cp:revision>
  <cp:lastPrinted>2019-09-30T09:24:31Z</cp:lastPrinted>
  <dcterms:created xsi:type="dcterms:W3CDTF">2016-01-20T13:07:02Z</dcterms:created>
  <dcterms:modified xsi:type="dcterms:W3CDTF">2024-06-25T12:16:16Z</dcterms:modified>
  <cp:category/>
</cp:coreProperties>
</file>