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  <p:sldMasterId id="2147483683" r:id="rId3"/>
  </p:sldMasterIdLst>
  <p:notesMasterIdLst>
    <p:notesMasterId r:id="rId40"/>
  </p:notesMasterIdLst>
  <p:handoutMasterIdLst>
    <p:handoutMasterId r:id="rId41"/>
  </p:handoutMasterIdLst>
  <p:sldIdLst>
    <p:sldId id="262" r:id="rId4"/>
    <p:sldId id="272" r:id="rId5"/>
    <p:sldId id="296" r:id="rId6"/>
    <p:sldId id="295" r:id="rId7"/>
    <p:sldId id="273" r:id="rId8"/>
    <p:sldId id="274" r:id="rId9"/>
    <p:sldId id="294" r:id="rId10"/>
    <p:sldId id="288" r:id="rId11"/>
    <p:sldId id="291" r:id="rId12"/>
    <p:sldId id="293" r:id="rId13"/>
    <p:sldId id="297" r:id="rId14"/>
    <p:sldId id="268" r:id="rId15"/>
    <p:sldId id="282" r:id="rId16"/>
    <p:sldId id="284" r:id="rId17"/>
    <p:sldId id="285" r:id="rId18"/>
    <p:sldId id="286" r:id="rId19"/>
    <p:sldId id="298" r:id="rId20"/>
    <p:sldId id="275" r:id="rId21"/>
    <p:sldId id="277" r:id="rId22"/>
    <p:sldId id="311" r:id="rId23"/>
    <p:sldId id="287" r:id="rId24"/>
    <p:sldId id="270" r:id="rId25"/>
    <p:sldId id="312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281" r:id="rId38"/>
    <p:sldId id="271" r:id="rId39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2" userDrawn="1">
          <p15:clr>
            <a:srgbClr val="A4A3A4"/>
          </p15:clr>
        </p15:guide>
        <p15:guide id="2" pos="204" userDrawn="1">
          <p15:clr>
            <a:srgbClr val="A4A3A4"/>
          </p15:clr>
        </p15:guide>
        <p15:guide id="3" orient="horz" pos="4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yx, Inge (FACBURFHML)" initials="DI(" lastIdx="1" clrIdx="0">
    <p:extLst>
      <p:ext uri="{19B8F6BF-5375-455C-9EA6-DF929625EA0E}">
        <p15:presenceInfo xmlns:p15="http://schemas.microsoft.com/office/powerpoint/2012/main" userId="S-1-5-21-1572361299-1184395705-1606240830-8551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B4"/>
    <a:srgbClr val="00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8" autoAdjust="0"/>
    <p:restoredTop sz="96494" autoAdjust="0"/>
  </p:normalViewPr>
  <p:slideViewPr>
    <p:cSldViewPr snapToGrid="0" snapToObjects="1">
      <p:cViewPr varScale="1">
        <p:scale>
          <a:sx n="147" d="100"/>
          <a:sy n="147" d="100"/>
        </p:scale>
        <p:origin x="384" y="132"/>
      </p:cViewPr>
      <p:guideLst>
        <p:guide orient="horz" pos="622"/>
        <p:guide pos="204"/>
        <p:guide orient="horz" pos="463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Marleen: </a:t>
            </a:r>
            <a:r>
              <a:rPr lang="en-US" dirty="0"/>
              <a:t>Play music while this slide is in the background</a:t>
            </a:r>
            <a:r>
              <a:rPr lang="en-US" baseline="0" dirty="0"/>
              <a:t> and students enter the session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Marleen</a:t>
            </a:r>
            <a:r>
              <a:rPr lang="en-US" baseline="0" dirty="0"/>
              <a:t> starts with this slide and welcomes everyone and gives coordinator(s) and student ambassador the opportunity to introduce themselves shortly.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baseline="0" dirty="0">
              <a:sym typeface="Wingdings" panose="05000000000000000000" pitchFamily="2" charset="2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1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582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164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8176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1178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8974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415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https://chat.whatsapp.com/Gil5RZ20iabAOyfj1WCtuD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5761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Wooclap</a:t>
            </a:r>
            <a:r>
              <a:rPr lang="en-US" b="0" dirty="0"/>
              <a:t> question</a:t>
            </a:r>
            <a:r>
              <a:rPr lang="en-US" b="0" baseline="0" dirty="0"/>
              <a:t> </a:t>
            </a:r>
            <a:r>
              <a:rPr lang="en-US" b="1" baseline="0" dirty="0"/>
              <a:t>b</a:t>
            </a:r>
            <a:r>
              <a:rPr lang="en-US" b="1" dirty="0"/>
              <a:t>y Marleen:</a:t>
            </a:r>
            <a:r>
              <a:rPr lang="en-US" b="1" baseline="0" dirty="0"/>
              <a:t> </a:t>
            </a:r>
            <a:r>
              <a:rPr lang="en-US" b="0" baseline="0" dirty="0"/>
              <a:t>Answers live on screen</a:t>
            </a:r>
            <a:endParaRPr lang="nl-NL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544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By</a:t>
            </a:r>
            <a:r>
              <a:rPr lang="en-US" b="1" baseline="0" dirty="0"/>
              <a:t> Marleen:</a:t>
            </a:r>
          </a:p>
          <a:p>
            <a:r>
              <a:rPr lang="en-US" baseline="0" dirty="0" err="1"/>
              <a:t>Mogelijkheid</a:t>
            </a:r>
            <a:r>
              <a:rPr lang="en-US" baseline="0" dirty="0"/>
              <a:t> </a:t>
            </a:r>
            <a:r>
              <a:rPr lang="en-US" baseline="0" dirty="0" err="1"/>
              <a:t>evt</a:t>
            </a:r>
            <a:r>
              <a:rPr lang="en-US" baseline="0" dirty="0"/>
              <a:t>. Campus tour nog </a:t>
            </a:r>
            <a:r>
              <a:rPr lang="en-US" baseline="0" dirty="0" err="1"/>
              <a:t>aanbieden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mailen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naar</a:t>
            </a:r>
            <a:r>
              <a:rPr lang="en-US" baseline="0" dirty="0">
                <a:sym typeface="Wingdings" panose="05000000000000000000" pitchFamily="2" charset="2"/>
              </a:rPr>
              <a:t> study-fhml@maastrichtuniversity.nl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898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Outline of the session: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Staff members and current student introduce themselves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Short introduction new students (</a:t>
            </a:r>
            <a:r>
              <a:rPr lang="en-US" baseline="0" dirty="0" err="1"/>
              <a:t>Wooclap</a:t>
            </a:r>
            <a:r>
              <a:rPr lang="en-US" baseline="0" dirty="0"/>
              <a:t>) </a:t>
            </a:r>
            <a:r>
              <a:rPr lang="en-US" baseline="0" dirty="0">
                <a:sym typeface="Wingdings" panose="05000000000000000000" pitchFamily="2" charset="2"/>
              </a:rPr>
              <a:t> Where are you from? What do you expect of the first year? </a:t>
            </a:r>
            <a:r>
              <a:rPr lang="en-US" b="1" baseline="0" dirty="0">
                <a:sym typeface="Wingdings" panose="05000000000000000000" pitchFamily="2" charset="2"/>
              </a:rPr>
              <a:t> by Marleen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Introduction of what students can expect of the first year/blocks, from us and of what we expect from our students </a:t>
            </a:r>
            <a:r>
              <a:rPr lang="en-US" b="1" baseline="0" dirty="0"/>
              <a:t>by coordinator(s)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baseline="0" dirty="0"/>
              <a:t>@ Coordinators</a:t>
            </a:r>
            <a:r>
              <a:rPr lang="en-US" b="0" baseline="0" dirty="0"/>
              <a:t>: do students need to prepare anything before the start of their study?? </a:t>
            </a:r>
            <a:r>
              <a:rPr lang="en-US" b="0" baseline="0" dirty="0">
                <a:sym typeface="Wingdings" panose="05000000000000000000" pitchFamily="2" charset="2"/>
              </a:rPr>
              <a:t> share it now</a:t>
            </a:r>
            <a:endParaRPr lang="en-US" b="0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Experience with being a student (both studying and student life) </a:t>
            </a:r>
            <a:r>
              <a:rPr lang="en-US" b="1" baseline="0" dirty="0"/>
              <a:t>by the current student ambassador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Dates and what to expect before starting your study </a:t>
            </a:r>
            <a:r>
              <a:rPr lang="en-US" b="1" baseline="0" dirty="0">
                <a:sym typeface="Wingdings" panose="05000000000000000000" pitchFamily="2" charset="2"/>
              </a:rPr>
              <a:t> by Marleen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/>
              <a:t>Settling down in Maastricht (as an international student) </a:t>
            </a:r>
            <a:r>
              <a:rPr lang="en-US" b="0" baseline="0" dirty="0">
                <a:sym typeface="Wingdings" panose="05000000000000000000" pitchFamily="2" charset="2"/>
              </a:rPr>
              <a:t> My Maastricht and their webinars in summer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>
                <a:sym typeface="Wingdings" panose="05000000000000000000" pitchFamily="2" charset="2"/>
              </a:rPr>
              <a:t>INKOM, faculty Introduction and start of the academic year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>
                <a:sym typeface="Wingdings" panose="05000000000000000000" pitchFamily="2" charset="2"/>
              </a:rPr>
              <a:t>When to expect more information (mailings, </a:t>
            </a:r>
            <a:r>
              <a:rPr lang="en-US" b="0" baseline="0" dirty="0" err="1">
                <a:sym typeface="Wingdings" panose="05000000000000000000" pitchFamily="2" charset="2"/>
              </a:rPr>
              <a:t>calendarium</a:t>
            </a:r>
            <a:r>
              <a:rPr lang="en-US" b="0" baseline="0" dirty="0">
                <a:sym typeface="Wingdings" panose="05000000000000000000" pitchFamily="2" charset="2"/>
              </a:rPr>
              <a:t>, time schedules)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>
                <a:sym typeface="Wingdings" panose="05000000000000000000" pitchFamily="2" charset="2"/>
              </a:rPr>
              <a:t>Time for questions! </a:t>
            </a:r>
            <a:r>
              <a:rPr lang="en-US" b="1" baseline="0" dirty="0">
                <a:sym typeface="Wingdings" panose="05000000000000000000" pitchFamily="2" charset="2"/>
              </a:rPr>
              <a:t> by students (answers by student ambassador and staff members)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="0" baseline="0" dirty="0">
              <a:sym typeface="Wingdings" panose="05000000000000000000" pitchFamily="2" charset="2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>
                <a:sym typeface="Wingdings" panose="05000000000000000000" pitchFamily="2" charset="2"/>
              </a:rPr>
              <a:t>Still any doubts or questions  possibility to schedule a campus tour.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862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299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8260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555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A0EB7-A0D1-4A53-B308-AD6DABE71E5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227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GB" sz="1000" dirty="0">
              <a:solidFill>
                <a:srgbClr val="002A5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A0EB7-A0D1-4A53-B308-AD6DABE71E5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382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437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57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licht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Foto vlaggen Randwijck breedbeeld UM-MUMC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4"/>
          <a:stretch/>
        </p:blipFill>
        <p:spPr>
          <a:xfrm>
            <a:off x="0" y="-7888"/>
            <a:ext cx="9144000" cy="44622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0" y="175696"/>
            <a:ext cx="7901192" cy="1072027"/>
          </a:xfrm>
        </p:spPr>
        <p:txBody>
          <a:bodyPr>
            <a:noAutofit/>
          </a:bodyPr>
          <a:lstStyle>
            <a:lvl1pPr>
              <a:defRPr sz="5000" baseline="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247723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0" y="-7888"/>
            <a:ext cx="9144000" cy="44554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2463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LOGO UM_MUMC+PP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4494184"/>
            <a:ext cx="4285976" cy="604601"/>
          </a:xfrm>
          <a:prstGeom prst="rect">
            <a:avLst/>
          </a:prstGeom>
        </p:spPr>
      </p:pic>
      <p:sp>
        <p:nvSpPr>
          <p:cNvPr id="1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34100" y="-1779"/>
            <a:ext cx="3009900" cy="10239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381"/>
            <a:ext cx="1552575" cy="53816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00562"/>
            <a:ext cx="1647825" cy="64293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25-6-2024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33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34100" y="-1779"/>
            <a:ext cx="3009900" cy="102393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381"/>
            <a:ext cx="1552575" cy="538163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00562"/>
            <a:ext cx="1647825" cy="6429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598" y="1554558"/>
            <a:ext cx="7184173" cy="2826225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598" y="951331"/>
            <a:ext cx="6051830" cy="42581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51468" y="4823245"/>
            <a:ext cx="1203858" cy="16729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25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25-6-2024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6247" y="4823245"/>
            <a:ext cx="3661753" cy="167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25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1068" y="4823245"/>
            <a:ext cx="1085126" cy="16729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25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684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8810" cy="1653944"/>
          </a:xfrm>
        </p:spPr>
        <p:txBody>
          <a:bodyPr>
            <a:noAutofit/>
          </a:bodyPr>
          <a:lstStyle>
            <a:lvl1pPr>
              <a:defRPr sz="405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90335"/>
            <a:ext cx="2106108" cy="520478"/>
          </a:xfrm>
          <a:prstGeom prst="rect">
            <a:avLst/>
          </a:prstGeom>
        </p:spPr>
      </p:pic>
      <p:sp>
        <p:nvSpPr>
          <p:cNvPr id="4" name="AutoShape 2" descr="About Maastricht University - Maastricht University (UM) — AcademicTransfer"/>
          <p:cNvSpPr>
            <a:spLocks noChangeAspect="1" noChangeArrowheads="1"/>
          </p:cNvSpPr>
          <p:nvPr userDrawn="1"/>
        </p:nvSpPr>
        <p:spPr bwMode="auto">
          <a:xfrm>
            <a:off x="116682" y="-445294"/>
            <a:ext cx="2793206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350"/>
          </a:p>
        </p:txBody>
      </p:sp>
    </p:spTree>
    <p:extLst>
      <p:ext uri="{BB962C8B-B14F-4D97-AF65-F5344CB8AC3E}">
        <p14:creationId xmlns:p14="http://schemas.microsoft.com/office/powerpoint/2010/main" val="3419572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653944"/>
          </a:xfrm>
        </p:spPr>
        <p:txBody>
          <a:bodyPr>
            <a:noAutofit/>
          </a:bodyPr>
          <a:lstStyle>
            <a:lvl1pPr>
              <a:defRPr sz="405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641" y="2697025"/>
            <a:ext cx="3532883" cy="2446475"/>
          </a:xfrm>
          <a:prstGeom prst="rect">
            <a:avLst/>
          </a:prstGeom>
        </p:spPr>
      </p:pic>
      <p:pic>
        <p:nvPicPr>
          <p:cNvPr id="6" name="Afbeelding 10" descr="UM40_RGB_B_blauw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90335"/>
            <a:ext cx="2106108" cy="5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55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Randwijck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268930"/>
          </a:xfrm>
        </p:spPr>
        <p:txBody>
          <a:bodyPr>
            <a:noAutofit/>
          </a:bodyPr>
          <a:lstStyle>
            <a:lvl1pPr>
              <a:defRPr sz="405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559764"/>
            <a:ext cx="4196618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47056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inner city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0" y="175696"/>
            <a:ext cx="6958102" cy="1268930"/>
          </a:xfrm>
        </p:spPr>
        <p:txBody>
          <a:bodyPr>
            <a:no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559764"/>
            <a:ext cx="4196618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79809"/>
            <a:ext cx="2106108" cy="51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97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2" y="175696"/>
            <a:ext cx="6954592" cy="1653944"/>
          </a:xfrm>
        </p:spPr>
        <p:txBody>
          <a:bodyPr>
            <a:noAutofit/>
          </a:bodyPr>
          <a:lstStyle>
            <a:lvl1pPr>
              <a:defRPr sz="405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5" name="Afbeelding 3" descr="UM40_RGB_B_diap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79809"/>
            <a:ext cx="2106108" cy="51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73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86342" cy="1653944"/>
          </a:xfrm>
        </p:spPr>
        <p:txBody>
          <a:bodyPr>
            <a:noAutofit/>
          </a:bodyPr>
          <a:lstStyle>
            <a:lvl1pPr>
              <a:defRPr sz="405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6" name="Afbeelding 3" descr="UM40_RGB_B_diap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79809"/>
            <a:ext cx="2106108" cy="51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56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90335"/>
            <a:ext cx="2106108" cy="5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1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licht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48253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3" descr="UM40_RGB_B_diap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79809"/>
            <a:ext cx="2106108" cy="51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95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90335"/>
            <a:ext cx="2106108" cy="5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05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2" y="1485117"/>
            <a:ext cx="3934624" cy="2857572"/>
          </a:xfrm>
        </p:spPr>
        <p:txBody>
          <a:bodyPr/>
          <a:lstStyle>
            <a:lvl3pPr marL="53697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2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3" y="4738972"/>
            <a:ext cx="3449951" cy="273844"/>
          </a:xfrm>
        </p:spPr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10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90335"/>
            <a:ext cx="2106108" cy="5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06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630499"/>
            <a:ext cx="2073053" cy="3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17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9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90335"/>
            <a:ext cx="2106108" cy="5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23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600" y="1554558"/>
            <a:ext cx="7184173" cy="2826225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598" y="951331"/>
            <a:ext cx="6051830" cy="42581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51984" y="4823248"/>
            <a:ext cx="1203858" cy="16729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19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25-6-2024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80" y="4828575"/>
            <a:ext cx="3661753" cy="167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619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1070" y="4823248"/>
            <a:ext cx="1085126" cy="16729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19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6660446-7EF2-924C-83A0-0BD9486ED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496541"/>
            <a:ext cx="2210844" cy="64696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D30C16F-B0DB-6046-81F1-E1AD435579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101" y="-1"/>
            <a:ext cx="3009900" cy="77504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7BA1E39-13EF-0A4D-BD96-2AB073706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45" t="55460"/>
          <a:stretch/>
        </p:blipFill>
        <p:spPr>
          <a:xfrm>
            <a:off x="103910" y="132340"/>
            <a:ext cx="1655618" cy="28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55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9588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00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861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4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donker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71691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3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72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38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41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371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30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26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2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oranj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48868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Afbeelding 8" descr="LOGO UM_MUMC+PP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9" y="4490328"/>
            <a:ext cx="4285976" cy="60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donker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197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 licht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1"/>
            <a:ext cx="9144000" cy="44475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089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4447526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500487" y="4738971"/>
            <a:ext cx="2694717" cy="27384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316142" y="4738800"/>
            <a:ext cx="37065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847583" y="4738971"/>
            <a:ext cx="3347620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LOGO UM_MUMC+PP.jp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9" y="4503127"/>
            <a:ext cx="4285976" cy="60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0" r:id="rId3"/>
    <p:sldLayoutId id="2147483661" r:id="rId4"/>
    <p:sldLayoutId id="2147483650" r:id="rId5"/>
    <p:sldLayoutId id="2147483655" r:id="rId6"/>
    <p:sldLayoutId id="2147483656" r:id="rId7"/>
    <p:sldLayoutId id="2147483663" r:id="rId8"/>
    <p:sldLayoutId id="2147483659" r:id="rId9"/>
    <p:sldLayoutId id="2147483654" r:id="rId10"/>
    <p:sldLayoutId id="2147483680" r:id="rId11"/>
    <p:sldLayoutId id="2147483682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2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5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17546" y="4738972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5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5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707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257175" indent="-257175" algn="l" defTabSz="342900" rtl="0" eaLnBrk="1" latinLnBrk="0" hangingPunct="1">
        <a:spcBef>
          <a:spcPts val="0"/>
        </a:spcBef>
        <a:buFont typeface="Arial"/>
        <a:buChar char="•"/>
        <a:defRPr sz="2700" kern="1200">
          <a:solidFill>
            <a:schemeClr val="tx1"/>
          </a:solidFill>
          <a:latin typeface="+mj-lt"/>
          <a:ea typeface="+mn-ea"/>
          <a:cs typeface="Verdana"/>
        </a:defRPr>
      </a:lvl1pPr>
      <a:lvl2pPr marL="538163" indent="-269081" algn="l" defTabSz="3429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2pPr>
      <a:lvl3pPr marL="804863" indent="-267891" algn="l" defTabSz="342900" rtl="0" eaLnBrk="1" latinLnBrk="0" hangingPunct="1">
        <a:spcBef>
          <a:spcPts val="0"/>
        </a:spcBef>
        <a:buFont typeface="Lucida Grande"/>
        <a:buChar char="-"/>
        <a:defRPr sz="2100" kern="1200">
          <a:solidFill>
            <a:schemeClr val="tx1"/>
          </a:solidFill>
          <a:latin typeface="+mj-lt"/>
          <a:ea typeface="+mn-ea"/>
          <a:cs typeface="Verdana"/>
        </a:defRPr>
      </a:lvl3pPr>
      <a:lvl4pPr marL="1072754" indent="-266700" algn="l" defTabSz="342900" rtl="0" eaLnBrk="1" latinLnBrk="0" hangingPunct="1">
        <a:spcBef>
          <a:spcPts val="0"/>
        </a:spcBef>
        <a:buFont typeface="Lucida Grande"/>
        <a:buChar char="-"/>
        <a:defRPr sz="1800" kern="1200">
          <a:solidFill>
            <a:schemeClr val="tx1"/>
          </a:solidFill>
          <a:latin typeface="+mj-lt"/>
          <a:ea typeface="+mn-ea"/>
          <a:cs typeface="Verdana"/>
        </a:defRPr>
      </a:lvl4pPr>
      <a:lvl5pPr marL="1345406" indent="-270272" algn="l" defTabSz="342900" rtl="0" eaLnBrk="1" latinLnBrk="0" hangingPunct="1">
        <a:spcBef>
          <a:spcPts val="0"/>
        </a:spcBef>
        <a:buFont typeface="Lucida Grande"/>
        <a:buChar char="-"/>
        <a:defRPr sz="1800" kern="1200">
          <a:solidFill>
            <a:schemeClr val="tx1"/>
          </a:solidFill>
          <a:latin typeface="+mj-lt"/>
          <a:ea typeface="+mn-ea"/>
          <a:cs typeface="Verdan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6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mymaastricht.nl/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0" y="55659"/>
            <a:ext cx="7901192" cy="1072027"/>
          </a:xfrm>
        </p:spPr>
        <p:txBody>
          <a:bodyPr/>
          <a:lstStyle/>
          <a:p>
            <a:r>
              <a:rPr lang="nl-NL" sz="4400" dirty="0" err="1"/>
              <a:t>Welcome</a:t>
            </a:r>
            <a:r>
              <a:rPr lang="nl-NL" sz="4400" dirty="0"/>
              <a:t> </a:t>
            </a:r>
            <a:r>
              <a:rPr lang="nl-NL" sz="4400" dirty="0" err="1"/>
              <a:t>to</a:t>
            </a:r>
            <a:r>
              <a:rPr lang="nl-NL" sz="4400" dirty="0"/>
              <a:t> Maastricht University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75990" y="711709"/>
            <a:ext cx="4775104" cy="333942"/>
          </a:xfrm>
          <a:noFill/>
        </p:spPr>
        <p:txBody>
          <a:bodyPr/>
          <a:lstStyle/>
          <a:p>
            <a:r>
              <a:rPr lang="en-GB" dirty="0"/>
              <a:t>Faculty of Health, Medicine and Life Sciences</a:t>
            </a:r>
            <a:br>
              <a:rPr lang="en-GB" dirty="0"/>
            </a:br>
            <a:r>
              <a:rPr lang="en-GB" dirty="0"/>
              <a:t>Meet &amp; Greet BA EPH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675990" y="1525630"/>
            <a:ext cx="1429965" cy="1400784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extBox 2"/>
          <p:cNvSpPr txBox="1"/>
          <p:nvPr/>
        </p:nvSpPr>
        <p:spPr>
          <a:xfrm>
            <a:off x="862210" y="1764357"/>
            <a:ext cx="1057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28 </a:t>
            </a:r>
            <a:r>
              <a:rPr lang="en-US" dirty="0" err="1">
                <a:solidFill>
                  <a:schemeClr val="bg1"/>
                </a:solidFill>
              </a:rPr>
              <a:t>juni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12:00 CET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01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1736" y="1791481"/>
            <a:ext cx="2282345" cy="3199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40" y="1808756"/>
            <a:ext cx="2299767" cy="3182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929" y="370662"/>
            <a:ext cx="2250584" cy="3181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8" y="97141"/>
            <a:ext cx="2228413" cy="3147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8452" y="2090765"/>
            <a:ext cx="2058424" cy="28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3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96478" y="987425"/>
            <a:ext cx="6598342" cy="1653944"/>
          </a:xfrm>
        </p:spPr>
        <p:txBody>
          <a:bodyPr/>
          <a:lstStyle/>
          <a:p>
            <a:r>
              <a:rPr lang="en-GB" dirty="0"/>
              <a:t>Experiences of </a:t>
            </a:r>
            <a:r>
              <a:rPr lang="en-GB" dirty="0" smtClean="0"/>
              <a:t>Noemi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7072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310695"/>
            <a:ext cx="4222392" cy="1174423"/>
          </a:xfrm>
        </p:spPr>
        <p:txBody>
          <a:bodyPr/>
          <a:lstStyle/>
          <a:p>
            <a:pPr defTabSz="0"/>
            <a:r>
              <a:rPr lang="en-GB" dirty="0"/>
              <a:t>Experiences of </a:t>
            </a:r>
            <a:r>
              <a:rPr lang="en-GB" dirty="0" smtClean="0"/>
              <a:t>Noemi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395" y="1050499"/>
            <a:ext cx="3934624" cy="2857572"/>
          </a:xfrm>
        </p:spPr>
        <p:txBody>
          <a:bodyPr/>
          <a:lstStyle/>
          <a:p>
            <a:pPr marL="0" indent="0">
              <a:buNone/>
            </a:pPr>
            <a:r>
              <a:rPr lang="nl-NL" sz="2400" b="1" dirty="0"/>
              <a:t>Settling down in Maastricht </a:t>
            </a:r>
          </a:p>
          <a:p>
            <a:r>
              <a:rPr lang="nl-NL" sz="2000" dirty="0"/>
              <a:t>Housing </a:t>
            </a:r>
          </a:p>
          <a:p>
            <a:r>
              <a:rPr lang="nl-NL" sz="2000" dirty="0"/>
              <a:t>Check your health insurance</a:t>
            </a:r>
          </a:p>
          <a:p>
            <a:r>
              <a:rPr lang="nl-NL" sz="2000" dirty="0"/>
              <a:t>Explore Maastricht </a:t>
            </a:r>
          </a:p>
          <a:p>
            <a:endParaRPr lang="nl-NL" dirty="0"/>
          </a:p>
        </p:txBody>
      </p:sp>
      <p:sp>
        <p:nvSpPr>
          <p:cNvPr id="6" name="Flowchart: Connector 5"/>
          <p:cNvSpPr/>
          <p:nvPr/>
        </p:nvSpPr>
        <p:spPr>
          <a:xfrm>
            <a:off x="4694350" y="620377"/>
            <a:ext cx="2498501" cy="2534947"/>
          </a:xfrm>
          <a:prstGeom prst="flowChartConnector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Flowchart: Connector 8"/>
          <p:cNvSpPr/>
          <p:nvPr/>
        </p:nvSpPr>
        <p:spPr>
          <a:xfrm>
            <a:off x="6565486" y="2649828"/>
            <a:ext cx="1925392" cy="1902854"/>
          </a:xfrm>
          <a:prstGeom prst="flowChartConnector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2901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310695"/>
            <a:ext cx="4692471" cy="1174423"/>
          </a:xfrm>
        </p:spPr>
        <p:txBody>
          <a:bodyPr/>
          <a:lstStyle/>
          <a:p>
            <a:r>
              <a:rPr lang="en-GB" dirty="0"/>
              <a:t>Experiences of </a:t>
            </a:r>
            <a:r>
              <a:rPr lang="en-GB" dirty="0" smtClean="0"/>
              <a:t>Noemi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992481"/>
            <a:ext cx="4499288" cy="2857572"/>
          </a:xfrm>
        </p:spPr>
        <p:txBody>
          <a:bodyPr/>
          <a:lstStyle/>
          <a:p>
            <a:pPr marL="0" indent="0">
              <a:buNone/>
            </a:pPr>
            <a:r>
              <a:rPr lang="nl-NL" sz="2400" b="1" dirty="0"/>
              <a:t>First weeks as a student in Maastricht and student life </a:t>
            </a:r>
          </a:p>
          <a:p>
            <a:r>
              <a:rPr lang="nl-NL" sz="2000" dirty="0"/>
              <a:t>INKOM</a:t>
            </a:r>
          </a:p>
          <a:p>
            <a:pPr lvl="1"/>
            <a:r>
              <a:rPr lang="nl-NL" sz="1600" dirty="0"/>
              <a:t>Meet your fellow UM students and have fun! </a:t>
            </a:r>
          </a:p>
          <a:p>
            <a:pPr lvl="1"/>
            <a:r>
              <a:rPr lang="nl-NL" sz="1600" dirty="0"/>
              <a:t>Introduction to study associations and sports offer </a:t>
            </a:r>
          </a:p>
          <a:p>
            <a:r>
              <a:rPr lang="nl-NL" sz="2000" dirty="0"/>
              <a:t>Faculty introduction </a:t>
            </a:r>
          </a:p>
          <a:p>
            <a:pPr lvl="1"/>
            <a:r>
              <a:rPr lang="nl-NL" sz="1600" dirty="0"/>
              <a:t>FHML and Meet EPH students </a:t>
            </a:r>
          </a:p>
          <a:p>
            <a:r>
              <a:rPr lang="nl-NL" sz="2000" dirty="0"/>
              <a:t>Start of the study and first tutorial group 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endParaRPr lang="nl-NL" sz="2000" dirty="0"/>
          </a:p>
          <a:p>
            <a:endParaRPr lang="nl-NL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70867" y="0"/>
            <a:ext cx="4417455" cy="5143500"/>
          </a:xfrm>
        </p:spPr>
      </p:pic>
    </p:spTree>
    <p:extLst>
      <p:ext uri="{BB962C8B-B14F-4D97-AF65-F5344CB8AC3E}">
        <p14:creationId xmlns:p14="http://schemas.microsoft.com/office/powerpoint/2010/main" val="4107342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2D8C79-E3F0-952E-514D-41AFE9635F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056" y="398762"/>
            <a:ext cx="6006004" cy="2521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53A0DC8-4496-9023-DF3B-0E84ADD3F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056" y="3023726"/>
            <a:ext cx="6006004" cy="1195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4569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4514653" cy="1174423"/>
          </a:xfrm>
        </p:spPr>
        <p:txBody>
          <a:bodyPr/>
          <a:lstStyle/>
          <a:p>
            <a:r>
              <a:rPr lang="en-GB" dirty="0"/>
              <a:t>Experiences of </a:t>
            </a:r>
            <a:r>
              <a:rPr lang="en-GB" dirty="0" smtClean="0"/>
              <a:t>Noemi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987425"/>
            <a:ext cx="3934624" cy="2857572"/>
          </a:xfrm>
        </p:spPr>
        <p:txBody>
          <a:bodyPr/>
          <a:lstStyle/>
          <a:p>
            <a:pPr marL="0" indent="0">
              <a:buNone/>
            </a:pPr>
            <a:r>
              <a:rPr lang="nl-NL" sz="2400" b="1" dirty="0"/>
              <a:t>Way of studying </a:t>
            </a:r>
          </a:p>
          <a:p>
            <a:r>
              <a:rPr lang="nl-NL" sz="2000" dirty="0"/>
              <a:t>Tutorials (8- 12 students) </a:t>
            </a:r>
          </a:p>
          <a:p>
            <a:r>
              <a:rPr lang="nl-NL" sz="2000" dirty="0"/>
              <a:t>Problem based learning (PBL) </a:t>
            </a:r>
          </a:p>
          <a:p>
            <a:r>
              <a:rPr lang="nl-NL" sz="2000" dirty="0"/>
              <a:t>Lectures (interactive)</a:t>
            </a:r>
          </a:p>
          <a:p>
            <a:r>
              <a:rPr lang="nl-NL" sz="2000" dirty="0"/>
              <a:t>Active Recall (asking questions) </a:t>
            </a:r>
          </a:p>
          <a:p>
            <a:r>
              <a:rPr lang="nl-NL" sz="2000" dirty="0"/>
              <a:t>Quizzes </a:t>
            </a:r>
          </a:p>
          <a:p>
            <a:r>
              <a:rPr lang="nl-NL" sz="2000" dirty="0"/>
              <a:t>Studying in groups </a:t>
            </a:r>
          </a:p>
          <a:p>
            <a:endParaRPr lang="nl-NL" sz="2000" dirty="0"/>
          </a:p>
          <a:p>
            <a:endParaRPr lang="nl-NL" dirty="0"/>
          </a:p>
        </p:txBody>
      </p:sp>
      <p:pic>
        <p:nvPicPr>
          <p:cNvPr id="1026" name="Picture 2" descr="PBL | Maastricht Universit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r="50180"/>
          <a:stretch/>
        </p:blipFill>
        <p:spPr bwMode="auto">
          <a:xfrm>
            <a:off x="4924330" y="0"/>
            <a:ext cx="42196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201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4235039" cy="1174423"/>
          </a:xfrm>
        </p:spPr>
        <p:txBody>
          <a:bodyPr/>
          <a:lstStyle/>
          <a:p>
            <a:r>
              <a:rPr lang="en-GB" dirty="0"/>
              <a:t>Experiences of </a:t>
            </a:r>
            <a:r>
              <a:rPr lang="en-GB" dirty="0" smtClean="0"/>
              <a:t>Noemi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996167"/>
            <a:ext cx="3934624" cy="2857572"/>
          </a:xfrm>
        </p:spPr>
        <p:txBody>
          <a:bodyPr/>
          <a:lstStyle/>
          <a:p>
            <a:pPr marL="0" indent="0">
              <a:buNone/>
            </a:pPr>
            <a:r>
              <a:rPr lang="nl-NL" sz="2400" b="1" dirty="0"/>
              <a:t>Best tips for new students </a:t>
            </a:r>
          </a:p>
          <a:p>
            <a:r>
              <a:rPr lang="nl-NL" sz="2000" dirty="0"/>
              <a:t>Take part in INKOM</a:t>
            </a:r>
          </a:p>
          <a:p>
            <a:r>
              <a:rPr lang="nl-NL" sz="2000" dirty="0"/>
              <a:t>Join EUnitas and UM Sports (and other associations/ projects if        you like) </a:t>
            </a:r>
          </a:p>
          <a:p>
            <a:r>
              <a:rPr lang="nl-NL" sz="2000" dirty="0"/>
              <a:t>Get a bike (for example Swapfiets or find a second hand bike) </a:t>
            </a:r>
          </a:p>
          <a:p>
            <a:r>
              <a:rPr lang="nl-NL" sz="2000" dirty="0"/>
              <a:t>Take the opportunity to travel 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endParaRPr lang="nl-NL" sz="2000" dirty="0"/>
          </a:p>
          <a:p>
            <a:endParaRPr lang="nl-NL" dirty="0"/>
          </a:p>
        </p:txBody>
      </p:sp>
      <p:pic>
        <p:nvPicPr>
          <p:cNvPr id="6" name="Picture 5" descr="A picture containing tree, outdoor, sky, river&#10;&#10;Description automatically generated">
            <a:extLst>
              <a:ext uri="{FF2B5EF4-FFF2-40B4-BE49-F238E27FC236}">
                <a16:creationId xmlns:a16="http://schemas.microsoft.com/office/drawing/2014/main" id="{8E998C23-7148-EC24-CE77-2E7EFB3938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606" y="1908810"/>
            <a:ext cx="4212394" cy="3234689"/>
          </a:xfrm>
          <a:prstGeom prst="rect">
            <a:avLst/>
          </a:prstGeom>
        </p:spPr>
      </p:pic>
      <p:pic>
        <p:nvPicPr>
          <p:cNvPr id="8" name="Picture 7" descr="A flock of birds flying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D328242E-AAA6-61F4-575F-8203ECE99F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080" y="1"/>
            <a:ext cx="2407922" cy="3210562"/>
          </a:xfrm>
          <a:prstGeom prst="rect">
            <a:avLst/>
          </a:prstGeom>
        </p:spPr>
      </p:pic>
      <p:pic>
        <p:nvPicPr>
          <p:cNvPr id="9" name="Picture 8" descr="A tree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AED9F6DF-74D2-1F8A-DD73-9CDD9010C7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607" y="-1"/>
            <a:ext cx="1853795" cy="2227340"/>
          </a:xfrm>
          <a:prstGeom prst="rect">
            <a:avLst/>
          </a:prstGeom>
        </p:spPr>
      </p:pic>
      <p:pic>
        <p:nvPicPr>
          <p:cNvPr id="10" name="Picture 9" descr="A group of people posing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21B86A81-3F3B-CE71-2A18-3E2628ED3B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644" y="2082882"/>
            <a:ext cx="966015" cy="128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60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76262" y="735013"/>
            <a:ext cx="6345929" cy="1653944"/>
          </a:xfrm>
        </p:spPr>
        <p:txBody>
          <a:bodyPr/>
          <a:lstStyle/>
          <a:p>
            <a:r>
              <a:rPr lang="en-US" dirty="0"/>
              <a:t>Key dates and sources for practical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348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Important dates </a:t>
            </a:r>
            <a:endParaRPr lang="nl-NL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001" y="997907"/>
            <a:ext cx="4123736" cy="2857572"/>
          </a:xfrm>
        </p:spPr>
        <p:txBody>
          <a:bodyPr/>
          <a:lstStyle/>
          <a:p>
            <a:r>
              <a:rPr lang="en-US" dirty="0"/>
              <a:t>INKOM Maastricht</a:t>
            </a:r>
            <a:r>
              <a:rPr lang="en-US"/>
              <a:t>: </a:t>
            </a:r>
            <a:r>
              <a:rPr lang="en-US" smtClean="0"/>
              <a:t>19 - 22 </a:t>
            </a:r>
            <a:r>
              <a:rPr lang="en-US" dirty="0"/>
              <a:t>August 2024</a:t>
            </a:r>
          </a:p>
          <a:p>
            <a:endParaRPr lang="en-US" dirty="0"/>
          </a:p>
          <a:p>
            <a:r>
              <a:rPr lang="en-US" dirty="0"/>
              <a:t>Faculty Introduction Day: Tuesday 27 August 2024</a:t>
            </a:r>
          </a:p>
          <a:p>
            <a:endParaRPr lang="en-US" dirty="0"/>
          </a:p>
          <a:p>
            <a:r>
              <a:rPr lang="en-US" dirty="0"/>
              <a:t>Start of the academic year: 2 September 2024</a:t>
            </a:r>
            <a:endParaRPr lang="nl-NL" dirty="0"/>
          </a:p>
        </p:txBody>
      </p:sp>
      <p:pic>
        <p:nvPicPr>
          <p:cNvPr id="3076" name="Picture 4" descr="Grootste Inkom ooit van start: 'Iedereen lijkt dit jaar wel ... - De  Limburger Mobi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9" t="3374" r="32117"/>
          <a:stretch/>
        </p:blipFill>
        <p:spPr bwMode="auto">
          <a:xfrm>
            <a:off x="5066675" y="-23446"/>
            <a:ext cx="4077325" cy="516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56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When to expect/where to find information</a:t>
            </a:r>
            <a:endParaRPr lang="nl-NL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2425" y="1057725"/>
            <a:ext cx="6278925" cy="2720310"/>
          </a:xfrm>
        </p:spPr>
        <p:txBody>
          <a:bodyPr/>
          <a:lstStyle/>
          <a:p>
            <a:r>
              <a:rPr lang="en-US" sz="1800" dirty="0"/>
              <a:t>4 mails before/about the faculty introduction:</a:t>
            </a:r>
          </a:p>
          <a:p>
            <a:pPr lvl="1"/>
            <a:r>
              <a:rPr lang="en-US" sz="1200" dirty="0"/>
              <a:t>15  July: </a:t>
            </a:r>
            <a:r>
              <a:rPr lang="en-US" sz="1200" i="1" dirty="0"/>
              <a:t>save the date and practical information</a:t>
            </a:r>
          </a:p>
          <a:p>
            <a:pPr lvl="1"/>
            <a:r>
              <a:rPr lang="en-US" sz="1200" dirty="0"/>
              <a:t>29 July: </a:t>
            </a:r>
            <a:r>
              <a:rPr lang="en-US" sz="1200" i="1" dirty="0"/>
              <a:t>need to know information before the start of your study</a:t>
            </a:r>
          </a:p>
          <a:p>
            <a:pPr lvl="1"/>
            <a:r>
              <a:rPr lang="en-US" sz="1200" dirty="0"/>
              <a:t>12 august: </a:t>
            </a:r>
            <a:r>
              <a:rPr lang="en-US" sz="1200" i="1" dirty="0"/>
              <a:t>nice to know information before he start of your study</a:t>
            </a:r>
            <a:br>
              <a:rPr lang="en-US" sz="1200" i="1" dirty="0"/>
            </a:br>
            <a:endParaRPr lang="en-US" sz="1200" dirty="0"/>
          </a:p>
          <a:p>
            <a:pPr lvl="1"/>
            <a:r>
              <a:rPr lang="en-US" sz="1200" dirty="0"/>
              <a:t>Day before your introduction day: </a:t>
            </a:r>
            <a:r>
              <a:rPr lang="en-US" sz="1200" i="1" dirty="0"/>
              <a:t>Last practical information and group number </a:t>
            </a:r>
          </a:p>
          <a:p>
            <a:pPr marL="269082" lvl="1" indent="0">
              <a:buNone/>
            </a:pPr>
            <a:endParaRPr lang="en-US" sz="1400" i="1" dirty="0"/>
          </a:p>
          <a:p>
            <a:r>
              <a:rPr lang="en-US" sz="1800" dirty="0"/>
              <a:t>Time schedules available 2 weeks before start of </a:t>
            </a:r>
            <a:br>
              <a:rPr lang="en-US" sz="1800" dirty="0"/>
            </a:br>
            <a:r>
              <a:rPr lang="en-US" sz="1800" dirty="0"/>
              <a:t>the study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b="1" dirty="0"/>
              <a:t>Study Association </a:t>
            </a:r>
            <a:r>
              <a:rPr lang="en-US" sz="1800" b="1" dirty="0" err="1"/>
              <a:t>EUnitas</a:t>
            </a:r>
            <a:r>
              <a:rPr lang="en-US" sz="1800" b="1" dirty="0"/>
              <a:t>: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O</a:t>
            </a:r>
            <a:r>
              <a:rPr lang="en-US" sz="1800" dirty="0">
                <a:sym typeface="Wingdings" panose="05000000000000000000" pitchFamily="2" charset="2"/>
              </a:rPr>
              <a:t>rganizes </a:t>
            </a:r>
            <a:r>
              <a:rPr lang="en-US" sz="1800" dirty="0"/>
              <a:t>activities, both in the field of education and services and in the field of recreation, to make a useful, but also pleasant contribution to your student life. 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6188298" y="1057725"/>
            <a:ext cx="2498501" cy="2534947"/>
          </a:xfrm>
          <a:prstGeom prst="flowChartConnector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7659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42" y="362732"/>
            <a:ext cx="3934625" cy="372281"/>
          </a:xfrm>
        </p:spPr>
        <p:txBody>
          <a:bodyPr>
            <a:normAutofit fontScale="90000"/>
          </a:bodyPr>
          <a:lstStyle/>
          <a:p>
            <a:r>
              <a:rPr lang="en-GB" sz="3000" dirty="0"/>
              <a:t>What is this session about?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850" y="1006418"/>
            <a:ext cx="3934624" cy="3032873"/>
          </a:xfrm>
        </p:spPr>
        <p:txBody>
          <a:bodyPr/>
          <a:lstStyle/>
          <a:p>
            <a:r>
              <a:rPr lang="en-GB" sz="1600" dirty="0"/>
              <a:t>Introduction: Let’s introduce ourselves</a:t>
            </a:r>
          </a:p>
          <a:p>
            <a:endParaRPr lang="en-GB" sz="1600" dirty="0"/>
          </a:p>
          <a:p>
            <a:r>
              <a:rPr lang="en-GB" sz="1600" dirty="0"/>
              <a:t>Curriculum and programme structure 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/>
              <a:t>Experiences of student </a:t>
            </a:r>
            <a:r>
              <a:rPr lang="en-GB" sz="1600" dirty="0" smtClean="0"/>
              <a:t>Noemi</a:t>
            </a:r>
            <a:r>
              <a:rPr lang="en-GB" sz="1600" dirty="0"/>
              <a:t>.</a:t>
            </a:r>
          </a:p>
          <a:p>
            <a:endParaRPr lang="en-GB" sz="1600" dirty="0"/>
          </a:p>
          <a:p>
            <a:r>
              <a:rPr lang="en-US" sz="1600" dirty="0"/>
              <a:t>Key dates and sources for practical information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/>
              <a:t>Study association Eunitas</a:t>
            </a:r>
          </a:p>
          <a:p>
            <a:endParaRPr lang="en-GB" sz="1600" dirty="0"/>
          </a:p>
          <a:p>
            <a:r>
              <a:rPr lang="en-GB" sz="1600" dirty="0"/>
              <a:t>Time for questions </a:t>
            </a:r>
          </a:p>
          <a:p>
            <a:endParaRPr lang="en-GB" sz="24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01724" y="-1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1479621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596479"/>
            <a:ext cx="3942369" cy="2720310"/>
          </a:xfrm>
        </p:spPr>
        <p:txBody>
          <a:bodyPr/>
          <a:lstStyle/>
          <a:p>
            <a:endParaRPr lang="en-US" sz="2800" dirty="0"/>
          </a:p>
          <a:p>
            <a:pPr marL="0" indent="0">
              <a:buNone/>
            </a:pPr>
            <a:r>
              <a:rPr lang="en-US" sz="1800" dirty="0"/>
              <a:t>Questions about practical things such as housing, where to get a bike, or the student culture?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>
                <a:sym typeface="Wingdings" panose="05000000000000000000" pitchFamily="2" charset="2"/>
                <a:hlinkClick r:id="rId2"/>
              </a:rPr>
              <a:t>www.mymaastricht.nl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</p:spPr>
        <p:txBody>
          <a:bodyPr>
            <a:normAutofit/>
          </a:bodyPr>
          <a:lstStyle/>
          <a:p>
            <a:r>
              <a:rPr lang="en-US" sz="3600" dirty="0"/>
              <a:t>When to expect/where to find information</a:t>
            </a:r>
            <a:endParaRPr lang="nl-NL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39568" y="1859496"/>
            <a:ext cx="2266950" cy="22669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065944" y="2030946"/>
            <a:ext cx="1973624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7175" indent="-257175" algn="l" defTabSz="342900" rtl="0" eaLnBrk="1" latinLnBrk="0" hangingPunct="1">
              <a:spcBef>
                <a:spcPts val="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538163" indent="-269081" algn="l" defTabSz="3429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804863" indent="-267891" algn="l" defTabSz="342900" rtl="0" eaLnBrk="1" latinLnBrk="0" hangingPunct="1">
              <a:spcBef>
                <a:spcPts val="0"/>
              </a:spcBef>
              <a:buFont typeface="Lucida Grande"/>
              <a:buChar char="-"/>
              <a:defRPr sz="21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072754" indent="-266700" algn="l" defTabSz="3429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345406" indent="-270272" algn="l" defTabSz="3429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007DB4"/>
                </a:solidFill>
                <a:sym typeface="Wingdings" panose="05000000000000000000" pitchFamily="2" charset="2"/>
              </a:rPr>
              <a:t>…or join their webinars on 8th July &amp; 1st August</a:t>
            </a:r>
            <a:endParaRPr lang="nl-NL" sz="1800" dirty="0">
              <a:solidFill>
                <a:srgbClr val="007DB4"/>
              </a:solidFill>
              <a:sym typeface="Wingdings" panose="05000000000000000000" pitchFamily="2" charset="2"/>
            </a:endParaRPr>
          </a:p>
          <a:p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9351">
            <a:off x="5149579" y="3031940"/>
            <a:ext cx="569697" cy="5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14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336045"/>
            <a:ext cx="10153650" cy="567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Join the WhatsApp group:</a:t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9518" t="19028" r="17819" b="10284"/>
          <a:stretch/>
        </p:blipFill>
        <p:spPr>
          <a:xfrm>
            <a:off x="5922991" y="987425"/>
            <a:ext cx="2477311" cy="315824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3850" y="987425"/>
            <a:ext cx="5313969" cy="2329364"/>
          </a:xfrm>
        </p:spPr>
        <p:txBody>
          <a:bodyPr/>
          <a:lstStyle/>
          <a:p>
            <a:r>
              <a:rPr lang="en-US" sz="1800" dirty="0">
                <a:sym typeface="Wingdings" panose="05000000000000000000" pitchFamily="2" charset="2"/>
              </a:rPr>
              <a:t>Connect with fellow students</a:t>
            </a:r>
          </a:p>
          <a:p>
            <a:r>
              <a:rPr lang="en-US" sz="1800" dirty="0">
                <a:sym typeface="Wingdings" panose="05000000000000000000" pitchFamily="2" charset="2"/>
              </a:rPr>
              <a:t>Stay updated on the latest developments</a:t>
            </a:r>
          </a:p>
          <a:p>
            <a:r>
              <a:rPr lang="en-US" sz="1800" dirty="0">
                <a:sym typeface="Wingdings" panose="05000000000000000000" pitchFamily="2" charset="2"/>
              </a:rPr>
              <a:t>Ask education-relation questions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9351">
            <a:off x="5113887" y="2105816"/>
            <a:ext cx="569697" cy="5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02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5178">
            <a:off x="1633827" y="2085039"/>
            <a:ext cx="2181162" cy="1447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468">
            <a:off x="5418880" y="1458352"/>
            <a:ext cx="2689826" cy="1725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635" y="2998095"/>
            <a:ext cx="2279297" cy="1679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3988">
            <a:off x="1026787" y="461681"/>
            <a:ext cx="2658714" cy="1789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6486">
            <a:off x="2095051" y="3262386"/>
            <a:ext cx="2058035" cy="1318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036" y="361596"/>
            <a:ext cx="3184758" cy="1397394"/>
          </a:xfrm>
          <a:prstGeom prst="rect">
            <a:avLst/>
          </a:prstGeom>
        </p:spPr>
      </p:pic>
      <p:pic>
        <p:nvPicPr>
          <p:cNvPr id="10" name="Google Shape;155;p5"/>
          <p:cNvPicPr preferRelativeResize="0">
            <a:picLocks noChangeAspect="1"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819" y="740236"/>
            <a:ext cx="2199772" cy="3335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638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96478" y="987425"/>
            <a:ext cx="6598342" cy="1653944"/>
          </a:xfrm>
        </p:spPr>
        <p:txBody>
          <a:bodyPr/>
          <a:lstStyle/>
          <a:p>
            <a:r>
              <a:rPr lang="en-GB" dirty="0"/>
              <a:t>Study association </a:t>
            </a:r>
          </a:p>
        </p:txBody>
      </p:sp>
    </p:spTree>
    <p:extLst>
      <p:ext uri="{BB962C8B-B14F-4D97-AF65-F5344CB8AC3E}">
        <p14:creationId xmlns:p14="http://schemas.microsoft.com/office/powerpoint/2010/main" val="2900946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3854305" y="-206247"/>
            <a:ext cx="9281153" cy="4277583"/>
            <a:chOff x="0" y="0"/>
            <a:chExt cx="406400" cy="1873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F1A2D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03424" y="3402297"/>
            <a:ext cx="3777921" cy="1741203"/>
            <a:chOff x="0" y="0"/>
            <a:chExt cx="406400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DBA9">
                <a:alpha val="8000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2393" y="4604147"/>
            <a:ext cx="2811462" cy="256480"/>
            <a:chOff x="0" y="-66675"/>
            <a:chExt cx="7497231" cy="683948"/>
          </a:xfrm>
        </p:grpSpPr>
        <p:sp>
          <p:nvSpPr>
            <p:cNvPr id="9" name="Freeform 9"/>
            <p:cNvSpPr/>
            <p:nvPr/>
          </p:nvSpPr>
          <p:spPr>
            <a:xfrm>
              <a:off x="0" y="117066"/>
              <a:ext cx="450823" cy="450823"/>
            </a:xfrm>
            <a:custGeom>
              <a:avLst/>
              <a:gdLst/>
              <a:ahLst/>
              <a:cxnLst/>
              <a:rect l="l" t="t" r="r" b="b"/>
              <a:pathLst>
                <a:path w="450823" h="450823">
                  <a:moveTo>
                    <a:pt x="0" y="0"/>
                  </a:moveTo>
                  <a:lnTo>
                    <a:pt x="450823" y="0"/>
                  </a:lnTo>
                  <a:lnTo>
                    <a:pt x="450823" y="450823"/>
                  </a:lnTo>
                  <a:lnTo>
                    <a:pt x="0" y="450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32051" y="-66675"/>
              <a:ext cx="6665180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>
                  <a:solidFill>
                    <a:srgbClr val="7D162B"/>
                  </a:solidFill>
                  <a:latin typeface="Helios"/>
                </a:rPr>
                <a:t>@eunitas_um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5149575" y="799330"/>
            <a:ext cx="3745291" cy="3745291"/>
          </a:xfrm>
          <a:custGeom>
            <a:avLst/>
            <a:gdLst/>
            <a:ahLst/>
            <a:cxnLst/>
            <a:rect l="l" t="t" r="r" b="b"/>
            <a:pathLst>
              <a:path w="7490582" h="7490582">
                <a:moveTo>
                  <a:pt x="0" y="0"/>
                </a:moveTo>
                <a:lnTo>
                  <a:pt x="7490582" y="0"/>
                </a:lnTo>
                <a:lnTo>
                  <a:pt x="7490582" y="7490581"/>
                </a:lnTo>
                <a:lnTo>
                  <a:pt x="0" y="74905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2" name="Group 12"/>
          <p:cNvGrpSpPr/>
          <p:nvPr/>
        </p:nvGrpSpPr>
        <p:grpSpPr>
          <a:xfrm>
            <a:off x="242393" y="1131081"/>
            <a:ext cx="4907182" cy="3101758"/>
            <a:chOff x="0" y="9525"/>
            <a:chExt cx="13085819" cy="827135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7665329"/>
              <a:ext cx="13085819" cy="615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9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13085819" cy="7523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41"/>
                </a:lnSpc>
              </a:pPr>
              <a:r>
                <a:rPr lang="en-US" sz="4617">
                  <a:solidFill>
                    <a:srgbClr val="7D162B"/>
                  </a:solidFill>
                  <a:latin typeface="TT Hoves Bold"/>
                </a:rPr>
                <a:t>EUnitas - European Public Health Student Association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1877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1944" y="105457"/>
            <a:ext cx="9027044" cy="5044485"/>
            <a:chOff x="0" y="0"/>
            <a:chExt cx="452149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149" cy="252670"/>
            </a:xfrm>
            <a:custGeom>
              <a:avLst/>
              <a:gdLst/>
              <a:ahLst/>
              <a:cxnLst/>
              <a:rect l="l" t="t" r="r" b="b"/>
              <a:pathLst>
                <a:path w="452149" h="252670">
                  <a:moveTo>
                    <a:pt x="203200" y="0"/>
                  </a:moveTo>
                  <a:lnTo>
                    <a:pt x="248949" y="0"/>
                  </a:lnTo>
                  <a:lnTo>
                    <a:pt x="452149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DBA9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98149" cy="29077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2078781" y="0"/>
            <a:ext cx="7376519" cy="1685347"/>
            <a:chOff x="0" y="0"/>
            <a:chExt cx="819809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9809" cy="187305"/>
            </a:xfrm>
            <a:custGeom>
              <a:avLst/>
              <a:gdLst/>
              <a:ahLst/>
              <a:cxnLst/>
              <a:rect l="l" t="t" r="r" b="b"/>
              <a:pathLst>
                <a:path w="819809" h="187305">
                  <a:moveTo>
                    <a:pt x="203200" y="0"/>
                  </a:moveTo>
                  <a:lnTo>
                    <a:pt x="616609" y="0"/>
                  </a:lnTo>
                  <a:lnTo>
                    <a:pt x="81980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D162B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65809" cy="22540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14350" y="545283"/>
            <a:ext cx="312536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00"/>
              </a:lnSpc>
            </a:pPr>
            <a:r>
              <a:rPr lang="en-US" sz="4250">
                <a:solidFill>
                  <a:srgbClr val="FFFFFF"/>
                </a:solidFill>
                <a:latin typeface="TT Hoves Bold"/>
              </a:rPr>
              <a:t>Our Mission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378369" y="437177"/>
            <a:ext cx="4598263" cy="4381045"/>
            <a:chOff x="0" y="0"/>
            <a:chExt cx="10330400" cy="9842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330434" cy="9842500"/>
            </a:xfrm>
            <a:custGeom>
              <a:avLst/>
              <a:gdLst/>
              <a:ahLst/>
              <a:cxnLst/>
              <a:rect l="l" t="t" r="r" b="b"/>
              <a:pathLst>
                <a:path w="10330434" h="9842500">
                  <a:moveTo>
                    <a:pt x="0" y="4921250"/>
                  </a:moveTo>
                  <a:cubicBezTo>
                    <a:pt x="0" y="2203323"/>
                    <a:pt x="2312543" y="0"/>
                    <a:pt x="5165217" y="0"/>
                  </a:cubicBezTo>
                  <a:cubicBezTo>
                    <a:pt x="8017891" y="0"/>
                    <a:pt x="10330434" y="2203323"/>
                    <a:pt x="10330434" y="4921250"/>
                  </a:cubicBezTo>
                  <a:cubicBezTo>
                    <a:pt x="10330434" y="7639177"/>
                    <a:pt x="8017891" y="9842500"/>
                    <a:pt x="5165217" y="9842500"/>
                  </a:cubicBezTo>
                  <a:cubicBezTo>
                    <a:pt x="2312543" y="9842500"/>
                    <a:pt x="0" y="7639050"/>
                    <a:pt x="0" y="4921250"/>
                  </a:cubicBezTo>
                  <a:close/>
                </a:path>
              </a:pathLst>
            </a:custGeom>
            <a:solidFill>
              <a:srgbClr val="536D98"/>
            </a:solidFill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35830" y="686028"/>
            <a:ext cx="3883343" cy="388334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14350" y="1916968"/>
            <a:ext cx="3651936" cy="311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Inter Bold"/>
              </a:rPr>
              <a:t>We are the voice of  ALL student of European Public Health Bachelor</a:t>
            </a:r>
          </a:p>
          <a:p>
            <a:pPr>
              <a:lnSpc>
                <a:spcPts val="2660"/>
              </a:lnSpc>
              <a:spcBef>
                <a:spcPct val="0"/>
              </a:spcBef>
            </a:pPr>
            <a:endParaRPr lang="en-US" sz="1900">
              <a:solidFill>
                <a:srgbClr val="000000"/>
              </a:solidFill>
              <a:latin typeface="Inter Bold"/>
            </a:endParaRPr>
          </a:p>
          <a:p>
            <a:pPr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000000"/>
                </a:solidFill>
                <a:latin typeface="Inter Bold"/>
              </a:rPr>
              <a:t>Our goal is to make the life of the students of our programme rewarding and fun, both in the education and in social environment!</a:t>
            </a:r>
          </a:p>
        </p:txBody>
      </p:sp>
    </p:spTree>
    <p:extLst>
      <p:ext uri="{BB962C8B-B14F-4D97-AF65-F5344CB8AC3E}">
        <p14:creationId xmlns:p14="http://schemas.microsoft.com/office/powerpoint/2010/main" val="2460443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0633" y="-61188"/>
            <a:ext cx="4769684" cy="5265875"/>
            <a:chOff x="0" y="0"/>
            <a:chExt cx="12719157" cy="1404233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7755" b="10142"/>
            <a:stretch>
              <a:fillRect/>
            </a:stretch>
          </p:blipFill>
          <p:spPr>
            <a:xfrm>
              <a:off x="0" y="0"/>
              <a:ext cx="12719157" cy="1404233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-10800000">
            <a:off x="6731301" y="0"/>
            <a:ext cx="4825399" cy="2194816"/>
            <a:chOff x="0" y="0"/>
            <a:chExt cx="411799" cy="187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1799" cy="187305"/>
            </a:xfrm>
            <a:custGeom>
              <a:avLst/>
              <a:gdLst/>
              <a:ahLst/>
              <a:cxnLst/>
              <a:rect l="l" t="t" r="r" b="b"/>
              <a:pathLst>
                <a:path w="411799" h="187305">
                  <a:moveTo>
                    <a:pt x="203200" y="0"/>
                  </a:moveTo>
                  <a:lnTo>
                    <a:pt x="208599" y="0"/>
                  </a:lnTo>
                  <a:lnTo>
                    <a:pt x="41179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DBA9">
                <a:alpha val="8000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157799" cy="22540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572000" y="1327082"/>
            <a:ext cx="3855083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1"/>
              </a:lnSpc>
            </a:pPr>
            <a:r>
              <a:rPr lang="en-US" sz="5184">
                <a:solidFill>
                  <a:srgbClr val="000000"/>
                </a:solidFill>
                <a:latin typeface="TT Hoves Bold"/>
              </a:rPr>
              <a:t>EUnitas’ previous activities!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853483" y="3032151"/>
            <a:ext cx="4581035" cy="2111350"/>
            <a:chOff x="0" y="0"/>
            <a:chExt cx="406400" cy="1873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536D98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46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6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285" y="187975"/>
            <a:ext cx="8795431" cy="4767550"/>
            <a:chOff x="0" y="0"/>
            <a:chExt cx="4632984" cy="25113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32984" cy="2511302"/>
            </a:xfrm>
            <a:custGeom>
              <a:avLst/>
              <a:gdLst/>
              <a:ahLst/>
              <a:cxnLst/>
              <a:rect l="l" t="t" r="r" b="b"/>
              <a:pathLst>
                <a:path w="4632984" h="2511302">
                  <a:moveTo>
                    <a:pt x="0" y="0"/>
                  </a:moveTo>
                  <a:lnTo>
                    <a:pt x="4632984" y="0"/>
                  </a:lnTo>
                  <a:lnTo>
                    <a:pt x="4632984" y="2511302"/>
                  </a:lnTo>
                  <a:lnTo>
                    <a:pt x="0" y="25113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32984" cy="255892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36723" y="187975"/>
            <a:ext cx="2232992" cy="4767550"/>
            <a:chOff x="0" y="0"/>
            <a:chExt cx="5954646" cy="1271346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3882" r="3882"/>
            <a:stretch>
              <a:fillRect/>
            </a:stretch>
          </p:blipFill>
          <p:spPr>
            <a:xfrm>
              <a:off x="0" y="0"/>
              <a:ext cx="5954646" cy="629223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7724" b="7724"/>
            <a:stretch>
              <a:fillRect/>
            </a:stretch>
          </p:blipFill>
          <p:spPr>
            <a:xfrm>
              <a:off x="0" y="6421229"/>
              <a:ext cx="5954646" cy="6292238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74285" y="187975"/>
            <a:ext cx="6562439" cy="4767550"/>
            <a:chOff x="0" y="0"/>
            <a:chExt cx="17499836" cy="1271346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5035" b="5035"/>
            <a:stretch>
              <a:fillRect/>
            </a:stretch>
          </p:blipFill>
          <p:spPr>
            <a:xfrm>
              <a:off x="0" y="0"/>
              <a:ext cx="8749918" cy="410883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t="9627" b="9627"/>
            <a:stretch>
              <a:fillRect/>
            </a:stretch>
          </p:blipFill>
          <p:spPr>
            <a:xfrm>
              <a:off x="0" y="4237822"/>
              <a:ext cx="4310463" cy="423782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l="7127" r="7127"/>
            <a:stretch>
              <a:fillRect/>
            </a:stretch>
          </p:blipFill>
          <p:spPr>
            <a:xfrm>
              <a:off x="4439455" y="4237822"/>
              <a:ext cx="4310463" cy="423782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t="20749" b="42589"/>
            <a:stretch>
              <a:fillRect/>
            </a:stretch>
          </p:blipFill>
          <p:spPr>
            <a:xfrm>
              <a:off x="0" y="8604635"/>
              <a:ext cx="8749918" cy="410883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/>
            <a:srcRect t="14258" b="12309"/>
            <a:stretch>
              <a:fillRect/>
            </a:stretch>
          </p:blipFill>
          <p:spPr>
            <a:xfrm>
              <a:off x="8878909" y="0"/>
              <a:ext cx="8620927" cy="6292238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/>
            <a:srcRect t="3312" b="37553"/>
            <a:stretch>
              <a:fillRect/>
            </a:stretch>
          </p:blipFill>
          <p:spPr>
            <a:xfrm>
              <a:off x="8878909" y="6421229"/>
              <a:ext cx="8620927" cy="6292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8528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6D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285" y="187975"/>
            <a:ext cx="8795431" cy="4767550"/>
            <a:chOff x="0" y="0"/>
            <a:chExt cx="4632984" cy="25113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32984" cy="2511302"/>
            </a:xfrm>
            <a:custGeom>
              <a:avLst/>
              <a:gdLst/>
              <a:ahLst/>
              <a:cxnLst/>
              <a:rect l="l" t="t" r="r" b="b"/>
              <a:pathLst>
                <a:path w="4632984" h="2511302">
                  <a:moveTo>
                    <a:pt x="0" y="0"/>
                  </a:moveTo>
                  <a:lnTo>
                    <a:pt x="4632984" y="0"/>
                  </a:lnTo>
                  <a:lnTo>
                    <a:pt x="4632984" y="2511302"/>
                  </a:lnTo>
                  <a:lnTo>
                    <a:pt x="0" y="25113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32984" cy="255892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7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80166" y="201595"/>
            <a:ext cx="2389550" cy="4753930"/>
            <a:chOff x="0" y="0"/>
            <a:chExt cx="6372132" cy="1267714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3080" b="13080"/>
            <a:stretch>
              <a:fillRect/>
            </a:stretch>
          </p:blipFill>
          <p:spPr>
            <a:xfrm>
              <a:off x="0" y="0"/>
              <a:ext cx="6372132" cy="627355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856" b="856"/>
            <a:stretch>
              <a:fillRect/>
            </a:stretch>
          </p:blipFill>
          <p:spPr>
            <a:xfrm>
              <a:off x="0" y="6403587"/>
              <a:ext cx="6372132" cy="6273559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74285" y="201595"/>
            <a:ext cx="6445871" cy="4753930"/>
            <a:chOff x="0" y="0"/>
            <a:chExt cx="17188988" cy="1267714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l="11209" r="11209"/>
            <a:stretch>
              <a:fillRect/>
            </a:stretch>
          </p:blipFill>
          <p:spPr>
            <a:xfrm>
              <a:off x="0" y="0"/>
              <a:ext cx="4199726" cy="310427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l="29073" t="35346" b="25333"/>
            <a:stretch>
              <a:fillRect/>
            </a:stretch>
          </p:blipFill>
          <p:spPr>
            <a:xfrm>
              <a:off x="4329754" y="0"/>
              <a:ext cx="4199726" cy="310427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 l="9657" t="15840" r="14205" b="27497"/>
            <a:stretch>
              <a:fillRect/>
            </a:stretch>
          </p:blipFill>
          <p:spPr>
            <a:xfrm>
              <a:off x="8659508" y="0"/>
              <a:ext cx="4199726" cy="310427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t="14717" b="14717"/>
            <a:stretch>
              <a:fillRect/>
            </a:stretch>
          </p:blipFill>
          <p:spPr>
            <a:xfrm>
              <a:off x="12989262" y="0"/>
              <a:ext cx="4199726" cy="310427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/>
            <a:srcRect t="10646" b="15878"/>
            <a:stretch>
              <a:fillRect/>
            </a:stretch>
          </p:blipFill>
          <p:spPr>
            <a:xfrm>
              <a:off x="0" y="3234301"/>
              <a:ext cx="8529480" cy="620854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/>
            <a:srcRect l="5695" t="32854" r="4405"/>
            <a:stretch>
              <a:fillRect/>
            </a:stretch>
          </p:blipFill>
          <p:spPr>
            <a:xfrm>
              <a:off x="8659508" y="3234301"/>
              <a:ext cx="8529480" cy="620854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/>
            <a:srcRect t="31617" r="2479" b="35134"/>
            <a:stretch>
              <a:fillRect/>
            </a:stretch>
          </p:blipFill>
          <p:spPr>
            <a:xfrm>
              <a:off x="0" y="9572874"/>
              <a:ext cx="4199726" cy="3104272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1"/>
            <a:srcRect t="12629" b="12629"/>
            <a:stretch>
              <a:fillRect/>
            </a:stretch>
          </p:blipFill>
          <p:spPr>
            <a:xfrm>
              <a:off x="4329754" y="9572874"/>
              <a:ext cx="4199726" cy="3104272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/>
            <a:srcRect l="7465" r="7465"/>
            <a:stretch>
              <a:fillRect/>
            </a:stretch>
          </p:blipFill>
          <p:spPr>
            <a:xfrm>
              <a:off x="8659508" y="9572874"/>
              <a:ext cx="4199726" cy="310427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3"/>
            <a:srcRect t="2759" b="27186"/>
            <a:stretch>
              <a:fillRect/>
            </a:stretch>
          </p:blipFill>
          <p:spPr>
            <a:xfrm>
              <a:off x="12989262" y="9572874"/>
              <a:ext cx="4199726" cy="3104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03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83590" y="-122375"/>
            <a:ext cx="5531304" cy="5265875"/>
            <a:chOff x="0" y="0"/>
            <a:chExt cx="14750143" cy="1404233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36" r="21105"/>
            <a:stretch>
              <a:fillRect/>
            </a:stretch>
          </p:blipFill>
          <p:spPr>
            <a:xfrm>
              <a:off x="0" y="0"/>
              <a:ext cx="14750143" cy="1404233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-10800000">
            <a:off x="6731301" y="0"/>
            <a:ext cx="4825399" cy="2194816"/>
            <a:chOff x="0" y="0"/>
            <a:chExt cx="411799" cy="187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1799" cy="187305"/>
            </a:xfrm>
            <a:custGeom>
              <a:avLst/>
              <a:gdLst/>
              <a:ahLst/>
              <a:cxnLst/>
              <a:rect l="l" t="t" r="r" b="b"/>
              <a:pathLst>
                <a:path w="411799" h="187305">
                  <a:moveTo>
                    <a:pt x="203200" y="0"/>
                  </a:moveTo>
                  <a:lnTo>
                    <a:pt x="208599" y="0"/>
                  </a:lnTo>
                  <a:lnTo>
                    <a:pt x="41179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DBA9">
                <a:alpha val="8000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157799" cy="22540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572000" y="1719988"/>
            <a:ext cx="4011580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1"/>
              </a:lnSpc>
            </a:pPr>
            <a:r>
              <a:rPr lang="en-US" sz="5184">
                <a:solidFill>
                  <a:srgbClr val="000000"/>
                </a:solidFill>
                <a:latin typeface="TT Hoves Bold"/>
              </a:rPr>
              <a:t>Our current projects!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853483" y="3032151"/>
            <a:ext cx="4581035" cy="2111350"/>
            <a:chOff x="0" y="0"/>
            <a:chExt cx="406400" cy="1873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D162B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7570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96478" y="987425"/>
            <a:ext cx="6598342" cy="1653944"/>
          </a:xfrm>
        </p:spPr>
        <p:txBody>
          <a:bodyPr/>
          <a:lstStyle/>
          <a:p>
            <a:r>
              <a:rPr lang="en-GB" dirty="0"/>
              <a:t>Let’s introduce ourselves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8704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4900346" y="-2138792"/>
            <a:ext cx="9281153" cy="4277583"/>
            <a:chOff x="0" y="0"/>
            <a:chExt cx="406400" cy="1873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DBA9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5107572" cy="5143500"/>
            <a:chOff x="0" y="0"/>
            <a:chExt cx="1067385" cy="10748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7385" cy="1074893"/>
            </a:xfrm>
            <a:custGeom>
              <a:avLst/>
              <a:gdLst/>
              <a:ahLst/>
              <a:cxnLst/>
              <a:rect l="l" t="t" r="r" b="b"/>
              <a:pathLst>
                <a:path w="1067385" h="1074893">
                  <a:moveTo>
                    <a:pt x="0" y="0"/>
                  </a:moveTo>
                  <a:lnTo>
                    <a:pt x="1067385" y="0"/>
                  </a:lnTo>
                  <a:lnTo>
                    <a:pt x="1067385" y="1074893"/>
                  </a:lnTo>
                  <a:lnTo>
                    <a:pt x="0" y="1074893"/>
                  </a:lnTo>
                  <a:close/>
                </a:path>
              </a:pathLst>
            </a:custGeom>
            <a:blipFill>
              <a:blip r:embed="rId2"/>
              <a:stretch>
                <a:fillRect l="-1046"/>
              </a:stretch>
            </a:blipFill>
            <a:ln w="47625" cap="sq">
              <a:solidFill>
                <a:srgbClr val="7D162B"/>
              </a:solidFill>
              <a:prstDash val="solid"/>
              <a:miter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107572" y="1440656"/>
            <a:ext cx="4018870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0"/>
              </a:lnSpc>
            </a:pPr>
            <a:r>
              <a:rPr lang="en-US" sz="2992">
                <a:solidFill>
                  <a:srgbClr val="A20E20"/>
                </a:solidFill>
                <a:latin typeface="TT Hoves Bold"/>
              </a:rPr>
              <a:t>Student Evaluation Panel</a:t>
            </a:r>
          </a:p>
          <a:p>
            <a:pPr algn="ctr">
              <a:lnSpc>
                <a:spcPts val="3590"/>
              </a:lnSpc>
            </a:pPr>
            <a:endParaRPr lang="en-US" sz="2992">
              <a:solidFill>
                <a:srgbClr val="A20E20"/>
              </a:solidFill>
              <a:latin typeface="TT Hoves Bold"/>
            </a:endParaRPr>
          </a:p>
          <a:p>
            <a:pPr algn="ctr">
              <a:lnSpc>
                <a:spcPts val="3590"/>
              </a:lnSpc>
            </a:pPr>
            <a:r>
              <a:rPr lang="en-US" sz="2992">
                <a:solidFill>
                  <a:srgbClr val="A20E20"/>
                </a:solidFill>
                <a:latin typeface="TT Hoves Bold"/>
              </a:rPr>
              <a:t>Working to make a difference!</a:t>
            </a:r>
          </a:p>
        </p:txBody>
      </p:sp>
    </p:spTree>
    <p:extLst>
      <p:ext uri="{BB962C8B-B14F-4D97-AF65-F5344CB8AC3E}">
        <p14:creationId xmlns:p14="http://schemas.microsoft.com/office/powerpoint/2010/main" val="4064001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2924745"/>
            <a:chOff x="0" y="0"/>
            <a:chExt cx="24384000" cy="779931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182" b="341"/>
            <a:stretch>
              <a:fillRect/>
            </a:stretch>
          </p:blipFill>
          <p:spPr>
            <a:xfrm>
              <a:off x="0" y="0"/>
              <a:ext cx="8043333" cy="779931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648" t="2678" r="664" b="3248"/>
            <a:stretch>
              <a:fillRect/>
            </a:stretch>
          </p:blipFill>
          <p:spPr>
            <a:xfrm>
              <a:off x="8170333" y="0"/>
              <a:ext cx="8043333" cy="779931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3007" r="11040" b="15871"/>
            <a:stretch>
              <a:fillRect/>
            </a:stretch>
          </p:blipFill>
          <p:spPr>
            <a:xfrm>
              <a:off x="16340667" y="0"/>
              <a:ext cx="8043333" cy="779931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-10800000">
            <a:off x="819647" y="3428866"/>
            <a:ext cx="7504707" cy="1714634"/>
            <a:chOff x="0" y="0"/>
            <a:chExt cx="819809" cy="1873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9809" cy="187305"/>
            </a:xfrm>
            <a:custGeom>
              <a:avLst/>
              <a:gdLst/>
              <a:ahLst/>
              <a:cxnLst/>
              <a:rect l="l" t="t" r="r" b="b"/>
              <a:pathLst>
                <a:path w="819809" h="187305">
                  <a:moveTo>
                    <a:pt x="203200" y="0"/>
                  </a:moveTo>
                  <a:lnTo>
                    <a:pt x="616609" y="0"/>
                  </a:lnTo>
                  <a:lnTo>
                    <a:pt x="81980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D162B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-38100"/>
              <a:ext cx="565809" cy="22540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222708" y="3664345"/>
            <a:ext cx="4698584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3362">
                <a:solidFill>
                  <a:srgbClr val="FFFFFF"/>
                </a:solidFill>
                <a:latin typeface="TT Hoves Bold"/>
              </a:rPr>
              <a:t>Let’s chill together!</a:t>
            </a:r>
          </a:p>
          <a:p>
            <a:pPr algn="ctr">
              <a:lnSpc>
                <a:spcPts val="3799"/>
              </a:lnSpc>
            </a:pPr>
            <a:r>
              <a:rPr lang="en-US" sz="3362">
                <a:solidFill>
                  <a:srgbClr val="FFFFFF"/>
                </a:solidFill>
                <a:latin typeface="TT Hoves Bold"/>
              </a:rPr>
              <a:t>Networking activities!</a:t>
            </a:r>
          </a:p>
          <a:p>
            <a:pPr>
              <a:lnSpc>
                <a:spcPts val="2424"/>
              </a:lnSpc>
            </a:pPr>
            <a:endParaRPr lang="en-US" sz="3362">
              <a:solidFill>
                <a:srgbClr val="FFFFFF"/>
              </a:solidFill>
              <a:latin typeface="TT Hoves Bold"/>
            </a:endParaRPr>
          </a:p>
        </p:txBody>
      </p:sp>
    </p:spTree>
    <p:extLst>
      <p:ext uri="{BB962C8B-B14F-4D97-AF65-F5344CB8AC3E}">
        <p14:creationId xmlns:p14="http://schemas.microsoft.com/office/powerpoint/2010/main" val="1491646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5679" y="4860885"/>
            <a:ext cx="3138586" cy="565231"/>
            <a:chOff x="0" y="0"/>
            <a:chExt cx="1049690" cy="1890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9690" cy="189040"/>
            </a:xfrm>
            <a:custGeom>
              <a:avLst/>
              <a:gdLst/>
              <a:ahLst/>
              <a:cxnLst/>
              <a:rect l="l" t="t" r="r" b="b"/>
              <a:pathLst>
                <a:path w="1049690" h="189040">
                  <a:moveTo>
                    <a:pt x="203200" y="0"/>
                  </a:moveTo>
                  <a:lnTo>
                    <a:pt x="846490" y="0"/>
                  </a:lnTo>
                  <a:lnTo>
                    <a:pt x="1049690" y="189040"/>
                  </a:lnTo>
                  <a:lnTo>
                    <a:pt x="0" y="18904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795690" cy="22714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96174" y="4899704"/>
            <a:ext cx="1110921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85"/>
              </a:lnSpc>
              <a:spcBef>
                <a:spcPct val="0"/>
              </a:spcBef>
            </a:pPr>
            <a:r>
              <a:rPr lang="en-US" sz="988">
                <a:solidFill>
                  <a:srgbClr val="FFFFFF"/>
                </a:solidFill>
                <a:latin typeface="Helios Bold"/>
              </a:rPr>
              <a:t>@eunitas_um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6526" y="0"/>
            <a:ext cx="7570948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3"/>
              </a:lnSpc>
            </a:pPr>
            <a:r>
              <a:rPr lang="en-US" sz="3619">
                <a:solidFill>
                  <a:srgbClr val="A20E20"/>
                </a:solidFill>
                <a:latin typeface="TT Hoves Bold"/>
              </a:rPr>
              <a:t>“From students to students”                                  Soon! </a:t>
            </a:r>
          </a:p>
        </p:txBody>
      </p:sp>
      <p:sp>
        <p:nvSpPr>
          <p:cNvPr id="7" name="Freeform 7"/>
          <p:cNvSpPr/>
          <p:nvPr/>
        </p:nvSpPr>
        <p:spPr>
          <a:xfrm>
            <a:off x="5517234" y="919162"/>
            <a:ext cx="3626767" cy="3906695"/>
          </a:xfrm>
          <a:custGeom>
            <a:avLst/>
            <a:gdLst/>
            <a:ahLst/>
            <a:cxnLst/>
            <a:rect l="l" t="t" r="r" b="b"/>
            <a:pathLst>
              <a:path w="7253533" h="7813390">
                <a:moveTo>
                  <a:pt x="0" y="0"/>
                </a:moveTo>
                <a:lnTo>
                  <a:pt x="7253533" y="0"/>
                </a:lnTo>
                <a:lnTo>
                  <a:pt x="7253533" y="7813390"/>
                </a:lnTo>
                <a:lnTo>
                  <a:pt x="0" y="7813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TextBox 8"/>
          <p:cNvSpPr txBox="1"/>
          <p:nvPr/>
        </p:nvSpPr>
        <p:spPr>
          <a:xfrm>
            <a:off x="193615" y="1141276"/>
            <a:ext cx="4960802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5"/>
              </a:lnSpc>
            </a:pPr>
            <a:r>
              <a:rPr lang="en-US" sz="2432">
                <a:solidFill>
                  <a:srgbClr val="000000"/>
                </a:solidFill>
                <a:latin typeface="TT Hoves Bold"/>
              </a:rPr>
              <a:t>Interested in studying for a </a:t>
            </a:r>
            <a:r>
              <a:rPr lang="en-US" sz="2432" u="sng">
                <a:solidFill>
                  <a:srgbClr val="000000"/>
                </a:solidFill>
                <a:latin typeface="TT Hoves Bold"/>
              </a:rPr>
              <a:t>minor abroad</a:t>
            </a:r>
            <a:r>
              <a:rPr lang="en-US" sz="2432">
                <a:solidFill>
                  <a:srgbClr val="000000"/>
                </a:solidFill>
                <a:latin typeface="TT Hoves Bold"/>
              </a:rPr>
              <a:t> or having an internship at the </a:t>
            </a:r>
            <a:r>
              <a:rPr lang="en-US" sz="2432" u="sng">
                <a:solidFill>
                  <a:srgbClr val="000000"/>
                </a:solidFill>
                <a:latin typeface="TT Hoves Bold"/>
              </a:rPr>
              <a:t>European Commission</a:t>
            </a:r>
            <a:r>
              <a:rPr lang="en-US" sz="2432">
                <a:solidFill>
                  <a:srgbClr val="000000"/>
                </a:solidFill>
                <a:latin typeface="TT Hoves Bold"/>
              </a:rPr>
              <a:t>? </a:t>
            </a:r>
          </a:p>
          <a:p>
            <a:pPr algn="ctr">
              <a:lnSpc>
                <a:spcPts val="3405"/>
              </a:lnSpc>
            </a:pPr>
            <a:endParaRPr lang="en-US" sz="2432">
              <a:solidFill>
                <a:srgbClr val="000000"/>
              </a:solidFill>
              <a:latin typeface="TT Hoves Bold"/>
            </a:endParaRPr>
          </a:p>
          <a:p>
            <a:pPr>
              <a:lnSpc>
                <a:spcPts val="3405"/>
              </a:lnSpc>
              <a:spcBef>
                <a:spcPct val="0"/>
              </a:spcBef>
            </a:pPr>
            <a:r>
              <a:rPr lang="en-US" sz="2432">
                <a:solidFill>
                  <a:srgbClr val="000000"/>
                </a:solidFill>
                <a:latin typeface="TT Hoves Bold"/>
              </a:rPr>
              <a:t>Follow our social media for firsthand experiences shared by fellow students and study tips!</a:t>
            </a:r>
          </a:p>
        </p:txBody>
      </p:sp>
    </p:spTree>
    <p:extLst>
      <p:ext uri="{BB962C8B-B14F-4D97-AF65-F5344CB8AC3E}">
        <p14:creationId xmlns:p14="http://schemas.microsoft.com/office/powerpoint/2010/main" val="3721644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6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1699" y="1929926"/>
            <a:ext cx="2961971" cy="2961971"/>
          </a:xfrm>
          <a:custGeom>
            <a:avLst/>
            <a:gdLst/>
            <a:ahLst/>
            <a:cxnLst/>
            <a:rect l="l" t="t" r="r" b="b"/>
            <a:pathLst>
              <a:path w="5923941" h="5923941">
                <a:moveTo>
                  <a:pt x="0" y="0"/>
                </a:moveTo>
                <a:lnTo>
                  <a:pt x="5923941" y="0"/>
                </a:lnTo>
                <a:lnTo>
                  <a:pt x="5923941" y="5923941"/>
                </a:lnTo>
                <a:lnTo>
                  <a:pt x="0" y="5923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4961522" y="2192672"/>
            <a:ext cx="3668128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2"/>
              </a:lnSpc>
            </a:pPr>
            <a:r>
              <a:rPr lang="en-US" sz="1776">
                <a:solidFill>
                  <a:srgbClr val="FFFFFF"/>
                </a:solidFill>
                <a:latin typeface="Inter Bold"/>
              </a:rPr>
              <a:t>Linkedin:</a:t>
            </a:r>
          </a:p>
          <a:p>
            <a:pPr>
              <a:lnSpc>
                <a:spcPts val="2132"/>
              </a:lnSpc>
            </a:pPr>
            <a:r>
              <a:rPr lang="en-US" sz="1776">
                <a:solidFill>
                  <a:srgbClr val="FFFFFF"/>
                </a:solidFill>
                <a:latin typeface="Inter Bold"/>
              </a:rPr>
              <a:t>EUnitas (Study Association)</a:t>
            </a:r>
          </a:p>
          <a:p>
            <a:pPr>
              <a:lnSpc>
                <a:spcPts val="2132"/>
              </a:lnSpc>
            </a:pPr>
            <a:endParaRPr lang="en-US" sz="1776">
              <a:solidFill>
                <a:srgbClr val="FFFFFF"/>
              </a:solidFill>
              <a:latin typeface="Inter Bold"/>
            </a:endParaRPr>
          </a:p>
          <a:p>
            <a:pPr>
              <a:lnSpc>
                <a:spcPts val="2132"/>
              </a:lnSpc>
              <a:spcBef>
                <a:spcPct val="0"/>
              </a:spcBef>
            </a:pPr>
            <a:r>
              <a:rPr lang="en-US" sz="1776">
                <a:solidFill>
                  <a:srgbClr val="FFFFFF"/>
                </a:solidFill>
                <a:latin typeface="Inter Bold"/>
              </a:rPr>
              <a:t>Instagram </a:t>
            </a:r>
          </a:p>
          <a:p>
            <a:pPr>
              <a:lnSpc>
                <a:spcPts val="2132"/>
              </a:lnSpc>
              <a:spcBef>
                <a:spcPct val="0"/>
              </a:spcBef>
            </a:pPr>
            <a:r>
              <a:rPr lang="en-US" sz="1776">
                <a:solidFill>
                  <a:srgbClr val="FFFFFF"/>
                </a:solidFill>
                <a:latin typeface="Inter Bold"/>
              </a:rPr>
              <a:t>@eunitas_um</a:t>
            </a:r>
          </a:p>
          <a:p>
            <a:pPr>
              <a:lnSpc>
                <a:spcPts val="2132"/>
              </a:lnSpc>
              <a:spcBef>
                <a:spcPct val="0"/>
              </a:spcBef>
            </a:pPr>
            <a:endParaRPr lang="en-US" sz="1776">
              <a:solidFill>
                <a:srgbClr val="FFFFFF"/>
              </a:solidFill>
              <a:latin typeface="Inter Bold"/>
            </a:endParaRPr>
          </a:p>
          <a:p>
            <a:pPr>
              <a:lnSpc>
                <a:spcPts val="2132"/>
              </a:lnSpc>
              <a:spcBef>
                <a:spcPct val="0"/>
              </a:spcBef>
            </a:pPr>
            <a:r>
              <a:rPr lang="en-US" sz="1776">
                <a:solidFill>
                  <a:srgbClr val="FFFFFF"/>
                </a:solidFill>
                <a:latin typeface="Inter Bold"/>
              </a:rPr>
              <a:t>Facebook:</a:t>
            </a:r>
          </a:p>
          <a:p>
            <a:pPr>
              <a:lnSpc>
                <a:spcPts val="2132"/>
              </a:lnSpc>
              <a:spcBef>
                <a:spcPct val="0"/>
              </a:spcBef>
            </a:pPr>
            <a:r>
              <a:rPr lang="en-US" sz="1776">
                <a:solidFill>
                  <a:srgbClr val="FFFFFF"/>
                </a:solidFill>
                <a:latin typeface="Inter Bold"/>
              </a:rPr>
              <a:t>@EUnitas</a:t>
            </a:r>
          </a:p>
          <a:p>
            <a:pPr>
              <a:lnSpc>
                <a:spcPts val="2132"/>
              </a:lnSpc>
              <a:spcBef>
                <a:spcPct val="0"/>
              </a:spcBef>
            </a:pPr>
            <a:endParaRPr lang="en-US" sz="1776">
              <a:solidFill>
                <a:srgbClr val="FFFFFF"/>
              </a:solidFill>
              <a:latin typeface="Inter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47117" y="318665"/>
            <a:ext cx="7849766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1"/>
              </a:lnSpc>
              <a:spcBef>
                <a:spcPct val="0"/>
              </a:spcBef>
            </a:pPr>
            <a:r>
              <a:rPr lang="en-US" sz="4292">
                <a:solidFill>
                  <a:srgbClr val="FFFFFF"/>
                </a:solidFill>
                <a:latin typeface="TT Hoves Bold"/>
              </a:rPr>
              <a:t>Follow us on social media and keep an eye on updates!</a:t>
            </a:r>
          </a:p>
        </p:txBody>
      </p:sp>
    </p:spTree>
    <p:extLst>
      <p:ext uri="{BB962C8B-B14F-4D97-AF65-F5344CB8AC3E}">
        <p14:creationId xmlns:p14="http://schemas.microsoft.com/office/powerpoint/2010/main" val="1862870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4318923" y="-242371"/>
            <a:ext cx="9281153" cy="4277583"/>
            <a:chOff x="0" y="0"/>
            <a:chExt cx="406400" cy="1873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F1A2D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181578" y="3402297"/>
            <a:ext cx="3777921" cy="1741203"/>
            <a:chOff x="0" y="0"/>
            <a:chExt cx="406400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DBA9">
                <a:alpha val="80000"/>
              </a:srgbClr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50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0"/>
            <a:ext cx="821456" cy="821456"/>
          </a:xfrm>
          <a:custGeom>
            <a:avLst/>
            <a:gdLst/>
            <a:ahLst/>
            <a:cxnLst/>
            <a:rect l="l" t="t" r="r" b="b"/>
            <a:pathLst>
              <a:path w="1642912" h="1642912">
                <a:moveTo>
                  <a:pt x="0" y="0"/>
                </a:moveTo>
                <a:lnTo>
                  <a:pt x="1642912" y="0"/>
                </a:lnTo>
                <a:lnTo>
                  <a:pt x="1642912" y="1642912"/>
                </a:lnTo>
                <a:lnTo>
                  <a:pt x="0" y="1642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9" name="Group 9"/>
          <p:cNvGrpSpPr/>
          <p:nvPr/>
        </p:nvGrpSpPr>
        <p:grpSpPr>
          <a:xfrm>
            <a:off x="410728" y="750591"/>
            <a:ext cx="5246771" cy="2853672"/>
            <a:chOff x="0" y="0"/>
            <a:chExt cx="13991388" cy="760979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891647"/>
              <a:ext cx="13991388" cy="718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7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3991388" cy="6771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83"/>
                </a:lnSpc>
              </a:pPr>
              <a:r>
                <a:rPr lang="en-US" sz="5486">
                  <a:solidFill>
                    <a:srgbClr val="7D162B"/>
                  </a:solidFill>
                  <a:latin typeface="TT Hoves Bold"/>
                </a:rPr>
                <a:t>Do you have a question or need any help?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2361" y="3363210"/>
            <a:ext cx="4275683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1"/>
              </a:lnSpc>
            </a:pPr>
            <a:r>
              <a:rPr lang="en-US" sz="1836">
                <a:solidFill>
                  <a:srgbClr val="7D162B"/>
                </a:solidFill>
                <a:latin typeface="Helios Bold"/>
              </a:rPr>
              <a:t>Don't hesitate to contact us via email: </a:t>
            </a:r>
          </a:p>
          <a:p>
            <a:pPr algn="ctr">
              <a:lnSpc>
                <a:spcPts val="2571"/>
              </a:lnSpc>
            </a:pPr>
            <a:r>
              <a:rPr lang="en-US" sz="1836" u="sng">
                <a:solidFill>
                  <a:srgbClr val="7D162B"/>
                </a:solidFill>
                <a:latin typeface="Helios Bold"/>
              </a:rPr>
              <a:t>Eunitas@maastrichtuniversity.nl</a:t>
            </a:r>
          </a:p>
          <a:p>
            <a:pPr algn="ctr">
              <a:lnSpc>
                <a:spcPts val="2571"/>
              </a:lnSpc>
            </a:pPr>
            <a:r>
              <a:rPr lang="en-US" sz="1836">
                <a:solidFill>
                  <a:srgbClr val="7D162B"/>
                </a:solidFill>
                <a:latin typeface="Helios Bold"/>
              </a:rPr>
              <a:t>or </a:t>
            </a:r>
          </a:p>
          <a:p>
            <a:pPr algn="ctr">
              <a:lnSpc>
                <a:spcPts val="2571"/>
              </a:lnSpc>
              <a:spcBef>
                <a:spcPct val="0"/>
              </a:spcBef>
            </a:pPr>
            <a:r>
              <a:rPr lang="en-US" sz="1836">
                <a:solidFill>
                  <a:srgbClr val="7D162B"/>
                </a:solidFill>
                <a:latin typeface="Helios Bold"/>
              </a:rPr>
              <a:t>Come to our office at </a:t>
            </a:r>
            <a:r>
              <a:rPr lang="en-US" sz="1836" u="sng">
                <a:solidFill>
                  <a:srgbClr val="7D162B"/>
                </a:solidFill>
                <a:latin typeface="Helios Bold"/>
              </a:rPr>
              <a:t>UNS 40 K1.495 </a:t>
            </a:r>
            <a:r>
              <a:rPr lang="en-US" sz="1836">
                <a:solidFill>
                  <a:srgbClr val="7D162B"/>
                </a:solidFill>
                <a:latin typeface="Helios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6684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36102" y="1086565"/>
            <a:ext cx="6598342" cy="1653944"/>
          </a:xfrm>
        </p:spPr>
        <p:txBody>
          <a:bodyPr/>
          <a:lstStyle/>
          <a:p>
            <a:pPr algn="ctr"/>
            <a:r>
              <a:rPr lang="en-US" dirty="0"/>
              <a:t>Time for </a:t>
            </a:r>
            <a:br>
              <a:rPr lang="en-US" dirty="0"/>
            </a:br>
            <a:r>
              <a:rPr lang="en-US" dirty="0"/>
              <a:t>Questions &amp; Answers! </a:t>
            </a:r>
            <a:br>
              <a:rPr lang="en-US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0372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400" b="1" dirty="0"/>
              <a:t>Thank you for joining</a:t>
            </a:r>
          </a:p>
          <a:p>
            <a:pPr marL="0" indent="0" algn="ctr">
              <a:buNone/>
            </a:pPr>
            <a:endParaRPr lang="en-GB" sz="1400" dirty="0"/>
          </a:p>
          <a:p>
            <a:pPr marL="0" indent="0" algn="ctr">
              <a:buNone/>
            </a:pPr>
            <a:r>
              <a:rPr lang="en-GB" sz="3200" b="1" dirty="0"/>
              <a:t>Have a great summer!</a:t>
            </a:r>
          </a:p>
          <a:p>
            <a:pPr marL="0" indent="0" algn="ctr">
              <a:buNone/>
            </a:pPr>
            <a:r>
              <a:rPr lang="en-GB" sz="3200" b="1" dirty="0"/>
              <a:t>See you </a:t>
            </a:r>
            <a:r>
              <a:rPr lang="en-GB" sz="3200" b="1"/>
              <a:t>in August!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420525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4442" y="362732"/>
            <a:ext cx="3934625" cy="372281"/>
          </a:xfrm>
        </p:spPr>
        <p:txBody>
          <a:bodyPr>
            <a:normAutofit fontScale="90000"/>
          </a:bodyPr>
          <a:lstStyle/>
          <a:p>
            <a:r>
              <a:rPr lang="en-GB" sz="3000" dirty="0"/>
              <a:t>Let’s introduce ourselves</a:t>
            </a:r>
            <a:endParaRPr lang="en-GB" dirty="0"/>
          </a:p>
        </p:txBody>
      </p:sp>
      <p:sp>
        <p:nvSpPr>
          <p:cNvPr id="12" name="Flowchart: Connector 11"/>
          <p:cNvSpPr/>
          <p:nvPr/>
        </p:nvSpPr>
        <p:spPr>
          <a:xfrm>
            <a:off x="724618" y="1985594"/>
            <a:ext cx="1956021" cy="2019631"/>
          </a:xfrm>
          <a:prstGeom prst="flowChartConnector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Flowchart: Connector 12"/>
          <p:cNvSpPr/>
          <p:nvPr/>
        </p:nvSpPr>
        <p:spPr>
          <a:xfrm>
            <a:off x="3493701" y="1071730"/>
            <a:ext cx="1956021" cy="2019631"/>
          </a:xfrm>
          <a:prstGeom prst="flowChartConnector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6324" y="1069953"/>
            <a:ext cx="3000596" cy="578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u="sng" dirty="0"/>
              <a:t>Matt Commers</a:t>
            </a:r>
            <a:br>
              <a:rPr lang="en-GB" sz="1600" b="1" u="sng" dirty="0"/>
            </a:br>
            <a:r>
              <a:rPr lang="en-US" sz="1400" i="1" dirty="0" err="1"/>
              <a:t>Programme</a:t>
            </a:r>
            <a:r>
              <a:rPr lang="en-US" sz="1400" i="1" dirty="0"/>
              <a:t> Coordinator</a:t>
            </a:r>
          </a:p>
          <a:p>
            <a:pPr marL="0" indent="0" algn="ctr">
              <a:buNone/>
            </a:pPr>
            <a:r>
              <a:rPr lang="en-US" sz="1400" i="1" dirty="0"/>
              <a:t>Bachelor of European Public Health</a:t>
            </a:r>
          </a:p>
          <a:p>
            <a:pPr marL="0" indent="0" algn="ctr">
              <a:buNone/>
            </a:pPr>
            <a:endParaRPr lang="en-GB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55294">
            <a:off x="181979" y="1983540"/>
            <a:ext cx="569697" cy="5696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507388" flipV="1">
            <a:off x="7829437" y="1621231"/>
            <a:ext cx="569697" cy="569697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887611" y="1022214"/>
            <a:ext cx="2110812" cy="578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u="sng" dirty="0"/>
              <a:t>Veerle Houben</a:t>
            </a:r>
            <a:br>
              <a:rPr lang="en-GB" sz="1600" b="1" u="sng" dirty="0"/>
            </a:br>
            <a:r>
              <a:rPr lang="en-GB" sz="1400" i="1" dirty="0"/>
              <a:t>Bachelor recruiter FHML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111367" y="3617838"/>
            <a:ext cx="2110812" cy="578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u="sng" dirty="0" smtClean="0"/>
              <a:t>Noemi </a:t>
            </a:r>
            <a:r>
              <a:rPr lang="en-GB" sz="1600" b="1" u="sng" dirty="0"/>
              <a:t>Vasili</a:t>
            </a:r>
            <a:br>
              <a:rPr lang="en-GB" sz="1600" b="1" u="sng" dirty="0"/>
            </a:br>
            <a:r>
              <a:rPr lang="en-GB" sz="1400" i="1" dirty="0"/>
              <a:t>Student European Public Health</a:t>
            </a:r>
          </a:p>
        </p:txBody>
      </p:sp>
      <p:pic>
        <p:nvPicPr>
          <p:cNvPr id="15" name="Picture 4" descr="profielafbeeld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649" y="2081545"/>
            <a:ext cx="2078300" cy="20783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389551">
            <a:off x="4766794" y="3143229"/>
            <a:ext cx="569697" cy="5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19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71721" y="1492572"/>
            <a:ext cx="7200559" cy="886986"/>
          </a:xfrm>
        </p:spPr>
        <p:txBody>
          <a:bodyPr/>
          <a:lstStyle/>
          <a:p>
            <a:pPr algn="ctr"/>
            <a:r>
              <a:rPr lang="en-US" dirty="0"/>
              <a:t>WHERE ARE YOU FROM?</a:t>
            </a:r>
            <a:br>
              <a:rPr lang="en-US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9997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3661" y="857277"/>
            <a:ext cx="8296679" cy="2464926"/>
          </a:xfrm>
        </p:spPr>
        <p:txBody>
          <a:bodyPr/>
          <a:lstStyle/>
          <a:p>
            <a:pPr algn="ctr"/>
            <a:r>
              <a:rPr lang="en-US" dirty="0"/>
              <a:t>WHAT DO YOU EXPECT </a:t>
            </a:r>
            <a:br>
              <a:rPr lang="en-US" dirty="0"/>
            </a:br>
            <a:r>
              <a:rPr lang="en-US" dirty="0"/>
              <a:t>FROM YOUR STUDY OF</a:t>
            </a:r>
            <a:br>
              <a:rPr lang="en-US" dirty="0"/>
            </a:br>
            <a:r>
              <a:rPr lang="en-US" dirty="0"/>
              <a:t>EUROPEAN PUBLIC HEALTH? </a:t>
            </a:r>
            <a:br>
              <a:rPr lang="en-US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1884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96478" y="987425"/>
            <a:ext cx="6598342" cy="1653944"/>
          </a:xfrm>
        </p:spPr>
        <p:txBody>
          <a:bodyPr/>
          <a:lstStyle/>
          <a:p>
            <a:r>
              <a:rPr lang="en-GB" dirty="0"/>
              <a:t>Curriculum and programme structure </a:t>
            </a:r>
            <a:br>
              <a:rPr lang="en-GB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0677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4A2BD6-234E-853D-1E5F-723C25279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82" y="173313"/>
            <a:ext cx="6284943" cy="428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37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5181600"/>
            <a:chOff x="0" y="0"/>
            <a:chExt cx="11544966" cy="6908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892" b="699"/>
            <a:stretch/>
          </p:blipFill>
          <p:spPr>
            <a:xfrm>
              <a:off x="0" y="0"/>
              <a:ext cx="9842090" cy="6908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614219" y="25399"/>
              <a:ext cx="4227871" cy="1435510"/>
            </a:xfrm>
            <a:prstGeom prst="rect">
              <a:avLst/>
            </a:prstGeom>
            <a:solidFill>
              <a:srgbClr val="051C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18671" y="1460909"/>
              <a:ext cx="3023419" cy="1435510"/>
            </a:xfrm>
            <a:prstGeom prst="rect">
              <a:avLst/>
            </a:prstGeom>
            <a:solidFill>
              <a:srgbClr val="051C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2325" t="2519" r="34104" b="2940"/>
            <a:stretch/>
          </p:blipFill>
          <p:spPr>
            <a:xfrm>
              <a:off x="7218773" y="0"/>
              <a:ext cx="4326193" cy="685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b="19968"/>
            <a:stretch/>
          </p:blipFill>
          <p:spPr>
            <a:xfrm>
              <a:off x="302521" y="152399"/>
              <a:ext cx="3342420" cy="596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982359"/>
      </p:ext>
    </p:extLst>
  </p:cSld>
  <p:clrMapOvr>
    <a:masterClrMapping/>
  </p:clrMapOvr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911</Words>
  <Application>Microsoft Office PowerPoint</Application>
  <PresentationFormat>On-screen Show (16:9)</PresentationFormat>
  <Paragraphs>162</Paragraphs>
  <Slides>36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Calibri</vt:lpstr>
      <vt:lpstr>Helios</vt:lpstr>
      <vt:lpstr>Helios Bold</vt:lpstr>
      <vt:lpstr>Inter Bold</vt:lpstr>
      <vt:lpstr>Lucida Grande</vt:lpstr>
      <vt:lpstr>TT Hoves Bold</vt:lpstr>
      <vt:lpstr>Verdana</vt:lpstr>
      <vt:lpstr>Wingdings</vt:lpstr>
      <vt:lpstr>Maastricht University</vt:lpstr>
      <vt:lpstr>1_Maastricht University</vt:lpstr>
      <vt:lpstr>Office Theme</vt:lpstr>
      <vt:lpstr>Welcome to Maastricht University </vt:lpstr>
      <vt:lpstr>What is this session about?  </vt:lpstr>
      <vt:lpstr>Let’s introduce ourselves</vt:lpstr>
      <vt:lpstr>Let’s introduce ourselves</vt:lpstr>
      <vt:lpstr>WHERE ARE YOU FROM? </vt:lpstr>
      <vt:lpstr>WHAT DO YOU EXPECT  FROM YOUR STUDY OF EUROPEAN PUBLIC HEALTH?  </vt:lpstr>
      <vt:lpstr>Curriculum and programme structure  </vt:lpstr>
      <vt:lpstr>PowerPoint Presentation</vt:lpstr>
      <vt:lpstr>PowerPoint Presentation</vt:lpstr>
      <vt:lpstr>PowerPoint Presentation</vt:lpstr>
      <vt:lpstr>Experiences of Noemi</vt:lpstr>
      <vt:lpstr>Experiences of Noemi</vt:lpstr>
      <vt:lpstr>Experiences of Noemi</vt:lpstr>
      <vt:lpstr>PowerPoint Presentation</vt:lpstr>
      <vt:lpstr>Experiences of Noemi</vt:lpstr>
      <vt:lpstr>Experiences of Noemi</vt:lpstr>
      <vt:lpstr>Key dates and sources for practical information</vt:lpstr>
      <vt:lpstr>Important dates </vt:lpstr>
      <vt:lpstr>When to expect/where to find information</vt:lpstr>
      <vt:lpstr>When to expect/where to find information</vt:lpstr>
      <vt:lpstr>Join the WhatsApp group:  </vt:lpstr>
      <vt:lpstr>PowerPoint Presentation</vt:lpstr>
      <vt:lpstr>Study association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for  Questions &amp; Answers!  </vt:lpstr>
      <vt:lpstr>PowerPoint Presentation</vt:lpstr>
    </vt:vector>
  </TitlesOfParts>
  <Manager/>
  <Company>Maastricht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Duyx, Inge (FACBURFHML)</dc:creator>
  <cp:keywords/>
  <dc:description/>
  <cp:lastModifiedBy>Houben, Veerle (FACBURFHML)</cp:lastModifiedBy>
  <cp:revision>144</cp:revision>
  <cp:lastPrinted>2019-09-30T09:24:31Z</cp:lastPrinted>
  <dcterms:created xsi:type="dcterms:W3CDTF">2016-01-20T13:07:02Z</dcterms:created>
  <dcterms:modified xsi:type="dcterms:W3CDTF">2024-06-25T12:12:22Z</dcterms:modified>
  <cp:category/>
</cp:coreProperties>
</file>