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48" r:id="rId2"/>
    <p:sldId id="381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81">
          <p15:clr>
            <a:srgbClr val="A4A3A4"/>
          </p15:clr>
        </p15:guide>
        <p15:guide id="2" pos="36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5858" autoAdjust="0"/>
  </p:normalViewPr>
  <p:slideViewPr>
    <p:cSldViewPr snapToGrid="0">
      <p:cViewPr varScale="1">
        <p:scale>
          <a:sx n="115" d="100"/>
          <a:sy n="115" d="100"/>
        </p:scale>
        <p:origin x="1242" y="126"/>
      </p:cViewPr>
      <p:guideLst>
        <p:guide orient="horz" pos="2681"/>
        <p:guide pos="36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1F8D786-CCB0-CE4B-8B0E-A3EB151CB3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0D6C702-62FC-9B4D-A3C2-3FD0A22D00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1A704F37-D9A1-CF4C-8429-272F83A5B9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Click to edit Master text styles</a:t>
            </a:r>
          </a:p>
          <a:p>
            <a:pPr lvl="1"/>
            <a:r>
              <a:rPr lang="nl-NL" noProof="0"/>
              <a:t>Second level</a:t>
            </a:r>
          </a:p>
          <a:p>
            <a:pPr lvl="2"/>
            <a:r>
              <a:rPr lang="nl-NL" noProof="0"/>
              <a:t>Third level</a:t>
            </a:r>
          </a:p>
          <a:p>
            <a:pPr lvl="3"/>
            <a:r>
              <a:rPr lang="nl-NL" noProof="0"/>
              <a:t>Fourth level</a:t>
            </a:r>
          </a:p>
          <a:p>
            <a:pPr lvl="4"/>
            <a:r>
              <a:rPr lang="nl-NL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79633E7A-E428-1347-8D30-B7DA67CF00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9E5DDC4A-C993-6D48-B905-231EAC6EA1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FCCD3BA-5DC8-4AB6-A260-6922CE9E3DB5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85978-F091-4E97-8418-DE6B46DF1F5C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54211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F1637-9052-4A73-B968-E1DA758ADDE7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45503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3BE4A-6745-4CDA-8A6B-513A2A384CEA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1489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F27A0-0763-4AB1-B53D-364736DCEE8B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75905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C6BF1-A029-4D89-96ED-72E962907CC8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67190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72307-E8B3-4587-A3E3-654DE5A97FD9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96853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0D6C7-299F-4C56-9C59-B56F15332963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83329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E8C5-42BF-4147-8ECA-99D864ACF11F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61478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42B5B-5D92-40B2-A16A-F47372B84872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92143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88438-0B33-48E7-8642-04C432393EBA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29514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18B07-907F-4391-B398-266997F5BCB7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491451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Click to edit Master text styles</a:t>
            </a:r>
          </a:p>
          <a:p>
            <a:pPr lvl="1"/>
            <a:r>
              <a:rPr lang="nl-NL" altLang="en-US" smtClean="0"/>
              <a:t>Second level</a:t>
            </a:r>
          </a:p>
          <a:p>
            <a:pPr lvl="2"/>
            <a:r>
              <a:rPr lang="nl-NL" altLang="en-US" smtClean="0"/>
              <a:t>Third level</a:t>
            </a:r>
          </a:p>
          <a:p>
            <a:pPr lvl="3"/>
            <a:r>
              <a:rPr lang="nl-NL" altLang="en-US" smtClean="0"/>
              <a:t>Fourth level</a:t>
            </a:r>
          </a:p>
          <a:p>
            <a:pPr lvl="4"/>
            <a:r>
              <a:rPr lang="nl-NL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CFF7B4-4454-304B-B21D-9EB1846F6A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A06369A-6876-8941-B0F8-EC5378C150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743B4E-827F-0849-B19B-6DB3DCF501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D849588-E353-45A1-84DF-5AA27C28F43A}" type="slidenum">
              <a:rPr lang="nl-NL" altLang="en-US"/>
              <a:pPr>
                <a:defRPr/>
              </a:pPr>
              <a:t>‹#›</a:t>
            </a:fld>
            <a:endParaRPr lang="nl-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hmloisrv1501.unimaas.nl/anatomie/tool/microscopy/leafletviewer.html?id=hindlimb_mouse_20x_um_nl&amp;src=2&amp;zoom=3&amp;lat=-0.00356&amp;lng=0.00955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fhmloisrv1501.unimaas.nl/anatomie/tool/microscopy/leafletviewer.html?id=neck_mouse_20x_um_nl&amp;src=2%E2%80%8B&amp;zoom=3&amp;lat=-0.00405&amp;lng=0.0054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hmloisrv1501.unimaas.nl/anatomie/tool/microscopy/leafletviewer.html?id=hindlimb_mouse_20x_um_nl&amp;src=2&amp;zoom=8&amp;lat=-0.0047395&amp;lng=0.007223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5DDFF8-4AEB-4F3F-AC1C-A5D28DB89ECC}" type="slidenum">
              <a:rPr lang="nl-NL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nl-NL" altLang="en-US" sz="1400" smtClean="0"/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BF39EA70-ADDD-3E44-B1EE-BB98D9D64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25" y="5734050"/>
            <a:ext cx="6696075" cy="1017588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altLang="en-US" dirty="0"/>
              <a:t>1. </a:t>
            </a:r>
            <a:r>
              <a:rPr lang="en-GB" altLang="en-US" dirty="0">
                <a:solidFill>
                  <a:srgbClr val="0000FF"/>
                </a:solidFill>
              </a:rPr>
              <a:t>to draw a </a:t>
            </a:r>
            <a:r>
              <a:rPr lang="en-GB" altLang="en-US" dirty="0" smtClean="0">
                <a:solidFill>
                  <a:srgbClr val="0000FF"/>
                </a:solidFill>
              </a:rPr>
              <a:t>bracket </a:t>
            </a:r>
            <a:r>
              <a:rPr lang="en-GB" altLang="en-US" dirty="0">
                <a:solidFill>
                  <a:srgbClr val="0000FF"/>
                </a:solidFill>
              </a:rPr>
              <a:t>{ }</a:t>
            </a:r>
            <a:r>
              <a:rPr lang="en-GB" altLang="en-US" dirty="0"/>
              <a:t>: click </a:t>
            </a:r>
            <a:r>
              <a:rPr lang="en-GB" altLang="en-GB" dirty="0"/>
              <a:t>“</a:t>
            </a:r>
            <a:r>
              <a:rPr lang="en-GB" altLang="en-US" dirty="0"/>
              <a:t>Shapes</a:t>
            </a:r>
            <a:r>
              <a:rPr lang="en-GB" altLang="en-GB" dirty="0"/>
              <a:t>”</a:t>
            </a:r>
            <a:r>
              <a:rPr lang="en-GB" altLang="en-US" dirty="0"/>
              <a:t> on the </a:t>
            </a:r>
            <a:r>
              <a:rPr lang="en-GB" altLang="en-GB" dirty="0"/>
              <a:t>“</a:t>
            </a:r>
            <a:r>
              <a:rPr lang="en-GB" altLang="en-US" dirty="0"/>
              <a:t>Insert</a:t>
            </a:r>
            <a:r>
              <a:rPr lang="en-GB" altLang="en-GB" dirty="0"/>
              <a:t>”</a:t>
            </a:r>
            <a:r>
              <a:rPr lang="en-GB" altLang="en-US" dirty="0"/>
              <a:t> tab, then </a:t>
            </a:r>
            <a:r>
              <a:rPr lang="en-GB" altLang="en-GB" dirty="0"/>
              <a:t>“</a:t>
            </a:r>
            <a:r>
              <a:rPr lang="en-GB" altLang="en-US" dirty="0"/>
              <a:t>Basic Shapes</a:t>
            </a:r>
            <a:r>
              <a:rPr lang="en-GB" altLang="en-GB" dirty="0"/>
              <a:t>”</a:t>
            </a:r>
            <a:r>
              <a:rPr lang="en-GB" altLang="en-US" dirty="0"/>
              <a:t> and then select the bracket. Draw this like you would draw a line. Then adapt the form and size by moving the corner-circles. Select         from the </a:t>
            </a:r>
            <a:r>
              <a:rPr lang="en-GB" altLang="en-GB" dirty="0"/>
              <a:t>“</a:t>
            </a:r>
            <a:r>
              <a:rPr lang="en-GB" altLang="en-US" dirty="0"/>
              <a:t>Draw</a:t>
            </a:r>
            <a:r>
              <a:rPr lang="en-GB" altLang="en-GB" dirty="0"/>
              <a:t>”</a:t>
            </a:r>
            <a:r>
              <a:rPr lang="en-GB" altLang="en-US" dirty="0"/>
              <a:t> task bar and rotate the bracket. Next, the appearance of the bracket can be set: click on it with the R-mouse, choose </a:t>
            </a:r>
            <a:r>
              <a:rPr lang="en-GB" altLang="en-GB" dirty="0"/>
              <a:t>“</a:t>
            </a:r>
            <a:r>
              <a:rPr lang="en-GB" altLang="en-US" dirty="0"/>
              <a:t>Format AutoShape</a:t>
            </a:r>
            <a:r>
              <a:rPr lang="en-GB" altLang="en-GB" dirty="0"/>
              <a:t>”</a:t>
            </a:r>
            <a:r>
              <a:rPr lang="en-GB" altLang="en-US" dirty="0"/>
              <a:t>. Select colour, width, or whatever else you wish to format. </a:t>
            </a:r>
          </a:p>
        </p:txBody>
      </p:sp>
      <p:sp>
        <p:nvSpPr>
          <p:cNvPr id="7172" name="Text Box 3">
            <a:extLst>
              <a:ext uri="{FF2B5EF4-FFF2-40B4-BE49-F238E27FC236}">
                <a16:creationId xmlns:a16="http://schemas.microsoft.com/office/drawing/2014/main" id="{27157F39-66F6-0944-A625-A12D93581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002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>
                <a:cs typeface="Arial" charset="0"/>
              </a:rPr>
              <a:t>structures in a transverse section of the neck</a:t>
            </a:r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D59105DC-2F0F-B741-9DBA-6D3E4D819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0"/>
            <a:ext cx="2266950" cy="5191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>
                <a:solidFill>
                  <a:srgbClr val="0000FF"/>
                </a:solidFill>
                <a:cs typeface="Arial" charset="0"/>
              </a:rPr>
              <a:t>task</a:t>
            </a:r>
          </a:p>
        </p:txBody>
      </p:sp>
      <p:pic>
        <p:nvPicPr>
          <p:cNvPr id="7174" name="Picture 5">
            <a:extLst>
              <a:ext uri="{FF2B5EF4-FFF2-40B4-BE49-F238E27FC236}">
                <a16:creationId xmlns:a16="http://schemas.microsoft.com/office/drawing/2014/main" id="{26CA1D34-1C3C-6044-9CB9-40C7A334A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4175" y="6127750"/>
            <a:ext cx="257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4F2F4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175" name="Text Box 6">
            <a:extLst>
              <a:ext uri="{FF2B5EF4-FFF2-40B4-BE49-F238E27FC236}">
                <a16:creationId xmlns:a16="http://schemas.microsoft.com/office/drawing/2014/main" id="{E2BE40C7-9429-7442-86C9-EDDB28FB7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276475"/>
            <a:ext cx="10080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>
                <a:solidFill>
                  <a:srgbClr val="0000FF"/>
                </a:solidFill>
                <a:latin typeface="Trebuchet MS" charset="0"/>
                <a:cs typeface="Arial" charset="0"/>
              </a:rPr>
              <a:t>spinal cord</a:t>
            </a:r>
          </a:p>
        </p:txBody>
      </p:sp>
      <p:sp>
        <p:nvSpPr>
          <p:cNvPr id="7176" name="Text Box 7">
            <a:extLst>
              <a:ext uri="{FF2B5EF4-FFF2-40B4-BE49-F238E27FC236}">
                <a16:creationId xmlns:a16="http://schemas.microsoft.com/office/drawing/2014/main" id="{9FC44C10-98D9-384D-AAC8-6A64B498E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0" y="2830513"/>
            <a:ext cx="1190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200">
                <a:latin typeface="Trebuchet MS" charset="0"/>
                <a:cs typeface="Arial" charset="0"/>
              </a:rPr>
              <a:t>vertebral body</a:t>
            </a:r>
          </a:p>
        </p:txBody>
      </p:sp>
      <p:sp>
        <p:nvSpPr>
          <p:cNvPr id="7177" name="Text Box 8">
            <a:extLst>
              <a:ext uri="{FF2B5EF4-FFF2-40B4-BE49-F238E27FC236}">
                <a16:creationId xmlns:a16="http://schemas.microsoft.com/office/drawing/2014/main" id="{7BEF1C03-7BCE-0144-8A3C-121C17441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7038" y="4348163"/>
            <a:ext cx="877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>
                <a:solidFill>
                  <a:srgbClr val="0000FF"/>
                </a:solidFill>
                <a:latin typeface="Trebuchet MS" charset="0"/>
                <a:cs typeface="Arial" charset="0"/>
              </a:rPr>
              <a:t>esophagus</a:t>
            </a:r>
          </a:p>
        </p:txBody>
      </p:sp>
      <p:sp>
        <p:nvSpPr>
          <p:cNvPr id="7178" name="Text Box 9">
            <a:extLst>
              <a:ext uri="{FF2B5EF4-FFF2-40B4-BE49-F238E27FC236}">
                <a16:creationId xmlns:a16="http://schemas.microsoft.com/office/drawing/2014/main" id="{D2DA0B76-77D9-9941-977F-B829EE58C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5157788"/>
            <a:ext cx="17335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>
                <a:solidFill>
                  <a:srgbClr val="0000FF"/>
                </a:solidFill>
                <a:latin typeface="Trebuchet MS" charset="0"/>
                <a:cs typeface="Arial" charset="0"/>
              </a:rPr>
              <a:t>thyroid gland (2 parts)</a:t>
            </a:r>
          </a:p>
          <a:p>
            <a:pPr eaLnBrk="1" hangingPunct="1">
              <a:defRPr/>
            </a:pPr>
            <a:r>
              <a:rPr lang="en-US" sz="1200" dirty="0">
                <a:solidFill>
                  <a:srgbClr val="0000FF"/>
                </a:solidFill>
                <a:latin typeface="Trebuchet MS" charset="0"/>
                <a:cs typeface="Arial" charset="0"/>
              </a:rPr>
              <a:t>next to the trachea</a:t>
            </a:r>
          </a:p>
        </p:txBody>
      </p:sp>
      <p:sp>
        <p:nvSpPr>
          <p:cNvPr id="7179" name="Text Box 10">
            <a:extLst>
              <a:ext uri="{FF2B5EF4-FFF2-40B4-BE49-F238E27FC236}">
                <a16:creationId xmlns:a16="http://schemas.microsoft.com/office/drawing/2014/main" id="{60B7DCCE-FEC2-E44E-AF36-D98482D29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5" y="3052763"/>
            <a:ext cx="12477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>
                <a:solidFill>
                  <a:srgbClr val="0000FF"/>
                </a:solidFill>
                <a:latin typeface="Trebuchet MS" charset="0"/>
                <a:cs typeface="Arial" charset="0"/>
              </a:rPr>
              <a:t>skeletal muscle</a:t>
            </a:r>
          </a:p>
        </p:txBody>
      </p:sp>
      <p:sp>
        <p:nvSpPr>
          <p:cNvPr id="7180" name="Text Box 11">
            <a:extLst>
              <a:ext uri="{FF2B5EF4-FFF2-40B4-BE49-F238E27FC236}">
                <a16:creationId xmlns:a16="http://schemas.microsoft.com/office/drawing/2014/main" id="{3FA92462-4091-3942-A5AE-701DF89D0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1517650"/>
            <a:ext cx="4476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>
                <a:solidFill>
                  <a:srgbClr val="0000FF"/>
                </a:solidFill>
                <a:latin typeface="Trebuchet MS" charset="0"/>
                <a:cs typeface="Arial" charset="0"/>
              </a:rPr>
              <a:t>skin</a:t>
            </a:r>
          </a:p>
        </p:txBody>
      </p:sp>
      <p:sp>
        <p:nvSpPr>
          <p:cNvPr id="7181" name="Text Box 12">
            <a:extLst>
              <a:ext uri="{FF2B5EF4-FFF2-40B4-BE49-F238E27FC236}">
                <a16:creationId xmlns:a16="http://schemas.microsoft.com/office/drawing/2014/main" id="{D6346E62-621F-374F-8CD6-9EA911AF3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2028825"/>
            <a:ext cx="9683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>
                <a:solidFill>
                  <a:srgbClr val="0000FF"/>
                </a:solidFill>
                <a:latin typeface="Trebuchet MS" charset="0"/>
                <a:cs typeface="Arial" charset="0"/>
              </a:rPr>
              <a:t>skin muscle</a:t>
            </a:r>
          </a:p>
        </p:txBody>
      </p:sp>
      <p:sp>
        <p:nvSpPr>
          <p:cNvPr id="7182" name="Text Box 13">
            <a:extLst>
              <a:ext uri="{FF2B5EF4-FFF2-40B4-BE49-F238E27FC236}">
                <a16:creationId xmlns:a16="http://schemas.microsoft.com/office/drawing/2014/main" id="{A342FEE4-EA27-A14F-8DAF-8F52792B3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8313" y="3657600"/>
            <a:ext cx="7032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>
                <a:solidFill>
                  <a:srgbClr val="0000FF"/>
                </a:solidFill>
                <a:latin typeface="Trebuchet MS" charset="0"/>
                <a:cs typeface="Arial" charset="0"/>
              </a:rPr>
              <a:t>trachea</a:t>
            </a:r>
          </a:p>
        </p:txBody>
      </p:sp>
      <p:pic>
        <p:nvPicPr>
          <p:cNvPr id="7183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1268413"/>
            <a:ext cx="504825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7184" name="Text Box 15">
            <a:extLst>
              <a:ext uri="{FF2B5EF4-FFF2-40B4-BE49-F238E27FC236}">
                <a16:creationId xmlns:a16="http://schemas.microsoft.com/office/drawing/2014/main" id="{3E2DE583-F75E-B944-971E-07F5524FF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04813"/>
            <a:ext cx="6624637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>
                <a:latin typeface="Trebuchet MS" charset="0"/>
                <a:cs typeface="Arial" charset="0"/>
              </a:rPr>
              <a:t>1. Open the </a:t>
            </a:r>
            <a:r>
              <a:rPr lang="en-US" sz="1200" dirty="0">
                <a:latin typeface="Trebuchet MS" charset="0"/>
                <a:cs typeface="Arial" charset="0"/>
                <a:hlinkClick r:id="rId4"/>
              </a:rPr>
              <a:t>image</a:t>
            </a:r>
            <a:r>
              <a:rPr lang="en-US" sz="1200" dirty="0">
                <a:latin typeface="Trebuchet MS" charset="0"/>
                <a:cs typeface="Arial" charset="0"/>
              </a:rPr>
              <a:t> </a:t>
            </a:r>
            <a:r>
              <a:rPr lang="en-US" sz="1200" i="1" dirty="0">
                <a:solidFill>
                  <a:srgbClr val="0000FF"/>
                </a:solidFill>
                <a:latin typeface="Trebuchet MS" charset="0"/>
                <a:cs typeface="Arial" charset="0"/>
              </a:rPr>
              <a:t>neck mouse</a:t>
            </a:r>
            <a:r>
              <a:rPr lang="en-US" sz="1200" dirty="0">
                <a:latin typeface="Trebuchet MS" charset="0"/>
                <a:cs typeface="Arial" charset="0"/>
              </a:rPr>
              <a:t> of the Maastricht site. A number of structures are indicated below (look at them also at a higher magnification!). Indicate the other named structures (blue text) and organs by arrows. To properly identify all structures, you will have to magnify the original image on the website. </a:t>
            </a:r>
          </a:p>
        </p:txBody>
      </p:sp>
      <p:sp>
        <p:nvSpPr>
          <p:cNvPr id="7185" name="Text Box 16">
            <a:extLst>
              <a:ext uri="{FF2B5EF4-FFF2-40B4-BE49-F238E27FC236}">
                <a16:creationId xmlns:a16="http://schemas.microsoft.com/office/drawing/2014/main" id="{28B25F56-6E2E-7A49-BE89-840192F4E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068638"/>
            <a:ext cx="1152525" cy="8318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>
                <a:solidFill>
                  <a:schemeClr val="bg1"/>
                </a:solidFill>
                <a:latin typeface="Trebuchet MS" charset="0"/>
                <a:cs typeface="Arial" charset="0"/>
              </a:rPr>
              <a:t>Save you powerpoint at regular time intervals !</a:t>
            </a:r>
          </a:p>
        </p:txBody>
      </p:sp>
      <p:sp>
        <p:nvSpPr>
          <p:cNvPr id="7186" name="Text Box 17">
            <a:extLst>
              <a:ext uri="{FF2B5EF4-FFF2-40B4-BE49-F238E27FC236}">
                <a16:creationId xmlns:a16="http://schemas.microsoft.com/office/drawing/2014/main" id="{D70DD6A0-F7BD-6E46-93D8-C1850DD09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4921250"/>
            <a:ext cx="1684337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>
                <a:latin typeface="Trebuchet MS" charset="0"/>
                <a:cs typeface="Arial" charset="0"/>
              </a:rPr>
              <a:t>2. Place a bracket ({) next to the spinal cord. </a:t>
            </a:r>
          </a:p>
        </p:txBody>
      </p:sp>
      <p:sp>
        <p:nvSpPr>
          <p:cNvPr id="14355" name="Arc 18"/>
          <p:cNvSpPr>
            <a:spLocks/>
          </p:cNvSpPr>
          <p:nvPr/>
        </p:nvSpPr>
        <p:spPr bwMode="auto">
          <a:xfrm>
            <a:off x="484188" y="1822450"/>
            <a:ext cx="504825" cy="287338"/>
          </a:xfrm>
          <a:custGeom>
            <a:avLst/>
            <a:gdLst>
              <a:gd name="T0" fmla="*/ 0 w 43141"/>
              <a:gd name="T1" fmla="*/ 2147483646 h 21600"/>
              <a:gd name="T2" fmla="*/ 2147483646 w 43141"/>
              <a:gd name="T3" fmla="*/ 2147483646 h 21600"/>
              <a:gd name="T4" fmla="*/ 2147483646 w 43141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41" h="21600" fill="none" extrusionOk="0">
                <a:moveTo>
                  <a:pt x="-1" y="20010"/>
                </a:moveTo>
                <a:cubicBezTo>
                  <a:pt x="831" y="8728"/>
                  <a:pt x="10228" y="-1"/>
                  <a:pt x="21541" y="0"/>
                </a:cubicBezTo>
                <a:cubicBezTo>
                  <a:pt x="33470" y="0"/>
                  <a:pt x="43141" y="9670"/>
                  <a:pt x="43141" y="21600"/>
                </a:cubicBezTo>
              </a:path>
              <a:path w="43141" h="21600" stroke="0" extrusionOk="0">
                <a:moveTo>
                  <a:pt x="-1" y="20010"/>
                </a:moveTo>
                <a:cubicBezTo>
                  <a:pt x="831" y="8728"/>
                  <a:pt x="10228" y="-1"/>
                  <a:pt x="21541" y="0"/>
                </a:cubicBezTo>
                <a:cubicBezTo>
                  <a:pt x="33470" y="0"/>
                  <a:pt x="43141" y="9670"/>
                  <a:pt x="43141" y="21600"/>
                </a:cubicBezTo>
                <a:lnTo>
                  <a:pt x="21541" y="21600"/>
                </a:lnTo>
                <a:lnTo>
                  <a:pt x="-1" y="2001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4F2F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nl-NL"/>
          </a:p>
        </p:txBody>
      </p:sp>
      <p:sp>
        <p:nvSpPr>
          <p:cNvPr id="7188" name="Line 19">
            <a:extLst>
              <a:ext uri="{FF2B5EF4-FFF2-40B4-BE49-F238E27FC236}">
                <a16:creationId xmlns:a16="http://schemas.microsoft.com/office/drawing/2014/main" id="{DD40B995-043F-FE49-AEF4-0C59DD1AFC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7425" y="2012950"/>
            <a:ext cx="433388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>
              <a:defRPr/>
            </a:pPr>
            <a:endParaRPr lang="en-GB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7189" name="Text Box 20">
            <a:extLst>
              <a:ext uri="{FF2B5EF4-FFF2-40B4-BE49-F238E27FC236}">
                <a16:creationId xmlns:a16="http://schemas.microsoft.com/office/drawing/2014/main" id="{A97201C6-7641-1246-8D67-45A4F087A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14700"/>
            <a:ext cx="1512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200">
                <a:latin typeface="Trebuchet MS" charset="0"/>
                <a:cs typeface="Arial" charset="0"/>
              </a:rPr>
              <a:t>joint cavity of shoulder</a:t>
            </a:r>
          </a:p>
        </p:txBody>
      </p:sp>
      <p:sp>
        <p:nvSpPr>
          <p:cNvPr id="7191" name="Text Box 22">
            <a:extLst>
              <a:ext uri="{FF2B5EF4-FFF2-40B4-BE49-F238E27FC236}">
                <a16:creationId xmlns:a16="http://schemas.microsoft.com/office/drawing/2014/main" id="{BD0EEB13-D63A-FC40-8045-1FB561915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263" y="4465638"/>
            <a:ext cx="83661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err="1">
                <a:latin typeface="Trebuchet MS" charset="0"/>
                <a:cs typeface="Arial" charset="0"/>
              </a:rPr>
              <a:t>clavicula</a:t>
            </a:r>
            <a:r>
              <a:rPr lang="en-US" sz="1200" dirty="0">
                <a:latin typeface="Trebuchet MS" charset="0"/>
                <a:cs typeface="Arial" charset="0"/>
              </a:rPr>
              <a:t> </a:t>
            </a:r>
          </a:p>
        </p:txBody>
      </p:sp>
      <p:sp>
        <p:nvSpPr>
          <p:cNvPr id="7192" name="Line 23">
            <a:extLst>
              <a:ext uri="{FF2B5EF4-FFF2-40B4-BE49-F238E27FC236}">
                <a16:creationId xmlns:a16="http://schemas.microsoft.com/office/drawing/2014/main" id="{E00C3F01-8230-2E48-8B6F-134CE7A2B6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05075" y="4149725"/>
            <a:ext cx="1419225" cy="477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7193" name="Text Box 24">
            <a:extLst>
              <a:ext uri="{FF2B5EF4-FFF2-40B4-BE49-F238E27FC236}">
                <a16:creationId xmlns:a16="http://schemas.microsoft.com/office/drawing/2014/main" id="{FB9829E8-A19C-0543-94F2-BC13371EF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515778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>
                <a:latin typeface="Trebuchet MS" charset="0"/>
                <a:cs typeface="Arial" charset="0"/>
              </a:rPr>
              <a:t>submandibular (salivary) gland</a:t>
            </a:r>
          </a:p>
        </p:txBody>
      </p:sp>
      <p:sp>
        <p:nvSpPr>
          <p:cNvPr id="7194" name="Line 25">
            <a:extLst>
              <a:ext uri="{FF2B5EF4-FFF2-40B4-BE49-F238E27FC236}">
                <a16:creationId xmlns:a16="http://schemas.microsoft.com/office/drawing/2014/main" id="{D3119A1B-7E78-4D42-84CF-C986752D5E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1363" y="2709863"/>
            <a:ext cx="865187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7195" name="Line 26">
            <a:extLst>
              <a:ext uri="{FF2B5EF4-FFF2-40B4-BE49-F238E27FC236}">
                <a16:creationId xmlns:a16="http://schemas.microsoft.com/office/drawing/2014/main" id="{6B859378-3E22-9F4E-A08D-501A472D26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1412875"/>
            <a:ext cx="1728788" cy="79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7196" name="Line 27">
            <a:extLst>
              <a:ext uri="{FF2B5EF4-FFF2-40B4-BE49-F238E27FC236}">
                <a16:creationId xmlns:a16="http://schemas.microsoft.com/office/drawing/2014/main" id="{5DB1441D-3F33-D545-806A-AE7D2EDCC1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3500438"/>
            <a:ext cx="936625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7197" name="Text Box 28">
            <a:extLst>
              <a:ext uri="{FF2B5EF4-FFF2-40B4-BE49-F238E27FC236}">
                <a16:creationId xmlns:a16="http://schemas.microsoft.com/office/drawing/2014/main" id="{535D1F06-25F1-A041-B177-E1D354B2D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2540000"/>
            <a:ext cx="11493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>
                <a:latin typeface="Trebuchet MS" charset="0"/>
                <a:cs typeface="Arial" charset="0"/>
              </a:rPr>
              <a:t>adipose tissue</a:t>
            </a:r>
          </a:p>
        </p:txBody>
      </p:sp>
      <p:sp>
        <p:nvSpPr>
          <p:cNvPr id="7198" name="Line 29">
            <a:extLst>
              <a:ext uri="{FF2B5EF4-FFF2-40B4-BE49-F238E27FC236}">
                <a16:creationId xmlns:a16="http://schemas.microsoft.com/office/drawing/2014/main" id="{AA578E55-72A9-8748-8BC1-5C24FCF9E4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8400" y="4508500"/>
            <a:ext cx="503238" cy="649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7199" name="Rectangle 30">
            <a:extLst>
              <a:ext uri="{FF2B5EF4-FFF2-40B4-BE49-F238E27FC236}">
                <a16:creationId xmlns:a16="http://schemas.microsoft.com/office/drawing/2014/main" id="{FA975ED4-E98C-B341-80D2-A08CEBD80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963" y="3981450"/>
            <a:ext cx="133191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>
                <a:latin typeface="Trebuchet MS" charset="0"/>
                <a:ea typeface="ＭＳ Ｐゴシック" charset="0"/>
                <a:cs typeface="Arial" charset="0"/>
              </a:rPr>
              <a:t>head of humerus</a:t>
            </a:r>
          </a:p>
        </p:txBody>
      </p:sp>
      <p:sp>
        <p:nvSpPr>
          <p:cNvPr id="7200" name="Line 31">
            <a:extLst>
              <a:ext uri="{FF2B5EF4-FFF2-40B4-BE49-F238E27FC236}">
                <a16:creationId xmlns:a16="http://schemas.microsoft.com/office/drawing/2014/main" id="{38805170-13D9-1949-851F-4F33A8B943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55875" y="3789363"/>
            <a:ext cx="10795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7201" name="Text Box 32">
            <a:extLst>
              <a:ext uri="{FF2B5EF4-FFF2-40B4-BE49-F238E27FC236}">
                <a16:creationId xmlns:a16="http://schemas.microsoft.com/office/drawing/2014/main" id="{5CC6C7EE-FEDF-6345-B70B-467167D54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196975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GB" sz="1200" dirty="0">
                <a:latin typeface="Trebuchet MS" charset="0"/>
                <a:cs typeface="Arial" charset="0"/>
              </a:rPr>
              <a:t>muscle fibres transverse</a:t>
            </a:r>
          </a:p>
        </p:txBody>
      </p:sp>
      <p:sp>
        <p:nvSpPr>
          <p:cNvPr id="7202" name="Line 33">
            <a:extLst>
              <a:ext uri="{FF2B5EF4-FFF2-40B4-BE49-F238E27FC236}">
                <a16:creationId xmlns:a16="http://schemas.microsoft.com/office/drawing/2014/main" id="{A186171E-A510-7445-B7F8-3EC25C1E00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2060575"/>
            <a:ext cx="2160588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rebuchet MS" charset="0"/>
              <a:ea typeface="ＭＳ Ｐゴシック" charset="0"/>
              <a:cs typeface="Arial" charset="0"/>
            </a:endParaRPr>
          </a:p>
        </p:txBody>
      </p:sp>
      <p:pic>
        <p:nvPicPr>
          <p:cNvPr id="7203" name="Picture 34"/>
          <p:cNvPicPr>
            <a:picLocks noChangeAspect="1" noChangeArrowheads="1"/>
          </p:cNvPicPr>
          <p:nvPr/>
        </p:nvPicPr>
        <p:blipFill>
          <a:blip r:embed="rId5"/>
          <a:srcRect l="1863"/>
          <a:stretch>
            <a:fillRect/>
          </a:stretch>
        </p:blipFill>
        <p:spPr bwMode="auto">
          <a:xfrm>
            <a:off x="0" y="1268413"/>
            <a:ext cx="150495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4F2F4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7204" name="Oval 35">
            <a:extLst>
              <a:ext uri="{FF2B5EF4-FFF2-40B4-BE49-F238E27FC236}">
                <a16:creationId xmlns:a16="http://schemas.microsoft.com/office/drawing/2014/main" id="{4AC1439C-AB81-4245-8F00-BD1EE3747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738" y="2132013"/>
            <a:ext cx="574675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4F2F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endParaRPr lang="en-US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7205" name="Line 36">
            <a:extLst>
              <a:ext uri="{FF2B5EF4-FFF2-40B4-BE49-F238E27FC236}">
                <a16:creationId xmlns:a16="http://schemas.microsoft.com/office/drawing/2014/main" id="{E4E96F01-0422-2946-9512-EA6EF633BC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74725" y="2468563"/>
            <a:ext cx="592138" cy="3825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>
              <a:defRPr/>
            </a:pPr>
            <a:endParaRPr lang="en-GB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14373" name="Arc 37"/>
          <p:cNvSpPr>
            <a:spLocks/>
          </p:cNvSpPr>
          <p:nvPr/>
        </p:nvSpPr>
        <p:spPr bwMode="auto">
          <a:xfrm>
            <a:off x="455613" y="1700213"/>
            <a:ext cx="504825" cy="287337"/>
          </a:xfrm>
          <a:custGeom>
            <a:avLst/>
            <a:gdLst>
              <a:gd name="T0" fmla="*/ 0 w 43141"/>
              <a:gd name="T1" fmla="*/ 2147483646 h 21600"/>
              <a:gd name="T2" fmla="*/ 2147483646 w 43141"/>
              <a:gd name="T3" fmla="*/ 2147483646 h 21600"/>
              <a:gd name="T4" fmla="*/ 2147483646 w 43141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41" h="21600" fill="none" extrusionOk="0">
                <a:moveTo>
                  <a:pt x="-1" y="20010"/>
                </a:moveTo>
                <a:cubicBezTo>
                  <a:pt x="831" y="8728"/>
                  <a:pt x="10228" y="-1"/>
                  <a:pt x="21541" y="0"/>
                </a:cubicBezTo>
                <a:cubicBezTo>
                  <a:pt x="33470" y="0"/>
                  <a:pt x="43141" y="9670"/>
                  <a:pt x="43141" y="21600"/>
                </a:cubicBezTo>
              </a:path>
              <a:path w="43141" h="21600" stroke="0" extrusionOk="0">
                <a:moveTo>
                  <a:pt x="-1" y="20010"/>
                </a:moveTo>
                <a:cubicBezTo>
                  <a:pt x="831" y="8728"/>
                  <a:pt x="10228" y="-1"/>
                  <a:pt x="21541" y="0"/>
                </a:cubicBezTo>
                <a:cubicBezTo>
                  <a:pt x="33470" y="0"/>
                  <a:pt x="43141" y="9670"/>
                  <a:pt x="43141" y="21600"/>
                </a:cubicBezTo>
                <a:lnTo>
                  <a:pt x="21541" y="21600"/>
                </a:lnTo>
                <a:lnTo>
                  <a:pt x="-1" y="2001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4F2F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nl-NL"/>
          </a:p>
        </p:txBody>
      </p:sp>
      <p:sp>
        <p:nvSpPr>
          <p:cNvPr id="7207" name="Line 38">
            <a:extLst>
              <a:ext uri="{FF2B5EF4-FFF2-40B4-BE49-F238E27FC236}">
                <a16:creationId xmlns:a16="http://schemas.microsoft.com/office/drawing/2014/main" id="{4A8D5C7F-9624-DA47-B2C0-1F58A25BA7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58850" y="1908175"/>
            <a:ext cx="7207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>
              <a:defRPr/>
            </a:pPr>
            <a:endParaRPr lang="en-GB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7208" name="Line 39">
            <a:extLst>
              <a:ext uri="{FF2B5EF4-FFF2-40B4-BE49-F238E27FC236}">
                <a16:creationId xmlns:a16="http://schemas.microsoft.com/office/drawing/2014/main" id="{5B2531E1-7908-F248-AE1F-20B2F85CF4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2997200"/>
            <a:ext cx="2447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7209" name="AutoShape 41">
            <a:extLst>
              <a:ext uri="{FF2B5EF4-FFF2-40B4-BE49-F238E27FC236}">
                <a16:creationId xmlns:a16="http://schemas.microsoft.com/office/drawing/2014/main" id="{1E8AA2B0-E90A-E949-B34E-424DAAEEC611}"/>
              </a:ext>
            </a:extLst>
          </p:cNvPr>
          <p:cNvSpPr>
            <a:spLocks noChangeArrowheads="1"/>
          </p:cNvSpPr>
          <p:nvPr/>
        </p:nvSpPr>
        <p:spPr bwMode="auto">
          <a:xfrm rot="-2828371">
            <a:off x="6315868" y="2164557"/>
            <a:ext cx="525463" cy="88900"/>
          </a:xfrm>
          <a:prstGeom prst="leftArrow">
            <a:avLst>
              <a:gd name="adj1" fmla="val 50000"/>
              <a:gd name="adj2" fmla="val 147768"/>
            </a:avLst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endParaRPr lang="en-US">
              <a:latin typeface="Trebuchet MS" charset="0"/>
              <a:ea typeface="ＭＳ Ｐゴシック" charset="0"/>
              <a:cs typeface="Arial" charset="0"/>
            </a:endParaRPr>
          </a:p>
        </p:txBody>
      </p:sp>
      <p:sp>
        <p:nvSpPr>
          <p:cNvPr id="14377" name="Text Box 8"/>
          <p:cNvSpPr txBox="1">
            <a:spLocks noChangeArrowheads="1"/>
          </p:cNvSpPr>
          <p:nvPr/>
        </p:nvSpPr>
        <p:spPr bwMode="auto">
          <a:xfrm>
            <a:off x="0" y="5865813"/>
            <a:ext cx="1671638" cy="64611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rebuchet MS" panose="020B0603020202020204" pitchFamily="34" charset="0"/>
              </a:rPr>
              <a:t>alternative: </a:t>
            </a:r>
            <a:r>
              <a:rPr lang="en-US" altLang="en-US" sz="1200" dirty="0">
                <a:latin typeface="Trebuchet MS" panose="020B0603020202020204" pitchFamily="34" charset="0"/>
                <a:hlinkClick r:id="rId6"/>
              </a:rPr>
              <a:t>image</a:t>
            </a:r>
            <a:r>
              <a:rPr lang="en-US" altLang="en-US" sz="1200" dirty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i="1" dirty="0">
                <a:solidFill>
                  <a:srgbClr val="0000FF"/>
                </a:solidFill>
                <a:latin typeface="Trebuchet MS" panose="020B0603020202020204" pitchFamily="34" charset="0"/>
              </a:rPr>
              <a:t>hind limb mouse</a:t>
            </a:r>
            <a:r>
              <a:rPr lang="en-US" altLang="en-US" sz="1200" dirty="0">
                <a:latin typeface="Trebuchet MS" panose="020B0603020202020204" pitchFamily="34" charset="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rebuchet MS" panose="020B0603020202020204" pitchFamily="34" charset="0"/>
              </a:rPr>
              <a:t>Maastricht University.</a:t>
            </a:r>
          </a:p>
        </p:txBody>
      </p:sp>
      <p:sp>
        <p:nvSpPr>
          <p:cNvPr id="7190" name="Text Box 21">
            <a:extLst>
              <a:ext uri="{FF2B5EF4-FFF2-40B4-BE49-F238E27FC236}">
                <a16:creationId xmlns:a16="http://schemas.microsoft.com/office/drawing/2014/main" id="{79ED8E5C-40A3-2B49-9FA1-D4674334D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825" y="1862138"/>
            <a:ext cx="11620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>
                <a:latin typeface="Trebuchet MS" charset="0"/>
                <a:cs typeface="Arial" charset="0"/>
              </a:rPr>
              <a:t>vertebral 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5FE28-A469-4F4A-8BF4-C777975B0B27}" type="slidenum">
              <a:rPr lang="nl-NL" altLang="en-US"/>
              <a:pPr>
                <a:defRPr/>
              </a:pPr>
              <a:t>2</a:t>
            </a:fld>
            <a:endParaRPr lang="nl-NL" altLang="en-US"/>
          </a:p>
        </p:txBody>
      </p:sp>
      <p:grpSp>
        <p:nvGrpSpPr>
          <p:cNvPr id="8195" name="Group 33"/>
          <p:cNvGrpSpPr>
            <a:grpSpLocks/>
          </p:cNvGrpSpPr>
          <p:nvPr/>
        </p:nvGrpSpPr>
        <p:grpSpPr bwMode="auto">
          <a:xfrm>
            <a:off x="76199" y="0"/>
            <a:ext cx="9067801" cy="5734050"/>
            <a:chOff x="48" y="0"/>
            <a:chExt cx="5712" cy="3612"/>
          </a:xfrm>
        </p:grpSpPr>
        <p:pic>
          <p:nvPicPr>
            <p:cNvPr id="8204" name="Picture 2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1560"/>
              <a:ext cx="5532" cy="20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4F2F4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205" name="Text Box 3"/>
            <p:cNvSpPr txBox="1">
              <a:spLocks noChangeArrowheads="1"/>
            </p:cNvSpPr>
            <p:nvPr/>
          </p:nvSpPr>
          <p:spPr bwMode="auto">
            <a:xfrm>
              <a:off x="204" y="935"/>
              <a:ext cx="5352" cy="2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nl-NL" altLang="en-US" dirty="0"/>
                <a:t>1. Open </a:t>
              </a:r>
              <a:r>
                <a:rPr lang="nl-NL" altLang="en-US" dirty="0" err="1" smtClean="0"/>
                <a:t>the</a:t>
              </a:r>
              <a:r>
                <a:rPr lang="nl-NL" altLang="en-US" dirty="0" smtClean="0"/>
                <a:t> </a:t>
              </a:r>
              <a:r>
                <a:rPr lang="nl-NL" altLang="en-US" dirty="0" smtClean="0">
                  <a:hlinkClick r:id="rId3"/>
                </a:rPr>
                <a:t>image</a:t>
              </a:r>
              <a:r>
                <a:rPr lang="nl-NL" altLang="en-US" dirty="0" smtClean="0"/>
                <a:t> </a:t>
              </a:r>
              <a:r>
                <a:rPr lang="nl-NL" altLang="en-US" i="1" dirty="0" err="1" smtClean="0">
                  <a:solidFill>
                    <a:srgbClr val="0000FF"/>
                  </a:solidFill>
                </a:rPr>
                <a:t>hindlimb</a:t>
              </a:r>
              <a:r>
                <a:rPr lang="nl-NL" altLang="en-US" i="1" dirty="0" smtClean="0">
                  <a:solidFill>
                    <a:srgbClr val="0000FF"/>
                  </a:solidFill>
                </a:rPr>
                <a:t> </a:t>
              </a:r>
              <a:r>
                <a:rPr lang="nl-NL" altLang="en-US" i="1" dirty="0">
                  <a:solidFill>
                    <a:srgbClr val="0000FF"/>
                  </a:solidFill>
                </a:rPr>
                <a:t>mouse</a:t>
              </a:r>
              <a:r>
                <a:rPr lang="nl-NL" altLang="en-US" dirty="0"/>
                <a:t>. </a:t>
              </a:r>
              <a:r>
                <a:rPr lang="nl-NL" altLang="en-US" dirty="0" err="1" smtClean="0"/>
                <a:t>Indicate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the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named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structures</a:t>
              </a:r>
              <a:r>
                <a:rPr lang="nl-NL" altLang="en-US" dirty="0" smtClean="0"/>
                <a:t> (blue </a:t>
              </a:r>
              <a:r>
                <a:rPr lang="nl-NL" altLang="en-US" dirty="0" err="1" smtClean="0"/>
                <a:t>terms</a:t>
              </a:r>
              <a:r>
                <a:rPr lang="nl-NL" altLang="en-US" dirty="0" smtClean="0"/>
                <a:t>) </a:t>
              </a:r>
              <a:r>
                <a:rPr lang="nl-NL" altLang="en-US" dirty="0" err="1" smtClean="0"/>
                <a:t>with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arrows</a:t>
              </a:r>
              <a:r>
                <a:rPr lang="nl-NL" altLang="en-US" dirty="0" smtClean="0"/>
                <a:t>. </a:t>
              </a:r>
              <a:r>
                <a:rPr lang="nl-NL" altLang="en-US" dirty="0" err="1" smtClean="0"/>
                <a:t>Some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structures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can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only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be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seen</a:t>
              </a:r>
              <a:r>
                <a:rPr lang="nl-NL" altLang="en-US" dirty="0" smtClean="0"/>
                <a:t> at a </a:t>
              </a:r>
              <a:r>
                <a:rPr lang="nl-NL" altLang="en-US" dirty="0" err="1" smtClean="0"/>
                <a:t>higher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magnification</a:t>
              </a:r>
              <a:r>
                <a:rPr lang="nl-NL" altLang="en-US" dirty="0" smtClean="0"/>
                <a:t>. </a:t>
              </a:r>
              <a:endParaRPr lang="nl-NL" altLang="en-US" dirty="0"/>
            </a:p>
          </p:txBody>
        </p:sp>
        <p:sp>
          <p:nvSpPr>
            <p:cNvPr id="8206" name="Text Box 7"/>
            <p:cNvSpPr txBox="1">
              <a:spLocks noChangeArrowheads="1"/>
            </p:cNvSpPr>
            <p:nvPr/>
          </p:nvSpPr>
          <p:spPr bwMode="auto">
            <a:xfrm>
              <a:off x="204" y="346"/>
              <a:ext cx="5352" cy="407"/>
            </a:xfrm>
            <a:prstGeom prst="rect">
              <a:avLst/>
            </a:prstGeom>
            <a:solidFill>
              <a:srgbClr val="E4F2F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nl-NL" altLang="en-US" dirty="0" err="1" smtClean="0"/>
                <a:t>This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histological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section</a:t>
              </a:r>
              <a:r>
                <a:rPr lang="nl-NL" altLang="en-US" dirty="0" smtClean="0"/>
                <a:t> shows a part of </a:t>
              </a:r>
              <a:r>
                <a:rPr lang="nl-NL" altLang="en-US" dirty="0" err="1" smtClean="0"/>
                <a:t>the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hindlimb</a:t>
              </a:r>
              <a:r>
                <a:rPr lang="nl-NL" altLang="en-US" dirty="0" smtClean="0"/>
                <a:t> (leg) of </a:t>
              </a:r>
              <a:r>
                <a:rPr lang="nl-NL" altLang="en-US" dirty="0" err="1" smtClean="0"/>
                <a:t>an</a:t>
              </a:r>
              <a:r>
                <a:rPr lang="nl-NL" altLang="en-US" dirty="0" smtClean="0"/>
                <a:t> adult mouse. In </a:t>
              </a:r>
              <a:r>
                <a:rPr lang="nl-NL" altLang="en-US" dirty="0" err="1" smtClean="0"/>
                <a:t>the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knee</a:t>
              </a:r>
              <a:r>
                <a:rPr lang="nl-NL" altLang="en-US" dirty="0" smtClean="0"/>
                <a:t> joint, </a:t>
              </a:r>
              <a:r>
                <a:rPr lang="nl-NL" altLang="en-US" dirty="0" err="1" smtClean="0"/>
                <a:t>two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bones</a:t>
              </a:r>
              <a:r>
                <a:rPr lang="nl-NL" altLang="en-US" dirty="0" smtClean="0"/>
                <a:t> meet: </a:t>
              </a:r>
              <a:r>
                <a:rPr lang="nl-NL" altLang="en-US" dirty="0" err="1" smtClean="0"/>
                <a:t>the</a:t>
              </a:r>
              <a:r>
                <a:rPr lang="nl-NL" altLang="en-US" dirty="0" smtClean="0"/>
                <a:t> femur (</a:t>
              </a:r>
              <a:r>
                <a:rPr lang="nl-NL" altLang="en-US" dirty="0" err="1" smtClean="0"/>
                <a:t>thigh</a:t>
              </a:r>
              <a:r>
                <a:rPr lang="nl-NL" altLang="en-US" dirty="0" smtClean="0"/>
                <a:t>) </a:t>
              </a:r>
              <a:r>
                <a:rPr lang="nl-NL" altLang="en-US" dirty="0" err="1" smtClean="0"/>
                <a:t>and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the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tibia</a:t>
              </a:r>
              <a:r>
                <a:rPr lang="nl-NL" altLang="en-US" dirty="0" smtClean="0"/>
                <a:t> (</a:t>
              </a:r>
              <a:r>
                <a:rPr lang="nl-NL" altLang="en-US" dirty="0" err="1" smtClean="0"/>
                <a:t>shinbone</a:t>
              </a:r>
              <a:r>
                <a:rPr lang="nl-NL" altLang="en-US" dirty="0" smtClean="0"/>
                <a:t>). In </a:t>
              </a:r>
              <a:r>
                <a:rPr lang="nl-NL" altLang="en-US" dirty="0" err="1" smtClean="0"/>
                <a:t>between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the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two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bones</a:t>
              </a:r>
              <a:r>
                <a:rPr lang="nl-NL" altLang="en-US" dirty="0" smtClean="0"/>
                <a:t>, </a:t>
              </a:r>
              <a:r>
                <a:rPr lang="nl-NL" altLang="en-US" dirty="0" err="1" smtClean="0"/>
                <a:t>you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see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parts</a:t>
              </a:r>
              <a:r>
                <a:rPr lang="nl-NL" altLang="en-US" dirty="0" smtClean="0"/>
                <a:t> of </a:t>
              </a:r>
              <a:r>
                <a:rPr lang="nl-NL" altLang="en-US" dirty="0" err="1" smtClean="0"/>
                <a:t>the</a:t>
              </a:r>
              <a:r>
                <a:rPr lang="nl-NL" altLang="en-US" dirty="0" smtClean="0"/>
                <a:t> meniscus (</a:t>
              </a:r>
              <a:r>
                <a:rPr lang="nl-NL" altLang="en-US" dirty="0" err="1" smtClean="0"/>
                <a:t>two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triangular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shapes</a:t>
              </a:r>
              <a:r>
                <a:rPr lang="nl-NL" altLang="en-US" dirty="0" smtClean="0"/>
                <a:t>). The skin has </a:t>
              </a:r>
              <a:r>
                <a:rPr lang="nl-NL" altLang="en-US" dirty="0" err="1" smtClean="0"/>
                <a:t>mostly</a:t>
              </a:r>
              <a:r>
                <a:rPr lang="nl-NL" altLang="en-US" dirty="0" smtClean="0"/>
                <a:t> been </a:t>
              </a:r>
              <a:r>
                <a:rPr lang="nl-NL" altLang="en-US" dirty="0" err="1" smtClean="0"/>
                <a:t>removed</a:t>
              </a:r>
              <a:r>
                <a:rPr lang="nl-NL" altLang="en-US" dirty="0" smtClean="0"/>
                <a:t>, but in a few </a:t>
              </a:r>
              <a:r>
                <a:rPr lang="nl-NL" altLang="en-US" dirty="0" err="1" smtClean="0"/>
                <a:t>places</a:t>
              </a:r>
              <a:r>
                <a:rPr lang="nl-NL" altLang="en-US" dirty="0" smtClean="0"/>
                <a:t> </a:t>
              </a:r>
              <a:r>
                <a:rPr lang="nl-NL" altLang="en-US" dirty="0" err="1" smtClean="0"/>
                <a:t>it</a:t>
              </a:r>
              <a:r>
                <a:rPr lang="nl-NL" altLang="en-US" dirty="0" smtClean="0"/>
                <a:t> is </a:t>
              </a:r>
              <a:r>
                <a:rPr lang="nl-NL" altLang="en-US" dirty="0" err="1" smtClean="0"/>
                <a:t>still</a:t>
              </a:r>
              <a:r>
                <a:rPr lang="nl-NL" altLang="en-US" dirty="0" smtClean="0"/>
                <a:t> present.</a:t>
              </a:r>
              <a:endParaRPr lang="nl-NL" altLang="en-US" dirty="0"/>
            </a:p>
          </p:txBody>
        </p:sp>
        <p:sp>
          <p:nvSpPr>
            <p:cNvPr id="8207" name="Rectangle 14"/>
            <p:cNvSpPr>
              <a:spLocks noChangeArrowheads="1"/>
            </p:cNvSpPr>
            <p:nvPr/>
          </p:nvSpPr>
          <p:spPr bwMode="auto">
            <a:xfrm>
              <a:off x="48" y="28"/>
              <a:ext cx="179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NL" altLang="en-US" sz="1400" b="1" dirty="0" err="1" smtClean="0">
                  <a:latin typeface="Arial" panose="020B0604020202020204" pitchFamily="34" charset="0"/>
                </a:rPr>
                <a:t>Anatomical</a:t>
              </a:r>
              <a:r>
                <a:rPr lang="nl-NL" altLang="en-US" sz="1400" b="1" dirty="0" smtClean="0">
                  <a:latin typeface="Arial" panose="020B0604020202020204" pitchFamily="34" charset="0"/>
                </a:rPr>
                <a:t> </a:t>
              </a:r>
              <a:r>
                <a:rPr lang="nl-NL" altLang="en-US" sz="1400" b="1" dirty="0" err="1" smtClean="0">
                  <a:latin typeface="Arial" panose="020B0604020202020204" pitchFamily="34" charset="0"/>
                </a:rPr>
                <a:t>structures</a:t>
              </a:r>
              <a:r>
                <a:rPr lang="nl-NL" altLang="en-US" sz="1400" b="1" dirty="0" smtClean="0">
                  <a:latin typeface="Arial" panose="020B0604020202020204" pitchFamily="34" charset="0"/>
                </a:rPr>
                <a:t> in a </a:t>
              </a:r>
              <a:r>
                <a:rPr lang="nl-NL" altLang="en-US" sz="1400" b="1" dirty="0" err="1" smtClean="0">
                  <a:latin typeface="Arial" panose="020B0604020202020204" pitchFamily="34" charset="0"/>
                </a:rPr>
                <a:t>limb</a:t>
              </a:r>
              <a:endParaRPr lang="nl-NL" altLang="en-US" sz="1400" b="1" dirty="0">
                <a:latin typeface="Arial" panose="020B0604020202020204" pitchFamily="34" charset="0"/>
              </a:endParaRPr>
            </a:p>
          </p:txBody>
        </p:sp>
        <p:sp>
          <p:nvSpPr>
            <p:cNvPr id="8211" name="Text Box 29"/>
            <p:cNvSpPr txBox="1">
              <a:spLocks noChangeArrowheads="1"/>
            </p:cNvSpPr>
            <p:nvPr/>
          </p:nvSpPr>
          <p:spPr bwMode="auto">
            <a:xfrm>
              <a:off x="4218" y="0"/>
              <a:ext cx="1542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en-US" sz="2800" b="1" dirty="0" err="1" smtClean="0">
                  <a:solidFill>
                    <a:srgbClr val="0000FF"/>
                  </a:solidFill>
                </a:rPr>
                <a:t>task</a:t>
              </a:r>
              <a:endParaRPr lang="nl-NL" altLang="en-US" sz="28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101013" y="1989138"/>
            <a:ext cx="590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nl-NL" altLang="en-US">
                <a:solidFill>
                  <a:srgbClr val="0000FF"/>
                </a:solidFill>
              </a:rPr>
              <a:t>femur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804025" y="1989138"/>
            <a:ext cx="12586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nl-NL" altLang="en-US" dirty="0" err="1" smtClean="0">
                <a:solidFill>
                  <a:srgbClr val="0000FF"/>
                </a:solidFill>
              </a:rPr>
              <a:t>Skeletal</a:t>
            </a:r>
            <a:r>
              <a:rPr lang="nl-NL" altLang="en-US" dirty="0" smtClean="0">
                <a:solidFill>
                  <a:srgbClr val="0000FF"/>
                </a:solidFill>
              </a:rPr>
              <a:t> </a:t>
            </a:r>
            <a:r>
              <a:rPr lang="nl-NL" altLang="en-US" dirty="0" err="1" smtClean="0">
                <a:solidFill>
                  <a:srgbClr val="0000FF"/>
                </a:solidFill>
              </a:rPr>
              <a:t>muscle</a:t>
            </a:r>
            <a:endParaRPr lang="nl-NL" altLang="en-US" dirty="0">
              <a:solidFill>
                <a:srgbClr val="0000FF"/>
              </a:solidFill>
            </a:endParaRPr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3173413" y="1989138"/>
            <a:ext cx="4937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nl-NL" altLang="en-US">
                <a:solidFill>
                  <a:srgbClr val="0000FF"/>
                </a:solidFill>
              </a:rPr>
              <a:t>tibia</a:t>
            </a:r>
          </a:p>
        </p:txBody>
      </p:sp>
      <p:sp>
        <p:nvSpPr>
          <p:cNvPr id="8199" name="Text Box 15"/>
          <p:cNvSpPr txBox="1">
            <a:spLocks noChangeArrowheads="1"/>
          </p:cNvSpPr>
          <p:nvPr/>
        </p:nvSpPr>
        <p:spPr bwMode="auto">
          <a:xfrm>
            <a:off x="250825" y="1989138"/>
            <a:ext cx="4507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nl-NL" altLang="en-US" dirty="0" smtClean="0">
                <a:solidFill>
                  <a:srgbClr val="0000FF"/>
                </a:solidFill>
              </a:rPr>
              <a:t>skin</a:t>
            </a:r>
            <a:endParaRPr lang="nl-NL" altLang="en-US" dirty="0">
              <a:solidFill>
                <a:srgbClr val="0000FF"/>
              </a:solidFill>
            </a:endParaRPr>
          </a:p>
        </p:txBody>
      </p:sp>
      <p:sp>
        <p:nvSpPr>
          <p:cNvPr id="8200" name="Text Box 17"/>
          <p:cNvSpPr txBox="1">
            <a:spLocks noChangeArrowheads="1"/>
          </p:cNvSpPr>
          <p:nvPr/>
        </p:nvSpPr>
        <p:spPr bwMode="auto">
          <a:xfrm>
            <a:off x="3997325" y="1989138"/>
            <a:ext cx="8851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nl-NL" altLang="en-US" dirty="0" err="1">
                <a:solidFill>
                  <a:srgbClr val="0000FF"/>
                </a:solidFill>
              </a:rPr>
              <a:t>k</a:t>
            </a:r>
            <a:r>
              <a:rPr lang="nl-NL" altLang="en-US" dirty="0" err="1" smtClean="0">
                <a:solidFill>
                  <a:srgbClr val="0000FF"/>
                </a:solidFill>
              </a:rPr>
              <a:t>nee</a:t>
            </a:r>
            <a:r>
              <a:rPr lang="nl-NL" altLang="en-US" dirty="0" smtClean="0">
                <a:solidFill>
                  <a:srgbClr val="0000FF"/>
                </a:solidFill>
              </a:rPr>
              <a:t> joint</a:t>
            </a:r>
            <a:endParaRPr lang="nl-NL" altLang="en-US" dirty="0">
              <a:solidFill>
                <a:srgbClr val="0000FF"/>
              </a:solidFill>
            </a:endParaRPr>
          </a:p>
        </p:txBody>
      </p:sp>
      <p:sp>
        <p:nvSpPr>
          <p:cNvPr id="8201" name="Text Box 24"/>
          <p:cNvSpPr txBox="1">
            <a:spLocks noChangeArrowheads="1"/>
          </p:cNvSpPr>
          <p:nvPr/>
        </p:nvSpPr>
        <p:spPr bwMode="auto">
          <a:xfrm>
            <a:off x="5508625" y="2276475"/>
            <a:ext cx="8016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nl-NL" altLang="en-US">
                <a:solidFill>
                  <a:srgbClr val="0000FF"/>
                </a:solidFill>
              </a:rPr>
              <a:t>meniscus</a:t>
            </a:r>
          </a:p>
        </p:txBody>
      </p:sp>
      <p:sp>
        <p:nvSpPr>
          <p:cNvPr id="8202" name="Text Box 27"/>
          <p:cNvSpPr txBox="1">
            <a:spLocks noChangeArrowheads="1"/>
          </p:cNvSpPr>
          <p:nvPr/>
        </p:nvSpPr>
        <p:spPr bwMode="auto">
          <a:xfrm>
            <a:off x="1822450" y="1989138"/>
            <a:ext cx="124104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nl-NL" altLang="en-US" dirty="0" smtClean="0">
                <a:solidFill>
                  <a:srgbClr val="0000FF"/>
                </a:solidFill>
              </a:rPr>
              <a:t>Achilles </a:t>
            </a:r>
            <a:r>
              <a:rPr lang="nl-NL" altLang="en-US" dirty="0" err="1" smtClean="0">
                <a:solidFill>
                  <a:srgbClr val="0000FF"/>
                </a:solidFill>
              </a:rPr>
              <a:t>tendon</a:t>
            </a:r>
            <a:endParaRPr lang="nl-NL" altLang="en-US" dirty="0">
              <a:solidFill>
                <a:srgbClr val="0000FF"/>
              </a:solidFill>
            </a:endParaRPr>
          </a:p>
        </p:txBody>
      </p:sp>
      <p:sp>
        <p:nvSpPr>
          <p:cNvPr id="8203" name="Text Box 31"/>
          <p:cNvSpPr txBox="1">
            <a:spLocks noChangeArrowheads="1"/>
          </p:cNvSpPr>
          <p:nvPr/>
        </p:nvSpPr>
        <p:spPr bwMode="auto">
          <a:xfrm>
            <a:off x="5387975" y="1989138"/>
            <a:ext cx="116410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nl-NL" altLang="en-US" dirty="0">
                <a:solidFill>
                  <a:srgbClr val="0000FF"/>
                </a:solidFill>
              </a:rPr>
              <a:t>j</a:t>
            </a:r>
            <a:r>
              <a:rPr lang="nl-NL" altLang="en-US" dirty="0" smtClean="0">
                <a:solidFill>
                  <a:srgbClr val="0000FF"/>
                </a:solidFill>
              </a:rPr>
              <a:t>oint </a:t>
            </a:r>
            <a:r>
              <a:rPr lang="nl-NL" altLang="en-US" dirty="0" err="1" smtClean="0">
                <a:solidFill>
                  <a:srgbClr val="0000FF"/>
                </a:solidFill>
              </a:rPr>
              <a:t>cartilage</a:t>
            </a:r>
            <a:endParaRPr lang="nl-NL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4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3136</TotalTime>
  <Words>361</Words>
  <Application>Microsoft Office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ＭＳ Ｐゴシック</vt:lpstr>
      <vt:lpstr>Arial</vt:lpstr>
      <vt:lpstr>Trebuchet MS</vt:lpstr>
      <vt:lpstr>Default Design</vt:lpstr>
      <vt:lpstr>PowerPoint Presentation</vt:lpstr>
      <vt:lpstr>PowerPoint Presentation</vt:lpstr>
    </vt:vector>
  </TitlesOfParts>
  <Company>Universiteit Maastricht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AthenaDesktop</dc:creator>
  <cp:lastModifiedBy>Houben, Veerle (FACBURFHML)</cp:lastModifiedBy>
  <cp:revision>235</cp:revision>
  <dcterms:created xsi:type="dcterms:W3CDTF">2010-09-29T18:42:49Z</dcterms:created>
  <dcterms:modified xsi:type="dcterms:W3CDTF">2023-12-11T10:35:23Z</dcterms:modified>
</cp:coreProperties>
</file>