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77" r:id="rId4"/>
    <p:sldId id="280" r:id="rId5"/>
    <p:sldId id="278" r:id="rId6"/>
    <p:sldId id="289" r:id="rId7"/>
    <p:sldId id="281" r:id="rId8"/>
    <p:sldId id="258" r:id="rId9"/>
    <p:sldId id="283" r:id="rId10"/>
    <p:sldId id="279" r:id="rId11"/>
    <p:sldId id="285" r:id="rId12"/>
    <p:sldId id="276" r:id="rId13"/>
    <p:sldId id="287" r:id="rId14"/>
    <p:sldId id="288" r:id="rId15"/>
  </p:sldIdLst>
  <p:sldSz cx="9144000" cy="6858000" type="screen4x3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5" autoAdjust="0"/>
    <p:restoredTop sz="75393" autoAdjust="0"/>
  </p:normalViewPr>
  <p:slideViewPr>
    <p:cSldViewPr snapToGrid="0" snapToObjects="1">
      <p:cViewPr varScale="1">
        <p:scale>
          <a:sx n="84" d="100"/>
          <a:sy n="84" d="100"/>
        </p:scale>
        <p:origin x="20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2DD6F6-014E-453F-BF42-C9200637273A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615257-5C40-45EF-A044-CDF977B2AE18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Maastricht University</a:t>
          </a:r>
          <a:endParaRPr lang="en-US" dirty="0"/>
        </a:p>
      </dgm:t>
    </dgm:pt>
    <dgm:pt modelId="{96F8D3DF-24BD-4045-B121-EA691E6B8896}" type="parTrans" cxnId="{969F58B4-E673-4040-B194-36B745A3B27E}">
      <dgm:prSet/>
      <dgm:spPr/>
      <dgm:t>
        <a:bodyPr/>
        <a:lstStyle/>
        <a:p>
          <a:endParaRPr lang="en-US"/>
        </a:p>
      </dgm:t>
    </dgm:pt>
    <dgm:pt modelId="{327C46C3-B3EB-4968-B166-411D59B67336}" type="sibTrans" cxnId="{969F58B4-E673-4040-B194-36B745A3B27E}">
      <dgm:prSet/>
      <dgm:spPr/>
      <dgm:t>
        <a:bodyPr/>
        <a:lstStyle/>
        <a:p>
          <a:endParaRPr lang="en-US"/>
        </a:p>
      </dgm:t>
    </dgm:pt>
    <dgm:pt modelId="{62459C4A-81FA-4640-8C94-C62766FCF710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Founded in 1976</a:t>
          </a:r>
          <a:endParaRPr lang="en-US" dirty="0"/>
        </a:p>
      </dgm:t>
    </dgm:pt>
    <dgm:pt modelId="{1F4E5C49-9301-483C-A70A-81BA6D2C3B1F}" type="parTrans" cxnId="{574D8A36-5EB5-446B-947F-248A3246151D}">
      <dgm:prSet/>
      <dgm:spPr/>
      <dgm:t>
        <a:bodyPr/>
        <a:lstStyle/>
        <a:p>
          <a:endParaRPr lang="en-US"/>
        </a:p>
      </dgm:t>
    </dgm:pt>
    <dgm:pt modelId="{FE9ACC9D-F138-413C-A2AC-8C6A4B0B0E88}" type="sibTrans" cxnId="{574D8A36-5EB5-446B-947F-248A3246151D}">
      <dgm:prSet/>
      <dgm:spPr/>
      <dgm:t>
        <a:bodyPr/>
        <a:lstStyle/>
        <a:p>
          <a:endParaRPr lang="en-US"/>
        </a:p>
      </dgm:t>
    </dgm:pt>
    <dgm:pt modelId="{5FF3887B-B4CA-4479-AF95-0CE306A0D3F5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One of the youngest universities in The Netherlands</a:t>
          </a:r>
          <a:endParaRPr lang="en-US" dirty="0"/>
        </a:p>
      </dgm:t>
    </dgm:pt>
    <dgm:pt modelId="{8C95F1DD-100F-447B-954E-DCC519EACE4C}" type="parTrans" cxnId="{6858B1E8-C336-4114-A7EF-737D6A1F9F6A}">
      <dgm:prSet/>
      <dgm:spPr/>
      <dgm:t>
        <a:bodyPr/>
        <a:lstStyle/>
        <a:p>
          <a:endParaRPr lang="en-US"/>
        </a:p>
      </dgm:t>
    </dgm:pt>
    <dgm:pt modelId="{9536A1BC-C409-41CE-9F5B-6DC10AA28496}" type="sibTrans" cxnId="{6858B1E8-C336-4114-A7EF-737D6A1F9F6A}">
      <dgm:prSet/>
      <dgm:spPr/>
      <dgm:t>
        <a:bodyPr/>
        <a:lstStyle/>
        <a:p>
          <a:endParaRPr lang="en-US"/>
        </a:p>
      </dgm:t>
    </dgm:pt>
    <dgm:pt modelId="{8634BF47-7638-403D-8644-E02E1B776D96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University College Maastricht</a:t>
          </a:r>
          <a:endParaRPr lang="en-US" dirty="0"/>
        </a:p>
      </dgm:t>
    </dgm:pt>
    <dgm:pt modelId="{9CE6EE59-AF67-4733-8171-F5285BCB26B3}" type="parTrans" cxnId="{52B8AFA7-2A4C-4390-977E-47871BC857A7}">
      <dgm:prSet/>
      <dgm:spPr/>
      <dgm:t>
        <a:bodyPr/>
        <a:lstStyle/>
        <a:p>
          <a:endParaRPr lang="en-US"/>
        </a:p>
      </dgm:t>
    </dgm:pt>
    <dgm:pt modelId="{DEA702B6-3418-4970-8AD2-C3DB851D1F49}" type="sibTrans" cxnId="{52B8AFA7-2A4C-4390-977E-47871BC857A7}">
      <dgm:prSet/>
      <dgm:spPr/>
      <dgm:t>
        <a:bodyPr/>
        <a:lstStyle/>
        <a:p>
          <a:endParaRPr lang="en-US"/>
        </a:p>
      </dgm:t>
    </dgm:pt>
    <dgm:pt modelId="{2CC4AACF-9B14-43DC-A6C0-3C0861212481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Founded in 2002</a:t>
          </a:r>
          <a:endParaRPr lang="en-US" dirty="0"/>
        </a:p>
      </dgm:t>
    </dgm:pt>
    <dgm:pt modelId="{FA67E759-9708-4CB5-A507-0308E270B995}" type="parTrans" cxnId="{F99602D6-24BA-49F2-91C9-794160CB48BB}">
      <dgm:prSet/>
      <dgm:spPr/>
      <dgm:t>
        <a:bodyPr/>
        <a:lstStyle/>
        <a:p>
          <a:endParaRPr lang="en-US"/>
        </a:p>
      </dgm:t>
    </dgm:pt>
    <dgm:pt modelId="{08BB8680-0BDB-47B6-90AA-F5C20698C491}" type="sibTrans" cxnId="{F99602D6-24BA-49F2-91C9-794160CB48BB}">
      <dgm:prSet/>
      <dgm:spPr/>
      <dgm:t>
        <a:bodyPr/>
        <a:lstStyle/>
        <a:p>
          <a:endParaRPr lang="en-US"/>
        </a:p>
      </dgm:t>
    </dgm:pt>
    <dgm:pt modelId="{D08EF5EE-9559-438A-BE60-339AA4248734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Has over 600 students representing over 50 nationalities</a:t>
          </a:r>
          <a:endParaRPr lang="en-US" dirty="0"/>
        </a:p>
      </dgm:t>
    </dgm:pt>
    <dgm:pt modelId="{9AF47A01-6463-4534-A951-8759E509942F}" type="parTrans" cxnId="{D8B8A978-1241-4673-BD62-4542D0D6B6CB}">
      <dgm:prSet/>
      <dgm:spPr/>
      <dgm:t>
        <a:bodyPr/>
        <a:lstStyle/>
        <a:p>
          <a:endParaRPr lang="en-US"/>
        </a:p>
      </dgm:t>
    </dgm:pt>
    <dgm:pt modelId="{F058E7F4-C2BE-4095-AF5A-4FB5FB19F83C}" type="sibTrans" cxnId="{D8B8A978-1241-4673-BD62-4542D0D6B6CB}">
      <dgm:prSet/>
      <dgm:spPr/>
      <dgm:t>
        <a:bodyPr/>
        <a:lstStyle/>
        <a:p>
          <a:endParaRPr lang="en-US"/>
        </a:p>
      </dgm:t>
    </dgm:pt>
    <dgm:pt modelId="{2381E11D-1387-4FED-8FB9-CE13B9D96A4E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Close to 19,000 students and 4000 staff</a:t>
          </a:r>
          <a:endParaRPr lang="en-US" dirty="0"/>
        </a:p>
      </dgm:t>
    </dgm:pt>
    <dgm:pt modelId="{3DF6FC05-F0BC-4A0C-B13D-585EC33DFEFF}" type="parTrans" cxnId="{D842D829-56C9-4EA5-AEC1-0D1359585A99}">
      <dgm:prSet/>
      <dgm:spPr/>
      <dgm:t>
        <a:bodyPr/>
        <a:lstStyle/>
        <a:p>
          <a:endParaRPr lang="en-US"/>
        </a:p>
      </dgm:t>
    </dgm:pt>
    <dgm:pt modelId="{99BFCF77-3673-4846-9661-A7C4E9344A26}" type="sibTrans" cxnId="{D842D829-56C9-4EA5-AEC1-0D1359585A99}">
      <dgm:prSet/>
      <dgm:spPr/>
      <dgm:t>
        <a:bodyPr/>
        <a:lstStyle/>
        <a:p>
          <a:endParaRPr lang="en-US"/>
        </a:p>
      </dgm:t>
    </dgm:pt>
    <dgm:pt modelId="{8200CDEA-3DB8-4560-B3AA-E72535E494EB}">
      <dgm:prSet phldrT="[Text]"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6653AE5B-3C07-421A-8FEF-ABC61E0B6917}" type="parTrans" cxnId="{B923339A-F750-48DE-B48B-FCADCEB59108}">
      <dgm:prSet/>
      <dgm:spPr/>
      <dgm:t>
        <a:bodyPr/>
        <a:lstStyle/>
        <a:p>
          <a:endParaRPr lang="en-US"/>
        </a:p>
      </dgm:t>
    </dgm:pt>
    <dgm:pt modelId="{314CF06D-2976-4710-A49A-D4FA0FC2E6AD}" type="sibTrans" cxnId="{B923339A-F750-48DE-B48B-FCADCEB59108}">
      <dgm:prSet/>
      <dgm:spPr/>
      <dgm:t>
        <a:bodyPr/>
        <a:lstStyle/>
        <a:p>
          <a:endParaRPr lang="en-US"/>
        </a:p>
      </dgm:t>
    </dgm:pt>
    <dgm:pt modelId="{DB36B591-BAFB-4D1E-9478-C0A4FEF8CDE5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Highest rated Liberal Arts and Science Program in The Netherlands</a:t>
          </a:r>
          <a:endParaRPr lang="en-US" dirty="0"/>
        </a:p>
      </dgm:t>
    </dgm:pt>
    <dgm:pt modelId="{4CF2CFC5-E836-4170-8B11-FD0009BE027E}" type="parTrans" cxnId="{02422502-D4A6-4F3C-BE23-D4DD09DCB5B1}">
      <dgm:prSet/>
      <dgm:spPr/>
      <dgm:t>
        <a:bodyPr/>
        <a:lstStyle/>
        <a:p>
          <a:endParaRPr lang="en-US"/>
        </a:p>
      </dgm:t>
    </dgm:pt>
    <dgm:pt modelId="{5227E969-A318-461B-A81C-AB14027EF63F}" type="sibTrans" cxnId="{02422502-D4A6-4F3C-BE23-D4DD09DCB5B1}">
      <dgm:prSet/>
      <dgm:spPr/>
      <dgm:t>
        <a:bodyPr/>
        <a:lstStyle/>
        <a:p>
          <a:endParaRPr lang="en-US"/>
        </a:p>
      </dgm:t>
    </dgm:pt>
    <dgm:pt modelId="{2B2655EB-F157-4B76-A756-2080B86F27BE}" type="pres">
      <dgm:prSet presAssocID="{AD2DD6F6-014E-453F-BF42-C9200637273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30ADEA-D802-4C9C-AA48-4899FB062B83}" type="pres">
      <dgm:prSet presAssocID="{25615257-5C40-45EF-A044-CDF977B2AE18}" presName="comp" presStyleCnt="0"/>
      <dgm:spPr/>
    </dgm:pt>
    <dgm:pt modelId="{EA0661A1-E9F4-49D5-A616-430E78AA3E47}" type="pres">
      <dgm:prSet presAssocID="{25615257-5C40-45EF-A044-CDF977B2AE18}" presName="box" presStyleLbl="node1" presStyleIdx="0" presStyleCnt="2" custLinFactNeighborX="21429" custLinFactNeighborY="-10574"/>
      <dgm:spPr/>
      <dgm:t>
        <a:bodyPr/>
        <a:lstStyle/>
        <a:p>
          <a:endParaRPr lang="en-US"/>
        </a:p>
      </dgm:t>
    </dgm:pt>
    <dgm:pt modelId="{3C3F031F-926C-4716-B20E-19D9904DCB79}" type="pres">
      <dgm:prSet presAssocID="{25615257-5C40-45EF-A044-CDF977B2AE18}" presName="img" presStyleLbl="fgImgPlace1" presStyleIdx="0" presStyleCnt="2" custScaleX="111110" custScaleY="106015" custLinFactNeighborX="0" custLinFactNeighborY="534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B996F66C-B4ED-4FC8-A759-BAC1B66B1AD4}" type="pres">
      <dgm:prSet presAssocID="{25615257-5C40-45EF-A044-CDF977B2AE1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27E47-40F9-4777-829F-3A79D134B808}" type="pres">
      <dgm:prSet presAssocID="{327C46C3-B3EB-4968-B166-411D59B67336}" presName="spacer" presStyleCnt="0"/>
      <dgm:spPr/>
    </dgm:pt>
    <dgm:pt modelId="{770280C9-7F52-421A-9F49-A23450D00F2D}" type="pres">
      <dgm:prSet presAssocID="{8634BF47-7638-403D-8644-E02E1B776D96}" presName="comp" presStyleCnt="0"/>
      <dgm:spPr/>
    </dgm:pt>
    <dgm:pt modelId="{2959FE34-248E-4263-BDA2-676CE5511E32}" type="pres">
      <dgm:prSet presAssocID="{8634BF47-7638-403D-8644-E02E1B776D96}" presName="box" presStyleLbl="node1" presStyleIdx="1" presStyleCnt="2" custLinFactNeighborY="532"/>
      <dgm:spPr/>
      <dgm:t>
        <a:bodyPr/>
        <a:lstStyle/>
        <a:p>
          <a:endParaRPr lang="en-US"/>
        </a:p>
      </dgm:t>
    </dgm:pt>
    <dgm:pt modelId="{F347A61F-0F10-4513-975F-9631A9B71021}" type="pres">
      <dgm:prSet presAssocID="{8634BF47-7638-403D-8644-E02E1B776D96}" presName="img" presStyleLbl="fgImgPlace1" presStyleIdx="1" presStyleCnt="2" custScaleX="112098" custScaleY="9989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882268F-D90C-491E-A756-F0C64994B8C8}" type="pres">
      <dgm:prSet presAssocID="{8634BF47-7638-403D-8644-E02E1B776D9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58B1E8-C336-4114-A7EF-737D6A1F9F6A}" srcId="{25615257-5C40-45EF-A044-CDF977B2AE18}" destId="{5FF3887B-B4CA-4479-AF95-0CE306A0D3F5}" srcOrd="1" destOrd="0" parTransId="{8C95F1DD-100F-447B-954E-DCC519EACE4C}" sibTransId="{9536A1BC-C409-41CE-9F5B-6DC10AA28496}"/>
    <dgm:cxn modelId="{843BBA77-B42B-45FB-9825-4BE77F8AE585}" type="presOf" srcId="{25615257-5C40-45EF-A044-CDF977B2AE18}" destId="{EA0661A1-E9F4-49D5-A616-430E78AA3E47}" srcOrd="0" destOrd="0" presId="urn:microsoft.com/office/officeart/2005/8/layout/vList4"/>
    <dgm:cxn modelId="{B923339A-F750-48DE-B48B-FCADCEB59108}" srcId="{8634BF47-7638-403D-8644-E02E1B776D96}" destId="{8200CDEA-3DB8-4560-B3AA-E72535E494EB}" srcOrd="3" destOrd="0" parTransId="{6653AE5B-3C07-421A-8FEF-ABC61E0B6917}" sibTransId="{314CF06D-2976-4710-A49A-D4FA0FC2E6AD}"/>
    <dgm:cxn modelId="{02422502-D4A6-4F3C-BE23-D4DD09DCB5B1}" srcId="{8634BF47-7638-403D-8644-E02E1B776D96}" destId="{DB36B591-BAFB-4D1E-9478-C0A4FEF8CDE5}" srcOrd="2" destOrd="0" parTransId="{4CF2CFC5-E836-4170-8B11-FD0009BE027E}" sibTransId="{5227E969-A318-461B-A81C-AB14027EF63F}"/>
    <dgm:cxn modelId="{9EF7E635-A554-4EEB-A1A7-C8F9CD650EE4}" type="presOf" srcId="{62459C4A-81FA-4640-8C94-C62766FCF710}" destId="{EA0661A1-E9F4-49D5-A616-430E78AA3E47}" srcOrd="0" destOrd="1" presId="urn:microsoft.com/office/officeart/2005/8/layout/vList4"/>
    <dgm:cxn modelId="{EB34A8A4-8C7E-482A-B520-F685C6C2D38B}" type="presOf" srcId="{8200CDEA-3DB8-4560-B3AA-E72535E494EB}" destId="{2959FE34-248E-4263-BDA2-676CE5511E32}" srcOrd="0" destOrd="4" presId="urn:microsoft.com/office/officeart/2005/8/layout/vList4"/>
    <dgm:cxn modelId="{EA7CAF0C-98E2-4FB1-BF21-DA5A4680C14D}" type="presOf" srcId="{25615257-5C40-45EF-A044-CDF977B2AE18}" destId="{B996F66C-B4ED-4FC8-A759-BAC1B66B1AD4}" srcOrd="1" destOrd="0" presId="urn:microsoft.com/office/officeart/2005/8/layout/vList4"/>
    <dgm:cxn modelId="{A41E9249-71DA-4A95-B198-546DF3E471E8}" type="presOf" srcId="{8200CDEA-3DB8-4560-B3AA-E72535E494EB}" destId="{9882268F-D90C-491E-A756-F0C64994B8C8}" srcOrd="1" destOrd="4" presId="urn:microsoft.com/office/officeart/2005/8/layout/vList4"/>
    <dgm:cxn modelId="{FD880BDC-CF2C-47BD-A974-6BE6E17E9315}" type="presOf" srcId="{D08EF5EE-9559-438A-BE60-339AA4248734}" destId="{2959FE34-248E-4263-BDA2-676CE5511E32}" srcOrd="0" destOrd="2" presId="urn:microsoft.com/office/officeart/2005/8/layout/vList4"/>
    <dgm:cxn modelId="{FC372377-C06C-4B87-BBD4-65740F80B3CC}" type="presOf" srcId="{DB36B591-BAFB-4D1E-9478-C0A4FEF8CDE5}" destId="{2959FE34-248E-4263-BDA2-676CE5511E32}" srcOrd="0" destOrd="3" presId="urn:microsoft.com/office/officeart/2005/8/layout/vList4"/>
    <dgm:cxn modelId="{002C0F2A-7F55-47D8-B459-69A935626AAE}" type="presOf" srcId="{2CC4AACF-9B14-43DC-A6C0-3C0861212481}" destId="{2959FE34-248E-4263-BDA2-676CE5511E32}" srcOrd="0" destOrd="1" presId="urn:microsoft.com/office/officeart/2005/8/layout/vList4"/>
    <dgm:cxn modelId="{B5BAA413-870F-4732-9240-040E8C6BF9B4}" type="presOf" srcId="{2381E11D-1387-4FED-8FB9-CE13B9D96A4E}" destId="{B996F66C-B4ED-4FC8-A759-BAC1B66B1AD4}" srcOrd="1" destOrd="3" presId="urn:microsoft.com/office/officeart/2005/8/layout/vList4"/>
    <dgm:cxn modelId="{AEB1C090-E624-4930-B61D-9CB55EFD0065}" type="presOf" srcId="{8634BF47-7638-403D-8644-E02E1B776D96}" destId="{9882268F-D90C-491E-A756-F0C64994B8C8}" srcOrd="1" destOrd="0" presId="urn:microsoft.com/office/officeart/2005/8/layout/vList4"/>
    <dgm:cxn modelId="{F99602D6-24BA-49F2-91C9-794160CB48BB}" srcId="{8634BF47-7638-403D-8644-E02E1B776D96}" destId="{2CC4AACF-9B14-43DC-A6C0-3C0861212481}" srcOrd="0" destOrd="0" parTransId="{FA67E759-9708-4CB5-A507-0308E270B995}" sibTransId="{08BB8680-0BDB-47B6-90AA-F5C20698C491}"/>
    <dgm:cxn modelId="{D00B4162-09FA-4396-A23B-6ADE52C5DD57}" type="presOf" srcId="{5FF3887B-B4CA-4479-AF95-0CE306A0D3F5}" destId="{EA0661A1-E9F4-49D5-A616-430E78AA3E47}" srcOrd="0" destOrd="2" presId="urn:microsoft.com/office/officeart/2005/8/layout/vList4"/>
    <dgm:cxn modelId="{52B8AFA7-2A4C-4390-977E-47871BC857A7}" srcId="{AD2DD6F6-014E-453F-BF42-C9200637273A}" destId="{8634BF47-7638-403D-8644-E02E1B776D96}" srcOrd="1" destOrd="0" parTransId="{9CE6EE59-AF67-4733-8171-F5285BCB26B3}" sibTransId="{DEA702B6-3418-4970-8AD2-C3DB851D1F49}"/>
    <dgm:cxn modelId="{B5E12126-C406-4E6F-A2AD-9D7DF1A57989}" type="presOf" srcId="{5FF3887B-B4CA-4479-AF95-0CE306A0D3F5}" destId="{B996F66C-B4ED-4FC8-A759-BAC1B66B1AD4}" srcOrd="1" destOrd="2" presId="urn:microsoft.com/office/officeart/2005/8/layout/vList4"/>
    <dgm:cxn modelId="{1CB22705-8759-4352-B24B-FAD149455652}" type="presOf" srcId="{2CC4AACF-9B14-43DC-A6C0-3C0861212481}" destId="{9882268F-D90C-491E-A756-F0C64994B8C8}" srcOrd="1" destOrd="1" presId="urn:microsoft.com/office/officeart/2005/8/layout/vList4"/>
    <dgm:cxn modelId="{12B0B504-99FF-47EC-9E7F-544359138DE7}" type="presOf" srcId="{2381E11D-1387-4FED-8FB9-CE13B9D96A4E}" destId="{EA0661A1-E9F4-49D5-A616-430E78AA3E47}" srcOrd="0" destOrd="3" presId="urn:microsoft.com/office/officeart/2005/8/layout/vList4"/>
    <dgm:cxn modelId="{9F174BF2-240C-4F48-91E9-1F76D33037A2}" type="presOf" srcId="{D08EF5EE-9559-438A-BE60-339AA4248734}" destId="{9882268F-D90C-491E-A756-F0C64994B8C8}" srcOrd="1" destOrd="2" presId="urn:microsoft.com/office/officeart/2005/8/layout/vList4"/>
    <dgm:cxn modelId="{C5DED7A3-F7CF-42C6-A03D-7BCF892F592F}" type="presOf" srcId="{DB36B591-BAFB-4D1E-9478-C0A4FEF8CDE5}" destId="{9882268F-D90C-491E-A756-F0C64994B8C8}" srcOrd="1" destOrd="3" presId="urn:microsoft.com/office/officeart/2005/8/layout/vList4"/>
    <dgm:cxn modelId="{574D8A36-5EB5-446B-947F-248A3246151D}" srcId="{25615257-5C40-45EF-A044-CDF977B2AE18}" destId="{62459C4A-81FA-4640-8C94-C62766FCF710}" srcOrd="0" destOrd="0" parTransId="{1F4E5C49-9301-483C-A70A-81BA6D2C3B1F}" sibTransId="{FE9ACC9D-F138-413C-A2AC-8C6A4B0B0E88}"/>
    <dgm:cxn modelId="{D8B8A978-1241-4673-BD62-4542D0D6B6CB}" srcId="{8634BF47-7638-403D-8644-E02E1B776D96}" destId="{D08EF5EE-9559-438A-BE60-339AA4248734}" srcOrd="1" destOrd="0" parTransId="{9AF47A01-6463-4534-A951-8759E509942F}" sibTransId="{F058E7F4-C2BE-4095-AF5A-4FB5FB19F83C}"/>
    <dgm:cxn modelId="{D842D829-56C9-4EA5-AEC1-0D1359585A99}" srcId="{25615257-5C40-45EF-A044-CDF977B2AE18}" destId="{2381E11D-1387-4FED-8FB9-CE13B9D96A4E}" srcOrd="2" destOrd="0" parTransId="{3DF6FC05-F0BC-4A0C-B13D-585EC33DFEFF}" sibTransId="{99BFCF77-3673-4846-9661-A7C4E9344A26}"/>
    <dgm:cxn modelId="{20FFA8AA-B6A7-479D-99DC-634D3FB3F841}" type="presOf" srcId="{62459C4A-81FA-4640-8C94-C62766FCF710}" destId="{B996F66C-B4ED-4FC8-A759-BAC1B66B1AD4}" srcOrd="1" destOrd="1" presId="urn:microsoft.com/office/officeart/2005/8/layout/vList4"/>
    <dgm:cxn modelId="{E746426C-E38F-41E9-A383-5C7E6AA4689F}" type="presOf" srcId="{AD2DD6F6-014E-453F-BF42-C9200637273A}" destId="{2B2655EB-F157-4B76-A756-2080B86F27BE}" srcOrd="0" destOrd="0" presId="urn:microsoft.com/office/officeart/2005/8/layout/vList4"/>
    <dgm:cxn modelId="{969F58B4-E673-4040-B194-36B745A3B27E}" srcId="{AD2DD6F6-014E-453F-BF42-C9200637273A}" destId="{25615257-5C40-45EF-A044-CDF977B2AE18}" srcOrd="0" destOrd="0" parTransId="{96F8D3DF-24BD-4045-B121-EA691E6B8896}" sibTransId="{327C46C3-B3EB-4968-B166-411D59B67336}"/>
    <dgm:cxn modelId="{5F7D9D64-920F-4051-9A21-225B537D11C6}" type="presOf" srcId="{8634BF47-7638-403D-8644-E02E1B776D96}" destId="{2959FE34-248E-4263-BDA2-676CE5511E32}" srcOrd="0" destOrd="0" presId="urn:microsoft.com/office/officeart/2005/8/layout/vList4"/>
    <dgm:cxn modelId="{3474B144-BD1A-404A-B8B0-3A02A6E41DA7}" type="presParOf" srcId="{2B2655EB-F157-4B76-A756-2080B86F27BE}" destId="{5B30ADEA-D802-4C9C-AA48-4899FB062B83}" srcOrd="0" destOrd="0" presId="urn:microsoft.com/office/officeart/2005/8/layout/vList4"/>
    <dgm:cxn modelId="{67E1D6DB-3A04-4C64-8619-21AFDADA9201}" type="presParOf" srcId="{5B30ADEA-D802-4C9C-AA48-4899FB062B83}" destId="{EA0661A1-E9F4-49D5-A616-430E78AA3E47}" srcOrd="0" destOrd="0" presId="urn:microsoft.com/office/officeart/2005/8/layout/vList4"/>
    <dgm:cxn modelId="{53693AD5-4713-442F-8996-CF038D518AF3}" type="presParOf" srcId="{5B30ADEA-D802-4C9C-AA48-4899FB062B83}" destId="{3C3F031F-926C-4716-B20E-19D9904DCB79}" srcOrd="1" destOrd="0" presId="urn:microsoft.com/office/officeart/2005/8/layout/vList4"/>
    <dgm:cxn modelId="{810AEA09-BD4D-47B1-831B-DE59F44D8E5A}" type="presParOf" srcId="{5B30ADEA-D802-4C9C-AA48-4899FB062B83}" destId="{B996F66C-B4ED-4FC8-A759-BAC1B66B1AD4}" srcOrd="2" destOrd="0" presId="urn:microsoft.com/office/officeart/2005/8/layout/vList4"/>
    <dgm:cxn modelId="{9CA54CB4-6DF7-4944-9C9F-9DFA4B158A99}" type="presParOf" srcId="{2B2655EB-F157-4B76-A756-2080B86F27BE}" destId="{98127E47-40F9-4777-829F-3A79D134B808}" srcOrd="1" destOrd="0" presId="urn:microsoft.com/office/officeart/2005/8/layout/vList4"/>
    <dgm:cxn modelId="{38AB01A1-DB2B-4F6C-A36D-02D9CFA9C1BC}" type="presParOf" srcId="{2B2655EB-F157-4B76-A756-2080B86F27BE}" destId="{770280C9-7F52-421A-9F49-A23450D00F2D}" srcOrd="2" destOrd="0" presId="urn:microsoft.com/office/officeart/2005/8/layout/vList4"/>
    <dgm:cxn modelId="{F9BD4D73-0974-46A6-BCC4-AA9068ADE798}" type="presParOf" srcId="{770280C9-7F52-421A-9F49-A23450D00F2D}" destId="{2959FE34-248E-4263-BDA2-676CE5511E32}" srcOrd="0" destOrd="0" presId="urn:microsoft.com/office/officeart/2005/8/layout/vList4"/>
    <dgm:cxn modelId="{2CF6D1E2-034B-41FE-AFAA-0AC2ED6F53F8}" type="presParOf" srcId="{770280C9-7F52-421A-9F49-A23450D00F2D}" destId="{F347A61F-0F10-4513-975F-9631A9B71021}" srcOrd="1" destOrd="0" presId="urn:microsoft.com/office/officeart/2005/8/layout/vList4"/>
    <dgm:cxn modelId="{DD2C5DD4-8D86-476C-899B-710A8A2A8436}" type="presParOf" srcId="{770280C9-7F52-421A-9F49-A23450D00F2D}" destId="{9882268F-D90C-491E-A756-F0C64994B8C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661A1-E9F4-49D5-A616-430E78AA3E47}">
      <dsp:nvSpPr>
        <dsp:cNvPr id="0" name=""/>
        <dsp:cNvSpPr/>
      </dsp:nvSpPr>
      <dsp:spPr>
        <a:xfrm>
          <a:off x="0" y="0"/>
          <a:ext cx="8253664" cy="2503335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Maastricht University</a:t>
          </a:r>
          <a:endParaRPr lang="en-US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Founded in 1976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One of the youngest universities in The Netherlands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Close to 19,000 students and 4000 staff</a:t>
          </a:r>
          <a:endParaRPr lang="en-US" sz="2000" kern="1200" dirty="0"/>
        </a:p>
      </dsp:txBody>
      <dsp:txXfrm>
        <a:off x="1901066" y="0"/>
        <a:ext cx="6352597" cy="2503335"/>
      </dsp:txXfrm>
    </dsp:sp>
    <dsp:sp modelId="{3C3F031F-926C-4716-B20E-19D9904DCB79}">
      <dsp:nvSpPr>
        <dsp:cNvPr id="0" name=""/>
        <dsp:cNvSpPr/>
      </dsp:nvSpPr>
      <dsp:spPr>
        <a:xfrm>
          <a:off x="158635" y="297045"/>
          <a:ext cx="1834129" cy="21231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9FE34-248E-4263-BDA2-676CE5511E32}">
      <dsp:nvSpPr>
        <dsp:cNvPr id="0" name=""/>
        <dsp:cNvSpPr/>
      </dsp:nvSpPr>
      <dsp:spPr>
        <a:xfrm>
          <a:off x="0" y="2754952"/>
          <a:ext cx="8253664" cy="2503335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University College Maastricht</a:t>
          </a:r>
          <a:endParaRPr lang="en-US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Founded in 2002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Has over 600 students representing over 50 nationalities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Highest rated Liberal Arts and Science Program in The Netherlands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1901066" y="2754952"/>
        <a:ext cx="6352597" cy="2503335"/>
      </dsp:txXfrm>
    </dsp:sp>
    <dsp:sp modelId="{F347A61F-0F10-4513-975F-9631A9B71021}">
      <dsp:nvSpPr>
        <dsp:cNvPr id="0" name=""/>
        <dsp:cNvSpPr/>
      </dsp:nvSpPr>
      <dsp:spPr>
        <a:xfrm>
          <a:off x="150480" y="3005043"/>
          <a:ext cx="1850438" cy="20005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5-11-2020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5-11-2020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705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523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24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62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29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22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44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0741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938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8506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932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13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lichtblau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34261"/>
            <a:ext cx="6598342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donker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34261"/>
            <a:ext cx="6598342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6173999"/>
            <a:ext cx="2099789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ran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34261"/>
            <a:ext cx="6598342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0" y="6173999"/>
            <a:ext cx="2079737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Naam afdeling of A-merk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donker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Naam afdeling of A-merk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6173999"/>
            <a:ext cx="2086421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lichtblau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6174000"/>
            <a:ext cx="2066368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414259"/>
            <a:ext cx="3934625" cy="1565897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980156"/>
            <a:ext cx="3934624" cy="3810096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6318628"/>
            <a:ext cx="550734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6318628"/>
            <a:ext cx="3449951" cy="365125"/>
          </a:xfrm>
        </p:spPr>
        <p:txBody>
          <a:bodyPr/>
          <a:lstStyle/>
          <a:p>
            <a:r>
              <a:rPr lang="nl-NL" smtClean="0"/>
              <a:t>Naam afdeling of A-merk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4" y="6318399"/>
            <a:ext cx="569977" cy="365125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3" y="0"/>
            <a:ext cx="4548957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6173999"/>
            <a:ext cx="2073053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Naam afdeling of A-merk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3" y="1296000"/>
            <a:ext cx="8326437" cy="4309230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59999" y="414260"/>
            <a:ext cx="8326799" cy="75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59999" y="1296000"/>
            <a:ext cx="8326799" cy="3627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7" y="6318628"/>
            <a:ext cx="91446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6318628"/>
            <a:ext cx="3977658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 smtClean="0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1" y="6318399"/>
            <a:ext cx="37065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5" r:id="rId5"/>
    <p:sldLayoutId id="2147483656" r:id="rId6"/>
    <p:sldLayoutId id="2147483663" r:id="rId7"/>
    <p:sldLayoutId id="2147483659" r:id="rId8"/>
    <p:sldLayoutId id="2147483654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13.m4a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audio" Target="../media/media12.m4a"/><Relationship Id="rId16" Type="http://schemas.openxmlformats.org/officeDocument/2006/relationships/image" Target="../media/image4.png"/><Relationship Id="rId1" Type="http://schemas.microsoft.com/office/2007/relationships/media" Target="../media/media12.m4a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audio" Target="../media/media13.m4a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hyperlink" Target="https://youtu.be/cMtLXXf9Sko" TargetMode="Externa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972792"/>
            <a:ext cx="7766673" cy="2623239"/>
          </a:xfrm>
        </p:spPr>
        <p:txBody>
          <a:bodyPr/>
          <a:lstStyle/>
          <a:p>
            <a:r>
              <a:rPr lang="nl-NL" sz="4800" b="0" dirty="0" smtClean="0">
                <a:solidFill>
                  <a:srgbClr val="00142E"/>
                </a:solidFill>
              </a:rPr>
              <a:t/>
            </a:r>
            <a:br>
              <a:rPr lang="nl-NL" sz="4800" b="0" dirty="0" smtClean="0">
                <a:solidFill>
                  <a:srgbClr val="00142E"/>
                </a:solidFill>
              </a:rPr>
            </a:br>
            <a:r>
              <a:rPr lang="nl-NL" sz="4800" b="0" dirty="0" smtClean="0">
                <a:solidFill>
                  <a:srgbClr val="00142E"/>
                </a:solidFill>
              </a:rPr>
              <a:t>University College Maastricht</a:t>
            </a:r>
            <a:endParaRPr lang="nl-NL" sz="4800" b="0" dirty="0">
              <a:solidFill>
                <a:srgbClr val="00142E"/>
              </a:solidFill>
            </a:endParaRPr>
          </a:p>
        </p:txBody>
      </p:sp>
      <p:pic>
        <p:nvPicPr>
          <p:cNvPr id="8" name="Afbeelding 7" descr="Future lo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19" y="3596031"/>
            <a:ext cx="3532883" cy="3261967"/>
          </a:xfrm>
          <a:prstGeom prst="rect">
            <a:avLst/>
          </a:prstGeom>
        </p:spPr>
      </p:pic>
      <p:pic>
        <p:nvPicPr>
          <p:cNvPr id="4" name="start present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7981" y="31896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el 2"/>
          <p:cNvSpPr txBox="1">
            <a:spLocks/>
          </p:cNvSpPr>
          <p:nvPr/>
        </p:nvSpPr>
        <p:spPr>
          <a:xfrm>
            <a:off x="675991" y="2977683"/>
            <a:ext cx="4196618" cy="175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9999" y="216552"/>
            <a:ext cx="8326799" cy="756000"/>
          </a:xfrm>
        </p:spPr>
        <p:txBody>
          <a:bodyPr/>
          <a:lstStyle/>
          <a:p>
            <a:r>
              <a:rPr lang="en-US" dirty="0" smtClean="0"/>
              <a:t> Concentrations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060691"/>
              </p:ext>
            </p:extLst>
          </p:nvPr>
        </p:nvGraphicFramePr>
        <p:xfrm>
          <a:off x="675992" y="972552"/>
          <a:ext cx="8010806" cy="53046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332">
                  <a:extLst>
                    <a:ext uri="{9D8B030D-6E8A-4147-A177-3AD203B41FA5}">
                      <a16:colId xmlns:a16="http://schemas.microsoft.com/office/drawing/2014/main" val="313481073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16039243"/>
                    </a:ext>
                  </a:extLst>
                </a:gridCol>
                <a:gridCol w="3064474">
                  <a:extLst>
                    <a:ext uri="{9D8B030D-6E8A-4147-A177-3AD203B41FA5}">
                      <a16:colId xmlns:a16="http://schemas.microsoft.com/office/drawing/2014/main" val="615153832"/>
                    </a:ext>
                  </a:extLst>
                </a:gridCol>
              </a:tblGrid>
              <a:tr h="41859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Social Sciences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Humanities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Sciences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68197"/>
                  </a:ext>
                </a:extLst>
              </a:tr>
              <a:tr h="8763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Economics and Business Administration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History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Applied Mathematics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54121"/>
                  </a:ext>
                </a:extLst>
              </a:tr>
              <a:tr h="637127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Sociology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Cultural</a:t>
                      </a: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Studies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Information and Computer Sciences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42040"/>
                  </a:ext>
                </a:extLst>
              </a:tr>
              <a:tr h="637127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Political Science</a:t>
                      </a:r>
                      <a:endParaRPr lang="en-US" sz="1600" b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Arts and </a:t>
                      </a:r>
                      <a:r>
                        <a:rPr lang="nl-NL" sz="1600" b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Literature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Biomedical Sciences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89048"/>
                  </a:ext>
                </a:extLst>
              </a:tr>
              <a:tr h="637127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International Relations</a:t>
                      </a:r>
                      <a:endParaRPr lang="en-US" sz="1600" b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Philosophy</a:t>
                      </a:r>
                      <a:endParaRPr lang="en-US" sz="1600" b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Biology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737194"/>
                  </a:ext>
                </a:extLst>
              </a:tr>
              <a:tr h="487087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Public Policy</a:t>
                      </a:r>
                      <a:endParaRPr lang="en-US" sz="1600" b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Biochemistry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78815"/>
                  </a:ext>
                </a:extLst>
              </a:tr>
              <a:tr h="637127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International Law</a:t>
                      </a:r>
                      <a:endParaRPr lang="en-US" sz="1600" b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Cognitive Sciences </a:t>
                      </a:r>
                      <a:r>
                        <a:rPr lang="nl-NL" sz="16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nl-NL" sz="1600" b="0" dirty="0" smtClean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Neurosciences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977076"/>
                  </a:ext>
                </a:extLst>
              </a:tr>
              <a:tr h="487087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Psychology</a:t>
                      </a:r>
                      <a:endParaRPr lang="en-US" sz="1600" b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938493"/>
                  </a:ext>
                </a:extLst>
              </a:tr>
              <a:tr h="487087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Statistics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600" b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50800" marR="50800" marT="50800" marB="508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742122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2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1027"/>
          <p:cNvGrpSpPr/>
          <p:nvPr/>
        </p:nvGrpSpPr>
        <p:grpSpPr>
          <a:xfrm rot="20614890">
            <a:off x="289046" y="2533997"/>
            <a:ext cx="1931966" cy="2237558"/>
            <a:chOff x="204826" y="2325404"/>
            <a:chExt cx="1989734" cy="2246913"/>
          </a:xfrm>
        </p:grpSpPr>
        <p:sp>
          <p:nvSpPr>
            <p:cNvPr id="31" name="Rectangle 30"/>
            <p:cNvSpPr/>
            <p:nvPr/>
          </p:nvSpPr>
          <p:spPr>
            <a:xfrm>
              <a:off x="204826" y="2325404"/>
              <a:ext cx="1989734" cy="224691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10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0714" y="2412738"/>
              <a:ext cx="1778072" cy="210502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568850" y="4443981"/>
            <a:ext cx="2768958" cy="1868948"/>
            <a:chOff x="504049" y="4235501"/>
            <a:chExt cx="2912151" cy="2040941"/>
          </a:xfrm>
        </p:grpSpPr>
        <p:sp>
          <p:nvSpPr>
            <p:cNvPr id="28" name="Rectangle 27"/>
            <p:cNvSpPr/>
            <p:nvPr/>
          </p:nvSpPr>
          <p:spPr>
            <a:xfrm>
              <a:off x="504049" y="4235501"/>
              <a:ext cx="2912151" cy="204094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2184" y="4384433"/>
              <a:ext cx="2619375" cy="174307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 rot="467161">
            <a:off x="416734" y="786722"/>
            <a:ext cx="2655417" cy="1814170"/>
            <a:chOff x="534010" y="1726387"/>
            <a:chExt cx="2655417" cy="1814170"/>
          </a:xfrm>
        </p:grpSpPr>
        <p:sp>
          <p:nvSpPr>
            <p:cNvPr id="3" name="Rectangle 2"/>
            <p:cNvSpPr/>
            <p:nvPr/>
          </p:nvSpPr>
          <p:spPr>
            <a:xfrm>
              <a:off x="534010" y="1726387"/>
              <a:ext cx="2655417" cy="18141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8468" y="1858061"/>
              <a:ext cx="2353916" cy="156642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 rot="824171">
            <a:off x="5780568" y="1123061"/>
            <a:ext cx="2889504" cy="1926729"/>
            <a:chOff x="5398618" y="1577252"/>
            <a:chExt cx="2889504" cy="1926729"/>
          </a:xfrm>
        </p:grpSpPr>
        <p:sp>
          <p:nvSpPr>
            <p:cNvPr id="11" name="Rectangle 10"/>
            <p:cNvSpPr/>
            <p:nvPr/>
          </p:nvSpPr>
          <p:spPr>
            <a:xfrm>
              <a:off x="5398618" y="1577252"/>
              <a:ext cx="2889504" cy="1926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33682" y="1669078"/>
              <a:ext cx="2619375" cy="17430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 rot="21150722">
            <a:off x="2957262" y="947702"/>
            <a:ext cx="2918765" cy="1931213"/>
            <a:chOff x="5501030" y="4125773"/>
            <a:chExt cx="2918765" cy="1931213"/>
          </a:xfrm>
          <a:solidFill>
            <a:schemeClr val="bg2"/>
          </a:solidFill>
        </p:grpSpPr>
        <p:sp>
          <p:nvSpPr>
            <p:cNvPr id="15" name="Rectangle 14"/>
            <p:cNvSpPr/>
            <p:nvPr/>
          </p:nvSpPr>
          <p:spPr>
            <a:xfrm>
              <a:off x="5501030" y="4125773"/>
              <a:ext cx="2918765" cy="193121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61698" y="4211921"/>
              <a:ext cx="2619375" cy="1743075"/>
            </a:xfrm>
            <a:prstGeom prst="rect">
              <a:avLst/>
            </a:prstGeom>
            <a:grpFill/>
          </p:spPr>
        </p:pic>
      </p:grpSp>
      <p:grpSp>
        <p:nvGrpSpPr>
          <p:cNvPr id="10" name="Group 9"/>
          <p:cNvGrpSpPr/>
          <p:nvPr/>
        </p:nvGrpSpPr>
        <p:grpSpPr>
          <a:xfrm rot="448941">
            <a:off x="1957589" y="2550461"/>
            <a:ext cx="2787091" cy="1960474"/>
            <a:chOff x="1839454" y="3189427"/>
            <a:chExt cx="2787091" cy="1960474"/>
          </a:xfrm>
        </p:grpSpPr>
        <p:sp>
          <p:nvSpPr>
            <p:cNvPr id="8" name="Rectangle 7"/>
            <p:cNvSpPr/>
            <p:nvPr/>
          </p:nvSpPr>
          <p:spPr>
            <a:xfrm rot="505016">
              <a:off x="1839454" y="3189427"/>
              <a:ext cx="2787091" cy="196047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hâteau Neercanne al zestig jaar in de Michelingids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5016">
              <a:off x="1936124" y="3297404"/>
              <a:ext cx="2590800" cy="1714500"/>
            </a:xfrm>
            <a:prstGeom prst="rect">
              <a:avLst/>
            </a:prstGeom>
            <a:solidFill>
              <a:schemeClr val="bg2"/>
            </a:solidFill>
          </p:spPr>
        </p:pic>
      </p:grpSp>
      <p:grpSp>
        <p:nvGrpSpPr>
          <p:cNvPr id="24" name="Group 23"/>
          <p:cNvGrpSpPr/>
          <p:nvPr/>
        </p:nvGrpSpPr>
        <p:grpSpPr>
          <a:xfrm rot="549987">
            <a:off x="4640504" y="2512033"/>
            <a:ext cx="2786501" cy="1957084"/>
            <a:chOff x="5917997" y="3244023"/>
            <a:chExt cx="2786501" cy="1957084"/>
          </a:xfrm>
        </p:grpSpPr>
        <p:sp>
          <p:nvSpPr>
            <p:cNvPr id="22" name="Rectangle 21"/>
            <p:cNvSpPr/>
            <p:nvPr/>
          </p:nvSpPr>
          <p:spPr>
            <a:xfrm>
              <a:off x="5917997" y="3244023"/>
              <a:ext cx="2786501" cy="195708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89418" y="3365296"/>
              <a:ext cx="2619375" cy="174307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 rot="20770444">
            <a:off x="5743125" y="4139238"/>
            <a:ext cx="2863681" cy="1770278"/>
            <a:chOff x="5823117" y="4484218"/>
            <a:chExt cx="2863681" cy="1770278"/>
          </a:xfrm>
        </p:grpSpPr>
        <p:sp>
          <p:nvSpPr>
            <p:cNvPr id="18" name="Rectangle 17"/>
            <p:cNvSpPr/>
            <p:nvPr/>
          </p:nvSpPr>
          <p:spPr>
            <a:xfrm>
              <a:off x="5823117" y="4484218"/>
              <a:ext cx="2863681" cy="17702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32354" y="4585123"/>
              <a:ext cx="2663006" cy="159780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211184" y="4202196"/>
            <a:ext cx="1659142" cy="2573821"/>
            <a:chOff x="6500825" y="3900808"/>
            <a:chExt cx="1659142" cy="2573821"/>
          </a:xfrm>
        </p:grpSpPr>
        <p:sp>
          <p:nvSpPr>
            <p:cNvPr id="25" name="Rectangle 24"/>
            <p:cNvSpPr/>
            <p:nvPr/>
          </p:nvSpPr>
          <p:spPr>
            <a:xfrm rot="16200000">
              <a:off x="6043485" y="4358148"/>
              <a:ext cx="2573821" cy="165914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17115" y="4036380"/>
              <a:ext cx="1447832" cy="230267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059" y="186813"/>
            <a:ext cx="5937464" cy="756000"/>
          </a:xfrm>
        </p:spPr>
        <p:txBody>
          <a:bodyPr/>
          <a:lstStyle/>
          <a:p>
            <a:r>
              <a:rPr lang="en-US" dirty="0" smtClean="0"/>
              <a:t>MAASTRICHT IN A NUTSHELL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95942" y="61765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0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142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20-01-28 at 18.17.30.png" descr="Screen Shot 2020-01-28 at 18.17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19424"/>
            <a:ext cx="9144001" cy="6219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51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494" y="3043989"/>
            <a:ext cx="3542305" cy="35423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6252" y="414260"/>
            <a:ext cx="8326799" cy="756000"/>
          </a:xfrm>
        </p:spPr>
        <p:txBody>
          <a:bodyPr/>
          <a:lstStyle/>
          <a:p>
            <a:r>
              <a:rPr lang="en-US" dirty="0"/>
              <a:t>We care for our </a:t>
            </a:r>
            <a:r>
              <a:rPr lang="en-US" dirty="0" smtClean="0"/>
              <a:t>students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6252" y="1446986"/>
            <a:ext cx="786960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UCM we like offer students a warm and welcoming environment. </a:t>
            </a:r>
          </a:p>
          <a:p>
            <a:endParaRPr lang="en-US" sz="2400" dirty="0"/>
          </a:p>
          <a:p>
            <a:r>
              <a:rPr lang="en-US" sz="2400" dirty="0" smtClean="0"/>
              <a:t>Because of the small scale education</a:t>
            </a:r>
          </a:p>
          <a:p>
            <a:r>
              <a:rPr lang="en-US" sz="2400" dirty="0" smtClean="0"/>
              <a:t>environment we are able to provide</a:t>
            </a:r>
          </a:p>
          <a:p>
            <a:r>
              <a:rPr lang="en-US" sz="2400" dirty="0" smtClean="0"/>
              <a:t>more personal attention to our </a:t>
            </a:r>
          </a:p>
          <a:p>
            <a:r>
              <a:rPr lang="en-US" sz="2400" dirty="0" smtClean="0"/>
              <a:t>students if needed.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6252" y="414260"/>
            <a:ext cx="8326799" cy="756000"/>
          </a:xfrm>
        </p:spPr>
        <p:txBody>
          <a:bodyPr>
            <a:normAutofit/>
          </a:bodyPr>
          <a:lstStyle/>
          <a:p>
            <a:r>
              <a:rPr lang="en-US" dirty="0" smtClean="0"/>
              <a:t>Do you still have questions?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6252" y="1170260"/>
            <a:ext cx="786960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Send a short email to:  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ucm-iro-incoming@maastrichtuniversity.nl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Your email should containing the following info: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First/Last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Your email address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Name of your home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Choose your time slot: 10AM CET or 3PM CET </a:t>
            </a:r>
          </a:p>
          <a:p>
            <a:endParaRPr lang="en-US" sz="2400" dirty="0" smtClean="0"/>
          </a:p>
          <a:p>
            <a:r>
              <a:rPr lang="en-US" sz="2400" dirty="0" smtClean="0"/>
              <a:t>You will be invited to a small group, video chat session with the international relations office which will be held each Tuesday until the end of the year. 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8523" y="1399651"/>
            <a:ext cx="7046951" cy="1445148"/>
          </a:xfrm>
        </p:spPr>
        <p:txBody>
          <a:bodyPr/>
          <a:lstStyle/>
          <a:p>
            <a:r>
              <a:rPr lang="nl-NL" dirty="0" smtClean="0"/>
              <a:t>Maastricht, The Netherlands</a:t>
            </a:r>
            <a:endParaRPr lang="nl-NL" dirty="0"/>
          </a:p>
        </p:txBody>
      </p:sp>
      <p:sp>
        <p:nvSpPr>
          <p:cNvPr id="4" name="Subtitel 2"/>
          <p:cNvSpPr txBox="1">
            <a:spLocks/>
          </p:cNvSpPr>
          <p:nvPr/>
        </p:nvSpPr>
        <p:spPr>
          <a:xfrm>
            <a:off x="675991" y="2977683"/>
            <a:ext cx="4196618" cy="175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 smtClean="0"/>
          </a:p>
        </p:txBody>
      </p:sp>
      <p:pic>
        <p:nvPicPr>
          <p:cNvPr id="9" name="Picture 8" descr="C:\Users\sylvia.brandt\AppData\Local\Microsoft\Windows\Temporary Internet Files\Content.IE5\8Z8H6FAR\Sint_Servaasbrug_Maastricht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505"/>
            <a:ext cx="9143999" cy="271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165" y="266546"/>
            <a:ext cx="7046951" cy="1445148"/>
          </a:xfrm>
        </p:spPr>
        <p:txBody>
          <a:bodyPr/>
          <a:lstStyle/>
          <a:p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geographic</a:t>
            </a:r>
            <a:r>
              <a:rPr lang="nl-NL" dirty="0" smtClean="0"/>
              <a:t> </a:t>
            </a:r>
            <a:r>
              <a:rPr lang="nl-NL" dirty="0" err="1" smtClean="0"/>
              <a:t>location</a:t>
            </a:r>
            <a:endParaRPr lang="nl-NL" dirty="0"/>
          </a:p>
        </p:txBody>
      </p:sp>
      <p:sp>
        <p:nvSpPr>
          <p:cNvPr id="4" name="Subtitel 2"/>
          <p:cNvSpPr txBox="1">
            <a:spLocks/>
          </p:cNvSpPr>
          <p:nvPr/>
        </p:nvSpPr>
        <p:spPr>
          <a:xfrm>
            <a:off x="675991" y="2977683"/>
            <a:ext cx="4196618" cy="175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 smtClean="0"/>
          </a:p>
        </p:txBody>
      </p:sp>
      <p:pic>
        <p:nvPicPr>
          <p:cNvPr id="1026" name="Picture 2" descr="Travel | TERM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51" y="590580"/>
            <a:ext cx="6237916" cy="61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5585255" y="3002397"/>
            <a:ext cx="222422" cy="17329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8537" y="1270108"/>
            <a:ext cx="56445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Located in the heart of Europe with</a:t>
            </a:r>
          </a:p>
          <a:p>
            <a:r>
              <a:rPr lang="en-US" sz="24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easy access to many European destinations.</a:t>
            </a:r>
          </a:p>
          <a:p>
            <a:endParaRPr lang="en-US" sz="2400" dirty="0" smtClean="0">
              <a:solidFill>
                <a:schemeClr val="accent3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Nearby airports: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Amsterdam Schiphol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Brussels </a:t>
            </a:r>
            <a:r>
              <a:rPr lang="en-US" sz="2400" dirty="0" err="1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Zaventem</a:t>
            </a:r>
            <a:endParaRPr lang="en-US" sz="2400" dirty="0" smtClean="0">
              <a:solidFill>
                <a:schemeClr val="accent3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Dusseldorf</a:t>
            </a:r>
          </a:p>
          <a:p>
            <a:endParaRPr lang="en-US" sz="2400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Great rail network </a:t>
            </a:r>
          </a:p>
          <a:p>
            <a:endParaRPr lang="en-US" dirty="0" smtClean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1567" y="6149473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5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el 2"/>
          <p:cNvSpPr txBox="1">
            <a:spLocks/>
          </p:cNvSpPr>
          <p:nvPr/>
        </p:nvSpPr>
        <p:spPr>
          <a:xfrm>
            <a:off x="675991" y="2977683"/>
            <a:ext cx="4196618" cy="175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Maastricht University – our faculties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3" y="1170260"/>
            <a:ext cx="9088137" cy="48402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647" y="3707026"/>
            <a:ext cx="2205424" cy="22042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le:University College Maastricht logo.jpg - Wikipedi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47" y="4355432"/>
            <a:ext cx="3063966" cy="12956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323071" y="4979169"/>
            <a:ext cx="2838476" cy="2406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5513" y="61701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7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135" y="317518"/>
            <a:ext cx="7046951" cy="1445148"/>
          </a:xfrm>
        </p:spPr>
        <p:txBody>
          <a:bodyPr/>
          <a:lstStyle/>
          <a:p>
            <a:r>
              <a:rPr lang="nl-NL" dirty="0" smtClean="0"/>
              <a:t>University College Maastricht</a:t>
            </a:r>
            <a:endParaRPr lang="nl-NL" dirty="0"/>
          </a:p>
        </p:txBody>
      </p:sp>
      <p:sp>
        <p:nvSpPr>
          <p:cNvPr id="4" name="Subtitel 2"/>
          <p:cNvSpPr txBox="1">
            <a:spLocks/>
          </p:cNvSpPr>
          <p:nvPr/>
        </p:nvSpPr>
        <p:spPr>
          <a:xfrm>
            <a:off x="675991" y="2977683"/>
            <a:ext cx="4196618" cy="175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 smtClean="0"/>
          </a:p>
        </p:txBody>
      </p:sp>
      <p:pic>
        <p:nvPicPr>
          <p:cNvPr id="2050" name="Picture 2" descr="https://www.ecolas.eu/eng/wp-content/uploads/2018/05/banner-maastrich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6720"/>
            <a:ext cx="7812649" cy="33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7135" y="1260389"/>
            <a:ext cx="6846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college is housed </a:t>
            </a:r>
            <a:r>
              <a:rPr lang="en-US" dirty="0"/>
              <a:t>in the 15th century </a:t>
            </a:r>
            <a:r>
              <a:rPr lang="en-US" i="1" dirty="0" err="1"/>
              <a:t>Nieuwenhof</a:t>
            </a:r>
            <a:r>
              <a:rPr lang="en-US" dirty="0"/>
              <a:t> </a:t>
            </a:r>
            <a:r>
              <a:rPr lang="en-US" dirty="0" smtClean="0"/>
              <a:t>monastery. </a:t>
            </a:r>
            <a:endParaRPr lang="en-US" dirty="0"/>
          </a:p>
          <a:p>
            <a:r>
              <a:rPr lang="en-US" dirty="0" smtClean="0"/>
              <a:t>UCM is founded </a:t>
            </a:r>
            <a:r>
              <a:rPr lang="en-US" dirty="0"/>
              <a:t>in 2002, it is the second of its kind in the Netherlands.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016" y="4135064"/>
            <a:ext cx="3097769" cy="2467645"/>
          </a:xfrm>
          <a:prstGeom prst="rect">
            <a:avLst/>
          </a:prstGeom>
        </p:spPr>
      </p:pic>
      <p:pic>
        <p:nvPicPr>
          <p:cNvPr id="5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135" y="317518"/>
            <a:ext cx="7046951" cy="1445148"/>
          </a:xfrm>
        </p:spPr>
        <p:txBody>
          <a:bodyPr/>
          <a:lstStyle/>
          <a:p>
            <a:r>
              <a:rPr lang="nl-NL" dirty="0" err="1" smtClean="0"/>
              <a:t>Our</a:t>
            </a:r>
            <a:r>
              <a:rPr lang="nl-NL" dirty="0" smtClean="0"/>
              <a:t> common room </a:t>
            </a:r>
            <a:endParaRPr lang="nl-NL" dirty="0"/>
          </a:p>
        </p:txBody>
      </p:sp>
      <p:sp>
        <p:nvSpPr>
          <p:cNvPr id="4" name="Subtitel 2"/>
          <p:cNvSpPr txBox="1">
            <a:spLocks/>
          </p:cNvSpPr>
          <p:nvPr/>
        </p:nvSpPr>
        <p:spPr>
          <a:xfrm>
            <a:off x="675991" y="2977683"/>
            <a:ext cx="4196618" cy="175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47135" y="126038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" y="1260389"/>
            <a:ext cx="3873570" cy="2577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080" y="3521209"/>
            <a:ext cx="4111820" cy="2752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282" y="480496"/>
            <a:ext cx="1847850" cy="2466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6971" y="1914024"/>
            <a:ext cx="2381250" cy="1924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086" y="4025966"/>
            <a:ext cx="2628900" cy="1743075"/>
          </a:xfrm>
          <a:prstGeom prst="rect">
            <a:avLst/>
          </a:prstGeom>
        </p:spPr>
      </p:pic>
      <p:pic>
        <p:nvPicPr>
          <p:cNvPr id="10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5008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el 2"/>
          <p:cNvSpPr txBox="1">
            <a:spLocks/>
          </p:cNvSpPr>
          <p:nvPr/>
        </p:nvSpPr>
        <p:spPr>
          <a:xfrm>
            <a:off x="675991" y="2977683"/>
            <a:ext cx="4196618" cy="175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Facts</a:t>
            </a:r>
            <a:endParaRPr lang="en-US" dirty="0"/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1796" y="6329947"/>
            <a:ext cx="406400" cy="406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43775119"/>
              </p:ext>
            </p:extLst>
          </p:nvPr>
        </p:nvGraphicFramePr>
        <p:xfrm>
          <a:off x="433134" y="1023045"/>
          <a:ext cx="8253664" cy="525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36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761" y="414260"/>
            <a:ext cx="8326799" cy="756000"/>
          </a:xfrm>
        </p:spPr>
        <p:txBody>
          <a:bodyPr>
            <a:normAutofit/>
          </a:bodyPr>
          <a:lstStyle/>
          <a:p>
            <a:r>
              <a:rPr lang="nl-NL" altLang="nl-NL" dirty="0" smtClean="0"/>
              <a:t>The international office team: </a:t>
            </a:r>
            <a:endParaRPr lang="nl-NL" dirty="0"/>
          </a:p>
        </p:txBody>
      </p:sp>
      <p:sp>
        <p:nvSpPr>
          <p:cNvPr id="4" name="Subtitel 2"/>
          <p:cNvSpPr txBox="1">
            <a:spLocks/>
          </p:cNvSpPr>
          <p:nvPr/>
        </p:nvSpPr>
        <p:spPr>
          <a:xfrm>
            <a:off x="675991" y="2977683"/>
            <a:ext cx="4196618" cy="175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 smtClean="0"/>
          </a:p>
        </p:txBody>
      </p:sp>
      <p:sp>
        <p:nvSpPr>
          <p:cNvPr id="3" name="Rectangle 2"/>
          <p:cNvSpPr/>
          <p:nvPr/>
        </p:nvSpPr>
        <p:spPr>
          <a:xfrm>
            <a:off x="861134" y="1278384"/>
            <a:ext cx="703111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	</a:t>
            </a:r>
            <a:r>
              <a:rPr lang="en-US" dirty="0" smtClean="0"/>
              <a:t>			</a:t>
            </a:r>
            <a:endParaRPr lang="nl-NL" dirty="0" smtClean="0"/>
          </a:p>
          <a:p>
            <a:pPr>
              <a:lnSpc>
                <a:spcPct val="80000"/>
              </a:lnSpc>
              <a:defRPr/>
            </a:pPr>
            <a:r>
              <a:rPr lang="nl-NL" dirty="0" smtClean="0"/>
              <a:t>				</a:t>
            </a:r>
          </a:p>
          <a:p>
            <a:pPr>
              <a:lnSpc>
                <a:spcPct val="80000"/>
              </a:lnSpc>
              <a:defRPr/>
            </a:pPr>
            <a:r>
              <a:rPr lang="nl-NL" dirty="0" smtClean="0"/>
              <a:t>	 			</a:t>
            </a:r>
          </a:p>
          <a:p>
            <a:pPr>
              <a:lnSpc>
                <a:spcPct val="80000"/>
              </a:lnSpc>
              <a:defRPr/>
            </a:pPr>
            <a:r>
              <a:rPr lang="nl-NL" dirty="0"/>
              <a:t>	</a:t>
            </a:r>
            <a:r>
              <a:rPr lang="nl-NL" dirty="0" smtClean="0"/>
              <a:t>			</a:t>
            </a:r>
          </a:p>
          <a:p>
            <a:pPr>
              <a:lnSpc>
                <a:spcPct val="80000"/>
              </a:lnSpc>
              <a:defRPr/>
            </a:pPr>
            <a:r>
              <a:rPr lang="nl-NL" dirty="0"/>
              <a:t>	</a:t>
            </a:r>
            <a:r>
              <a:rPr lang="nl-NL" dirty="0" smtClean="0"/>
              <a:t>			</a:t>
            </a:r>
          </a:p>
          <a:p>
            <a:pPr>
              <a:lnSpc>
                <a:spcPct val="80000"/>
              </a:lnSpc>
              <a:defRPr/>
            </a:pPr>
            <a:r>
              <a:rPr lang="nl-NL" dirty="0"/>
              <a:t>	</a:t>
            </a:r>
            <a:r>
              <a:rPr lang="nl-NL" dirty="0" smtClean="0"/>
              <a:t>			</a:t>
            </a:r>
          </a:p>
          <a:p>
            <a:pPr>
              <a:lnSpc>
                <a:spcPct val="80000"/>
              </a:lnSpc>
              <a:defRPr/>
            </a:pPr>
            <a:r>
              <a:rPr lang="nl-NL" dirty="0"/>
              <a:t>	</a:t>
            </a:r>
            <a:r>
              <a:rPr lang="nl-NL" dirty="0" smtClean="0"/>
              <a:t>			</a:t>
            </a:r>
            <a:endParaRPr lang="en-US" dirty="0"/>
          </a:p>
          <a:p>
            <a:pPr>
              <a:lnSpc>
                <a:spcPct val="80000"/>
              </a:lnSpc>
              <a:defRPr/>
            </a:pPr>
            <a:endParaRPr lang="nl-NL" dirty="0" smtClean="0"/>
          </a:p>
          <a:p>
            <a:pPr>
              <a:lnSpc>
                <a:spcPct val="80000"/>
              </a:lnSpc>
              <a:defRPr/>
            </a:pPr>
            <a:endParaRPr lang="nl-NL" dirty="0"/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Ina Engelen				Sylvia Brandt			Suzanne Beckers</a:t>
            </a:r>
          </a:p>
          <a:p>
            <a:pPr>
              <a:lnSpc>
                <a:spcPct val="80000"/>
              </a:lnSpc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General IRO				Incoming Exchange		Outgoing Exchange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&amp; Alumni</a:t>
            </a: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endParaRPr lang="en-US" dirty="0" smtClean="0"/>
          </a:p>
        </p:txBody>
      </p:sp>
      <p:pic>
        <p:nvPicPr>
          <p:cNvPr id="1026" name="Picture 2" descr="J:\FHS_UCM\PICTURES MOVIES\2017\All staff\ALL STAFF\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54" y="1785977"/>
            <a:ext cx="978365" cy="14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FHS_UCM\PICTURES MOVIES\2017\All staff\ALL STAFF\SB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91" y="1777997"/>
            <a:ext cx="983686" cy="147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49" y="1839985"/>
            <a:ext cx="942354" cy="1413317"/>
          </a:xfrm>
          <a:prstGeom prst="rect">
            <a:avLst/>
          </a:prstGeom>
        </p:spPr>
      </p:pic>
      <p:pic>
        <p:nvPicPr>
          <p:cNvPr id="6" name="Recorded Sound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3263" y="58607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14131" y="2582776"/>
            <a:ext cx="7423484" cy="6737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34179" y="3336764"/>
            <a:ext cx="7423484" cy="6737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24986" y="4080598"/>
            <a:ext cx="7423484" cy="6737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34179" y="4836464"/>
            <a:ext cx="7423484" cy="6737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18147" y="1840825"/>
            <a:ext cx="7423484" cy="6737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8147" y="1098068"/>
            <a:ext cx="7423484" cy="6604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el 2"/>
          <p:cNvSpPr txBox="1">
            <a:spLocks/>
          </p:cNvSpPr>
          <p:nvPr/>
        </p:nvSpPr>
        <p:spPr>
          <a:xfrm>
            <a:off x="675991" y="2977683"/>
            <a:ext cx="4196618" cy="1752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9999" y="366132"/>
            <a:ext cx="8326799" cy="756000"/>
          </a:xfrm>
        </p:spPr>
        <p:txBody>
          <a:bodyPr/>
          <a:lstStyle/>
          <a:p>
            <a:r>
              <a:rPr lang="en-US" dirty="0" smtClean="0"/>
              <a:t> Why UCM?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8851" y="1170260"/>
            <a:ext cx="82279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UCM is an </a:t>
            </a:r>
            <a:r>
              <a:rPr lang="en-US" sz="2400" dirty="0" err="1"/>
              <a:t>honours</a:t>
            </a:r>
            <a:r>
              <a:rPr lang="en-US" sz="2400" dirty="0"/>
              <a:t> </a:t>
            </a:r>
            <a:r>
              <a:rPr lang="en-US" sz="2400" dirty="0" smtClean="0"/>
              <a:t>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5"/>
              </a:rPr>
              <a:t>PBL </a:t>
            </a:r>
            <a:r>
              <a:rPr lang="en-US" sz="2400" dirty="0">
                <a:hlinkClick r:id="rId5"/>
              </a:rPr>
              <a:t>teaching </a:t>
            </a:r>
            <a:r>
              <a:rPr lang="en-US" sz="2400" dirty="0" smtClean="0">
                <a:hlinkClick r:id="rId5"/>
              </a:rPr>
              <a:t>method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</a:t>
            </a:r>
            <a:r>
              <a:rPr lang="en-US" sz="2400" dirty="0" smtClean="0"/>
              <a:t>courses </a:t>
            </a:r>
            <a:r>
              <a:rPr lang="en-US" sz="2400" dirty="0"/>
              <a:t>are taught in </a:t>
            </a:r>
            <a:r>
              <a:rPr lang="en-US" sz="2400" dirty="0" smtClean="0"/>
              <a:t>English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Geographic </a:t>
            </a:r>
            <a:r>
              <a:rPr lang="en-US" sz="2400" dirty="0" smtClean="0"/>
              <a:t>Location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Quaint city with a burgundy </a:t>
            </a:r>
            <a:r>
              <a:rPr lang="en-US" sz="2400" dirty="0" smtClean="0"/>
              <a:t>flair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Vibrant student </a:t>
            </a:r>
            <a:r>
              <a:rPr lang="en-US" sz="2400" dirty="0" smtClean="0"/>
              <a:t>life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10037</TotalTime>
  <Words>384</Words>
  <Application>Microsoft Office PowerPoint</Application>
  <PresentationFormat>On-screen Show (4:3)</PresentationFormat>
  <Paragraphs>116</Paragraphs>
  <Slides>14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Lucida Grande</vt:lpstr>
      <vt:lpstr>Times New Roman</vt:lpstr>
      <vt:lpstr>Verdana</vt:lpstr>
      <vt:lpstr>Maastricht University</vt:lpstr>
      <vt:lpstr> University College Maastricht</vt:lpstr>
      <vt:lpstr>Maastricht, The Netherlands</vt:lpstr>
      <vt:lpstr>Our geographic location</vt:lpstr>
      <vt:lpstr>Maastricht University – our faculties </vt:lpstr>
      <vt:lpstr>University College Maastricht</vt:lpstr>
      <vt:lpstr>Our common room </vt:lpstr>
      <vt:lpstr> Facts</vt:lpstr>
      <vt:lpstr>The international office team: </vt:lpstr>
      <vt:lpstr> Why UCM?</vt:lpstr>
      <vt:lpstr> Concentrations</vt:lpstr>
      <vt:lpstr>MAASTRICHT IN A NUTSHELL</vt:lpstr>
      <vt:lpstr>PowerPoint Presentation</vt:lpstr>
      <vt:lpstr>We care for our students</vt:lpstr>
      <vt:lpstr>Do you still have questions?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Brandt Sylvia (UCM)</dc:creator>
  <cp:lastModifiedBy>Verheij, Erik (FSE)</cp:lastModifiedBy>
  <cp:revision>138</cp:revision>
  <cp:lastPrinted>2016-01-22T13:02:05Z</cp:lastPrinted>
  <dcterms:created xsi:type="dcterms:W3CDTF">2016-01-20T13:07:02Z</dcterms:created>
  <dcterms:modified xsi:type="dcterms:W3CDTF">2020-11-05T09:35:41Z</dcterms:modified>
</cp:coreProperties>
</file>