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  <p:sldMasterId id="2147483674" r:id="rId3"/>
    <p:sldMasterId id="2147483680" r:id="rId4"/>
    <p:sldMasterId id="2147483686" r:id="rId5"/>
    <p:sldMasterId id="2147483692" r:id="rId6"/>
  </p:sldMasterIdLst>
  <p:notesMasterIdLst>
    <p:notesMasterId r:id="rId14"/>
  </p:notesMasterIdLst>
  <p:handoutMasterIdLst>
    <p:handoutMasterId r:id="rId15"/>
  </p:handoutMasterIdLst>
  <p:sldIdLst>
    <p:sldId id="289" r:id="rId7"/>
    <p:sldId id="313" r:id="rId8"/>
    <p:sldId id="312" r:id="rId9"/>
    <p:sldId id="314" r:id="rId10"/>
    <p:sldId id="299" r:id="rId11"/>
    <p:sldId id="300" r:id="rId12"/>
    <p:sldId id="315" r:id="rId13"/>
  </p:sldIdLst>
  <p:sldSz cx="9144000" cy="5143500" type="screen16x9"/>
  <p:notesSz cx="9144000" cy="6858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2" userDrawn="1">
          <p15:clr>
            <a:srgbClr val="A4A3A4"/>
          </p15:clr>
        </p15:guide>
        <p15:guide id="2" pos="2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ijl, licht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ijl, licht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DA37D80-6434-44D0-A028-1B22A696006F}" styleName="Stijl, licht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Stijl, licht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Stijl, gemiddeld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218" autoAdjust="0"/>
  </p:normalViewPr>
  <p:slideViewPr>
    <p:cSldViewPr snapToGrid="0" snapToObjects="1">
      <p:cViewPr varScale="1">
        <p:scale>
          <a:sx n="99" d="100"/>
          <a:sy n="99" d="100"/>
        </p:scale>
        <p:origin x="380" y="68"/>
      </p:cViewPr>
      <p:guideLst>
        <p:guide orient="horz" pos="622"/>
        <p:guide pos="213"/>
      </p:guideLst>
    </p:cSldViewPr>
  </p:slideViewPr>
  <p:outlineViewPr>
    <p:cViewPr>
      <p:scale>
        <a:sx n="33" d="100"/>
        <a:sy n="33" d="100"/>
      </p:scale>
      <p:origin x="0" y="-121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.janssen\AppData\Local\Microsoft\Windows\INetCache\Content.Outlook\F1UC3WOQ\Book1%20(005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.janssen\AppData\Local\Microsoft\Windows\INetCache\Content.Outlook\F1UC3WOQ\Book1%20(005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School visits </a:t>
            </a:r>
            <a:r>
              <a:rPr lang="en-US" dirty="0"/>
              <a:t>2022-2023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Sheet1!$S$3</c:f>
              <c:strCache>
                <c:ptCount val="1"/>
                <c:pt idx="0">
                  <c:v>Schoolbezoeken 2022-2023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479-4D04-8C9C-D6002D3740B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479-4D04-8C9C-D6002D3740B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479-4D04-8C9C-D6002D3740BA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479-4D04-8C9C-D6002D3740BA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479-4D04-8C9C-D6002D3740B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Sheet1!$R$4:$R$8</c:f>
              <c:strCache>
                <c:ptCount val="5"/>
                <c:pt idx="0">
                  <c:v>Limburg</c:v>
                </c:pt>
                <c:pt idx="1">
                  <c:v>Noord-Brabant</c:v>
                </c:pt>
                <c:pt idx="2">
                  <c:v>Gelderland</c:v>
                </c:pt>
                <c:pt idx="3">
                  <c:v>Utrecht</c:v>
                </c:pt>
                <c:pt idx="4">
                  <c:v>Noord-Holland</c:v>
                </c:pt>
              </c:strCache>
            </c:strRef>
          </c:cat>
          <c:val>
            <c:numRef>
              <c:f>Sheet1!$S$4:$S$8</c:f>
              <c:numCache>
                <c:formatCode>General</c:formatCode>
                <c:ptCount val="5"/>
                <c:pt idx="0">
                  <c:v>9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479-4D04-8C9C-D6002D3740B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Students</a:t>
            </a:r>
            <a:r>
              <a:rPr lang="en-US" baseline="0" dirty="0" smtClean="0"/>
              <a:t> per presentation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Sheet1!$S$31</c:f>
              <c:strCache>
                <c:ptCount val="1"/>
                <c:pt idx="0">
                  <c:v>Studenten per presentatie 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40D-4199-8360-805D71545490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40D-4199-8360-805D71545490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40D-4199-8360-805D71545490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40D-4199-8360-805D71545490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40D-4199-8360-805D71545490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40D-4199-8360-805D7154549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Sheet1!$R$32:$R$37</c:f>
              <c:strCache>
                <c:ptCount val="6"/>
                <c:pt idx="0">
                  <c:v>Econmics and Business</c:v>
                </c:pt>
                <c:pt idx="1">
                  <c:v>Health</c:v>
                </c:pt>
                <c:pt idx="2">
                  <c:v>STEM</c:v>
                </c:pt>
                <c:pt idx="3">
                  <c:v>Social Sciences</c:v>
                </c:pt>
                <c:pt idx="4">
                  <c:v>Law</c:v>
                </c:pt>
                <c:pt idx="5">
                  <c:v>Algemeen</c:v>
                </c:pt>
              </c:strCache>
            </c:strRef>
          </c:cat>
          <c:val>
            <c:numRef>
              <c:f>Sheet1!$S$32:$S$37</c:f>
              <c:numCache>
                <c:formatCode>General</c:formatCode>
                <c:ptCount val="6"/>
                <c:pt idx="0">
                  <c:v>112</c:v>
                </c:pt>
                <c:pt idx="1">
                  <c:v>240</c:v>
                </c:pt>
                <c:pt idx="2">
                  <c:v>14</c:v>
                </c:pt>
                <c:pt idx="3">
                  <c:v>11</c:v>
                </c:pt>
                <c:pt idx="4">
                  <c:v>12</c:v>
                </c:pt>
                <c:pt idx="5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40D-4199-8360-805D7154549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Orientation</a:t>
            </a:r>
            <a:r>
              <a:rPr lang="en-US" baseline="0" dirty="0" smtClean="0"/>
              <a:t> Days</a:t>
            </a:r>
            <a:r>
              <a:rPr lang="en-US" dirty="0" smtClean="0"/>
              <a:t> </a:t>
            </a:r>
            <a:r>
              <a:rPr lang="en-US" dirty="0"/>
              <a:t>2022-2023</a:t>
            </a:r>
          </a:p>
        </c:rich>
      </c:tx>
      <c:layout>
        <c:manualLayout>
          <c:xMode val="edge"/>
          <c:yMode val="edge"/>
          <c:x val="0.18488188976377953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Sheet1!$B$2</c:f>
              <c:strCache>
                <c:ptCount val="1"/>
                <c:pt idx="0">
                  <c:v>Oriëntatiedagen 2022-2023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CD2-4823-96CF-1A2471DEAD4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CD2-4823-96CF-1A2471DEAD4B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CD2-4823-96CF-1A2471DEAD4B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CD2-4823-96CF-1A2471DEAD4B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CD2-4823-96CF-1A2471DEAD4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Sheet1!$A$3:$A$7</c:f>
              <c:strCache>
                <c:ptCount val="5"/>
                <c:pt idx="0">
                  <c:v>Economics and Business</c:v>
                </c:pt>
                <c:pt idx="1">
                  <c:v>Health</c:v>
                </c:pt>
                <c:pt idx="2">
                  <c:v>STEM</c:v>
                </c:pt>
                <c:pt idx="3">
                  <c:v>Social Sciences</c:v>
                </c:pt>
                <c:pt idx="4">
                  <c:v>Law</c:v>
                </c:pt>
              </c:strCache>
            </c:strRef>
          </c:cat>
          <c:val>
            <c:numRef>
              <c:f>Sheet1!$B$3:$B$7</c:f>
              <c:numCache>
                <c:formatCode>General</c:formatCode>
                <c:ptCount val="5"/>
                <c:pt idx="0">
                  <c:v>10</c:v>
                </c:pt>
                <c:pt idx="1">
                  <c:v>9</c:v>
                </c:pt>
                <c:pt idx="2">
                  <c:v>7</c:v>
                </c:pt>
                <c:pt idx="3">
                  <c:v>7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CD2-4823-96CF-1A2471DEAD4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Pupils per cluster2022-2023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Sheet1!$B$31</c:f>
              <c:strCache>
                <c:ptCount val="1"/>
                <c:pt idx="0">
                  <c:v>Leerlingen per thema 2022-2023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DDD-4640-B4BB-0C90FF22F3B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DDD-4640-B4BB-0C90FF22F3B3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DDD-4640-B4BB-0C90FF22F3B3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DDD-4640-B4BB-0C90FF22F3B3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DDD-4640-B4BB-0C90FF22F3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Sheet1!$A$32:$A$36</c:f>
              <c:strCache>
                <c:ptCount val="5"/>
                <c:pt idx="0">
                  <c:v>Economics and Business</c:v>
                </c:pt>
                <c:pt idx="1">
                  <c:v>Health</c:v>
                </c:pt>
                <c:pt idx="2">
                  <c:v>STEM</c:v>
                </c:pt>
                <c:pt idx="3">
                  <c:v>Social Sciences</c:v>
                </c:pt>
                <c:pt idx="4">
                  <c:v>Law</c:v>
                </c:pt>
              </c:strCache>
            </c:strRef>
          </c:cat>
          <c:val>
            <c:numRef>
              <c:f>Sheet1!$B$32:$B$36</c:f>
              <c:numCache>
                <c:formatCode>General</c:formatCode>
                <c:ptCount val="5"/>
                <c:pt idx="0">
                  <c:v>134</c:v>
                </c:pt>
                <c:pt idx="1">
                  <c:v>85</c:v>
                </c:pt>
                <c:pt idx="2">
                  <c:v>74</c:v>
                </c:pt>
                <c:pt idx="3">
                  <c:v>71</c:v>
                </c:pt>
                <c:pt idx="4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DDD-4640-B4BB-0C90FF22F3B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Online </a:t>
            </a:r>
            <a:r>
              <a:rPr lang="en-US" dirty="0" smtClean="0"/>
              <a:t>information</a:t>
            </a:r>
            <a:r>
              <a:rPr lang="en-US" baseline="0" dirty="0" smtClean="0"/>
              <a:t> sessions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Sheet1!$B$47</c:f>
              <c:strCache>
                <c:ptCount val="1"/>
                <c:pt idx="0">
                  <c:v>Online informatiesessies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045-46F9-9D53-D7AB6CB62E3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045-46F9-9D53-D7AB6CB62E37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045-46F9-9D53-D7AB6CB62E37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045-46F9-9D53-D7AB6CB62E37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045-46F9-9D53-D7AB6CB62E37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045-46F9-9D53-D7AB6CB62E37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5045-46F9-9D53-D7AB6CB62E37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5045-46F9-9D53-D7AB6CB62E3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Sheet1!$A$48:$A$55</c:f>
              <c:numCache>
                <c:formatCode>d\-mmm</c:formatCode>
                <c:ptCount val="8"/>
                <c:pt idx="0">
                  <c:v>45240</c:v>
                </c:pt>
                <c:pt idx="1">
                  <c:v>45252</c:v>
                </c:pt>
                <c:pt idx="2">
                  <c:v>45268</c:v>
                </c:pt>
                <c:pt idx="3">
                  <c:v>44943</c:v>
                </c:pt>
                <c:pt idx="4">
                  <c:v>44964</c:v>
                </c:pt>
                <c:pt idx="5">
                  <c:v>44992</c:v>
                </c:pt>
                <c:pt idx="6">
                  <c:v>45008</c:v>
                </c:pt>
                <c:pt idx="7">
                  <c:v>45034</c:v>
                </c:pt>
              </c:numCache>
            </c:numRef>
          </c:cat>
          <c:val>
            <c:numRef>
              <c:f>Sheet1!$B$48:$B$55</c:f>
              <c:numCache>
                <c:formatCode>General</c:formatCode>
                <c:ptCount val="8"/>
                <c:pt idx="0">
                  <c:v>50</c:v>
                </c:pt>
                <c:pt idx="1">
                  <c:v>30</c:v>
                </c:pt>
                <c:pt idx="2">
                  <c:v>24</c:v>
                </c:pt>
                <c:pt idx="3">
                  <c:v>18</c:v>
                </c:pt>
                <c:pt idx="4">
                  <c:v>32</c:v>
                </c:pt>
                <c:pt idx="5">
                  <c:v>13</c:v>
                </c:pt>
                <c:pt idx="6">
                  <c:v>14</c:v>
                </c:pt>
                <c:pt idx="7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045-46F9-9D53-D7AB6CB62E3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Online information sessions registrations per provincie</a:t>
            </a:r>
          </a:p>
        </c:rich>
      </c:tx>
      <c:layout>
        <c:manualLayout>
          <c:xMode val="edge"/>
          <c:yMode val="edge"/>
          <c:x val="0.15533333333333332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Sheet1!$B$68</c:f>
              <c:strCache>
                <c:ptCount val="1"/>
                <c:pt idx="0">
                  <c:v>Online informatiesessies aanmeldingen per provincie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804-4969-8F3E-4C094204BD2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804-4969-8F3E-4C094204BD27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804-4969-8F3E-4C094204BD27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804-4969-8F3E-4C094204BD27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804-4969-8F3E-4C094204BD27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804-4969-8F3E-4C094204BD27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804-4969-8F3E-4C094204BD27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1804-4969-8F3E-4C094204BD27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1804-4969-8F3E-4C094204BD27}"/>
              </c:ext>
            </c:extLst>
          </c:dPt>
          <c:dPt>
            <c:idx val="9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1804-4969-8F3E-4C094204BD27}"/>
              </c:ext>
            </c:extLst>
          </c:dPt>
          <c:dPt>
            <c:idx val="10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1804-4969-8F3E-4C094204BD27}"/>
              </c:ext>
            </c:extLst>
          </c:dPt>
          <c:dPt>
            <c:idx val="1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1804-4969-8F3E-4C094204BD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Sheet1!$A$69:$A$80</c:f>
              <c:strCache>
                <c:ptCount val="12"/>
                <c:pt idx="0">
                  <c:v>Limburg</c:v>
                </c:pt>
                <c:pt idx="1">
                  <c:v>Noord-Brabant</c:v>
                </c:pt>
                <c:pt idx="2">
                  <c:v>Gelderland</c:v>
                </c:pt>
                <c:pt idx="3">
                  <c:v>Utrecht</c:v>
                </c:pt>
                <c:pt idx="4">
                  <c:v>Noord-Holland</c:v>
                </c:pt>
                <c:pt idx="5">
                  <c:v>Overijssel</c:v>
                </c:pt>
                <c:pt idx="6">
                  <c:v>Zeeland</c:v>
                </c:pt>
                <c:pt idx="7">
                  <c:v>Zuid-Holland</c:v>
                </c:pt>
                <c:pt idx="8">
                  <c:v>Friesland</c:v>
                </c:pt>
                <c:pt idx="9">
                  <c:v>Drenthe</c:v>
                </c:pt>
                <c:pt idx="10">
                  <c:v>Groningen</c:v>
                </c:pt>
                <c:pt idx="11">
                  <c:v>Flevoland</c:v>
                </c:pt>
              </c:strCache>
            </c:strRef>
          </c:cat>
          <c:val>
            <c:numRef>
              <c:f>Sheet1!$B$69:$B$80</c:f>
              <c:numCache>
                <c:formatCode>General</c:formatCode>
                <c:ptCount val="12"/>
                <c:pt idx="0">
                  <c:v>115</c:v>
                </c:pt>
                <c:pt idx="1">
                  <c:v>178</c:v>
                </c:pt>
                <c:pt idx="2">
                  <c:v>70</c:v>
                </c:pt>
                <c:pt idx="3">
                  <c:v>75</c:v>
                </c:pt>
                <c:pt idx="4">
                  <c:v>91</c:v>
                </c:pt>
                <c:pt idx="5">
                  <c:v>17</c:v>
                </c:pt>
                <c:pt idx="6">
                  <c:v>25</c:v>
                </c:pt>
                <c:pt idx="7">
                  <c:v>67</c:v>
                </c:pt>
                <c:pt idx="8">
                  <c:v>5</c:v>
                </c:pt>
                <c:pt idx="9">
                  <c:v>3</c:v>
                </c:pt>
                <c:pt idx="10">
                  <c:v>6</c:v>
                </c:pt>
                <c:pt idx="1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1804-4969-8F3E-4C094204BD2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Admission!$B$13</c:f>
              <c:strCache>
                <c:ptCount val="1"/>
                <c:pt idx="0">
                  <c:v>Bachelor - Admission 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CC2-41F3-A585-CC5656EFB8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CC2-41F3-A585-CC5656EFB8C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CC2-41F3-A585-CC5656EFB8C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CC2-41F3-A585-CC5656EFB8C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CC2-41F3-A585-CC5656EFB8C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CC2-41F3-A585-CC5656EFB8C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FCC2-41F3-A585-CC5656EFB8C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FCC2-41F3-A585-CC5656EFB8C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FCC2-41F3-A585-CC5656EFB8C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FCC2-41F3-A585-CC5656EFB8C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FCC2-41F3-A585-CC5656EFB8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Admission!$A$14:$A$24</c:f>
              <c:strCache>
                <c:ptCount val="11"/>
                <c:pt idx="0">
                  <c:v>Dutch</c:v>
                </c:pt>
                <c:pt idx="1">
                  <c:v>German</c:v>
                </c:pt>
                <c:pt idx="2">
                  <c:v>Belgian</c:v>
                </c:pt>
                <c:pt idx="3">
                  <c:v>Polish</c:v>
                </c:pt>
                <c:pt idx="4">
                  <c:v>Italian</c:v>
                </c:pt>
                <c:pt idx="5">
                  <c:v>French</c:v>
                </c:pt>
                <c:pt idx="6">
                  <c:v>Greek</c:v>
                </c:pt>
                <c:pt idx="7">
                  <c:v>Spanish</c:v>
                </c:pt>
                <c:pt idx="8">
                  <c:v>Turkish</c:v>
                </c:pt>
                <c:pt idx="9">
                  <c:v>Inidan</c:v>
                </c:pt>
                <c:pt idx="10">
                  <c:v>Portuguese</c:v>
                </c:pt>
              </c:strCache>
            </c:strRef>
          </c:cat>
          <c:val>
            <c:numRef>
              <c:f>Admission!$B$14:$B$24</c:f>
              <c:numCache>
                <c:formatCode>General</c:formatCode>
                <c:ptCount val="11"/>
                <c:pt idx="0">
                  <c:v>2034</c:v>
                </c:pt>
                <c:pt idx="1">
                  <c:v>1145</c:v>
                </c:pt>
                <c:pt idx="2">
                  <c:v>699</c:v>
                </c:pt>
                <c:pt idx="3">
                  <c:v>663</c:v>
                </c:pt>
                <c:pt idx="4">
                  <c:v>835</c:v>
                </c:pt>
                <c:pt idx="5">
                  <c:v>693</c:v>
                </c:pt>
                <c:pt idx="6">
                  <c:v>210</c:v>
                </c:pt>
                <c:pt idx="7">
                  <c:v>620</c:v>
                </c:pt>
                <c:pt idx="8">
                  <c:v>450</c:v>
                </c:pt>
                <c:pt idx="9">
                  <c:v>153</c:v>
                </c:pt>
                <c:pt idx="10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FCC2-41F3-A585-CC5656EFB8C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Admission!$B$27</c:f>
              <c:strCache>
                <c:ptCount val="1"/>
                <c:pt idx="0">
                  <c:v>Master - Admission 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D36-4708-96F9-05A5B6594B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D36-4708-96F9-05A5B6594B5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D36-4708-96F9-05A5B6594B5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D36-4708-96F9-05A5B6594B5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D36-4708-96F9-05A5B6594B5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D36-4708-96F9-05A5B6594B5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9D36-4708-96F9-05A5B6594B5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9D36-4708-96F9-05A5B6594B5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9D36-4708-96F9-05A5B6594B5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9D36-4708-96F9-05A5B6594B51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9D36-4708-96F9-05A5B6594B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Admission!$A$28:$A$38</c:f>
              <c:strCache>
                <c:ptCount val="11"/>
                <c:pt idx="0">
                  <c:v>Dutch</c:v>
                </c:pt>
                <c:pt idx="1">
                  <c:v>German</c:v>
                </c:pt>
                <c:pt idx="2">
                  <c:v>Belgian</c:v>
                </c:pt>
                <c:pt idx="3">
                  <c:v>India</c:v>
                </c:pt>
                <c:pt idx="4">
                  <c:v>Italian</c:v>
                </c:pt>
                <c:pt idx="5">
                  <c:v>French</c:v>
                </c:pt>
                <c:pt idx="6">
                  <c:v>Turkish</c:v>
                </c:pt>
                <c:pt idx="7">
                  <c:v>Spanish</c:v>
                </c:pt>
                <c:pt idx="8">
                  <c:v>Greek</c:v>
                </c:pt>
                <c:pt idx="9">
                  <c:v>Portuguese</c:v>
                </c:pt>
                <c:pt idx="10">
                  <c:v>Polish</c:v>
                </c:pt>
              </c:strCache>
            </c:strRef>
          </c:cat>
          <c:val>
            <c:numRef>
              <c:f>Admission!$B$28:$B$38</c:f>
              <c:numCache>
                <c:formatCode>General</c:formatCode>
                <c:ptCount val="11"/>
                <c:pt idx="0">
                  <c:v>2129</c:v>
                </c:pt>
                <c:pt idx="1">
                  <c:v>1509</c:v>
                </c:pt>
                <c:pt idx="2">
                  <c:v>397</c:v>
                </c:pt>
                <c:pt idx="3">
                  <c:v>113</c:v>
                </c:pt>
                <c:pt idx="4">
                  <c:v>427</c:v>
                </c:pt>
                <c:pt idx="5">
                  <c:v>293</c:v>
                </c:pt>
                <c:pt idx="6">
                  <c:v>135</c:v>
                </c:pt>
                <c:pt idx="7">
                  <c:v>256</c:v>
                </c:pt>
                <c:pt idx="8">
                  <c:v>263</c:v>
                </c:pt>
                <c:pt idx="9">
                  <c:v>145</c:v>
                </c:pt>
                <c:pt idx="10">
                  <c:v>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9D36-4708-96F9-05A5B6594B5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0C369-13E3-C04F-AA91-3C19CF4D27E6}" type="datetimeFigureOut">
              <a:rPr lang="nl-NL" smtClean="0"/>
              <a:t>21-6-2023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8B745-3CC2-3B46-A8BC-FE1F07A0832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823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D42C8-A255-5F4D-A951-1B90F54B60E2}" type="datetimeFigureOut">
              <a:rPr lang="nl-NL" smtClean="0"/>
              <a:t>21-6-2023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75814-5E86-5743-808B-FA33B96378E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884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3563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8027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6804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8810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3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7" name="Afbeelding 6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02"/>
          <a:stretch/>
        </p:blipFill>
        <p:spPr>
          <a:xfrm>
            <a:off x="360000" y="4464000"/>
            <a:ext cx="207839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5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4" y="972000"/>
            <a:ext cx="8326437" cy="3231923"/>
          </a:xfrm>
        </p:spPr>
        <p:txBody>
          <a:bodyPr/>
          <a:lstStyle/>
          <a:p>
            <a:endParaRPr lang="nl-NL"/>
          </a:p>
        </p:txBody>
      </p:sp>
      <p:pic>
        <p:nvPicPr>
          <p:cNvPr id="8" name="Afbeelding 7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71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4142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48255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759942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8986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064522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99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illust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5759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  <p:pic>
        <p:nvPicPr>
          <p:cNvPr id="5" name="Afbeelding 4" descr="Future loo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641" y="2697024"/>
            <a:ext cx="3532883" cy="244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24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photo Randwij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5759" cy="1268930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914525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4" name="Afbeelding 3" descr="UM40_RGB_B_diap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3"/>
          <a:stretch/>
        </p:blipFill>
        <p:spPr>
          <a:xfrm>
            <a:off x="360000" y="4464000"/>
            <a:ext cx="2105208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9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5459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104942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3"/>
          <a:stretch/>
        </p:blipFill>
        <p:spPr>
          <a:xfrm>
            <a:off x="360000" y="4464000"/>
            <a:ext cx="2105208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9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86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000251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49"/>
          <a:stretch/>
        </p:blipFill>
        <p:spPr>
          <a:xfrm>
            <a:off x="360001" y="4464000"/>
            <a:ext cx="2085115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6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Afbeelding 6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72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dark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7"/>
          <a:stretch/>
        </p:blipFill>
        <p:spPr>
          <a:xfrm>
            <a:off x="360000" y="4464000"/>
            <a:ext cx="2091812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9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54"/>
          <a:stretch/>
        </p:blipFill>
        <p:spPr>
          <a:xfrm>
            <a:off x="360001" y="4464000"/>
            <a:ext cx="2071692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89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934625" cy="11744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7"/>
            <a:ext cx="3934624" cy="2857572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95043" y="4738971"/>
            <a:ext cx="550734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4738971"/>
            <a:ext cx="3449951" cy="273844"/>
          </a:xfrm>
        </p:spPr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5" y="4738800"/>
            <a:ext cx="56997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4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/>
          </a:p>
        </p:txBody>
      </p:sp>
      <p:pic>
        <p:nvPicPr>
          <p:cNvPr id="9" name="Afbeelding 8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55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972000"/>
            <a:ext cx="8326799" cy="2720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34468" y="4738971"/>
            <a:ext cx="91446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j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17546" y="4738971"/>
            <a:ext cx="3977658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2" y="4738800"/>
            <a:ext cx="370657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581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60" r:id="rId4"/>
    <p:sldLayoutId id="2147483661" r:id="rId5"/>
    <p:sldLayoutId id="2147483650" r:id="rId6"/>
    <p:sldLayoutId id="2147483655" r:id="rId7"/>
    <p:sldLayoutId id="2147483656" r:id="rId8"/>
    <p:sldLayoutId id="2147483663" r:id="rId9"/>
    <p:sldLayoutId id="2147483659" r:id="rId10"/>
    <p:sldLayoutId id="2147483654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buFont typeface="Arial"/>
        <a:buChar char="•"/>
        <a:defRPr sz="3600" kern="1200">
          <a:solidFill>
            <a:schemeClr val="tx1"/>
          </a:solidFill>
          <a:latin typeface="+mj-lt"/>
          <a:ea typeface="+mn-ea"/>
          <a:cs typeface="Verdana"/>
        </a:defRPr>
      </a:lvl1pPr>
      <a:lvl2pPr marL="717550" indent="-358775" algn="l" defTabSz="457200" rtl="0" eaLnBrk="1" latinLnBrk="0" hangingPunct="1">
        <a:spcBef>
          <a:spcPts val="0"/>
        </a:spcBef>
        <a:buFont typeface="Lucida Grande"/>
        <a:buChar char="-"/>
        <a:defRPr sz="3200" kern="1200">
          <a:solidFill>
            <a:schemeClr val="tx1"/>
          </a:solidFill>
          <a:latin typeface="+mj-lt"/>
          <a:ea typeface="+mn-ea"/>
          <a:cs typeface="Verdana"/>
        </a:defRPr>
      </a:lvl2pPr>
      <a:lvl3pPr marL="1073150" indent="-357188" algn="l" defTabSz="457200" rtl="0" eaLnBrk="1" latinLnBrk="0" hangingPunct="1">
        <a:spcBef>
          <a:spcPts val="0"/>
        </a:spcBef>
        <a:buFont typeface="Lucida Grande"/>
        <a:buChar char="-"/>
        <a:defRPr sz="2800" kern="1200">
          <a:solidFill>
            <a:schemeClr val="tx1"/>
          </a:solidFill>
          <a:latin typeface="+mj-lt"/>
          <a:ea typeface="+mn-ea"/>
          <a:cs typeface="Verdana"/>
        </a:defRPr>
      </a:lvl3pPr>
      <a:lvl4pPr marL="1430338" indent="-355600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4pPr>
      <a:lvl5pPr marL="1793875" indent="-360363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107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07400" cy="2209800"/>
          </a:xfrm>
          <a:prstGeom prst="rect">
            <a:avLst/>
          </a:prstGeom>
        </p:spPr>
      </p:pic>
      <p:pic>
        <p:nvPicPr>
          <p:cNvPr id="4" name="Afbeelding 3" descr="balk mhc 4-3.png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9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  <p:pic>
        <p:nvPicPr>
          <p:cNvPr id="4" name="Afbeelding 3" descr="balk cc 4-3.png"/>
          <p:cNvPicPr preferRelativeResize="0">
            <a:picLocks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  <p:pic>
        <p:nvPicPr>
          <p:cNvPr id="4" name="Afbeelding 3" descr="balk cc 4-3.png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32800" cy="220980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60000" y="270000"/>
            <a:ext cx="8424000" cy="108012"/>
          </a:xfrm>
          <a:prstGeom prst="rect">
            <a:avLst/>
          </a:prstGeom>
          <a:gradFill>
            <a:gsLst>
              <a:gs pos="100000">
                <a:schemeClr val="accent3"/>
              </a:gs>
              <a:gs pos="0">
                <a:schemeClr val="accent4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sz="180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Afbeelding 3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0" y="222619"/>
            <a:ext cx="8468009" cy="1691906"/>
          </a:xfrm>
        </p:spPr>
        <p:txBody>
          <a:bodyPr/>
          <a:lstStyle/>
          <a:p>
            <a:pPr algn="ctr"/>
            <a:r>
              <a:rPr lang="nl-NL" sz="4800" dirty="0" smtClean="0"/>
              <a:t/>
            </a:r>
            <a:br>
              <a:rPr lang="nl-NL" sz="4800" dirty="0" smtClean="0"/>
            </a:br>
            <a:r>
              <a:rPr lang="nl-NL" sz="4800" dirty="0" err="1" smtClean="0"/>
              <a:t>Thank</a:t>
            </a:r>
            <a:r>
              <a:rPr lang="nl-NL" sz="4800" dirty="0" smtClean="0"/>
              <a:t> </a:t>
            </a:r>
            <a:r>
              <a:rPr lang="nl-NL" sz="4800" dirty="0" err="1" smtClean="0"/>
              <a:t>you</a:t>
            </a:r>
            <a:r>
              <a:rPr lang="nl-NL" sz="4800" dirty="0" smtClean="0"/>
              <a:t> drink </a:t>
            </a:r>
            <a:r>
              <a:rPr lang="nl-NL" sz="4800" dirty="0" err="1" smtClean="0"/>
              <a:t>ambassadors</a:t>
            </a:r>
            <a:r>
              <a:rPr lang="nl-NL" sz="4800" dirty="0" smtClean="0"/>
              <a:t/>
            </a:r>
            <a:br>
              <a:rPr lang="nl-NL" sz="4800" dirty="0" smtClean="0"/>
            </a:br>
            <a:r>
              <a:rPr lang="nl-NL" sz="3600" i="1" dirty="0" err="1"/>
              <a:t>E</a:t>
            </a:r>
            <a:r>
              <a:rPr lang="nl-NL" sz="3600" i="1" dirty="0" err="1" smtClean="0"/>
              <a:t>fforts</a:t>
            </a:r>
            <a:r>
              <a:rPr lang="nl-NL" sz="3600" i="1" dirty="0" smtClean="0"/>
              <a:t> </a:t>
            </a:r>
            <a:r>
              <a:rPr lang="nl-NL" sz="3600" i="1" dirty="0" err="1" smtClean="0"/>
              <a:t>expressed</a:t>
            </a:r>
            <a:r>
              <a:rPr lang="nl-NL" sz="3600" i="1" dirty="0" smtClean="0"/>
              <a:t> in data</a:t>
            </a:r>
            <a:endParaRPr lang="nl-NL" sz="3600" i="1" dirty="0"/>
          </a:p>
        </p:txBody>
      </p:sp>
    </p:spTree>
    <p:extLst>
      <p:ext uri="{BB962C8B-B14F-4D97-AF65-F5344CB8AC3E}">
        <p14:creationId xmlns:p14="http://schemas.microsoft.com/office/powerpoint/2010/main" val="825907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School visits</a:t>
            </a:r>
            <a:endParaRPr lang="nl-NL" dirty="0"/>
          </a:p>
        </p:txBody>
      </p:sp>
      <p:sp>
        <p:nvSpPr>
          <p:cNvPr id="2" name="Rectangle 1"/>
          <p:cNvSpPr/>
          <p:nvPr/>
        </p:nvSpPr>
        <p:spPr>
          <a:xfrm>
            <a:off x="360000" y="919305"/>
            <a:ext cx="8631600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In </a:t>
            </a:r>
            <a:r>
              <a:rPr lang="nl-NL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the</a:t>
            </a:r>
            <a:r>
              <a:rPr lang="nl-NL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academic</a:t>
            </a:r>
            <a:r>
              <a:rPr lang="nl-NL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year</a:t>
            </a:r>
            <a:r>
              <a:rPr lang="nl-NL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2022-2023 we </a:t>
            </a:r>
            <a:r>
              <a:rPr lang="nl-NL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visited</a:t>
            </a:r>
            <a:r>
              <a:rPr lang="nl-NL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17 Dutch high </a:t>
            </a:r>
            <a:r>
              <a:rPr lang="nl-NL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schools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389 </a:t>
            </a:r>
            <a:r>
              <a:rPr lang="nl-NL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visitors</a:t>
            </a:r>
            <a:r>
              <a:rPr lang="nl-NL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informed</a:t>
            </a:r>
            <a:r>
              <a:rPr lang="nl-NL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us</a:t>
            </a:r>
            <a:r>
              <a:rPr lang="nl-NL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about</a:t>
            </a:r>
            <a:r>
              <a:rPr lang="nl-NL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the</a:t>
            </a:r>
            <a:r>
              <a:rPr lang="nl-NL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presentation</a:t>
            </a:r>
            <a:r>
              <a:rPr lang="nl-NL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(s) </a:t>
            </a:r>
            <a:r>
              <a:rPr lang="nl-NL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they</a:t>
            </a:r>
            <a:r>
              <a:rPr lang="nl-NL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joined</a:t>
            </a:r>
            <a:endParaRPr lang="nl-NL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nl-NL" dirty="0" smtClean="0"/>
          </a:p>
          <a:p>
            <a:pPr>
              <a:spcAft>
                <a:spcPts val="100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6599407"/>
              </p:ext>
            </p:extLst>
          </p:nvPr>
        </p:nvGraphicFramePr>
        <p:xfrm>
          <a:off x="609600" y="1914449"/>
          <a:ext cx="3990109" cy="2366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6082215"/>
              </p:ext>
            </p:extLst>
          </p:nvPr>
        </p:nvGraphicFramePr>
        <p:xfrm>
          <a:off x="4599709" y="1914449"/>
          <a:ext cx="4087090" cy="2366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46014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Orientation </a:t>
            </a:r>
            <a:r>
              <a:rPr lang="en-US" dirty="0" smtClean="0"/>
              <a:t>Days 4 VWO </a:t>
            </a:r>
            <a:endParaRPr lang="nl-NL" dirty="0"/>
          </a:p>
        </p:txBody>
      </p:sp>
      <p:sp>
        <p:nvSpPr>
          <p:cNvPr id="2" name="Rectangle 1"/>
          <p:cNvSpPr/>
          <p:nvPr/>
        </p:nvSpPr>
        <p:spPr>
          <a:xfrm>
            <a:off x="360000" y="983697"/>
            <a:ext cx="8577938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In </a:t>
            </a:r>
            <a:r>
              <a:rPr lang="nl-NL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academic</a:t>
            </a:r>
            <a:r>
              <a:rPr lang="nl-NL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year</a:t>
            </a:r>
            <a:r>
              <a:rPr lang="nl-NL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2022-2023 we </a:t>
            </a:r>
            <a:r>
              <a:rPr lang="nl-NL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organised</a:t>
            </a:r>
            <a:r>
              <a:rPr lang="nl-NL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12 </a:t>
            </a:r>
            <a:r>
              <a:rPr lang="nl-NL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orientation</a:t>
            </a:r>
            <a:r>
              <a:rPr lang="nl-NL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days</a:t>
            </a:r>
            <a:r>
              <a:rPr lang="nl-NL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at UM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Target </a:t>
            </a:r>
            <a:r>
              <a:rPr lang="nl-NL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group</a:t>
            </a:r>
            <a:r>
              <a:rPr lang="nl-NL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Dutch </a:t>
            </a:r>
            <a:r>
              <a:rPr lang="nl-NL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4 VWO </a:t>
            </a:r>
            <a:r>
              <a:rPr lang="nl-NL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students</a:t>
            </a:r>
            <a:r>
              <a:rPr lang="nl-NL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endParaRPr lang="nl-NL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425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prospective students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joined in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total</a:t>
            </a:r>
            <a:endParaRPr lang="nl-NL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spcAft>
                <a:spcPts val="100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4449972"/>
              </p:ext>
            </p:extLst>
          </p:nvPr>
        </p:nvGraphicFramePr>
        <p:xfrm>
          <a:off x="568036" y="2292936"/>
          <a:ext cx="4121728" cy="2235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7782898"/>
              </p:ext>
            </p:extLst>
          </p:nvPr>
        </p:nvGraphicFramePr>
        <p:xfrm>
          <a:off x="4897800" y="2292936"/>
          <a:ext cx="4093800" cy="2235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4565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Online information sessions</a:t>
            </a:r>
            <a:endParaRPr lang="nl-NL" dirty="0"/>
          </a:p>
        </p:txBody>
      </p:sp>
      <p:sp>
        <p:nvSpPr>
          <p:cNvPr id="2" name="Rectangle 1"/>
          <p:cNvSpPr/>
          <p:nvPr/>
        </p:nvSpPr>
        <p:spPr>
          <a:xfrm>
            <a:off x="360000" y="951499"/>
            <a:ext cx="8631600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In </a:t>
            </a:r>
            <a:r>
              <a:rPr lang="nl-NL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academic</a:t>
            </a:r>
            <a:r>
              <a:rPr lang="nl-NL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year</a:t>
            </a:r>
            <a:r>
              <a:rPr lang="nl-NL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2022-2023 we </a:t>
            </a:r>
            <a:r>
              <a:rPr lang="nl-NL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organised</a:t>
            </a:r>
            <a:r>
              <a:rPr lang="nl-NL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>
                <a:solidFill>
                  <a:schemeClr val="tx1">
                    <a:lumMod val="90000"/>
                    <a:lumOff val="10000"/>
                  </a:schemeClr>
                </a:solidFill>
              </a:rPr>
              <a:t>8 </a:t>
            </a:r>
            <a:r>
              <a:rPr lang="nl-NL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online information </a:t>
            </a:r>
            <a:r>
              <a:rPr lang="nl-NL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sessions</a:t>
            </a:r>
            <a:r>
              <a:rPr lang="nl-NL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via </a:t>
            </a:r>
            <a:r>
              <a:rPr lang="nl-NL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zoom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Target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group: pupils and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parents; 708 registrations in total</a:t>
            </a:r>
            <a:endParaRPr lang="nl-NL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spcAft>
                <a:spcPts val="1000"/>
              </a:spcAft>
            </a:pPr>
            <a:endParaRPr lang="nl-NL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0705356"/>
              </p:ext>
            </p:extLst>
          </p:nvPr>
        </p:nvGraphicFramePr>
        <p:xfrm>
          <a:off x="491837" y="1982283"/>
          <a:ext cx="4149436" cy="2554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6403051"/>
              </p:ext>
            </p:extLst>
          </p:nvPr>
        </p:nvGraphicFramePr>
        <p:xfrm>
          <a:off x="4641273" y="1982283"/>
          <a:ext cx="4184072" cy="2554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19920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Bachelor Admission</a:t>
            </a:r>
            <a:endParaRPr lang="nl-NL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91918"/>
              </p:ext>
            </p:extLst>
          </p:nvPr>
        </p:nvGraphicFramePr>
        <p:xfrm>
          <a:off x="359999" y="927279"/>
          <a:ext cx="8378315" cy="3477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1730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Master Admission</a:t>
            </a:r>
            <a:endParaRPr lang="nl-NL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4279039"/>
              </p:ext>
            </p:extLst>
          </p:nvPr>
        </p:nvGraphicFramePr>
        <p:xfrm>
          <a:off x="489397" y="877695"/>
          <a:ext cx="8364828" cy="3507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2639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0" y="222619"/>
            <a:ext cx="8468009" cy="1691906"/>
          </a:xfrm>
        </p:spPr>
        <p:txBody>
          <a:bodyPr/>
          <a:lstStyle/>
          <a:p>
            <a:pPr algn="ctr"/>
            <a:r>
              <a:rPr lang="nl-NL" sz="4800" dirty="0"/>
              <a:t/>
            </a:r>
            <a:br>
              <a:rPr lang="nl-NL" sz="4800" dirty="0"/>
            </a:br>
            <a:r>
              <a:rPr lang="nl-NL" sz="6600" dirty="0" err="1" smtClean="0"/>
              <a:t>Your</a:t>
            </a:r>
            <a:r>
              <a:rPr lang="nl-NL" sz="6600" dirty="0" smtClean="0"/>
              <a:t> </a:t>
            </a:r>
            <a:r>
              <a:rPr lang="nl-NL" sz="6600" dirty="0"/>
              <a:t>feedback is </a:t>
            </a:r>
            <a:r>
              <a:rPr lang="nl-NL" sz="6600" dirty="0" smtClean="0"/>
              <a:t/>
            </a:r>
            <a:br>
              <a:rPr lang="nl-NL" sz="6600" dirty="0" smtClean="0"/>
            </a:br>
            <a:r>
              <a:rPr lang="nl-NL" sz="6600" dirty="0" smtClean="0"/>
              <a:t>most </a:t>
            </a:r>
            <a:r>
              <a:rPr lang="nl-NL" sz="6600" dirty="0" err="1" smtClean="0"/>
              <a:t>welcome</a:t>
            </a:r>
            <a:r>
              <a:rPr lang="nl-NL" sz="6600" dirty="0"/>
              <a:t>!</a:t>
            </a:r>
            <a:r>
              <a:rPr lang="nl-NL" sz="4800" dirty="0"/>
              <a:t/>
            </a:r>
            <a:br>
              <a:rPr lang="nl-NL" sz="4800" dirty="0"/>
            </a:br>
            <a:r>
              <a:rPr lang="nl-NL" sz="4800" dirty="0" smtClean="0"/>
              <a:t/>
            </a:r>
            <a:br>
              <a:rPr lang="nl-NL" sz="4800" dirty="0" smtClean="0"/>
            </a:br>
            <a:endParaRPr lang="nl-NL" sz="3600" i="1" dirty="0"/>
          </a:p>
        </p:txBody>
      </p:sp>
    </p:spTree>
    <p:extLst>
      <p:ext uri="{BB962C8B-B14F-4D97-AF65-F5344CB8AC3E}">
        <p14:creationId xmlns:p14="http://schemas.microsoft.com/office/powerpoint/2010/main" val="2708389632"/>
      </p:ext>
    </p:extLst>
  </p:cSld>
  <p:clrMapOvr>
    <a:masterClrMapping/>
  </p:clrMapOvr>
</p:sld>
</file>

<file path=ppt/theme/theme1.xml><?xml version="1.0" encoding="utf-8"?>
<a:theme xmlns:a="http://schemas.openxmlformats.org/drawingml/2006/main" name="Maastricht University">
  <a:themeElements>
    <a:clrScheme name="UM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aastricht_Health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astricht Health Campus 4x3.potx" id="{F86455C5-34C3-4771-9D01-25291C6A3790}" vid="{59040F92-40DB-4431-A14B-7204D75CC27C}"/>
    </a:ext>
  </a:extLst>
</a:theme>
</file>

<file path=ppt/theme/theme3.xml><?xml version="1.0" encoding="utf-8"?>
<a:theme xmlns:a="http://schemas.openxmlformats.org/drawingml/2006/main" name="1_Chemelot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4.xml><?xml version="1.0" encoding="utf-8"?>
<a:theme xmlns:a="http://schemas.openxmlformats.org/drawingml/2006/main" name="2_Chemelot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5.xml><?xml version="1.0" encoding="utf-8"?>
<a:theme xmlns:a="http://schemas.openxmlformats.org/drawingml/2006/main" name="2 Brightlands Campus Greenport Venlo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6.xml><?xml version="1.0" encoding="utf-8"?>
<a:theme xmlns:a="http://schemas.openxmlformats.org/drawingml/2006/main" name="2 Brightlands Smart Services 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7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2587</TotalTime>
  <Words>137</Words>
  <Application>Microsoft Office PowerPoint</Application>
  <PresentationFormat>On-screen Show (16:9)</PresentationFormat>
  <Paragraphs>28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Calibri</vt:lpstr>
      <vt:lpstr>Lucida Grande</vt:lpstr>
      <vt:lpstr>Times New Roman</vt:lpstr>
      <vt:lpstr>Verdana</vt:lpstr>
      <vt:lpstr>Maastricht University</vt:lpstr>
      <vt:lpstr>1_Maastricht_Health_Campus_4x3</vt:lpstr>
      <vt:lpstr>1_Chemelot_Campus_4x3</vt:lpstr>
      <vt:lpstr>2_Chemelot_Campus_4x3</vt:lpstr>
      <vt:lpstr>2 Brightlands Campus Greenport Venlo_4x3</vt:lpstr>
      <vt:lpstr>2 Brightlands Smart Services Campus_4x3</vt:lpstr>
      <vt:lpstr> Thank you drink ambassadors Efforts expressed in data</vt:lpstr>
      <vt:lpstr>School visits</vt:lpstr>
      <vt:lpstr>Orientation Days 4 VWO </vt:lpstr>
      <vt:lpstr>Online information sessions</vt:lpstr>
      <vt:lpstr>Bachelor Admission</vt:lpstr>
      <vt:lpstr>Master Admission</vt:lpstr>
      <vt:lpstr> Your feedback is  most welcome!  </vt:lpstr>
    </vt:vector>
  </TitlesOfParts>
  <Company>Maastricht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Adriaans R (BU)</dc:creator>
  <cp:lastModifiedBy>Janssen, Linda (FACBURFHML)</cp:lastModifiedBy>
  <cp:revision>430</cp:revision>
  <cp:lastPrinted>2017-02-22T09:43:12Z</cp:lastPrinted>
  <dcterms:created xsi:type="dcterms:W3CDTF">2016-01-20T13:07:02Z</dcterms:created>
  <dcterms:modified xsi:type="dcterms:W3CDTF">2023-06-21T14:32:05Z</dcterms:modified>
</cp:coreProperties>
</file>