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01" r:id="rId2"/>
    <p:sldMasterId id="2147483678" r:id="rId3"/>
    <p:sldMasterId id="2147483691" r:id="rId4"/>
  </p:sldMasterIdLst>
  <p:notesMasterIdLst>
    <p:notesMasterId r:id="rId44"/>
  </p:notesMasterIdLst>
  <p:sldIdLst>
    <p:sldId id="259" r:id="rId5"/>
    <p:sldId id="262" r:id="rId6"/>
    <p:sldId id="261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06" r:id="rId41"/>
    <p:sldId id="305" r:id="rId42"/>
    <p:sldId id="260" r:id="rId43"/>
  </p:sldIdLst>
  <p:sldSz cx="12192000" cy="685800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s" id="{79D6DBF0-5407-6D47-A886-ADDDCD4F6A19}">
          <p14:sldIdLst>
            <p14:sldId id="259"/>
            <p14:sldId id="262"/>
            <p14:sldId id="261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</p14:sldIdLst>
        </p14:section>
        <p14:section name="Closing slides" id="{E786B662-2FF1-E84D-AA69-BA0ECD570005}">
          <p14:sldIdLst>
            <p14:sldId id="306"/>
            <p14:sldId id="305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B4B"/>
    <a:srgbClr val="0083B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/>
    <p:restoredTop sz="94694"/>
  </p:normalViewPr>
  <p:slideViewPr>
    <p:cSldViewPr snapToGrid="0" snapToObjects="1">
      <p:cViewPr varScale="1">
        <p:scale>
          <a:sx n="65" d="100"/>
          <a:sy n="65" d="100"/>
        </p:scale>
        <p:origin x="408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3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AAEA5B-2723-184A-99F9-FEC85C5B8BA3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BEE0E151-5C97-E749-AEA1-3F83F7DC9276}">
      <dgm:prSet phldrT="[Tekst]"/>
      <dgm:spPr>
        <a:solidFill>
          <a:srgbClr val="005EB7"/>
        </a:solidFill>
      </dgm:spPr>
      <dgm:t>
        <a:bodyPr/>
        <a:lstStyle/>
        <a:p>
          <a:r>
            <a:rPr lang="nl-NL" dirty="0"/>
            <a:t>DO</a:t>
          </a:r>
        </a:p>
      </dgm:t>
    </dgm:pt>
    <dgm:pt modelId="{D8513827-ABF3-A345-896E-6DAEB6FDFE11}" type="parTrans" cxnId="{10FDED06-1DE4-3F4D-B72B-8D3BF1856EF4}">
      <dgm:prSet/>
      <dgm:spPr/>
      <dgm:t>
        <a:bodyPr/>
        <a:lstStyle/>
        <a:p>
          <a:endParaRPr lang="nl-NL"/>
        </a:p>
      </dgm:t>
    </dgm:pt>
    <dgm:pt modelId="{14FF122D-7C8B-8049-A5A8-13755E2776F7}" type="sibTrans" cxnId="{10FDED06-1DE4-3F4D-B72B-8D3BF1856EF4}">
      <dgm:prSet/>
      <dgm:spPr/>
      <dgm:t>
        <a:bodyPr/>
        <a:lstStyle/>
        <a:p>
          <a:endParaRPr lang="nl-NL"/>
        </a:p>
      </dgm:t>
    </dgm:pt>
    <dgm:pt modelId="{7BECFF14-1A24-6443-B6D8-73035151DDE9}">
      <dgm:prSet phldrT="[Teks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nl-NL" dirty="0"/>
            <a:t>HAVE</a:t>
          </a:r>
        </a:p>
      </dgm:t>
    </dgm:pt>
    <dgm:pt modelId="{31AB0F20-9DB1-4644-9F07-6C8AD35D2C67}" type="parTrans" cxnId="{30190915-AC63-524B-90E7-05E886046389}">
      <dgm:prSet/>
      <dgm:spPr/>
      <dgm:t>
        <a:bodyPr/>
        <a:lstStyle/>
        <a:p>
          <a:endParaRPr lang="nl-NL"/>
        </a:p>
      </dgm:t>
    </dgm:pt>
    <dgm:pt modelId="{F61B5456-2A98-6E49-A374-E07331D5946E}" type="sibTrans" cxnId="{30190915-AC63-524B-90E7-05E886046389}">
      <dgm:prSet/>
      <dgm:spPr/>
      <dgm:t>
        <a:bodyPr/>
        <a:lstStyle/>
        <a:p>
          <a:endParaRPr lang="nl-NL"/>
        </a:p>
      </dgm:t>
    </dgm:pt>
    <dgm:pt modelId="{5F7F77C4-9487-BD4D-85F2-C4A404447A04}">
      <dgm:prSet phldrT="[Tekst]"/>
      <dgm:spPr>
        <a:solidFill>
          <a:srgbClr val="008000"/>
        </a:solidFill>
      </dgm:spPr>
      <dgm:t>
        <a:bodyPr/>
        <a:lstStyle/>
        <a:p>
          <a:r>
            <a:rPr lang="nl-NL" dirty="0"/>
            <a:t>BE</a:t>
          </a:r>
        </a:p>
      </dgm:t>
    </dgm:pt>
    <dgm:pt modelId="{3E20A473-2F25-6243-B0FC-75006B8A7932}" type="parTrans" cxnId="{542E812F-87A3-E746-9F6A-31FD89B31A5C}">
      <dgm:prSet/>
      <dgm:spPr/>
      <dgm:t>
        <a:bodyPr/>
        <a:lstStyle/>
        <a:p>
          <a:endParaRPr lang="nl-NL"/>
        </a:p>
      </dgm:t>
    </dgm:pt>
    <dgm:pt modelId="{35107D68-F498-A84F-9042-D6F2CFE7E936}" type="sibTrans" cxnId="{542E812F-87A3-E746-9F6A-31FD89B31A5C}">
      <dgm:prSet/>
      <dgm:spPr/>
      <dgm:t>
        <a:bodyPr/>
        <a:lstStyle/>
        <a:p>
          <a:endParaRPr lang="nl-NL"/>
        </a:p>
      </dgm:t>
    </dgm:pt>
    <dgm:pt modelId="{47B6AC8A-E0E6-E948-93B9-4C4E8EBB5BF9}" type="pres">
      <dgm:prSet presAssocID="{C9AAEA5B-2723-184A-99F9-FEC85C5B8BA3}" presName="Name0" presStyleCnt="0">
        <dgm:presLayoutVars>
          <dgm:dir/>
          <dgm:resizeHandles val="exact"/>
        </dgm:presLayoutVars>
      </dgm:prSet>
      <dgm:spPr/>
    </dgm:pt>
    <dgm:pt modelId="{3237B2A9-7CB5-ED49-8EB5-715D31BD94B7}" type="pres">
      <dgm:prSet presAssocID="{BEE0E151-5C97-E749-AEA1-3F83F7DC9276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0DB8B-AFCE-8D47-8C28-3A83C958DAB3}" type="pres">
      <dgm:prSet presAssocID="{14FF122D-7C8B-8049-A5A8-13755E2776F7}" presName="parSpace" presStyleCnt="0"/>
      <dgm:spPr/>
    </dgm:pt>
    <dgm:pt modelId="{C72EAB3A-626B-864D-93ED-3C0B6C511103}" type="pres">
      <dgm:prSet presAssocID="{7BECFF14-1A24-6443-B6D8-73035151DDE9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7FA4AC-32A0-9F46-ADB0-C208CFBB8802}" type="pres">
      <dgm:prSet presAssocID="{F61B5456-2A98-6E49-A374-E07331D5946E}" presName="parSpace" presStyleCnt="0"/>
      <dgm:spPr/>
    </dgm:pt>
    <dgm:pt modelId="{17EB6C32-52E9-C241-BC0C-2E11E8A7EC92}" type="pres">
      <dgm:prSet presAssocID="{5F7F77C4-9487-BD4D-85F2-C4A404447A04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0274F6-5AB2-6343-AC4F-EFDF3B4098E4}" type="presOf" srcId="{7BECFF14-1A24-6443-B6D8-73035151DDE9}" destId="{C72EAB3A-626B-864D-93ED-3C0B6C511103}" srcOrd="0" destOrd="0" presId="urn:microsoft.com/office/officeart/2005/8/layout/hChevron3"/>
    <dgm:cxn modelId="{10FDED06-1DE4-3F4D-B72B-8D3BF1856EF4}" srcId="{C9AAEA5B-2723-184A-99F9-FEC85C5B8BA3}" destId="{BEE0E151-5C97-E749-AEA1-3F83F7DC9276}" srcOrd="0" destOrd="0" parTransId="{D8513827-ABF3-A345-896E-6DAEB6FDFE11}" sibTransId="{14FF122D-7C8B-8049-A5A8-13755E2776F7}"/>
    <dgm:cxn modelId="{612007D7-14A3-D44E-88CE-73735BDEC8D5}" type="presOf" srcId="{5F7F77C4-9487-BD4D-85F2-C4A404447A04}" destId="{17EB6C32-52E9-C241-BC0C-2E11E8A7EC92}" srcOrd="0" destOrd="0" presId="urn:microsoft.com/office/officeart/2005/8/layout/hChevron3"/>
    <dgm:cxn modelId="{366985AC-7593-0242-AABA-40107F504374}" type="presOf" srcId="{BEE0E151-5C97-E749-AEA1-3F83F7DC9276}" destId="{3237B2A9-7CB5-ED49-8EB5-715D31BD94B7}" srcOrd="0" destOrd="0" presId="urn:microsoft.com/office/officeart/2005/8/layout/hChevron3"/>
    <dgm:cxn modelId="{30190915-AC63-524B-90E7-05E886046389}" srcId="{C9AAEA5B-2723-184A-99F9-FEC85C5B8BA3}" destId="{7BECFF14-1A24-6443-B6D8-73035151DDE9}" srcOrd="1" destOrd="0" parTransId="{31AB0F20-9DB1-4644-9F07-6C8AD35D2C67}" sibTransId="{F61B5456-2A98-6E49-A374-E07331D5946E}"/>
    <dgm:cxn modelId="{89FEE17A-437E-7D4D-8B9B-4AB13EF8F32F}" type="presOf" srcId="{C9AAEA5B-2723-184A-99F9-FEC85C5B8BA3}" destId="{47B6AC8A-E0E6-E948-93B9-4C4E8EBB5BF9}" srcOrd="0" destOrd="0" presId="urn:microsoft.com/office/officeart/2005/8/layout/hChevron3"/>
    <dgm:cxn modelId="{542E812F-87A3-E746-9F6A-31FD89B31A5C}" srcId="{C9AAEA5B-2723-184A-99F9-FEC85C5B8BA3}" destId="{5F7F77C4-9487-BD4D-85F2-C4A404447A04}" srcOrd="2" destOrd="0" parTransId="{3E20A473-2F25-6243-B0FC-75006B8A7932}" sibTransId="{35107D68-F498-A84F-9042-D6F2CFE7E936}"/>
    <dgm:cxn modelId="{BC6B2B8D-D4AD-1348-B8CE-4B47E6B4F4CE}" type="presParOf" srcId="{47B6AC8A-E0E6-E948-93B9-4C4E8EBB5BF9}" destId="{3237B2A9-7CB5-ED49-8EB5-715D31BD94B7}" srcOrd="0" destOrd="0" presId="urn:microsoft.com/office/officeart/2005/8/layout/hChevron3"/>
    <dgm:cxn modelId="{4B8AA17C-3F20-FF46-895E-578D35AD7EC1}" type="presParOf" srcId="{47B6AC8A-E0E6-E948-93B9-4C4E8EBB5BF9}" destId="{2450DB8B-AFCE-8D47-8C28-3A83C958DAB3}" srcOrd="1" destOrd="0" presId="urn:microsoft.com/office/officeart/2005/8/layout/hChevron3"/>
    <dgm:cxn modelId="{F70CC492-5B52-5D45-BAA1-9CF8EC60C6B3}" type="presParOf" srcId="{47B6AC8A-E0E6-E948-93B9-4C4E8EBB5BF9}" destId="{C72EAB3A-626B-864D-93ED-3C0B6C511103}" srcOrd="2" destOrd="0" presId="urn:microsoft.com/office/officeart/2005/8/layout/hChevron3"/>
    <dgm:cxn modelId="{17BC5AC7-9954-FF42-889F-55D2DBCB818E}" type="presParOf" srcId="{47B6AC8A-E0E6-E948-93B9-4C4E8EBB5BF9}" destId="{CF7FA4AC-32A0-9F46-ADB0-C208CFBB8802}" srcOrd="3" destOrd="0" presId="urn:microsoft.com/office/officeart/2005/8/layout/hChevron3"/>
    <dgm:cxn modelId="{0E6F0EEF-EC83-8F43-BAF5-1C2D6FB0EDC7}" type="presParOf" srcId="{47B6AC8A-E0E6-E948-93B9-4C4E8EBB5BF9}" destId="{17EB6C32-52E9-C241-BC0C-2E11E8A7EC9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AAEA5B-2723-184A-99F9-FEC85C5B8BA3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BEE0E151-5C97-E749-AEA1-3F83F7DC9276}">
      <dgm:prSet phldrT="[Tekst]"/>
      <dgm:spPr>
        <a:solidFill>
          <a:srgbClr val="005EB7"/>
        </a:solidFill>
      </dgm:spPr>
      <dgm:t>
        <a:bodyPr/>
        <a:lstStyle/>
        <a:p>
          <a:r>
            <a:rPr lang="nl-NL" dirty="0"/>
            <a:t>DO</a:t>
          </a:r>
        </a:p>
      </dgm:t>
    </dgm:pt>
    <dgm:pt modelId="{D8513827-ABF3-A345-896E-6DAEB6FDFE11}" type="parTrans" cxnId="{10FDED06-1DE4-3F4D-B72B-8D3BF1856EF4}">
      <dgm:prSet/>
      <dgm:spPr/>
      <dgm:t>
        <a:bodyPr/>
        <a:lstStyle/>
        <a:p>
          <a:endParaRPr lang="nl-NL"/>
        </a:p>
      </dgm:t>
    </dgm:pt>
    <dgm:pt modelId="{14FF122D-7C8B-8049-A5A8-13755E2776F7}" type="sibTrans" cxnId="{10FDED06-1DE4-3F4D-B72B-8D3BF1856EF4}">
      <dgm:prSet/>
      <dgm:spPr/>
      <dgm:t>
        <a:bodyPr/>
        <a:lstStyle/>
        <a:p>
          <a:endParaRPr lang="nl-NL"/>
        </a:p>
      </dgm:t>
    </dgm:pt>
    <dgm:pt modelId="{7BECFF14-1A24-6443-B6D8-73035151DDE9}">
      <dgm:prSet phldrT="[Teks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nl-NL" dirty="0"/>
            <a:t>HAVE</a:t>
          </a:r>
        </a:p>
      </dgm:t>
    </dgm:pt>
    <dgm:pt modelId="{31AB0F20-9DB1-4644-9F07-6C8AD35D2C67}" type="parTrans" cxnId="{30190915-AC63-524B-90E7-05E886046389}">
      <dgm:prSet/>
      <dgm:spPr/>
      <dgm:t>
        <a:bodyPr/>
        <a:lstStyle/>
        <a:p>
          <a:endParaRPr lang="nl-NL"/>
        </a:p>
      </dgm:t>
    </dgm:pt>
    <dgm:pt modelId="{F61B5456-2A98-6E49-A374-E07331D5946E}" type="sibTrans" cxnId="{30190915-AC63-524B-90E7-05E886046389}">
      <dgm:prSet/>
      <dgm:spPr/>
      <dgm:t>
        <a:bodyPr/>
        <a:lstStyle/>
        <a:p>
          <a:endParaRPr lang="nl-NL"/>
        </a:p>
      </dgm:t>
    </dgm:pt>
    <dgm:pt modelId="{5F7F77C4-9487-BD4D-85F2-C4A404447A04}">
      <dgm:prSet phldrT="[Tekst]"/>
      <dgm:spPr>
        <a:solidFill>
          <a:srgbClr val="008000"/>
        </a:solidFill>
      </dgm:spPr>
      <dgm:t>
        <a:bodyPr/>
        <a:lstStyle/>
        <a:p>
          <a:r>
            <a:rPr lang="nl-NL" dirty="0"/>
            <a:t>BE</a:t>
          </a:r>
        </a:p>
      </dgm:t>
    </dgm:pt>
    <dgm:pt modelId="{3E20A473-2F25-6243-B0FC-75006B8A7932}" type="parTrans" cxnId="{542E812F-87A3-E746-9F6A-31FD89B31A5C}">
      <dgm:prSet/>
      <dgm:spPr/>
      <dgm:t>
        <a:bodyPr/>
        <a:lstStyle/>
        <a:p>
          <a:endParaRPr lang="nl-NL"/>
        </a:p>
      </dgm:t>
    </dgm:pt>
    <dgm:pt modelId="{35107D68-F498-A84F-9042-D6F2CFE7E936}" type="sibTrans" cxnId="{542E812F-87A3-E746-9F6A-31FD89B31A5C}">
      <dgm:prSet/>
      <dgm:spPr/>
      <dgm:t>
        <a:bodyPr/>
        <a:lstStyle/>
        <a:p>
          <a:endParaRPr lang="nl-NL"/>
        </a:p>
      </dgm:t>
    </dgm:pt>
    <dgm:pt modelId="{47B6AC8A-E0E6-E948-93B9-4C4E8EBB5BF9}" type="pres">
      <dgm:prSet presAssocID="{C9AAEA5B-2723-184A-99F9-FEC85C5B8BA3}" presName="Name0" presStyleCnt="0">
        <dgm:presLayoutVars>
          <dgm:dir/>
          <dgm:resizeHandles val="exact"/>
        </dgm:presLayoutVars>
      </dgm:prSet>
      <dgm:spPr/>
    </dgm:pt>
    <dgm:pt modelId="{3237B2A9-7CB5-ED49-8EB5-715D31BD94B7}" type="pres">
      <dgm:prSet presAssocID="{BEE0E151-5C97-E749-AEA1-3F83F7DC9276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0DB8B-AFCE-8D47-8C28-3A83C958DAB3}" type="pres">
      <dgm:prSet presAssocID="{14FF122D-7C8B-8049-A5A8-13755E2776F7}" presName="parSpace" presStyleCnt="0"/>
      <dgm:spPr/>
    </dgm:pt>
    <dgm:pt modelId="{C72EAB3A-626B-864D-93ED-3C0B6C511103}" type="pres">
      <dgm:prSet presAssocID="{7BECFF14-1A24-6443-B6D8-73035151DDE9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7FA4AC-32A0-9F46-ADB0-C208CFBB8802}" type="pres">
      <dgm:prSet presAssocID="{F61B5456-2A98-6E49-A374-E07331D5946E}" presName="parSpace" presStyleCnt="0"/>
      <dgm:spPr/>
    </dgm:pt>
    <dgm:pt modelId="{17EB6C32-52E9-C241-BC0C-2E11E8A7EC92}" type="pres">
      <dgm:prSet presAssocID="{5F7F77C4-9487-BD4D-85F2-C4A404447A04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0274F6-5AB2-6343-AC4F-EFDF3B4098E4}" type="presOf" srcId="{7BECFF14-1A24-6443-B6D8-73035151DDE9}" destId="{C72EAB3A-626B-864D-93ED-3C0B6C511103}" srcOrd="0" destOrd="0" presId="urn:microsoft.com/office/officeart/2005/8/layout/hChevron3"/>
    <dgm:cxn modelId="{10FDED06-1DE4-3F4D-B72B-8D3BF1856EF4}" srcId="{C9AAEA5B-2723-184A-99F9-FEC85C5B8BA3}" destId="{BEE0E151-5C97-E749-AEA1-3F83F7DC9276}" srcOrd="0" destOrd="0" parTransId="{D8513827-ABF3-A345-896E-6DAEB6FDFE11}" sibTransId="{14FF122D-7C8B-8049-A5A8-13755E2776F7}"/>
    <dgm:cxn modelId="{612007D7-14A3-D44E-88CE-73735BDEC8D5}" type="presOf" srcId="{5F7F77C4-9487-BD4D-85F2-C4A404447A04}" destId="{17EB6C32-52E9-C241-BC0C-2E11E8A7EC92}" srcOrd="0" destOrd="0" presId="urn:microsoft.com/office/officeart/2005/8/layout/hChevron3"/>
    <dgm:cxn modelId="{366985AC-7593-0242-AABA-40107F504374}" type="presOf" srcId="{BEE0E151-5C97-E749-AEA1-3F83F7DC9276}" destId="{3237B2A9-7CB5-ED49-8EB5-715D31BD94B7}" srcOrd="0" destOrd="0" presId="urn:microsoft.com/office/officeart/2005/8/layout/hChevron3"/>
    <dgm:cxn modelId="{30190915-AC63-524B-90E7-05E886046389}" srcId="{C9AAEA5B-2723-184A-99F9-FEC85C5B8BA3}" destId="{7BECFF14-1A24-6443-B6D8-73035151DDE9}" srcOrd="1" destOrd="0" parTransId="{31AB0F20-9DB1-4644-9F07-6C8AD35D2C67}" sibTransId="{F61B5456-2A98-6E49-A374-E07331D5946E}"/>
    <dgm:cxn modelId="{89FEE17A-437E-7D4D-8B9B-4AB13EF8F32F}" type="presOf" srcId="{C9AAEA5B-2723-184A-99F9-FEC85C5B8BA3}" destId="{47B6AC8A-E0E6-E948-93B9-4C4E8EBB5BF9}" srcOrd="0" destOrd="0" presId="urn:microsoft.com/office/officeart/2005/8/layout/hChevron3"/>
    <dgm:cxn modelId="{542E812F-87A3-E746-9F6A-31FD89B31A5C}" srcId="{C9AAEA5B-2723-184A-99F9-FEC85C5B8BA3}" destId="{5F7F77C4-9487-BD4D-85F2-C4A404447A04}" srcOrd="2" destOrd="0" parTransId="{3E20A473-2F25-6243-B0FC-75006B8A7932}" sibTransId="{35107D68-F498-A84F-9042-D6F2CFE7E936}"/>
    <dgm:cxn modelId="{BC6B2B8D-D4AD-1348-B8CE-4B47E6B4F4CE}" type="presParOf" srcId="{47B6AC8A-E0E6-E948-93B9-4C4E8EBB5BF9}" destId="{3237B2A9-7CB5-ED49-8EB5-715D31BD94B7}" srcOrd="0" destOrd="0" presId="urn:microsoft.com/office/officeart/2005/8/layout/hChevron3"/>
    <dgm:cxn modelId="{4B8AA17C-3F20-FF46-895E-578D35AD7EC1}" type="presParOf" srcId="{47B6AC8A-E0E6-E948-93B9-4C4E8EBB5BF9}" destId="{2450DB8B-AFCE-8D47-8C28-3A83C958DAB3}" srcOrd="1" destOrd="0" presId="urn:microsoft.com/office/officeart/2005/8/layout/hChevron3"/>
    <dgm:cxn modelId="{F70CC492-5B52-5D45-BAA1-9CF8EC60C6B3}" type="presParOf" srcId="{47B6AC8A-E0E6-E948-93B9-4C4E8EBB5BF9}" destId="{C72EAB3A-626B-864D-93ED-3C0B6C511103}" srcOrd="2" destOrd="0" presId="urn:microsoft.com/office/officeart/2005/8/layout/hChevron3"/>
    <dgm:cxn modelId="{17BC5AC7-9954-FF42-889F-55D2DBCB818E}" type="presParOf" srcId="{47B6AC8A-E0E6-E948-93B9-4C4E8EBB5BF9}" destId="{CF7FA4AC-32A0-9F46-ADB0-C208CFBB8802}" srcOrd="3" destOrd="0" presId="urn:microsoft.com/office/officeart/2005/8/layout/hChevron3"/>
    <dgm:cxn modelId="{0E6F0EEF-EC83-8F43-BAF5-1C2D6FB0EDC7}" type="presParOf" srcId="{47B6AC8A-E0E6-E948-93B9-4C4E8EBB5BF9}" destId="{17EB6C32-52E9-C241-BC0C-2E11E8A7EC9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AAEA5B-2723-184A-99F9-FEC85C5B8BA3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BEE0E151-5C97-E749-AEA1-3F83F7DC9276}">
      <dgm:prSet phldrT="[Tekst]"/>
      <dgm:spPr>
        <a:solidFill>
          <a:srgbClr val="008000"/>
        </a:solidFill>
      </dgm:spPr>
      <dgm:t>
        <a:bodyPr/>
        <a:lstStyle/>
        <a:p>
          <a:r>
            <a:rPr lang="nl-NL" dirty="0"/>
            <a:t>BE</a:t>
          </a:r>
        </a:p>
      </dgm:t>
    </dgm:pt>
    <dgm:pt modelId="{D8513827-ABF3-A345-896E-6DAEB6FDFE11}" type="parTrans" cxnId="{10FDED06-1DE4-3F4D-B72B-8D3BF1856EF4}">
      <dgm:prSet/>
      <dgm:spPr/>
      <dgm:t>
        <a:bodyPr/>
        <a:lstStyle/>
        <a:p>
          <a:endParaRPr lang="nl-NL"/>
        </a:p>
      </dgm:t>
    </dgm:pt>
    <dgm:pt modelId="{14FF122D-7C8B-8049-A5A8-13755E2776F7}" type="sibTrans" cxnId="{10FDED06-1DE4-3F4D-B72B-8D3BF1856EF4}">
      <dgm:prSet/>
      <dgm:spPr/>
      <dgm:t>
        <a:bodyPr/>
        <a:lstStyle/>
        <a:p>
          <a:endParaRPr lang="nl-NL"/>
        </a:p>
      </dgm:t>
    </dgm:pt>
    <dgm:pt modelId="{7BECFF14-1A24-6443-B6D8-73035151DDE9}">
      <dgm:prSet phldrT="[Teks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nl-NL" dirty="0"/>
            <a:t>HAVE</a:t>
          </a:r>
        </a:p>
      </dgm:t>
    </dgm:pt>
    <dgm:pt modelId="{31AB0F20-9DB1-4644-9F07-6C8AD35D2C67}" type="parTrans" cxnId="{30190915-AC63-524B-90E7-05E886046389}">
      <dgm:prSet/>
      <dgm:spPr/>
      <dgm:t>
        <a:bodyPr/>
        <a:lstStyle/>
        <a:p>
          <a:endParaRPr lang="nl-NL"/>
        </a:p>
      </dgm:t>
    </dgm:pt>
    <dgm:pt modelId="{F61B5456-2A98-6E49-A374-E07331D5946E}" type="sibTrans" cxnId="{30190915-AC63-524B-90E7-05E886046389}">
      <dgm:prSet/>
      <dgm:spPr/>
      <dgm:t>
        <a:bodyPr/>
        <a:lstStyle/>
        <a:p>
          <a:endParaRPr lang="nl-NL"/>
        </a:p>
      </dgm:t>
    </dgm:pt>
    <dgm:pt modelId="{5F7F77C4-9487-BD4D-85F2-C4A404447A04}">
      <dgm:prSet phldrT="[Tekst]"/>
      <dgm:spPr>
        <a:solidFill>
          <a:srgbClr val="005EB7"/>
        </a:solidFill>
      </dgm:spPr>
      <dgm:t>
        <a:bodyPr/>
        <a:lstStyle/>
        <a:p>
          <a:r>
            <a:rPr lang="nl-NL" dirty="0"/>
            <a:t>DO</a:t>
          </a:r>
        </a:p>
      </dgm:t>
    </dgm:pt>
    <dgm:pt modelId="{3E20A473-2F25-6243-B0FC-75006B8A7932}" type="parTrans" cxnId="{542E812F-87A3-E746-9F6A-31FD89B31A5C}">
      <dgm:prSet/>
      <dgm:spPr/>
      <dgm:t>
        <a:bodyPr/>
        <a:lstStyle/>
        <a:p>
          <a:endParaRPr lang="nl-NL"/>
        </a:p>
      </dgm:t>
    </dgm:pt>
    <dgm:pt modelId="{35107D68-F498-A84F-9042-D6F2CFE7E936}" type="sibTrans" cxnId="{542E812F-87A3-E746-9F6A-31FD89B31A5C}">
      <dgm:prSet/>
      <dgm:spPr/>
      <dgm:t>
        <a:bodyPr/>
        <a:lstStyle/>
        <a:p>
          <a:endParaRPr lang="nl-NL"/>
        </a:p>
      </dgm:t>
    </dgm:pt>
    <dgm:pt modelId="{47B6AC8A-E0E6-E948-93B9-4C4E8EBB5BF9}" type="pres">
      <dgm:prSet presAssocID="{C9AAEA5B-2723-184A-99F9-FEC85C5B8BA3}" presName="Name0" presStyleCnt="0">
        <dgm:presLayoutVars>
          <dgm:dir/>
          <dgm:resizeHandles val="exact"/>
        </dgm:presLayoutVars>
      </dgm:prSet>
      <dgm:spPr/>
    </dgm:pt>
    <dgm:pt modelId="{3237B2A9-7CB5-ED49-8EB5-715D31BD94B7}" type="pres">
      <dgm:prSet presAssocID="{BEE0E151-5C97-E749-AEA1-3F83F7DC9276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0DB8B-AFCE-8D47-8C28-3A83C958DAB3}" type="pres">
      <dgm:prSet presAssocID="{14FF122D-7C8B-8049-A5A8-13755E2776F7}" presName="parSpace" presStyleCnt="0"/>
      <dgm:spPr/>
    </dgm:pt>
    <dgm:pt modelId="{C72EAB3A-626B-864D-93ED-3C0B6C511103}" type="pres">
      <dgm:prSet presAssocID="{7BECFF14-1A24-6443-B6D8-73035151DDE9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7FA4AC-32A0-9F46-ADB0-C208CFBB8802}" type="pres">
      <dgm:prSet presAssocID="{F61B5456-2A98-6E49-A374-E07331D5946E}" presName="parSpace" presStyleCnt="0"/>
      <dgm:spPr/>
    </dgm:pt>
    <dgm:pt modelId="{17EB6C32-52E9-C241-BC0C-2E11E8A7EC92}" type="pres">
      <dgm:prSet presAssocID="{5F7F77C4-9487-BD4D-85F2-C4A404447A04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429DEF-7FBB-9F41-BDFD-1AF7297AE644}" type="presOf" srcId="{C9AAEA5B-2723-184A-99F9-FEC85C5B8BA3}" destId="{47B6AC8A-E0E6-E948-93B9-4C4E8EBB5BF9}" srcOrd="0" destOrd="0" presId="urn:microsoft.com/office/officeart/2005/8/layout/hChevron3"/>
    <dgm:cxn modelId="{8EBDF924-16CD-814B-A4C1-588F27596459}" type="presOf" srcId="{7BECFF14-1A24-6443-B6D8-73035151DDE9}" destId="{C72EAB3A-626B-864D-93ED-3C0B6C511103}" srcOrd="0" destOrd="0" presId="urn:microsoft.com/office/officeart/2005/8/layout/hChevron3"/>
    <dgm:cxn modelId="{5A2B64BE-0F04-184B-B2ED-7AE387D45FC0}" type="presOf" srcId="{5F7F77C4-9487-BD4D-85F2-C4A404447A04}" destId="{17EB6C32-52E9-C241-BC0C-2E11E8A7EC92}" srcOrd="0" destOrd="0" presId="urn:microsoft.com/office/officeart/2005/8/layout/hChevron3"/>
    <dgm:cxn modelId="{10FDED06-1DE4-3F4D-B72B-8D3BF1856EF4}" srcId="{C9AAEA5B-2723-184A-99F9-FEC85C5B8BA3}" destId="{BEE0E151-5C97-E749-AEA1-3F83F7DC9276}" srcOrd="0" destOrd="0" parTransId="{D8513827-ABF3-A345-896E-6DAEB6FDFE11}" sibTransId="{14FF122D-7C8B-8049-A5A8-13755E2776F7}"/>
    <dgm:cxn modelId="{B699E960-AD68-C748-99C4-1A1F1ED4E7D5}" type="presOf" srcId="{BEE0E151-5C97-E749-AEA1-3F83F7DC9276}" destId="{3237B2A9-7CB5-ED49-8EB5-715D31BD94B7}" srcOrd="0" destOrd="0" presId="urn:microsoft.com/office/officeart/2005/8/layout/hChevron3"/>
    <dgm:cxn modelId="{30190915-AC63-524B-90E7-05E886046389}" srcId="{C9AAEA5B-2723-184A-99F9-FEC85C5B8BA3}" destId="{7BECFF14-1A24-6443-B6D8-73035151DDE9}" srcOrd="1" destOrd="0" parTransId="{31AB0F20-9DB1-4644-9F07-6C8AD35D2C67}" sibTransId="{F61B5456-2A98-6E49-A374-E07331D5946E}"/>
    <dgm:cxn modelId="{542E812F-87A3-E746-9F6A-31FD89B31A5C}" srcId="{C9AAEA5B-2723-184A-99F9-FEC85C5B8BA3}" destId="{5F7F77C4-9487-BD4D-85F2-C4A404447A04}" srcOrd="2" destOrd="0" parTransId="{3E20A473-2F25-6243-B0FC-75006B8A7932}" sibTransId="{35107D68-F498-A84F-9042-D6F2CFE7E936}"/>
    <dgm:cxn modelId="{2DDE8355-CB86-CA47-B4E1-B8F786CFEA43}" type="presParOf" srcId="{47B6AC8A-E0E6-E948-93B9-4C4E8EBB5BF9}" destId="{3237B2A9-7CB5-ED49-8EB5-715D31BD94B7}" srcOrd="0" destOrd="0" presId="urn:microsoft.com/office/officeart/2005/8/layout/hChevron3"/>
    <dgm:cxn modelId="{8ED187DF-9124-2B47-947A-0196C831F92D}" type="presParOf" srcId="{47B6AC8A-E0E6-E948-93B9-4C4E8EBB5BF9}" destId="{2450DB8B-AFCE-8D47-8C28-3A83C958DAB3}" srcOrd="1" destOrd="0" presId="urn:microsoft.com/office/officeart/2005/8/layout/hChevron3"/>
    <dgm:cxn modelId="{4A246313-F789-8F4D-8C98-7A13F58A2B1B}" type="presParOf" srcId="{47B6AC8A-E0E6-E948-93B9-4C4E8EBB5BF9}" destId="{C72EAB3A-626B-864D-93ED-3C0B6C511103}" srcOrd="2" destOrd="0" presId="urn:microsoft.com/office/officeart/2005/8/layout/hChevron3"/>
    <dgm:cxn modelId="{74F48F11-1872-F040-B887-568B71F0A141}" type="presParOf" srcId="{47B6AC8A-E0E6-E948-93B9-4C4E8EBB5BF9}" destId="{CF7FA4AC-32A0-9F46-ADB0-C208CFBB8802}" srcOrd="3" destOrd="0" presId="urn:microsoft.com/office/officeart/2005/8/layout/hChevron3"/>
    <dgm:cxn modelId="{A66CDD46-DACC-BA48-A895-1722365566A5}" type="presParOf" srcId="{47B6AC8A-E0E6-E948-93B9-4C4E8EBB5BF9}" destId="{17EB6C32-52E9-C241-BC0C-2E11E8A7EC9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7B2A9-7CB5-ED49-8EB5-715D31BD94B7}">
      <dsp:nvSpPr>
        <dsp:cNvPr id="0" name=""/>
        <dsp:cNvSpPr/>
      </dsp:nvSpPr>
      <dsp:spPr>
        <a:xfrm>
          <a:off x="4382" y="0"/>
          <a:ext cx="3832679" cy="1498600"/>
        </a:xfrm>
        <a:prstGeom prst="homePlate">
          <a:avLst/>
        </a:prstGeom>
        <a:solidFill>
          <a:srgbClr val="005EB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9372" tIns="154686" rIns="77343" bIns="154686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5800" kern="1200" dirty="0"/>
            <a:t>DO</a:t>
          </a:r>
        </a:p>
      </dsp:txBody>
      <dsp:txXfrm>
        <a:off x="4382" y="0"/>
        <a:ext cx="3458029" cy="1498600"/>
      </dsp:txXfrm>
    </dsp:sp>
    <dsp:sp modelId="{C72EAB3A-626B-864D-93ED-3C0B6C511103}">
      <dsp:nvSpPr>
        <dsp:cNvPr id="0" name=""/>
        <dsp:cNvSpPr/>
      </dsp:nvSpPr>
      <dsp:spPr>
        <a:xfrm>
          <a:off x="3070526" y="0"/>
          <a:ext cx="3832679" cy="1498600"/>
        </a:xfrm>
        <a:prstGeom prst="chevron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029" tIns="154686" rIns="77343" bIns="154686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5800" kern="1200" dirty="0"/>
            <a:t>HAVE</a:t>
          </a:r>
        </a:p>
      </dsp:txBody>
      <dsp:txXfrm>
        <a:off x="3819826" y="0"/>
        <a:ext cx="2334079" cy="1498600"/>
      </dsp:txXfrm>
    </dsp:sp>
    <dsp:sp modelId="{17EB6C32-52E9-C241-BC0C-2E11E8A7EC92}">
      <dsp:nvSpPr>
        <dsp:cNvPr id="0" name=""/>
        <dsp:cNvSpPr/>
      </dsp:nvSpPr>
      <dsp:spPr>
        <a:xfrm>
          <a:off x="6136670" y="0"/>
          <a:ext cx="3832679" cy="1498600"/>
        </a:xfrm>
        <a:prstGeom prst="chevron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029" tIns="154686" rIns="77343" bIns="154686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5800" kern="1200" dirty="0"/>
            <a:t>BE</a:t>
          </a:r>
        </a:p>
      </dsp:txBody>
      <dsp:txXfrm>
        <a:off x="6885970" y="0"/>
        <a:ext cx="2334079" cy="1498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7B2A9-7CB5-ED49-8EB5-715D31BD94B7}">
      <dsp:nvSpPr>
        <dsp:cNvPr id="0" name=""/>
        <dsp:cNvSpPr/>
      </dsp:nvSpPr>
      <dsp:spPr>
        <a:xfrm>
          <a:off x="4382" y="0"/>
          <a:ext cx="3832679" cy="1498600"/>
        </a:xfrm>
        <a:prstGeom prst="homePlate">
          <a:avLst/>
        </a:prstGeom>
        <a:solidFill>
          <a:srgbClr val="005EB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9372" tIns="154686" rIns="77343" bIns="154686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5800" kern="1200" dirty="0"/>
            <a:t>DO</a:t>
          </a:r>
        </a:p>
      </dsp:txBody>
      <dsp:txXfrm>
        <a:off x="4382" y="0"/>
        <a:ext cx="3458029" cy="1498600"/>
      </dsp:txXfrm>
    </dsp:sp>
    <dsp:sp modelId="{C72EAB3A-626B-864D-93ED-3C0B6C511103}">
      <dsp:nvSpPr>
        <dsp:cNvPr id="0" name=""/>
        <dsp:cNvSpPr/>
      </dsp:nvSpPr>
      <dsp:spPr>
        <a:xfrm>
          <a:off x="3070526" y="0"/>
          <a:ext cx="3832679" cy="1498600"/>
        </a:xfrm>
        <a:prstGeom prst="chevron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029" tIns="154686" rIns="77343" bIns="154686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5800" kern="1200" dirty="0"/>
            <a:t>HAVE</a:t>
          </a:r>
        </a:p>
      </dsp:txBody>
      <dsp:txXfrm>
        <a:off x="3819826" y="0"/>
        <a:ext cx="2334079" cy="1498600"/>
      </dsp:txXfrm>
    </dsp:sp>
    <dsp:sp modelId="{17EB6C32-52E9-C241-BC0C-2E11E8A7EC92}">
      <dsp:nvSpPr>
        <dsp:cNvPr id="0" name=""/>
        <dsp:cNvSpPr/>
      </dsp:nvSpPr>
      <dsp:spPr>
        <a:xfrm>
          <a:off x="6136670" y="0"/>
          <a:ext cx="3832679" cy="1498600"/>
        </a:xfrm>
        <a:prstGeom prst="chevron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029" tIns="154686" rIns="77343" bIns="154686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5800" kern="1200" dirty="0"/>
            <a:t>BE</a:t>
          </a:r>
        </a:p>
      </dsp:txBody>
      <dsp:txXfrm>
        <a:off x="6885970" y="0"/>
        <a:ext cx="2334079" cy="1498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7B2A9-7CB5-ED49-8EB5-715D31BD94B7}">
      <dsp:nvSpPr>
        <dsp:cNvPr id="0" name=""/>
        <dsp:cNvSpPr/>
      </dsp:nvSpPr>
      <dsp:spPr>
        <a:xfrm>
          <a:off x="4382" y="0"/>
          <a:ext cx="3832679" cy="1498600"/>
        </a:xfrm>
        <a:prstGeom prst="homePlate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9372" tIns="154686" rIns="77343" bIns="154686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5800" kern="1200" dirty="0"/>
            <a:t>BE</a:t>
          </a:r>
        </a:p>
      </dsp:txBody>
      <dsp:txXfrm>
        <a:off x="4382" y="0"/>
        <a:ext cx="3458029" cy="1498600"/>
      </dsp:txXfrm>
    </dsp:sp>
    <dsp:sp modelId="{C72EAB3A-626B-864D-93ED-3C0B6C511103}">
      <dsp:nvSpPr>
        <dsp:cNvPr id="0" name=""/>
        <dsp:cNvSpPr/>
      </dsp:nvSpPr>
      <dsp:spPr>
        <a:xfrm>
          <a:off x="3070526" y="0"/>
          <a:ext cx="3832679" cy="1498600"/>
        </a:xfrm>
        <a:prstGeom prst="chevron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029" tIns="154686" rIns="77343" bIns="154686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5800" kern="1200" dirty="0"/>
            <a:t>HAVE</a:t>
          </a:r>
        </a:p>
      </dsp:txBody>
      <dsp:txXfrm>
        <a:off x="3819826" y="0"/>
        <a:ext cx="2334079" cy="1498600"/>
      </dsp:txXfrm>
    </dsp:sp>
    <dsp:sp modelId="{17EB6C32-52E9-C241-BC0C-2E11E8A7EC92}">
      <dsp:nvSpPr>
        <dsp:cNvPr id="0" name=""/>
        <dsp:cNvSpPr/>
      </dsp:nvSpPr>
      <dsp:spPr>
        <a:xfrm>
          <a:off x="6136670" y="0"/>
          <a:ext cx="3832679" cy="1498600"/>
        </a:xfrm>
        <a:prstGeom prst="chevron">
          <a:avLst/>
        </a:prstGeom>
        <a:solidFill>
          <a:srgbClr val="005EB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029" tIns="154686" rIns="77343" bIns="154686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5800" kern="1200" dirty="0"/>
            <a:t>DO</a:t>
          </a:r>
        </a:p>
      </dsp:txBody>
      <dsp:txXfrm>
        <a:off x="6885970" y="0"/>
        <a:ext cx="2334079" cy="1498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63176-7B2D-CC4F-9BE6-ACCF7CA2EB2F}" type="datetimeFigureOut">
              <a:rPr lang="nl-NL" smtClean="0"/>
              <a:t>3-9-2021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4C11E-AB73-F041-98C1-E3893B6C5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01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10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085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692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752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437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841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685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157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708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867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08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9500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625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28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6891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476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42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308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616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864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586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0329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77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8933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6967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2A61-6E76-3047-930D-032EBD1C025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10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CD317E69-9844-BC44-A8DD-EAD225477565}"/>
              </a:ext>
            </a:extLst>
          </p:cNvPr>
          <p:cNvSpPr/>
          <p:nvPr userDrawn="1"/>
        </p:nvSpPr>
        <p:spPr>
          <a:xfrm>
            <a:off x="1097280" y="707136"/>
            <a:ext cx="10911840" cy="5949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ijfhoek 1">
            <a:extLst>
              <a:ext uri="{FF2B5EF4-FFF2-40B4-BE49-F238E27FC236}">
                <a16:creationId xmlns:a16="http://schemas.microsoft.com/office/drawing/2014/main" id="{75D38EA3-3274-4845-BEB4-54265E8EAA7C}"/>
              </a:ext>
            </a:extLst>
          </p:cNvPr>
          <p:cNvSpPr/>
          <p:nvPr userDrawn="1"/>
        </p:nvSpPr>
        <p:spPr>
          <a:xfrm>
            <a:off x="182880" y="707136"/>
            <a:ext cx="7498080" cy="5949696"/>
          </a:xfrm>
          <a:prstGeom prst="homePlate">
            <a:avLst>
              <a:gd name="adj" fmla="val 6495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BD0286-A5E5-C14D-9F98-DE68A92F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22" y="972094"/>
            <a:ext cx="4348671" cy="5256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8B31F-9F85-724D-A0AF-15772186C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CA1A1-6FD5-484B-843B-35E0A82D8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33600" y="2172930"/>
            <a:ext cx="10363200" cy="142752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3600" y="3886201"/>
            <a:ext cx="10363200" cy="14035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8996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600" y="1966453"/>
            <a:ext cx="5347433" cy="399189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3601" y="6356351"/>
            <a:ext cx="1740396" cy="3077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299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600" y="1966453"/>
            <a:ext cx="5347433" cy="3991896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20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20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3601" y="6356351"/>
            <a:ext cx="1740396" cy="3077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0774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600" y="1966453"/>
            <a:ext cx="5347433" cy="3991896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2000"/>
            </a:lvl1pPr>
            <a:lvl2pPr>
              <a:buClr>
                <a:schemeClr val="accent5"/>
              </a:buClr>
              <a:defRPr sz="1800"/>
            </a:lvl2pPr>
            <a:lvl3pPr>
              <a:buClr>
                <a:schemeClr val="accent5"/>
              </a:buClr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2000"/>
            </a:lvl1pPr>
            <a:lvl2pPr>
              <a:buClr>
                <a:schemeClr val="accent5"/>
              </a:buClr>
              <a:defRPr sz="1800"/>
            </a:lvl2pPr>
            <a:lvl3pPr>
              <a:buClr>
                <a:schemeClr val="accent5"/>
              </a:buClr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3601" y="6356351"/>
            <a:ext cx="1740396" cy="3077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5659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97599" y="496800"/>
            <a:ext cx="5398054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61F43EFC-D4F1-454A-8997-4DEC70F92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" y="0"/>
            <a:ext cx="559250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</a:t>
            </a:r>
          </a:p>
          <a:p>
            <a:r>
              <a:rPr lang="en-GB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700809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97599" y="496800"/>
            <a:ext cx="53980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61F43EFC-D4F1-454A-8997-4DEC70F92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" y="0"/>
            <a:ext cx="559250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</a:t>
            </a:r>
          </a:p>
          <a:p>
            <a:r>
              <a:rPr lang="en-GB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910387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97599" y="496800"/>
            <a:ext cx="53980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20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61F43EFC-D4F1-454A-8997-4DEC70F92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" y="0"/>
            <a:ext cx="559250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</a:t>
            </a:r>
          </a:p>
          <a:p>
            <a:r>
              <a:rPr lang="en-GB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736523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97599" y="496800"/>
            <a:ext cx="53980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2000"/>
            </a:lvl1pPr>
            <a:lvl2pPr>
              <a:buClr>
                <a:schemeClr val="accent5"/>
              </a:buClr>
              <a:defRPr sz="1800"/>
            </a:lvl2pPr>
            <a:lvl3pPr>
              <a:buClr>
                <a:schemeClr val="accent5"/>
              </a:buClr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61F43EFC-D4F1-454A-8997-4DEC70F92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" y="0"/>
            <a:ext cx="559250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</a:t>
            </a:r>
          </a:p>
          <a:p>
            <a:r>
              <a:rPr lang="en-GB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564905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1E0C64A8-72E1-D84A-8B4B-653650EA0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707136"/>
            <a:ext cx="11826240" cy="59496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01998ED-8884-7E4B-AEE1-E7E7EC2C63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33A8AE7-9F03-E74A-A752-0E2455C1EE26}"/>
              </a:ext>
            </a:extLst>
          </p:cNvPr>
          <p:cNvSpPr/>
          <p:nvPr userDrawn="1"/>
        </p:nvSpPr>
        <p:spPr>
          <a:xfrm>
            <a:off x="182880" y="4472641"/>
            <a:ext cx="11826240" cy="218419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50000"/>
                  <a:alpha val="7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586DF5-29C5-284E-AD7C-1CA7F4FA8B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7" name="Tekstvak 12">
            <a:extLst>
              <a:ext uri="{FF2B5EF4-FFF2-40B4-BE49-F238E27FC236}">
                <a16:creationId xmlns:a16="http://schemas.microsoft.com/office/drawing/2014/main" id="{B86B21FD-6DC4-F84C-9CC3-1A2207C47562}"/>
              </a:ext>
            </a:extLst>
          </p:cNvPr>
          <p:cNvSpPr txBox="1"/>
          <p:nvPr userDrawn="1"/>
        </p:nvSpPr>
        <p:spPr>
          <a:xfrm>
            <a:off x="359596" y="6165661"/>
            <a:ext cx="1224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spc="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umio.nl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9735305A-B1F1-384A-979A-F30836756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79" y="1272024"/>
            <a:ext cx="4332890" cy="4126562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267D26A-0700-FD46-844A-E6E48B729D96}"/>
              </a:ext>
            </a:extLst>
          </p:cNvPr>
          <p:cNvSpPr txBox="1"/>
          <p:nvPr userDrawn="1"/>
        </p:nvSpPr>
        <p:spPr>
          <a:xfrm>
            <a:off x="1162073" y="2855668"/>
            <a:ext cx="3442960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nl-NL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CREATING MEANINGFUL IMPACT TOGETHER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16A1A02-C577-B14C-95BF-C285DBA1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707135"/>
            <a:ext cx="11826240" cy="594969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01998ED-8884-7E4B-AEE1-E7E7EC2C63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33A8AE7-9F03-E74A-A752-0E2455C1EE26}"/>
              </a:ext>
            </a:extLst>
          </p:cNvPr>
          <p:cNvSpPr/>
          <p:nvPr userDrawn="1"/>
        </p:nvSpPr>
        <p:spPr>
          <a:xfrm>
            <a:off x="182880" y="4472641"/>
            <a:ext cx="11826240" cy="218419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50000"/>
                  <a:alpha val="7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586DF5-29C5-284E-AD7C-1CA7F4FA8B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7" name="Tekstvak 12">
            <a:extLst>
              <a:ext uri="{FF2B5EF4-FFF2-40B4-BE49-F238E27FC236}">
                <a16:creationId xmlns:a16="http://schemas.microsoft.com/office/drawing/2014/main" id="{B86B21FD-6DC4-F84C-9CC3-1A2207C47562}"/>
              </a:ext>
            </a:extLst>
          </p:cNvPr>
          <p:cNvSpPr txBox="1"/>
          <p:nvPr userDrawn="1"/>
        </p:nvSpPr>
        <p:spPr>
          <a:xfrm>
            <a:off x="359596" y="6165661"/>
            <a:ext cx="1224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spc="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umio.nl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02F3B48E-7ADA-E244-88C1-4B65F4CFD4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79" y="1272024"/>
            <a:ext cx="4332890" cy="4126562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267D26A-0700-FD46-844A-E6E48B729D96}"/>
              </a:ext>
            </a:extLst>
          </p:cNvPr>
          <p:cNvSpPr txBox="1"/>
          <p:nvPr userDrawn="1"/>
        </p:nvSpPr>
        <p:spPr>
          <a:xfrm>
            <a:off x="1162073" y="2855668"/>
            <a:ext cx="3442960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nl-NL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CREATING MEANINGFUL IMPACT TOGETHER</a:t>
            </a:r>
          </a:p>
        </p:txBody>
      </p:sp>
    </p:spTree>
    <p:extLst>
      <p:ext uri="{BB962C8B-B14F-4D97-AF65-F5344CB8AC3E}">
        <p14:creationId xmlns:p14="http://schemas.microsoft.com/office/powerpoint/2010/main" val="1582288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12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CD317E69-9844-BC44-A8DD-EAD225477565}"/>
              </a:ext>
            </a:extLst>
          </p:cNvPr>
          <p:cNvSpPr/>
          <p:nvPr userDrawn="1"/>
        </p:nvSpPr>
        <p:spPr>
          <a:xfrm>
            <a:off x="1097280" y="707136"/>
            <a:ext cx="10911840" cy="5949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ijfhoek 1">
            <a:extLst>
              <a:ext uri="{FF2B5EF4-FFF2-40B4-BE49-F238E27FC236}">
                <a16:creationId xmlns:a16="http://schemas.microsoft.com/office/drawing/2014/main" id="{75D38EA3-3274-4845-BEB4-54265E8EAA7C}"/>
              </a:ext>
            </a:extLst>
          </p:cNvPr>
          <p:cNvSpPr/>
          <p:nvPr userDrawn="1"/>
        </p:nvSpPr>
        <p:spPr>
          <a:xfrm>
            <a:off x="182880" y="707136"/>
            <a:ext cx="7498080" cy="5949696"/>
          </a:xfrm>
          <a:prstGeom prst="homePlate">
            <a:avLst>
              <a:gd name="adj" fmla="val 6495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BD0286-A5E5-C14D-9F98-DE68A92F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22" y="972094"/>
            <a:ext cx="4348671" cy="5256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8B31F-9F85-724D-A0AF-15772186C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CA1A1-6FD5-484B-843B-35E0A82D8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33600" y="2172930"/>
            <a:ext cx="10363200" cy="142752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3600" y="3886201"/>
            <a:ext cx="10363200" cy="14035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59545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BBE282-75FC-4CAD-A07B-8D039E0C30E4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2888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3448E8-4948-41A4-BE61-6ED8D359CB6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6404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CD317E69-9844-BC44-A8DD-EAD225477565}"/>
              </a:ext>
            </a:extLst>
          </p:cNvPr>
          <p:cNvSpPr/>
          <p:nvPr userDrawn="1"/>
        </p:nvSpPr>
        <p:spPr>
          <a:xfrm>
            <a:off x="1097280" y="707136"/>
            <a:ext cx="10911840" cy="5949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ijfhoek 1">
            <a:extLst>
              <a:ext uri="{FF2B5EF4-FFF2-40B4-BE49-F238E27FC236}">
                <a16:creationId xmlns:a16="http://schemas.microsoft.com/office/drawing/2014/main" id="{75D38EA3-3274-4845-BEB4-54265E8EAA7C}"/>
              </a:ext>
            </a:extLst>
          </p:cNvPr>
          <p:cNvSpPr/>
          <p:nvPr userDrawn="1"/>
        </p:nvSpPr>
        <p:spPr>
          <a:xfrm>
            <a:off x="182880" y="707136"/>
            <a:ext cx="7498080" cy="5949696"/>
          </a:xfrm>
          <a:prstGeom prst="homePlate">
            <a:avLst>
              <a:gd name="adj" fmla="val 6495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BD0286-A5E5-C14D-9F98-DE68A92F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22" y="972094"/>
            <a:ext cx="4348671" cy="5256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8B31F-9F85-724D-A0AF-15772186C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CA1A1-6FD5-484B-843B-35E0A82D8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33600" y="2172930"/>
            <a:ext cx="10363200" cy="142752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3600" y="3886201"/>
            <a:ext cx="10363200" cy="14035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5E6233-5AC3-0E4E-8E2D-A22B80E926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95" y="5647242"/>
            <a:ext cx="3721949" cy="5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06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CD317E69-9844-BC44-A8DD-EAD225477565}"/>
              </a:ext>
            </a:extLst>
          </p:cNvPr>
          <p:cNvSpPr/>
          <p:nvPr userDrawn="1"/>
        </p:nvSpPr>
        <p:spPr>
          <a:xfrm>
            <a:off x="1097280" y="707136"/>
            <a:ext cx="10911840" cy="5949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ijfhoek 1">
            <a:extLst>
              <a:ext uri="{FF2B5EF4-FFF2-40B4-BE49-F238E27FC236}">
                <a16:creationId xmlns:a16="http://schemas.microsoft.com/office/drawing/2014/main" id="{75D38EA3-3274-4845-BEB4-54265E8EAA7C}"/>
              </a:ext>
            </a:extLst>
          </p:cNvPr>
          <p:cNvSpPr/>
          <p:nvPr userDrawn="1"/>
        </p:nvSpPr>
        <p:spPr>
          <a:xfrm>
            <a:off x="182880" y="707136"/>
            <a:ext cx="7498080" cy="5949696"/>
          </a:xfrm>
          <a:prstGeom prst="homePlate">
            <a:avLst>
              <a:gd name="adj" fmla="val 6495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BD0286-A5E5-C14D-9F98-DE68A92F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22" y="972094"/>
            <a:ext cx="4348671" cy="5256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8B31F-9F85-724D-A0AF-15772186C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CA1A1-6FD5-484B-843B-35E0A82D8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33600" y="2172930"/>
            <a:ext cx="10363200" cy="142752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3600" y="3886201"/>
            <a:ext cx="10363200" cy="14035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57362CC-0324-8F4B-9ECA-6F86CD1E8C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95" y="5647242"/>
            <a:ext cx="3721949" cy="5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39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CD317E69-9844-BC44-A8DD-EAD225477565}"/>
              </a:ext>
            </a:extLst>
          </p:cNvPr>
          <p:cNvSpPr/>
          <p:nvPr userDrawn="1"/>
        </p:nvSpPr>
        <p:spPr>
          <a:xfrm>
            <a:off x="1097280" y="707136"/>
            <a:ext cx="10911840" cy="59496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ijfhoek 1">
            <a:extLst>
              <a:ext uri="{FF2B5EF4-FFF2-40B4-BE49-F238E27FC236}">
                <a16:creationId xmlns:a16="http://schemas.microsoft.com/office/drawing/2014/main" id="{75D38EA3-3274-4845-BEB4-54265E8EAA7C}"/>
              </a:ext>
            </a:extLst>
          </p:cNvPr>
          <p:cNvSpPr/>
          <p:nvPr userDrawn="1"/>
        </p:nvSpPr>
        <p:spPr>
          <a:xfrm>
            <a:off x="182880" y="707136"/>
            <a:ext cx="7498080" cy="5949696"/>
          </a:xfrm>
          <a:prstGeom prst="homePlate">
            <a:avLst>
              <a:gd name="adj" fmla="val 6495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BD0286-A5E5-C14D-9F98-DE68A92F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22" y="972094"/>
            <a:ext cx="4348671" cy="5256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8B31F-9F85-724D-A0AF-15772186C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CA1A1-6FD5-484B-843B-35E0A82D8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33600" y="2172930"/>
            <a:ext cx="10363200" cy="142752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3600" y="3886201"/>
            <a:ext cx="10363200" cy="14035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7EC3AA2-717B-7D4D-A2C3-E8B3279FAD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95" y="5647242"/>
            <a:ext cx="3721949" cy="5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4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CD317E69-9844-BC44-A8DD-EAD225477565}"/>
              </a:ext>
            </a:extLst>
          </p:cNvPr>
          <p:cNvSpPr/>
          <p:nvPr userDrawn="1"/>
        </p:nvSpPr>
        <p:spPr>
          <a:xfrm>
            <a:off x="1097280" y="707136"/>
            <a:ext cx="10911840" cy="59496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ijfhoek 1">
            <a:extLst>
              <a:ext uri="{FF2B5EF4-FFF2-40B4-BE49-F238E27FC236}">
                <a16:creationId xmlns:a16="http://schemas.microsoft.com/office/drawing/2014/main" id="{75D38EA3-3274-4845-BEB4-54265E8EAA7C}"/>
              </a:ext>
            </a:extLst>
          </p:cNvPr>
          <p:cNvSpPr/>
          <p:nvPr userDrawn="1"/>
        </p:nvSpPr>
        <p:spPr>
          <a:xfrm>
            <a:off x="182880" y="707136"/>
            <a:ext cx="7498080" cy="5949696"/>
          </a:xfrm>
          <a:prstGeom prst="homePlate">
            <a:avLst>
              <a:gd name="adj" fmla="val 6495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BD0286-A5E5-C14D-9F98-DE68A92F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22" y="972094"/>
            <a:ext cx="4348671" cy="5256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8B31F-9F85-724D-A0AF-15772186C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CA1A1-6FD5-484B-843B-35E0A82D8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33600" y="2172930"/>
            <a:ext cx="10363200" cy="142752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3600" y="3886201"/>
            <a:ext cx="10363200" cy="14035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F294D9B-CB36-1B4A-BEFF-79C6E28DF0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95" y="5647242"/>
            <a:ext cx="3721949" cy="5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29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2BE664A-7161-2442-AE70-87A918971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645E-AC26-1946-A8FB-62EC0D5EE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601" y="1970343"/>
            <a:ext cx="10962052" cy="39831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2AD6B2-9095-4F43-9582-CAE9839F3E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184811"/>
            <a:ext cx="3097808" cy="4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43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2BE664A-7161-2442-AE70-87A918971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645E-AC26-1946-A8FB-62EC0D5EE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601" y="1970343"/>
            <a:ext cx="10962052" cy="3983197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8FDE09A-FC68-3D4E-A1EB-2BA8E3938B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184811"/>
            <a:ext cx="3097808" cy="4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42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2BE664A-7161-2442-AE70-87A918971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645E-AC26-1946-A8FB-62EC0D5EE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601" y="1970343"/>
            <a:ext cx="10962052" cy="3983197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2C4D03-5BAC-3C48-9598-3AA7BD097E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184811"/>
            <a:ext cx="3097808" cy="4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55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2BE664A-7161-2442-AE70-87A918971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645E-AC26-1946-A8FB-62EC0D5EE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601" y="1970343"/>
            <a:ext cx="10962052" cy="3983197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5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FE25A85-0C36-CC4A-A424-D2FAE61C52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184811"/>
            <a:ext cx="3097808" cy="4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1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CD317E69-9844-BC44-A8DD-EAD225477565}"/>
              </a:ext>
            </a:extLst>
          </p:cNvPr>
          <p:cNvSpPr/>
          <p:nvPr userDrawn="1"/>
        </p:nvSpPr>
        <p:spPr>
          <a:xfrm>
            <a:off x="1097280" y="707136"/>
            <a:ext cx="10911840" cy="59496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ijfhoek 1">
            <a:extLst>
              <a:ext uri="{FF2B5EF4-FFF2-40B4-BE49-F238E27FC236}">
                <a16:creationId xmlns:a16="http://schemas.microsoft.com/office/drawing/2014/main" id="{75D38EA3-3274-4845-BEB4-54265E8EAA7C}"/>
              </a:ext>
            </a:extLst>
          </p:cNvPr>
          <p:cNvSpPr/>
          <p:nvPr userDrawn="1"/>
        </p:nvSpPr>
        <p:spPr>
          <a:xfrm>
            <a:off x="182880" y="707136"/>
            <a:ext cx="7498080" cy="5949696"/>
          </a:xfrm>
          <a:prstGeom prst="homePlate">
            <a:avLst>
              <a:gd name="adj" fmla="val 6495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BD0286-A5E5-C14D-9F98-DE68A92F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22" y="972094"/>
            <a:ext cx="4348671" cy="5256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8B31F-9F85-724D-A0AF-15772186C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CA1A1-6FD5-484B-843B-35E0A82D8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33600" y="2172930"/>
            <a:ext cx="10363200" cy="142752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3600" y="3886201"/>
            <a:ext cx="10363200" cy="14035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93872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600" y="1966453"/>
            <a:ext cx="5347433" cy="399189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F86233A-EECE-B242-AAF0-ED752633A3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184811"/>
            <a:ext cx="3097808" cy="4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44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600" y="1966453"/>
            <a:ext cx="5347433" cy="399189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70F4485-F5E8-D546-8376-CD6694D3D8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184811"/>
            <a:ext cx="3097808" cy="4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26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600" y="1966453"/>
            <a:ext cx="5347433" cy="3991896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20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20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ECB39B2-96B5-EC4F-9753-252A804962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184811"/>
            <a:ext cx="3097808" cy="4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07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600" y="1966453"/>
            <a:ext cx="5347433" cy="3991896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2000"/>
            </a:lvl1pPr>
            <a:lvl2pPr>
              <a:buClr>
                <a:schemeClr val="accent5"/>
              </a:buClr>
              <a:defRPr sz="1800"/>
            </a:lvl2pPr>
            <a:lvl3pPr>
              <a:buClr>
                <a:schemeClr val="accent5"/>
              </a:buClr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2000"/>
            </a:lvl1pPr>
            <a:lvl2pPr>
              <a:buClr>
                <a:schemeClr val="accent5"/>
              </a:buClr>
              <a:defRPr sz="1800"/>
            </a:lvl2pPr>
            <a:lvl3pPr>
              <a:buClr>
                <a:schemeClr val="accent5"/>
              </a:buClr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5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EC405A3-C2C1-3344-BC5E-2023E927DD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184811"/>
            <a:ext cx="3097808" cy="4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03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CD317E69-9844-BC44-A8DD-EAD225477565}"/>
              </a:ext>
            </a:extLst>
          </p:cNvPr>
          <p:cNvSpPr/>
          <p:nvPr userDrawn="1"/>
        </p:nvSpPr>
        <p:spPr>
          <a:xfrm>
            <a:off x="1097280" y="707136"/>
            <a:ext cx="10911840" cy="59496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ijfhoek 1">
            <a:extLst>
              <a:ext uri="{FF2B5EF4-FFF2-40B4-BE49-F238E27FC236}">
                <a16:creationId xmlns:a16="http://schemas.microsoft.com/office/drawing/2014/main" id="{75D38EA3-3274-4845-BEB4-54265E8EAA7C}"/>
              </a:ext>
            </a:extLst>
          </p:cNvPr>
          <p:cNvSpPr/>
          <p:nvPr userDrawn="1"/>
        </p:nvSpPr>
        <p:spPr>
          <a:xfrm>
            <a:off x="182880" y="707136"/>
            <a:ext cx="7498080" cy="5949696"/>
          </a:xfrm>
          <a:prstGeom prst="homePlate">
            <a:avLst>
              <a:gd name="adj" fmla="val 6495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BD0286-A5E5-C14D-9F98-DE68A92F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22" y="972094"/>
            <a:ext cx="4348671" cy="5256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8B31F-9F85-724D-A0AF-15772186C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CA1A1-6FD5-484B-843B-35E0A82D8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33600" y="2172930"/>
            <a:ext cx="10363200" cy="142752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3600" y="3886201"/>
            <a:ext cx="10363200" cy="14035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70A0EF9-2BA4-0A45-BA20-CFA85CA47A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0" y="5649078"/>
            <a:ext cx="3899559" cy="6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90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2BE664A-7161-2442-AE70-87A918971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645E-AC26-1946-A8FB-62EC0D5EE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601" y="1970343"/>
            <a:ext cx="10962052" cy="3983197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5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D20AAEAC-0A20-4941-8796-8EE275C222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190820"/>
            <a:ext cx="3023999" cy="4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07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600" y="1966453"/>
            <a:ext cx="5347433" cy="3991896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2000"/>
            </a:lvl1pPr>
            <a:lvl2pPr>
              <a:buClr>
                <a:schemeClr val="accent5"/>
              </a:buClr>
              <a:defRPr sz="1800"/>
            </a:lvl2pPr>
            <a:lvl3pPr>
              <a:buClr>
                <a:schemeClr val="accent5"/>
              </a:buClr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2000"/>
            </a:lvl1pPr>
            <a:lvl2pPr>
              <a:buClr>
                <a:schemeClr val="accent5"/>
              </a:buClr>
              <a:defRPr sz="1800"/>
            </a:lvl2pPr>
            <a:lvl3pPr>
              <a:buClr>
                <a:schemeClr val="accent5"/>
              </a:buClr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5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Tijdelijke aanduiding voor inhoud 3">
            <a:extLst>
              <a:ext uri="{FF2B5EF4-FFF2-40B4-BE49-F238E27FC236}">
                <a16:creationId xmlns:a16="http://schemas.microsoft.com/office/drawing/2014/main" id="{D41CF35C-93A5-F840-A137-A607D90C1A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190820"/>
            <a:ext cx="3023999" cy="4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31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CD317E69-9844-BC44-A8DD-EAD225477565}"/>
              </a:ext>
            </a:extLst>
          </p:cNvPr>
          <p:cNvSpPr/>
          <p:nvPr userDrawn="1"/>
        </p:nvSpPr>
        <p:spPr>
          <a:xfrm>
            <a:off x="1097280" y="707136"/>
            <a:ext cx="10911840" cy="5949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ijfhoek 1">
            <a:extLst>
              <a:ext uri="{FF2B5EF4-FFF2-40B4-BE49-F238E27FC236}">
                <a16:creationId xmlns:a16="http://schemas.microsoft.com/office/drawing/2014/main" id="{75D38EA3-3274-4845-BEB4-54265E8EAA7C}"/>
              </a:ext>
            </a:extLst>
          </p:cNvPr>
          <p:cNvSpPr/>
          <p:nvPr userDrawn="1"/>
        </p:nvSpPr>
        <p:spPr>
          <a:xfrm>
            <a:off x="182880" y="707136"/>
            <a:ext cx="7498080" cy="5949696"/>
          </a:xfrm>
          <a:prstGeom prst="homePlate">
            <a:avLst>
              <a:gd name="adj" fmla="val 6495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BD0286-A5E5-C14D-9F98-DE68A92F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22" y="972094"/>
            <a:ext cx="4348671" cy="5256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8B31F-9F85-724D-A0AF-15772186C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CA1A1-6FD5-484B-843B-35E0A82D8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33600" y="2172930"/>
            <a:ext cx="10363200" cy="142752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3600" y="3886201"/>
            <a:ext cx="10363200" cy="14035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4D5FD6-1130-8C4C-8452-BC0B9347C8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5803832"/>
            <a:ext cx="3480722" cy="29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51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2BE664A-7161-2442-AE70-87A918971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645E-AC26-1946-A8FB-62EC0D5EE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601" y="1970343"/>
            <a:ext cx="10962052" cy="39831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1C94FB4-12C1-C143-AA08-F8052906B3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316848"/>
            <a:ext cx="3023999" cy="2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86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600" y="1966453"/>
            <a:ext cx="5347433" cy="399189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44429" y="6356351"/>
            <a:ext cx="1740396" cy="3077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6A614D1-78D8-3349-86E3-D67FB00C2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1" y="6316848"/>
            <a:ext cx="3023999" cy="2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7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CD317E69-9844-BC44-A8DD-EAD225477565}"/>
              </a:ext>
            </a:extLst>
          </p:cNvPr>
          <p:cNvSpPr/>
          <p:nvPr userDrawn="1"/>
        </p:nvSpPr>
        <p:spPr>
          <a:xfrm>
            <a:off x="1097280" y="707136"/>
            <a:ext cx="10911840" cy="59496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ijfhoek 1">
            <a:extLst>
              <a:ext uri="{FF2B5EF4-FFF2-40B4-BE49-F238E27FC236}">
                <a16:creationId xmlns:a16="http://schemas.microsoft.com/office/drawing/2014/main" id="{75D38EA3-3274-4845-BEB4-54265E8EAA7C}"/>
              </a:ext>
            </a:extLst>
          </p:cNvPr>
          <p:cNvSpPr/>
          <p:nvPr userDrawn="1"/>
        </p:nvSpPr>
        <p:spPr>
          <a:xfrm>
            <a:off x="182880" y="707136"/>
            <a:ext cx="7498080" cy="5949696"/>
          </a:xfrm>
          <a:prstGeom prst="homePlate">
            <a:avLst>
              <a:gd name="adj" fmla="val 6495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BD0286-A5E5-C14D-9F98-DE68A92F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22" y="972094"/>
            <a:ext cx="4348671" cy="5256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8B31F-9F85-724D-A0AF-15772186C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0431"/>
            <a:ext cx="2558456" cy="37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CA1A1-6FD5-484B-843B-35E0A82D8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32" y="5569686"/>
            <a:ext cx="3552015" cy="75243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33600" y="2172930"/>
            <a:ext cx="10363200" cy="142752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2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3600" y="3886201"/>
            <a:ext cx="10363200" cy="14035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7177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2BE664A-7161-2442-AE70-87A918971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645E-AC26-1946-A8FB-62EC0D5EE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601" y="1970343"/>
            <a:ext cx="10962052" cy="39831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3601" y="6356351"/>
            <a:ext cx="1740396" cy="3077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59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2BE664A-7161-2442-AE70-87A918971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645E-AC26-1946-A8FB-62EC0D5EE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601" y="1970343"/>
            <a:ext cx="10962052" cy="3983197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3601" y="6356351"/>
            <a:ext cx="1740396" cy="3077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372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2BE664A-7161-2442-AE70-87A918971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645E-AC26-1946-A8FB-62EC0D5EE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601" y="1970343"/>
            <a:ext cx="10962052" cy="3983197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3601" y="6356351"/>
            <a:ext cx="1740396" cy="3077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86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2BE664A-7161-2442-AE70-87A918971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645E-AC26-1946-A8FB-62EC0D5EE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601" y="1970343"/>
            <a:ext cx="10962052" cy="3983197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3601" y="6356351"/>
            <a:ext cx="1740396" cy="3077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1432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FD18D08-E865-8A49-B348-BEBA30F5A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159" y="6146428"/>
            <a:ext cx="3522494" cy="5739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48A91-00F9-8D46-B4B8-10328892A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015" y="0"/>
            <a:ext cx="2016985" cy="1386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1" y="496800"/>
            <a:ext cx="10962052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600" y="1966453"/>
            <a:ext cx="5347433" cy="399189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966451"/>
            <a:ext cx="5398052" cy="399189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3601" y="6356351"/>
            <a:ext cx="1740396" cy="3077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E7C809B5-0D25-3D4C-8F4F-28EAD496B09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2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2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7" r:id="rId6"/>
    <p:sldLayoutId id="2147483668" r:id="rId7"/>
    <p:sldLayoutId id="2147483669" r:id="rId8"/>
    <p:sldLayoutId id="2147483652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63" r:id="rId17"/>
    <p:sldLayoutId id="2147483673" r:id="rId18"/>
    <p:sldLayoutId id="2147483714" r:id="rId19"/>
    <p:sldLayoutId id="2147483715" r:id="rId20"/>
    <p:sldLayoutId id="2147483716" r:id="rId2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83BB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3BB"/>
        </a:buClr>
        <a:buFont typeface="Wingdings" charset="2"/>
        <a:buChar char="§"/>
        <a:defRPr sz="20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3BB"/>
        </a:buClr>
        <a:buFont typeface="Courier New" charset="0"/>
        <a:buChar char="o"/>
        <a:defRPr sz="1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4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2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2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83BB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3BB"/>
        </a:buClr>
        <a:buFont typeface="Wingdings" charset="2"/>
        <a:buChar char="§"/>
        <a:defRPr sz="20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3BB"/>
        </a:buClr>
        <a:buFont typeface="Courier New" charset="0"/>
        <a:buChar char="o"/>
        <a:defRPr sz="1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4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2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14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6" r:id="rId2"/>
    <p:sldLayoutId id="2147483690" r:id="rId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83BB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3BB"/>
        </a:buClr>
        <a:buFont typeface="Wingdings" charset="2"/>
        <a:buChar char="§"/>
        <a:defRPr sz="20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3BB"/>
        </a:buClr>
        <a:buFont typeface="Courier New" charset="0"/>
        <a:buChar char="o"/>
        <a:defRPr sz="1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4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2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20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6" r:id="rId2"/>
    <p:sldLayoutId id="2147483700" r:id="rId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83BB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3BB"/>
        </a:buClr>
        <a:buFont typeface="Wingdings" charset="2"/>
        <a:buChar char="§"/>
        <a:defRPr sz="20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3BB"/>
        </a:buClr>
        <a:buFont typeface="Courier New" charset="0"/>
        <a:buChar char="o"/>
        <a:defRPr sz="1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4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2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strichtmba.com/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jpeg"/><Relationship Id="rId5" Type="http://schemas.openxmlformats.org/officeDocument/2006/relationships/image" Target="../media/image23.png"/><Relationship Id="rId4" Type="http://schemas.openxmlformats.org/officeDocument/2006/relationships/image" Target="../media/image4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54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jpeg"/><Relationship Id="rId5" Type="http://schemas.openxmlformats.org/officeDocument/2006/relationships/hyperlink" Target="http://www.marcobuschman.com/" TargetMode="External"/><Relationship Id="rId4" Type="http://schemas.openxmlformats.org/officeDocument/2006/relationships/hyperlink" Target="http://www.courius.com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strichtmba.com/" TargetMode="Externa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gif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802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apparaat&#10;&#10;Automatisch gegenereerde beschrijving">
            <a:extLst>
              <a:ext uri="{FF2B5EF4-FFF2-40B4-BE49-F238E27FC236}">
                <a16:creationId xmlns:a16="http://schemas.microsoft.com/office/drawing/2014/main" id="{B407CDE0-A347-654B-8626-C49FA8FD4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52" y="2492896"/>
            <a:ext cx="8666779" cy="26971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Framework: The Connection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Quotient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437C88F2-5DDF-8D4A-A80C-041D4672C853}"/>
              </a:ext>
            </a:extLst>
          </p:cNvPr>
          <p:cNvSpPr txBox="1"/>
          <p:nvPr/>
        </p:nvSpPr>
        <p:spPr>
          <a:xfrm>
            <a:off x="772343" y="3933056"/>
            <a:ext cx="1542410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b="1" dirty="0" err="1">
                <a:solidFill>
                  <a:srgbClr val="034C8C"/>
                </a:solidFill>
              </a:rPr>
              <a:t>Functional</a:t>
            </a:r>
            <a:endParaRPr lang="nl-NL" b="1" dirty="0">
              <a:solidFill>
                <a:srgbClr val="034C8C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6E99C1E-72D0-674B-B478-AA680DDFA1F7}"/>
              </a:ext>
            </a:extLst>
          </p:cNvPr>
          <p:cNvSpPr txBox="1"/>
          <p:nvPr/>
        </p:nvSpPr>
        <p:spPr>
          <a:xfrm>
            <a:off x="761036" y="3234783"/>
            <a:ext cx="1492716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b="1" dirty="0" err="1">
                <a:solidFill>
                  <a:schemeClr val="accent6"/>
                </a:solidFill>
              </a:rPr>
              <a:t>Relational</a:t>
            </a:r>
            <a:endParaRPr lang="nl-NL" b="1" dirty="0">
              <a:solidFill>
                <a:schemeClr val="accent6"/>
              </a:solidFill>
            </a:endParaRPr>
          </a:p>
        </p:txBody>
      </p:sp>
      <p:pic>
        <p:nvPicPr>
          <p:cNvPr id="10" name="Afbeelding 9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746801C9-F7FC-3C4A-87A6-C3A8BDD02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23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apparaat&#10;&#10;Automatisch gegenereerde beschrijving">
            <a:extLst>
              <a:ext uri="{FF2B5EF4-FFF2-40B4-BE49-F238E27FC236}">
                <a16:creationId xmlns:a16="http://schemas.microsoft.com/office/drawing/2014/main" id="{B407CDE0-A347-654B-8626-C49FA8FD4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52" y="2492896"/>
            <a:ext cx="8666779" cy="26971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GB" sz="3200" b="1">
                <a:latin typeface="Verdana" panose="020B0604030504040204" pitchFamily="34" charset="0"/>
                <a:ea typeface="Verdana" panose="020B0604030504040204" pitchFamily="34" charset="0"/>
              </a:rPr>
              <a:t>In Connection with Yourself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210AE308-EB53-904F-B342-4310370E9CB1}"/>
              </a:ext>
            </a:extLst>
          </p:cNvPr>
          <p:cNvSpPr txBox="1"/>
          <p:nvPr/>
        </p:nvSpPr>
        <p:spPr>
          <a:xfrm>
            <a:off x="1601799" y="1650490"/>
            <a:ext cx="1720344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378F2F"/>
                </a:solidFill>
              </a:rPr>
              <a:t>Fulfilment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378F2F"/>
                </a:solidFill>
              </a:rPr>
              <a:t>Vulnerable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378F2F"/>
                </a:solidFill>
              </a:rPr>
              <a:t>Introspection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F2B1320-EE19-B74F-8BBE-ECC086E7EB5D}"/>
              </a:ext>
            </a:extLst>
          </p:cNvPr>
          <p:cNvSpPr txBox="1"/>
          <p:nvPr/>
        </p:nvSpPr>
        <p:spPr>
          <a:xfrm>
            <a:off x="1775902" y="4941168"/>
            <a:ext cx="1398140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034C8C"/>
                </a:solidFill>
              </a:rPr>
              <a:t>Successful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034C8C"/>
                </a:solidFill>
              </a:rPr>
              <a:t>Resolute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034C8C"/>
                </a:solidFill>
              </a:rPr>
              <a:t>Reflection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37C88F2-5DDF-8D4A-A80C-041D4672C853}"/>
              </a:ext>
            </a:extLst>
          </p:cNvPr>
          <p:cNvSpPr txBox="1"/>
          <p:nvPr/>
        </p:nvSpPr>
        <p:spPr>
          <a:xfrm>
            <a:off x="772343" y="3933056"/>
            <a:ext cx="1542410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b="1">
                <a:solidFill>
                  <a:srgbClr val="034C8C"/>
                </a:solidFill>
              </a:rPr>
              <a:t>Functional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6E99C1E-72D0-674B-B478-AA680DDFA1F7}"/>
              </a:ext>
            </a:extLst>
          </p:cNvPr>
          <p:cNvSpPr txBox="1"/>
          <p:nvPr/>
        </p:nvSpPr>
        <p:spPr>
          <a:xfrm>
            <a:off x="761036" y="3234783"/>
            <a:ext cx="1492716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b="1">
                <a:solidFill>
                  <a:schemeClr val="accent6"/>
                </a:solidFill>
              </a:rPr>
              <a:t>Relational</a:t>
            </a:r>
          </a:p>
        </p:txBody>
      </p:sp>
      <p:pic>
        <p:nvPicPr>
          <p:cNvPr id="14" name="Afbeelding 13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F11C9E56-3772-7941-A83F-E38C2841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08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My life, at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least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first part 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  <a:sym typeface="Wingdings" pitchFamily="2" charset="2"/>
              </a:rPr>
              <a:t>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5 Second Films 32 Late For Work.mp4" descr="5 Second Films 32 Late For Work.mp4">
            <a:hlinkClick r:id="" action="ppaction://media"/>
            <a:extLst>
              <a:ext uri="{FF2B5EF4-FFF2-40B4-BE49-F238E27FC236}">
                <a16:creationId xmlns:a16="http://schemas.microsoft.com/office/drawing/2014/main" id="{E92FA980-D42A-5A42-B23A-3A9D7FFD4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1534" y="1424028"/>
            <a:ext cx="8408931" cy="4730024"/>
          </a:xfrm>
          <a:prstGeom prst="rect">
            <a:avLst/>
          </a:prstGeom>
        </p:spPr>
      </p:pic>
      <p:pic>
        <p:nvPicPr>
          <p:cNvPr id="8" name="Afbeelding 7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90596490-21F4-5C45-A6CC-C97A63BD8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7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Balance DOING (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function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BEING (person) 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09BA830-CD1E-984B-98B2-006314AB46D8}"/>
              </a:ext>
            </a:extLst>
          </p:cNvPr>
          <p:cNvGraphicFramePr/>
          <p:nvPr/>
        </p:nvGraphicFramePr>
        <p:xfrm>
          <a:off x="1303867" y="1723792"/>
          <a:ext cx="9973733" cy="149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fbeelding 7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58299F63-471C-5046-8E67-8D11A18CA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3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The engine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our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behaviour (McClelland)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E20F8E52-69BD-0440-870F-D41E820A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9" y="1556792"/>
            <a:ext cx="11076315" cy="4464495"/>
          </a:xfrm>
          <a:prstGeom prst="rect">
            <a:avLst/>
          </a:prstGeom>
        </p:spPr>
      </p:pic>
      <p:pic>
        <p:nvPicPr>
          <p:cNvPr id="8" name="Afbeelding 7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246CF3C9-0529-5146-807B-B80F5682F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98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Balance DOING (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function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BEING (person) 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09BA830-CD1E-984B-98B2-006314AB46D8}"/>
              </a:ext>
            </a:extLst>
          </p:cNvPr>
          <p:cNvGraphicFramePr/>
          <p:nvPr/>
        </p:nvGraphicFramePr>
        <p:xfrm>
          <a:off x="1303867" y="1723792"/>
          <a:ext cx="9973733" cy="149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6F57EA9-2556-9044-B42E-9AEE6CF3DC17}"/>
              </a:ext>
            </a:extLst>
          </p:cNvPr>
          <p:cNvGraphicFramePr/>
          <p:nvPr/>
        </p:nvGraphicFramePr>
        <p:xfrm>
          <a:off x="1303867" y="4234656"/>
          <a:ext cx="9973733" cy="149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Afbeelding 8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AABA3B04-9EAB-E349-A62D-F075E653F4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apparaat&#10;&#10;Automatisch gegenereerde beschrijving">
            <a:extLst>
              <a:ext uri="{FF2B5EF4-FFF2-40B4-BE49-F238E27FC236}">
                <a16:creationId xmlns:a16="http://schemas.microsoft.com/office/drawing/2014/main" id="{B407CDE0-A347-654B-8626-C49FA8FD4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52" y="2492896"/>
            <a:ext cx="8666779" cy="26971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In Connection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Other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BB20B068-9825-6441-B29D-848D8AA9DED0}"/>
              </a:ext>
            </a:extLst>
          </p:cNvPr>
          <p:cNvSpPr txBox="1"/>
          <p:nvPr/>
        </p:nvSpPr>
        <p:spPr>
          <a:xfrm>
            <a:off x="3480498" y="1196752"/>
            <a:ext cx="2300630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dirty="0">
                <a:solidFill>
                  <a:srgbClr val="378F2F"/>
                </a:solidFill>
              </a:rPr>
              <a:t>Relations</a:t>
            </a:r>
          </a:p>
          <a:p>
            <a:pPr algn="ctr">
              <a:lnSpc>
                <a:spcPct val="130000"/>
              </a:lnSpc>
            </a:pPr>
            <a:r>
              <a:rPr lang="nl-NL" dirty="0" err="1">
                <a:solidFill>
                  <a:srgbClr val="378F2F"/>
                </a:solidFill>
              </a:rPr>
              <a:t>Acknowledgement</a:t>
            </a:r>
            <a:endParaRPr lang="nl-NL" dirty="0">
              <a:solidFill>
                <a:srgbClr val="378F2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nl-NL" dirty="0">
                <a:solidFill>
                  <a:srgbClr val="378F2F"/>
                </a:solidFill>
              </a:rPr>
              <a:t>Dream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D5199B8-DC9B-5C40-BB5F-A8F9C3AD7376}"/>
              </a:ext>
            </a:extLst>
          </p:cNvPr>
          <p:cNvSpPr txBox="1"/>
          <p:nvPr/>
        </p:nvSpPr>
        <p:spPr>
          <a:xfrm>
            <a:off x="3935760" y="5301208"/>
            <a:ext cx="1582484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dirty="0">
                <a:solidFill>
                  <a:srgbClr val="034C8C"/>
                </a:solidFill>
              </a:rPr>
              <a:t>Goals</a:t>
            </a:r>
          </a:p>
          <a:p>
            <a:pPr algn="ctr">
              <a:lnSpc>
                <a:spcPct val="130000"/>
              </a:lnSpc>
            </a:pPr>
            <a:r>
              <a:rPr lang="nl-NL" dirty="0">
                <a:solidFill>
                  <a:srgbClr val="034C8C"/>
                </a:solidFill>
              </a:rPr>
              <a:t>Compliment</a:t>
            </a:r>
          </a:p>
          <a:p>
            <a:pPr algn="ctr">
              <a:lnSpc>
                <a:spcPct val="130000"/>
              </a:lnSpc>
            </a:pPr>
            <a:r>
              <a:rPr lang="nl-NL" dirty="0" err="1">
                <a:solidFill>
                  <a:srgbClr val="034C8C"/>
                </a:solidFill>
              </a:rPr>
              <a:t>Ambition</a:t>
            </a:r>
            <a:endParaRPr lang="nl-NL" dirty="0">
              <a:solidFill>
                <a:srgbClr val="034C8C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10AE308-EB53-904F-B342-4310370E9CB1}"/>
              </a:ext>
            </a:extLst>
          </p:cNvPr>
          <p:cNvSpPr txBox="1"/>
          <p:nvPr/>
        </p:nvSpPr>
        <p:spPr>
          <a:xfrm>
            <a:off x="1601798" y="1650490"/>
            <a:ext cx="1720344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C5E0B4"/>
                </a:solidFill>
              </a:rPr>
              <a:t>Fulfilment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C5E0B4"/>
                </a:solidFill>
              </a:rPr>
              <a:t>Vulnerable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C5E0B4"/>
                </a:solidFill>
              </a:rPr>
              <a:t>Introspection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F2B1320-EE19-B74F-8BBE-ECC086E7EB5D}"/>
              </a:ext>
            </a:extLst>
          </p:cNvPr>
          <p:cNvSpPr txBox="1"/>
          <p:nvPr/>
        </p:nvSpPr>
        <p:spPr>
          <a:xfrm>
            <a:off x="1775901" y="4941168"/>
            <a:ext cx="1398140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BDD7EE"/>
                </a:solidFill>
              </a:rPr>
              <a:t>Successful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BDD7EE"/>
                </a:solidFill>
              </a:rPr>
              <a:t>Resolute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BDD7EE"/>
                </a:solidFill>
              </a:rPr>
              <a:t>Reflection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37C88F2-5DDF-8D4A-A80C-041D4672C853}"/>
              </a:ext>
            </a:extLst>
          </p:cNvPr>
          <p:cNvSpPr txBox="1"/>
          <p:nvPr/>
        </p:nvSpPr>
        <p:spPr>
          <a:xfrm>
            <a:off x="772343" y="3933056"/>
            <a:ext cx="1542410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b="1" dirty="0" err="1">
                <a:solidFill>
                  <a:srgbClr val="034C8C"/>
                </a:solidFill>
              </a:rPr>
              <a:t>Functional</a:t>
            </a:r>
            <a:endParaRPr lang="nl-NL" b="1" dirty="0">
              <a:solidFill>
                <a:srgbClr val="034C8C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6E99C1E-72D0-674B-B478-AA680DDFA1F7}"/>
              </a:ext>
            </a:extLst>
          </p:cNvPr>
          <p:cNvSpPr txBox="1"/>
          <p:nvPr/>
        </p:nvSpPr>
        <p:spPr>
          <a:xfrm>
            <a:off x="761036" y="3234783"/>
            <a:ext cx="1492716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b="1" dirty="0" err="1">
                <a:solidFill>
                  <a:schemeClr val="accent6"/>
                </a:solidFill>
              </a:rPr>
              <a:t>Relational</a:t>
            </a:r>
            <a:endParaRPr lang="nl-NL" b="1" dirty="0">
              <a:solidFill>
                <a:schemeClr val="accent6"/>
              </a:solidFill>
            </a:endParaRPr>
          </a:p>
        </p:txBody>
      </p:sp>
      <p:pic>
        <p:nvPicPr>
          <p:cNvPr id="14" name="Afbeelding 13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0DBA4D8F-39F5-484A-9115-497C0E95B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41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Psychological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preferences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(Carl Jung)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Tijdelijke aanduiding voor inhoud 3">
            <a:extLst>
              <a:ext uri="{FF2B5EF4-FFF2-40B4-BE49-F238E27FC236}">
                <a16:creationId xmlns:a16="http://schemas.microsoft.com/office/drawing/2014/main" id="{2F9F43C9-420B-8F4C-BB9E-74DA4FC40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1155932"/>
            <a:ext cx="7632841" cy="542273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D223D3D-3EA2-934F-AE00-C3931E444B66}"/>
              </a:ext>
            </a:extLst>
          </p:cNvPr>
          <p:cNvSpPr/>
          <p:nvPr/>
        </p:nvSpPr>
        <p:spPr>
          <a:xfrm>
            <a:off x="2506694" y="6309320"/>
            <a:ext cx="164509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1833375-12E7-D647-8D44-6A007925859F}"/>
              </a:ext>
            </a:extLst>
          </p:cNvPr>
          <p:cNvSpPr txBox="1"/>
          <p:nvPr/>
        </p:nvSpPr>
        <p:spPr>
          <a:xfrm>
            <a:off x="635424" y="1412776"/>
            <a:ext cx="2148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prefer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focus </a:t>
            </a:r>
            <a:r>
              <a:rPr lang="nl-NL" dirty="0" err="1"/>
              <a:t>your</a:t>
            </a:r>
            <a:r>
              <a:rPr lang="nl-NL" dirty="0"/>
              <a:t> attention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E8C5FF1-3E2B-A449-B76D-6BF6AA498E92}"/>
              </a:ext>
            </a:extLst>
          </p:cNvPr>
          <p:cNvSpPr txBox="1"/>
          <p:nvPr/>
        </p:nvSpPr>
        <p:spPr>
          <a:xfrm>
            <a:off x="624322" y="2721694"/>
            <a:ext cx="2015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The way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prefer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take in information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744E46A-822A-7D4B-A4C0-52BA77414C0F}"/>
              </a:ext>
            </a:extLst>
          </p:cNvPr>
          <p:cNvSpPr txBox="1"/>
          <p:nvPr/>
        </p:nvSpPr>
        <p:spPr>
          <a:xfrm>
            <a:off x="631892" y="4077072"/>
            <a:ext cx="1935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The way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prefer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make </a:t>
            </a:r>
            <a:r>
              <a:rPr lang="nl-NL" dirty="0" err="1"/>
              <a:t>decisions</a:t>
            </a:r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EB6350D-295B-254B-9E51-C60D0D6DA0F6}"/>
              </a:ext>
            </a:extLst>
          </p:cNvPr>
          <p:cNvSpPr txBox="1"/>
          <p:nvPr/>
        </p:nvSpPr>
        <p:spPr>
          <a:xfrm>
            <a:off x="623392" y="5229200"/>
            <a:ext cx="2076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How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prefer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deal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outer</a:t>
            </a:r>
            <a:r>
              <a:rPr lang="nl-NL" dirty="0"/>
              <a:t> </a:t>
            </a:r>
            <a:r>
              <a:rPr lang="nl-NL" dirty="0" err="1"/>
              <a:t>world</a:t>
            </a:r>
            <a:endParaRPr lang="nl-NL" dirty="0"/>
          </a:p>
        </p:txBody>
      </p:sp>
      <p:pic>
        <p:nvPicPr>
          <p:cNvPr id="13" name="Afbeelding 12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1E40E1FA-4375-F944-89BB-1B317A7CF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4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Adapt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&amp; Connect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001_0001_4Type Wheel with space for writing_enGB.png">
            <a:extLst>
              <a:ext uri="{FF2B5EF4-FFF2-40B4-BE49-F238E27FC236}">
                <a16:creationId xmlns:a16="http://schemas.microsoft.com/office/drawing/2014/main" id="{8AA37B59-0C81-3E40-B6A4-B50D27305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376" y="2081523"/>
            <a:ext cx="3344574" cy="3344574"/>
          </a:xfrm>
          <a:prstGeom prst="rect">
            <a:avLst/>
          </a:prstGeom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id="{6179CC90-CE7E-4348-87CF-B238120FA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50" y="1548900"/>
            <a:ext cx="2073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B71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Fiery Red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F0666C1D-3E9A-184B-87A8-EB7A53761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50" y="5703639"/>
            <a:ext cx="28685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EB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Sunshine Yellow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84CE2DCD-A047-1C40-B687-3FA721D8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249" y="5703639"/>
            <a:ext cx="2073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6F9C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Green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98848CED-70DD-B746-8D35-DA4020D23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249" y="1545725"/>
            <a:ext cx="2073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95BA6"/>
                </a:solidFill>
                <a:latin typeface="Arial" pitchFamily="34" charset="0"/>
                <a:cs typeface="Arial" pitchFamily="34" charset="0"/>
              </a:rPr>
              <a:t>Cool Blue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08A436FA-1E39-FA48-BA58-F7984F78B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861" y="1943595"/>
            <a:ext cx="2834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300"/>
              </a:spcAft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 well prepared and thorough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8D913D84-EA3C-8B43-96A5-EEC9ADF77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50" y="1947140"/>
            <a:ext cx="2834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300"/>
              </a:spcAft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 direct and to the point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398D9833-EE7E-2E48-902C-A54F0A5B1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50" y="4980279"/>
            <a:ext cx="2834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300"/>
              </a:spcAft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 friendly and sociable</a:t>
            </a: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FFA13B2D-9FCE-0C4A-B32B-A72D659BE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861" y="4980279"/>
            <a:ext cx="2834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300"/>
              </a:spcAft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 patient and supportive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45428BC3-58AF-4B4D-8E6F-72C657331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317" y="2805790"/>
            <a:ext cx="2834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300"/>
              </a:spcAft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 not be flippant on important issues</a:t>
            </a:r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C0C62B70-2987-A045-82AA-10CEA96D1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50" y="2805790"/>
            <a:ext cx="2834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300"/>
              </a:spcAft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 not hesitate or waffle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C91A2EE4-BE9D-B948-B944-D8785158C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50" y="4208548"/>
            <a:ext cx="2834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300"/>
              </a:spcAft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 not tie them down with routine</a:t>
            </a: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33FB6583-6236-8342-BC4A-BC5D5715D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861" y="4208548"/>
            <a:ext cx="30437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300"/>
              </a:spcAft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 not push them to make quick decisions</a:t>
            </a:r>
          </a:p>
        </p:txBody>
      </p:sp>
      <p:pic>
        <p:nvPicPr>
          <p:cNvPr id="20" name="Afbeelding 19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AC4E97DE-B95A-5041-9F64-D4801DC66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4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Everyone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is right, but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partially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223DA5-A250-6E40-8160-B0AE27399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757" y="2564110"/>
            <a:ext cx="2449066" cy="2449066"/>
          </a:xfrm>
          <a:prstGeom prst="rect">
            <a:avLst/>
          </a:prstGeom>
        </p:spPr>
      </p:pic>
      <p:sp>
        <p:nvSpPr>
          <p:cNvPr id="17" name="Pijl links 16">
            <a:extLst>
              <a:ext uri="{FF2B5EF4-FFF2-40B4-BE49-F238E27FC236}">
                <a16:creationId xmlns:a16="http://schemas.microsoft.com/office/drawing/2014/main" id="{954F6416-DA61-994F-BA33-5338DFDC99D3}"/>
              </a:ext>
            </a:extLst>
          </p:cNvPr>
          <p:cNvSpPr/>
          <p:nvPr/>
        </p:nvSpPr>
        <p:spPr>
          <a:xfrm rot="16200000">
            <a:off x="4034901" y="5466742"/>
            <a:ext cx="1179512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Pijl links 18">
            <a:extLst>
              <a:ext uri="{FF2B5EF4-FFF2-40B4-BE49-F238E27FC236}">
                <a16:creationId xmlns:a16="http://schemas.microsoft.com/office/drawing/2014/main" id="{ACDB8983-75E4-1D43-9FDB-7C5FD999071E}"/>
              </a:ext>
            </a:extLst>
          </p:cNvPr>
          <p:cNvSpPr/>
          <p:nvPr/>
        </p:nvSpPr>
        <p:spPr>
          <a:xfrm>
            <a:off x="1847529" y="3388887"/>
            <a:ext cx="1179512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Pijl links 19">
            <a:extLst>
              <a:ext uri="{FF2B5EF4-FFF2-40B4-BE49-F238E27FC236}">
                <a16:creationId xmlns:a16="http://schemas.microsoft.com/office/drawing/2014/main" id="{9CE5DEAA-E0EF-D641-890C-45DAE0892304}"/>
              </a:ext>
            </a:extLst>
          </p:cNvPr>
          <p:cNvSpPr/>
          <p:nvPr/>
        </p:nvSpPr>
        <p:spPr>
          <a:xfrm rot="10800000">
            <a:off x="6201539" y="3388887"/>
            <a:ext cx="1179512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Pijl links 20">
            <a:extLst>
              <a:ext uri="{FF2B5EF4-FFF2-40B4-BE49-F238E27FC236}">
                <a16:creationId xmlns:a16="http://schemas.microsoft.com/office/drawing/2014/main" id="{3E128C19-DECD-324E-9B19-ADB3E68895D3}"/>
              </a:ext>
            </a:extLst>
          </p:cNvPr>
          <p:cNvSpPr/>
          <p:nvPr/>
        </p:nvSpPr>
        <p:spPr>
          <a:xfrm rot="5400000">
            <a:off x="4034901" y="1318456"/>
            <a:ext cx="1179512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53750058-E3AF-554F-83F5-976CD432D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595" y="5660453"/>
            <a:ext cx="792089" cy="79208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B40D718-3DD8-634F-814A-F2D7D00DD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847529" y="4453058"/>
            <a:ext cx="792089" cy="792089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686BF1E-093F-CF4D-8BA2-180A0D88C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61914" y="2471169"/>
            <a:ext cx="792089" cy="79208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314C3933-760C-2C4A-83B6-0B225F450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318145" y="1175771"/>
            <a:ext cx="792089" cy="792089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104BC86B-0652-C846-BBD6-4855435EBC7D}"/>
              </a:ext>
            </a:extLst>
          </p:cNvPr>
          <p:cNvSpPr txBox="1"/>
          <p:nvPr/>
        </p:nvSpPr>
        <p:spPr>
          <a:xfrm>
            <a:off x="8536982" y="1321673"/>
            <a:ext cx="3600402" cy="4987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C00000"/>
              </a:buClr>
            </a:pPr>
            <a:r>
              <a:rPr lang="en-GB" u="sng" dirty="0">
                <a:latin typeface="Verdana" panose="020B0604030504040204" pitchFamily="34" charset="0"/>
                <a:ea typeface="Verdana" panose="020B0604030504040204" pitchFamily="34" charset="0"/>
              </a:rPr>
              <a:t>In interaction: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Stay Open &amp; Curious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Raise Questions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Listen to Understand (instead of Reply/Fix)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Look for the Truth (even only small percentage)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Et cetera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Afbeelding 17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366BEBDE-7C8E-B641-803B-57E4CD911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 1">
            <a:extLst>
              <a:ext uri="{FF2B5EF4-FFF2-40B4-BE49-F238E27FC236}">
                <a16:creationId xmlns:a16="http://schemas.microsoft.com/office/drawing/2014/main" id="{6AAFFBAF-CB7F-144E-905D-A62AD6DD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PROGRAMMES &amp; PROJECTS</a:t>
            </a:r>
            <a:endParaRPr lang="nl-NL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EF7230-6B30-EA41-8B85-B006269C2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C809B5-0D25-3D4C-8F4F-28EAD496B097}" type="slidenum">
              <a:rPr lang="nl-NL" smtClean="0"/>
              <a:pPr/>
              <a:t>2</a:t>
            </a:fld>
            <a:endParaRPr lang="nl-NL" dirty="0"/>
          </a:p>
        </p:txBody>
      </p: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F77281D-907E-204D-9D37-5169B100167B}"/>
              </a:ext>
            </a:extLst>
          </p:cNvPr>
          <p:cNvGrpSpPr/>
          <p:nvPr/>
        </p:nvGrpSpPr>
        <p:grpSpPr>
          <a:xfrm>
            <a:off x="5414304" y="1415325"/>
            <a:ext cx="2250539" cy="1958058"/>
            <a:chOff x="5735759" y="1415325"/>
            <a:chExt cx="2250539" cy="1958058"/>
          </a:xfrm>
          <a:solidFill>
            <a:schemeClr val="tx2"/>
          </a:solidFill>
        </p:grpSpPr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93D0AAAA-168E-534D-B77B-9A19C0D6470D}"/>
                </a:ext>
              </a:extLst>
            </p:cNvPr>
            <p:cNvGrpSpPr/>
            <p:nvPr/>
          </p:nvGrpSpPr>
          <p:grpSpPr>
            <a:xfrm>
              <a:off x="5735759" y="1415325"/>
              <a:ext cx="2250539" cy="1958058"/>
              <a:chOff x="632425" y="1905000"/>
              <a:chExt cx="3202752" cy="3048000"/>
            </a:xfrm>
            <a:grpFill/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8A63A14B-E6A0-6D42-AA14-7448703C9246}"/>
                  </a:ext>
                </a:extLst>
              </p:cNvPr>
              <p:cNvSpPr/>
              <p:nvPr/>
            </p:nvSpPr>
            <p:spPr>
              <a:xfrm>
                <a:off x="633601" y="1905000"/>
                <a:ext cx="3073426" cy="2914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9604888D-5B76-1B4A-950F-8A4317C24441}"/>
                  </a:ext>
                </a:extLst>
              </p:cNvPr>
              <p:cNvSpPr/>
              <p:nvPr/>
            </p:nvSpPr>
            <p:spPr>
              <a:xfrm>
                <a:off x="3707027" y="1905000"/>
                <a:ext cx="128150" cy="1215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FA80F964-E194-1947-B330-C3287458D814}"/>
                  </a:ext>
                </a:extLst>
              </p:cNvPr>
              <p:cNvSpPr/>
              <p:nvPr/>
            </p:nvSpPr>
            <p:spPr>
              <a:xfrm>
                <a:off x="632425" y="4819135"/>
                <a:ext cx="332775" cy="1338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304B957E-E68F-D74A-8E7A-DEE247A52465}"/>
                </a:ext>
              </a:extLst>
            </p:cNvPr>
            <p:cNvSpPr txBox="1"/>
            <p:nvPr/>
          </p:nvSpPr>
          <p:spPr>
            <a:xfrm>
              <a:off x="5856117" y="2585044"/>
              <a:ext cx="206391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nl-NL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MANAGEMENT PROGRAMMES</a:t>
              </a: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4289840-F22C-B446-82BD-347575F7D365}"/>
              </a:ext>
            </a:extLst>
          </p:cNvPr>
          <p:cNvGrpSpPr/>
          <p:nvPr/>
        </p:nvGrpSpPr>
        <p:grpSpPr>
          <a:xfrm>
            <a:off x="3022681" y="3497322"/>
            <a:ext cx="4645915" cy="1958058"/>
            <a:chOff x="3022681" y="3497322"/>
            <a:chExt cx="4645915" cy="1958058"/>
          </a:xfrm>
          <a:solidFill>
            <a:schemeClr val="accent4"/>
          </a:solidFill>
        </p:grpSpPr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B6BFDE78-7935-3C45-B154-2F0B20013411}"/>
                </a:ext>
              </a:extLst>
            </p:cNvPr>
            <p:cNvSpPr/>
            <p:nvPr/>
          </p:nvSpPr>
          <p:spPr>
            <a:xfrm>
              <a:off x="3023542" y="3497322"/>
              <a:ext cx="4551251" cy="18720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AE1BAFBC-62F1-9445-8B67-F08E519A0FE6}"/>
                </a:ext>
              </a:extLst>
            </p:cNvPr>
            <p:cNvSpPr/>
            <p:nvPr/>
          </p:nvSpPr>
          <p:spPr>
            <a:xfrm>
              <a:off x="7574793" y="3497322"/>
              <a:ext cx="93803" cy="780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6A581AF0-C31A-514F-845B-1CCF2B17B1D4}"/>
                </a:ext>
              </a:extLst>
            </p:cNvPr>
            <p:cNvSpPr/>
            <p:nvPr/>
          </p:nvSpPr>
          <p:spPr>
            <a:xfrm>
              <a:off x="3022681" y="5369384"/>
              <a:ext cx="243584" cy="859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145AE874-7D9E-4E43-BFCA-69C6ADA4B359}"/>
                </a:ext>
              </a:extLst>
            </p:cNvPr>
            <p:cNvSpPr txBox="1"/>
            <p:nvPr/>
          </p:nvSpPr>
          <p:spPr>
            <a:xfrm>
              <a:off x="3143040" y="4420819"/>
              <a:ext cx="373356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nl-NL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CUSTOMISED PROGRAMMES FOR TEAMS &amp; ORGANISATIONS</a:t>
              </a:r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94CAC122-D45A-474B-8A9C-1AB30F6FBAE1}"/>
              </a:ext>
            </a:extLst>
          </p:cNvPr>
          <p:cNvGrpSpPr/>
          <p:nvPr/>
        </p:nvGrpSpPr>
        <p:grpSpPr>
          <a:xfrm>
            <a:off x="3022681" y="1415325"/>
            <a:ext cx="2250539" cy="1958058"/>
            <a:chOff x="5735759" y="1415325"/>
            <a:chExt cx="2250539" cy="1958058"/>
          </a:xfrm>
          <a:solidFill>
            <a:schemeClr val="accent3"/>
          </a:solidFill>
        </p:grpSpPr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EB907BCC-B69C-B347-9603-6ABA35FC9793}"/>
                </a:ext>
              </a:extLst>
            </p:cNvPr>
            <p:cNvGrpSpPr/>
            <p:nvPr/>
          </p:nvGrpSpPr>
          <p:grpSpPr>
            <a:xfrm>
              <a:off x="5735759" y="1415325"/>
              <a:ext cx="2250539" cy="1958058"/>
              <a:chOff x="632425" y="1905000"/>
              <a:chExt cx="3202752" cy="3048000"/>
            </a:xfrm>
            <a:grpFill/>
          </p:grpSpPr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C1D7A99-5B4E-2149-8222-BDDF630CC764}"/>
                  </a:ext>
                </a:extLst>
              </p:cNvPr>
              <p:cNvSpPr/>
              <p:nvPr/>
            </p:nvSpPr>
            <p:spPr>
              <a:xfrm>
                <a:off x="633601" y="1905000"/>
                <a:ext cx="3073426" cy="2914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CB8414EE-E079-8148-A553-204BE2B55DD5}"/>
                  </a:ext>
                </a:extLst>
              </p:cNvPr>
              <p:cNvSpPr/>
              <p:nvPr/>
            </p:nvSpPr>
            <p:spPr>
              <a:xfrm>
                <a:off x="3707027" y="1905000"/>
                <a:ext cx="128150" cy="1215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159E3530-87F8-304C-96A6-E74272D283FC}"/>
                  </a:ext>
                </a:extLst>
              </p:cNvPr>
              <p:cNvSpPr/>
              <p:nvPr/>
            </p:nvSpPr>
            <p:spPr>
              <a:xfrm>
                <a:off x="632425" y="4819135"/>
                <a:ext cx="332775" cy="1338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4A2982E3-534A-6C4F-9776-43751FAEBBC7}"/>
                </a:ext>
              </a:extLst>
            </p:cNvPr>
            <p:cNvSpPr txBox="1"/>
            <p:nvPr/>
          </p:nvSpPr>
          <p:spPr>
            <a:xfrm>
              <a:off x="5856117" y="2585044"/>
              <a:ext cx="206391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nl-NL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EXECUTIVE MASTERS</a:t>
              </a:r>
            </a:p>
          </p:txBody>
        </p:sp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EB519A11-9218-B048-AA7B-94794E3F1E6E}"/>
              </a:ext>
            </a:extLst>
          </p:cNvPr>
          <p:cNvGrpSpPr/>
          <p:nvPr/>
        </p:nvGrpSpPr>
        <p:grpSpPr>
          <a:xfrm>
            <a:off x="631884" y="1415325"/>
            <a:ext cx="2249713" cy="1958058"/>
            <a:chOff x="5736585" y="1415325"/>
            <a:chExt cx="2249713" cy="1958058"/>
          </a:xfrm>
        </p:grpSpPr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DBE620B3-AD29-604E-89E8-CBEE59E3DE8A}"/>
                </a:ext>
              </a:extLst>
            </p:cNvPr>
            <p:cNvGrpSpPr/>
            <p:nvPr/>
          </p:nvGrpSpPr>
          <p:grpSpPr>
            <a:xfrm>
              <a:off x="5736585" y="1415325"/>
              <a:ext cx="2249713" cy="1958058"/>
              <a:chOff x="633601" y="1905000"/>
              <a:chExt cx="3201576" cy="3048000"/>
            </a:xfrm>
            <a:solidFill>
              <a:schemeClr val="accent1"/>
            </a:solidFill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02D63B10-B36F-FA4E-8371-618F1B4DB253}"/>
                  </a:ext>
                </a:extLst>
              </p:cNvPr>
              <p:cNvSpPr/>
              <p:nvPr/>
            </p:nvSpPr>
            <p:spPr>
              <a:xfrm>
                <a:off x="633601" y="1905000"/>
                <a:ext cx="3073426" cy="2914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1" name="Rechthoek 60">
                <a:extLst>
                  <a:ext uri="{FF2B5EF4-FFF2-40B4-BE49-F238E27FC236}">
                    <a16:creationId xmlns:a16="http://schemas.microsoft.com/office/drawing/2014/main" id="{90948757-C562-624D-81C8-A244A991D28A}"/>
                  </a:ext>
                </a:extLst>
              </p:cNvPr>
              <p:cNvSpPr/>
              <p:nvPr/>
            </p:nvSpPr>
            <p:spPr>
              <a:xfrm>
                <a:off x="3707027" y="1905000"/>
                <a:ext cx="128150" cy="1215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07F8BAA2-11F2-4E4C-B961-9547DF36F82A}"/>
                  </a:ext>
                </a:extLst>
              </p:cNvPr>
              <p:cNvSpPr/>
              <p:nvPr/>
            </p:nvSpPr>
            <p:spPr>
              <a:xfrm>
                <a:off x="635180" y="4819135"/>
                <a:ext cx="332774" cy="1338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293A7E6E-8D31-2245-8C6B-728F58677750}"/>
                </a:ext>
              </a:extLst>
            </p:cNvPr>
            <p:cNvSpPr txBox="1"/>
            <p:nvPr/>
          </p:nvSpPr>
          <p:spPr>
            <a:xfrm>
              <a:off x="5856117" y="2708154"/>
              <a:ext cx="206391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MBA</a:t>
              </a:r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F801F8F9-1685-B24D-B790-F43ABFE349E1}"/>
              </a:ext>
            </a:extLst>
          </p:cNvPr>
          <p:cNvGrpSpPr/>
          <p:nvPr/>
        </p:nvGrpSpPr>
        <p:grpSpPr>
          <a:xfrm>
            <a:off x="632995" y="3497322"/>
            <a:ext cx="2250539" cy="1958058"/>
            <a:chOff x="5735759" y="1415325"/>
            <a:chExt cx="2250539" cy="1958058"/>
          </a:xfrm>
          <a:solidFill>
            <a:schemeClr val="accent5"/>
          </a:solidFill>
        </p:grpSpPr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FB6B43BF-FB9F-6642-9CC1-187F8AD2F34E}"/>
                </a:ext>
              </a:extLst>
            </p:cNvPr>
            <p:cNvGrpSpPr/>
            <p:nvPr/>
          </p:nvGrpSpPr>
          <p:grpSpPr>
            <a:xfrm>
              <a:off x="5735759" y="1415325"/>
              <a:ext cx="2250539" cy="1958058"/>
              <a:chOff x="632425" y="1905000"/>
              <a:chExt cx="3202752" cy="3048000"/>
            </a:xfrm>
            <a:grpFill/>
          </p:grpSpPr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194BD0DF-8DD2-E449-92A9-37F2CB4AC634}"/>
                  </a:ext>
                </a:extLst>
              </p:cNvPr>
              <p:cNvSpPr/>
              <p:nvPr/>
            </p:nvSpPr>
            <p:spPr>
              <a:xfrm>
                <a:off x="633601" y="1905000"/>
                <a:ext cx="3073426" cy="2914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71134E91-FAFB-394D-B7FD-7D5DD91CE024}"/>
                  </a:ext>
                </a:extLst>
              </p:cNvPr>
              <p:cNvSpPr/>
              <p:nvPr/>
            </p:nvSpPr>
            <p:spPr>
              <a:xfrm>
                <a:off x="3707027" y="1905000"/>
                <a:ext cx="128150" cy="1215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10AF3EC1-5E55-9644-8271-15C5F4E99666}"/>
                  </a:ext>
                </a:extLst>
              </p:cNvPr>
              <p:cNvSpPr/>
              <p:nvPr/>
            </p:nvSpPr>
            <p:spPr>
              <a:xfrm>
                <a:off x="632425" y="4819135"/>
                <a:ext cx="332775" cy="1338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65" name="Tekstvak 64">
              <a:extLst>
                <a:ext uri="{FF2B5EF4-FFF2-40B4-BE49-F238E27FC236}">
                  <a16:creationId xmlns:a16="http://schemas.microsoft.com/office/drawing/2014/main" id="{74020629-DB5C-BB43-B21E-5204D57D91CA}"/>
                </a:ext>
              </a:extLst>
            </p:cNvPr>
            <p:cNvSpPr txBox="1"/>
            <p:nvPr/>
          </p:nvSpPr>
          <p:spPr>
            <a:xfrm>
              <a:off x="5856117" y="2585044"/>
              <a:ext cx="206391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nl-NL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INNOVATION PROJECTS</a:t>
              </a:r>
            </a:p>
          </p:txBody>
        </p:sp>
      </p:grpSp>
      <p:sp>
        <p:nvSpPr>
          <p:cNvPr id="72" name="Rectangle 7">
            <a:extLst>
              <a:ext uri="{FF2B5EF4-FFF2-40B4-BE49-F238E27FC236}">
                <a16:creationId xmlns:a16="http://schemas.microsoft.com/office/drawing/2014/main" id="{55898211-0D0A-4E4B-9576-5AD5FB062D95}"/>
              </a:ext>
            </a:extLst>
          </p:cNvPr>
          <p:cNvSpPr/>
          <p:nvPr/>
        </p:nvSpPr>
        <p:spPr>
          <a:xfrm>
            <a:off x="8338457" y="1970635"/>
            <a:ext cx="374395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MaastrichtMBA</a:t>
            </a:r>
            <a:endParaRPr lang="en-US" sz="2400" b="1" dirty="0">
              <a:solidFill>
                <a:schemeClr val="accent1"/>
              </a:solidFill>
            </a:endParaRPr>
          </a:p>
          <a:p>
            <a:endParaRPr lang="en-US" sz="2000" i="1" dirty="0"/>
          </a:p>
          <a:p>
            <a:r>
              <a:rPr lang="en-US" sz="2000" i="1" dirty="0"/>
              <a:t>International executive MBA </a:t>
            </a:r>
            <a:r>
              <a:rPr lang="en-US" sz="2000" i="1" dirty="0" err="1"/>
              <a:t>programme</a:t>
            </a:r>
            <a:r>
              <a:rPr lang="en-US" sz="2000" i="1" dirty="0"/>
              <a:t> for professionals</a:t>
            </a:r>
          </a:p>
          <a:p>
            <a:endParaRPr lang="en-US" sz="2000" i="1" dirty="0"/>
          </a:p>
          <a:p>
            <a:r>
              <a:rPr lang="en-US" sz="2000" i="1" dirty="0"/>
              <a:t>Offered in Executive &amp; Blended formats</a:t>
            </a:r>
          </a:p>
          <a:p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www.maastrichtmba.com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1047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apparaat&#10;&#10;Automatisch gegenereerde beschrijving">
            <a:extLst>
              <a:ext uri="{FF2B5EF4-FFF2-40B4-BE49-F238E27FC236}">
                <a16:creationId xmlns:a16="http://schemas.microsoft.com/office/drawing/2014/main" id="{B407CDE0-A347-654B-8626-C49FA8FD4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52" y="2492896"/>
            <a:ext cx="8666779" cy="26971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In Connection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your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Team &amp;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Organisation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BB20B068-9825-6441-B29D-848D8AA9DED0}"/>
              </a:ext>
            </a:extLst>
          </p:cNvPr>
          <p:cNvSpPr txBox="1"/>
          <p:nvPr/>
        </p:nvSpPr>
        <p:spPr>
          <a:xfrm>
            <a:off x="3480498" y="1196752"/>
            <a:ext cx="2300630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dirty="0">
                <a:solidFill>
                  <a:srgbClr val="C5E0B4"/>
                </a:solidFill>
              </a:rPr>
              <a:t>Relations</a:t>
            </a:r>
          </a:p>
          <a:p>
            <a:pPr algn="ctr">
              <a:lnSpc>
                <a:spcPct val="130000"/>
              </a:lnSpc>
            </a:pPr>
            <a:r>
              <a:rPr lang="nl-NL" dirty="0" err="1">
                <a:solidFill>
                  <a:srgbClr val="C5E0B4"/>
                </a:solidFill>
              </a:rPr>
              <a:t>Acknowledgement</a:t>
            </a:r>
            <a:endParaRPr lang="nl-NL" dirty="0">
              <a:solidFill>
                <a:srgbClr val="C5E0B4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nl-NL" dirty="0">
                <a:solidFill>
                  <a:srgbClr val="C5E0B4"/>
                </a:solidFill>
              </a:rPr>
              <a:t>Dream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D5199B8-DC9B-5C40-BB5F-A8F9C3AD7376}"/>
              </a:ext>
            </a:extLst>
          </p:cNvPr>
          <p:cNvSpPr txBox="1"/>
          <p:nvPr/>
        </p:nvSpPr>
        <p:spPr>
          <a:xfrm>
            <a:off x="3975403" y="5301208"/>
            <a:ext cx="1582484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Goals</a:t>
            </a:r>
          </a:p>
          <a:p>
            <a:pPr algn="ctr">
              <a:lnSpc>
                <a:spcPct val="130000"/>
              </a:lnSpc>
            </a:pPr>
            <a:r>
              <a:rPr lang="nl-N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Compliment</a:t>
            </a:r>
          </a:p>
          <a:p>
            <a:pPr algn="ctr">
              <a:lnSpc>
                <a:spcPct val="130000"/>
              </a:lnSpc>
            </a:pPr>
            <a:r>
              <a:rPr lang="nl-N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Ambition</a:t>
            </a:r>
            <a:endParaRPr lang="nl-NL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10AE308-EB53-904F-B342-4310370E9CB1}"/>
              </a:ext>
            </a:extLst>
          </p:cNvPr>
          <p:cNvSpPr txBox="1"/>
          <p:nvPr/>
        </p:nvSpPr>
        <p:spPr>
          <a:xfrm>
            <a:off x="1601798" y="1650490"/>
            <a:ext cx="1720344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C5E0B4"/>
                </a:solidFill>
              </a:rPr>
              <a:t>Fulfilment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C5E0B4"/>
                </a:solidFill>
              </a:rPr>
              <a:t>Vulnerable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C5E0B4"/>
                </a:solidFill>
              </a:rPr>
              <a:t>Introspection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F2B1320-EE19-B74F-8BBE-ECC086E7EB5D}"/>
              </a:ext>
            </a:extLst>
          </p:cNvPr>
          <p:cNvSpPr txBox="1"/>
          <p:nvPr/>
        </p:nvSpPr>
        <p:spPr>
          <a:xfrm>
            <a:off x="1836943" y="4941168"/>
            <a:ext cx="1398140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BDD7EE"/>
                </a:solidFill>
              </a:rPr>
              <a:t>Successful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BDD7EE"/>
                </a:solidFill>
              </a:rPr>
              <a:t>Resolute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BDD7EE"/>
                </a:solidFill>
              </a:rPr>
              <a:t>Reflection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17C9D78-3258-B442-A886-F04DCC566005}"/>
              </a:ext>
            </a:extLst>
          </p:cNvPr>
          <p:cNvSpPr txBox="1"/>
          <p:nvPr/>
        </p:nvSpPr>
        <p:spPr>
          <a:xfrm>
            <a:off x="6096000" y="5301208"/>
            <a:ext cx="1277914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dirty="0" err="1">
                <a:solidFill>
                  <a:srgbClr val="034C8C"/>
                </a:solidFill>
              </a:rPr>
              <a:t>Structure</a:t>
            </a:r>
            <a:endParaRPr lang="nl-NL" dirty="0">
              <a:solidFill>
                <a:srgbClr val="034C8C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nl-NL" dirty="0">
                <a:solidFill>
                  <a:srgbClr val="034C8C"/>
                </a:solidFill>
              </a:rPr>
              <a:t>Just do </a:t>
            </a:r>
            <a:r>
              <a:rPr lang="nl-NL" dirty="0" err="1">
                <a:solidFill>
                  <a:srgbClr val="034C8C"/>
                </a:solidFill>
              </a:rPr>
              <a:t>it</a:t>
            </a:r>
            <a:endParaRPr lang="nl-NL" dirty="0">
              <a:solidFill>
                <a:srgbClr val="034C8C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nl-NL" dirty="0">
                <a:solidFill>
                  <a:srgbClr val="034C8C"/>
                </a:solidFill>
              </a:rPr>
              <a:t>Profit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F765514-FB69-B146-871C-0817A37BB713}"/>
              </a:ext>
            </a:extLst>
          </p:cNvPr>
          <p:cNvSpPr txBox="1"/>
          <p:nvPr/>
        </p:nvSpPr>
        <p:spPr>
          <a:xfrm>
            <a:off x="5982988" y="1146434"/>
            <a:ext cx="1372492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dirty="0">
                <a:solidFill>
                  <a:srgbClr val="378F2F"/>
                </a:solidFill>
              </a:rPr>
              <a:t>Culture</a:t>
            </a:r>
          </a:p>
          <a:p>
            <a:pPr algn="ctr">
              <a:lnSpc>
                <a:spcPct val="130000"/>
              </a:lnSpc>
            </a:pPr>
            <a:r>
              <a:rPr lang="nl-NL" dirty="0" err="1">
                <a:solidFill>
                  <a:srgbClr val="378F2F"/>
                </a:solidFill>
              </a:rPr>
              <a:t>Ethics</a:t>
            </a:r>
            <a:endParaRPr lang="nl-NL" dirty="0">
              <a:solidFill>
                <a:srgbClr val="378F2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nl-NL" dirty="0" err="1">
                <a:solidFill>
                  <a:srgbClr val="378F2F"/>
                </a:solidFill>
              </a:rPr>
              <a:t>Happiness</a:t>
            </a:r>
            <a:endParaRPr lang="nl-NL" dirty="0">
              <a:solidFill>
                <a:srgbClr val="378F2F"/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37C88F2-5DDF-8D4A-A80C-041D4672C853}"/>
              </a:ext>
            </a:extLst>
          </p:cNvPr>
          <p:cNvSpPr txBox="1"/>
          <p:nvPr/>
        </p:nvSpPr>
        <p:spPr>
          <a:xfrm>
            <a:off x="772343" y="3933056"/>
            <a:ext cx="1542410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b="1" dirty="0" err="1">
                <a:solidFill>
                  <a:srgbClr val="034C8C"/>
                </a:solidFill>
              </a:rPr>
              <a:t>Functional</a:t>
            </a:r>
            <a:endParaRPr lang="nl-NL" b="1" dirty="0">
              <a:solidFill>
                <a:srgbClr val="034C8C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6E99C1E-72D0-674B-B478-AA680DDFA1F7}"/>
              </a:ext>
            </a:extLst>
          </p:cNvPr>
          <p:cNvSpPr txBox="1"/>
          <p:nvPr/>
        </p:nvSpPr>
        <p:spPr>
          <a:xfrm>
            <a:off x="761036" y="3234783"/>
            <a:ext cx="1492716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b="1" dirty="0" err="1">
                <a:solidFill>
                  <a:schemeClr val="accent6"/>
                </a:solidFill>
              </a:rPr>
              <a:t>Relational</a:t>
            </a:r>
            <a:endParaRPr lang="nl-NL" b="1" dirty="0">
              <a:solidFill>
                <a:schemeClr val="accent6"/>
              </a:solidFill>
            </a:endParaRPr>
          </a:p>
        </p:txBody>
      </p:sp>
      <p:pic>
        <p:nvPicPr>
          <p:cNvPr id="17" name="Afbeelding 16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9A78C884-AF4B-6C4C-8048-6471006D7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69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Impact energy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CA84997A-C3E2-9A44-9FCF-223AB3C08665}"/>
              </a:ext>
            </a:extLst>
          </p:cNvPr>
          <p:cNvGrpSpPr/>
          <p:nvPr/>
        </p:nvGrpSpPr>
        <p:grpSpPr>
          <a:xfrm>
            <a:off x="1415485" y="920160"/>
            <a:ext cx="9361029" cy="5605184"/>
            <a:chOff x="1977070" y="980728"/>
            <a:chExt cx="8079370" cy="5148388"/>
          </a:xfrm>
        </p:grpSpPr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EB0E9C10-A6FD-3842-A4E4-61262103A9C1}"/>
                </a:ext>
              </a:extLst>
            </p:cNvPr>
            <p:cNvGrpSpPr/>
            <p:nvPr/>
          </p:nvGrpSpPr>
          <p:grpSpPr>
            <a:xfrm>
              <a:off x="2158247" y="1487775"/>
              <a:ext cx="7898193" cy="4440463"/>
              <a:chOff x="1230422" y="1346504"/>
              <a:chExt cx="7869395" cy="4771310"/>
            </a:xfrm>
            <a:solidFill>
              <a:srgbClr val="034C8C"/>
            </a:solidFill>
          </p:grpSpPr>
          <p:sp>
            <p:nvSpPr>
              <p:cNvPr id="20" name="Afgeronde rechthoek 19">
                <a:extLst>
                  <a:ext uri="{FF2B5EF4-FFF2-40B4-BE49-F238E27FC236}">
                    <a16:creationId xmlns:a16="http://schemas.microsoft.com/office/drawing/2014/main" id="{9368DBC2-AA9D-A34F-B782-70D9007EF436}"/>
                  </a:ext>
                </a:extLst>
              </p:cNvPr>
              <p:cNvSpPr/>
              <p:nvPr/>
            </p:nvSpPr>
            <p:spPr>
              <a:xfrm>
                <a:off x="1230422" y="1797814"/>
                <a:ext cx="72000" cy="432000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rgbClr val="034C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4551">
                  <a:defRPr/>
                </a:pPr>
                <a:endParaRPr lang="nl-NL" sz="79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Afgeronde rechthoek 20">
                <a:extLst>
                  <a:ext uri="{FF2B5EF4-FFF2-40B4-BE49-F238E27FC236}">
                    <a16:creationId xmlns:a16="http://schemas.microsoft.com/office/drawing/2014/main" id="{14CB2AD4-9DA2-2C40-A3CD-F428DAED13AE}"/>
                  </a:ext>
                </a:extLst>
              </p:cNvPr>
              <p:cNvSpPr/>
              <p:nvPr/>
            </p:nvSpPr>
            <p:spPr>
              <a:xfrm rot="5400000">
                <a:off x="5140138" y="2160861"/>
                <a:ext cx="72000" cy="7841906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rgbClr val="034C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4551">
                  <a:defRPr/>
                </a:pPr>
                <a:endParaRPr lang="nl-NL" sz="79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Afgeronde rechthoek 21">
                <a:extLst>
                  <a:ext uri="{FF2B5EF4-FFF2-40B4-BE49-F238E27FC236}">
                    <a16:creationId xmlns:a16="http://schemas.microsoft.com/office/drawing/2014/main" id="{D592F091-B59C-1241-AA26-D5ACBAD61495}"/>
                  </a:ext>
                </a:extLst>
              </p:cNvPr>
              <p:cNvSpPr/>
              <p:nvPr/>
            </p:nvSpPr>
            <p:spPr>
              <a:xfrm rot="5400000">
                <a:off x="5373816" y="-2307495"/>
                <a:ext cx="72002" cy="738000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rgbClr val="034C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4551">
                  <a:defRPr/>
                </a:pPr>
                <a:endParaRPr lang="nl-NL" sz="79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Afgeronde rechthoek 22">
                <a:extLst>
                  <a:ext uri="{FF2B5EF4-FFF2-40B4-BE49-F238E27FC236}">
                    <a16:creationId xmlns:a16="http://schemas.microsoft.com/office/drawing/2014/main" id="{C2C05D56-DEAE-9240-AC5B-C438C3B07AF7}"/>
                  </a:ext>
                </a:extLst>
              </p:cNvPr>
              <p:cNvSpPr/>
              <p:nvPr/>
            </p:nvSpPr>
            <p:spPr>
              <a:xfrm>
                <a:off x="9027817" y="1354800"/>
                <a:ext cx="72000" cy="4763014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rgbClr val="034C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4551">
                  <a:defRPr/>
                </a:pPr>
                <a:endParaRPr lang="nl-NL" sz="79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9DE7610D-9C46-6042-AF8A-DE87F0F1B506}"/>
                </a:ext>
              </a:extLst>
            </p:cNvPr>
            <p:cNvSpPr txBox="1"/>
            <p:nvPr/>
          </p:nvSpPr>
          <p:spPr>
            <a:xfrm>
              <a:off x="1977070" y="980728"/>
              <a:ext cx="596638" cy="1029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22041">
                <a:defRPr/>
              </a:pPr>
              <a:r>
                <a:rPr lang="nl-NL" sz="6092" dirty="0">
                  <a:solidFill>
                    <a:srgbClr val="FF0000"/>
                  </a:solidFill>
                  <a:latin typeface="American Typewriter" panose="02090604020004020304" pitchFamily="18" charset="77"/>
                </a:rPr>
                <a:t>e</a:t>
              </a:r>
            </a:p>
          </p:txBody>
        </p: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48058269-BD8A-BC40-8384-5E400BD21782}"/>
                </a:ext>
              </a:extLst>
            </p:cNvPr>
            <p:cNvCxnSpPr/>
            <p:nvPr/>
          </p:nvCxnSpPr>
          <p:spPr>
            <a:xfrm flipV="1">
              <a:off x="3431704" y="2132856"/>
              <a:ext cx="1584176" cy="1584176"/>
            </a:xfrm>
            <a:prstGeom prst="straightConnector1">
              <a:avLst/>
            </a:prstGeom>
            <a:ln w="7937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met pijl 25">
              <a:extLst>
                <a:ext uri="{FF2B5EF4-FFF2-40B4-BE49-F238E27FC236}">
                  <a16:creationId xmlns:a16="http://schemas.microsoft.com/office/drawing/2014/main" id="{FFB9D505-60E4-9B4F-8BF4-C8BB93AE149F}"/>
                </a:ext>
              </a:extLst>
            </p:cNvPr>
            <p:cNvCxnSpPr/>
            <p:nvPr/>
          </p:nvCxnSpPr>
          <p:spPr>
            <a:xfrm>
              <a:off x="3431704" y="3717032"/>
              <a:ext cx="1584176" cy="1584176"/>
            </a:xfrm>
            <a:prstGeom prst="straightConnector1">
              <a:avLst/>
            </a:prstGeom>
            <a:ln w="793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B07D9D0E-D0DE-B744-ABC5-7BE30F2D6D58}"/>
                </a:ext>
              </a:extLst>
            </p:cNvPr>
            <p:cNvSpPr txBox="1"/>
            <p:nvPr/>
          </p:nvSpPr>
          <p:spPr>
            <a:xfrm>
              <a:off x="4372713" y="3163607"/>
              <a:ext cx="2238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nl-NL" i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Performance + 14%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D35B1C5E-A107-E144-9F5E-23B28CB1A7BE}"/>
                </a:ext>
              </a:extLst>
            </p:cNvPr>
            <p:cNvSpPr txBox="1"/>
            <p:nvPr/>
          </p:nvSpPr>
          <p:spPr>
            <a:xfrm>
              <a:off x="4960011" y="2615430"/>
              <a:ext cx="2406234" cy="339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nl-NL" i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Client </a:t>
              </a:r>
              <a:r>
                <a:rPr lang="nl-NL" i="1" dirty="0" err="1">
                  <a:solidFill>
                    <a:prstClr val="black"/>
                  </a:solidFill>
                  <a:latin typeface="Comic Sans MS" panose="030F0702030302020204" pitchFamily="66" charset="0"/>
                </a:rPr>
                <a:t>Satisfaction</a:t>
              </a:r>
              <a:r>
                <a:rPr lang="nl-NL" i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+ 6%</a:t>
              </a: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B81E69FC-7677-A143-B8DC-16310A85200A}"/>
                </a:ext>
              </a:extLst>
            </p:cNvPr>
            <p:cNvSpPr txBox="1"/>
            <p:nvPr/>
          </p:nvSpPr>
          <p:spPr>
            <a:xfrm>
              <a:off x="5325611" y="1981594"/>
              <a:ext cx="2127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nl-NL" i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Commitment +19%</a:t>
              </a: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92C9C4B5-5FE1-C143-A4BD-29C99253E68A}"/>
                </a:ext>
              </a:extLst>
            </p:cNvPr>
            <p:cNvSpPr txBox="1"/>
            <p:nvPr/>
          </p:nvSpPr>
          <p:spPr>
            <a:xfrm>
              <a:off x="4372713" y="3895778"/>
              <a:ext cx="2710609" cy="339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GB" i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Emotional exhaustion + 18%</a:t>
              </a: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A5C9B8BC-FB03-6841-BA58-098439C11CE1}"/>
                </a:ext>
              </a:extLst>
            </p:cNvPr>
            <p:cNvSpPr txBox="1"/>
            <p:nvPr/>
          </p:nvSpPr>
          <p:spPr>
            <a:xfrm>
              <a:off x="5015880" y="4479010"/>
              <a:ext cx="2191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nl-NL" i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Performance -27%</a:t>
              </a: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679C52A0-8E03-694D-A263-7C1C117578BA}"/>
                </a:ext>
              </a:extLst>
            </p:cNvPr>
            <p:cNvSpPr txBox="1"/>
            <p:nvPr/>
          </p:nvSpPr>
          <p:spPr>
            <a:xfrm>
              <a:off x="5484959" y="5052178"/>
              <a:ext cx="2479561" cy="339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nl-NL" i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Employee turnover + 21%</a:t>
              </a:r>
            </a:p>
          </p:txBody>
        </p:sp>
        <p:cxnSp>
          <p:nvCxnSpPr>
            <p:cNvPr id="35" name="Rechte verbindingslijn 34">
              <a:extLst>
                <a:ext uri="{FF2B5EF4-FFF2-40B4-BE49-F238E27FC236}">
                  <a16:creationId xmlns:a16="http://schemas.microsoft.com/office/drawing/2014/main" id="{34977E79-6894-4F47-A7F3-3905F53C93C6}"/>
                </a:ext>
              </a:extLst>
            </p:cNvPr>
            <p:cNvCxnSpPr/>
            <p:nvPr/>
          </p:nvCxnSpPr>
          <p:spPr>
            <a:xfrm>
              <a:off x="3431704" y="3717032"/>
              <a:ext cx="36430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fgeronde rechthoek 35">
              <a:extLst>
                <a:ext uri="{FF2B5EF4-FFF2-40B4-BE49-F238E27FC236}">
                  <a16:creationId xmlns:a16="http://schemas.microsoft.com/office/drawing/2014/main" id="{10B57B97-E8D1-3546-B066-E1592AA289CF}"/>
                </a:ext>
              </a:extLst>
            </p:cNvPr>
            <p:cNvSpPr/>
            <p:nvPr/>
          </p:nvSpPr>
          <p:spPr>
            <a:xfrm>
              <a:off x="7708742" y="1262980"/>
              <a:ext cx="1295446" cy="690679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>
                <a:defRPr/>
              </a:pPr>
              <a:r>
                <a:rPr lang="nl-NL" sz="2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PASSION</a:t>
              </a:r>
            </a:p>
          </p:txBody>
        </p:sp>
        <p:sp>
          <p:nvSpPr>
            <p:cNvPr id="37" name="Afgeronde rechthoek 36">
              <a:extLst>
                <a:ext uri="{FF2B5EF4-FFF2-40B4-BE49-F238E27FC236}">
                  <a16:creationId xmlns:a16="http://schemas.microsoft.com/office/drawing/2014/main" id="{42C96245-B06C-1B4C-94EE-011F0AA68334}"/>
                </a:ext>
              </a:extLst>
            </p:cNvPr>
            <p:cNvSpPr/>
            <p:nvPr/>
          </p:nvSpPr>
          <p:spPr>
            <a:xfrm>
              <a:off x="7708742" y="5445225"/>
              <a:ext cx="1339586" cy="683891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844083">
                <a:defRPr/>
              </a:pPr>
              <a:r>
                <a:rPr lang="nl-NL" sz="2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STRESS</a:t>
              </a: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E7F05ECC-01B3-144D-BB3B-8838CCD69ED3}"/>
                </a:ext>
              </a:extLst>
            </p:cNvPr>
            <p:cNvSpPr txBox="1"/>
            <p:nvPr/>
          </p:nvSpPr>
          <p:spPr>
            <a:xfrm rot="16200000">
              <a:off x="2137803" y="3580451"/>
              <a:ext cx="2091054" cy="34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nl-NL" sz="20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Impact energy 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9524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What’s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mindset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within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your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organisation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E170B71E-D2E9-C046-9235-ACB0FA908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268" y="1052736"/>
            <a:ext cx="8063884" cy="5160886"/>
          </a:xfrm>
          <a:prstGeom prst="rect">
            <a:avLst/>
          </a:prstGeom>
        </p:spPr>
      </p:pic>
      <p:pic>
        <p:nvPicPr>
          <p:cNvPr id="8" name="Afbeelding 7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084A40C8-E677-ED49-98D6-E5D35698A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38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apparaat&#10;&#10;Automatisch gegenereerde beschrijving">
            <a:extLst>
              <a:ext uri="{FF2B5EF4-FFF2-40B4-BE49-F238E27FC236}">
                <a16:creationId xmlns:a16="http://schemas.microsoft.com/office/drawing/2014/main" id="{B407CDE0-A347-654B-8626-C49FA8FD4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52" y="2492896"/>
            <a:ext cx="8666779" cy="26971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In Connection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rest of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world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BB20B068-9825-6441-B29D-848D8AA9DED0}"/>
              </a:ext>
            </a:extLst>
          </p:cNvPr>
          <p:cNvSpPr txBox="1"/>
          <p:nvPr/>
        </p:nvSpPr>
        <p:spPr>
          <a:xfrm>
            <a:off x="3480498" y="1196752"/>
            <a:ext cx="2300630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>
                <a:solidFill>
                  <a:srgbClr val="C5E0B4"/>
                </a:solidFill>
              </a:rPr>
              <a:t>Relations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rgbClr val="C5E0B4"/>
                </a:solidFill>
              </a:rPr>
              <a:t>Acknowledgement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rgbClr val="C5E0B4"/>
                </a:solidFill>
              </a:rPr>
              <a:t>Dream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D5199B8-DC9B-5C40-BB5F-A8F9C3AD7376}"/>
              </a:ext>
            </a:extLst>
          </p:cNvPr>
          <p:cNvSpPr txBox="1"/>
          <p:nvPr/>
        </p:nvSpPr>
        <p:spPr>
          <a:xfrm>
            <a:off x="3975403" y="5301208"/>
            <a:ext cx="1582484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>
                <a:solidFill>
                  <a:schemeClr val="accent5">
                    <a:lumMod val="40000"/>
                    <a:lumOff val="60000"/>
                  </a:schemeClr>
                </a:solidFill>
              </a:rPr>
              <a:t>Goals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chemeClr val="accent5">
                    <a:lumMod val="40000"/>
                    <a:lumOff val="60000"/>
                  </a:schemeClr>
                </a:solidFill>
              </a:rPr>
              <a:t>Compliment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chemeClr val="accent5">
                    <a:lumMod val="40000"/>
                    <a:lumOff val="60000"/>
                  </a:schemeClr>
                </a:solidFill>
              </a:rPr>
              <a:t>Ambition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10AE308-EB53-904F-B342-4310370E9CB1}"/>
              </a:ext>
            </a:extLst>
          </p:cNvPr>
          <p:cNvSpPr txBox="1"/>
          <p:nvPr/>
        </p:nvSpPr>
        <p:spPr>
          <a:xfrm>
            <a:off x="1601798" y="1650490"/>
            <a:ext cx="1720344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C5E0B4"/>
                </a:solidFill>
              </a:rPr>
              <a:t>Fulfilment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C5E0B4"/>
                </a:solidFill>
              </a:rPr>
              <a:t>Vulnerable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C5E0B4"/>
                </a:solidFill>
              </a:rPr>
              <a:t>Introspection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F2B1320-EE19-B74F-8BBE-ECC086E7EB5D}"/>
              </a:ext>
            </a:extLst>
          </p:cNvPr>
          <p:cNvSpPr txBox="1"/>
          <p:nvPr/>
        </p:nvSpPr>
        <p:spPr>
          <a:xfrm>
            <a:off x="1836943" y="4941168"/>
            <a:ext cx="1398140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BDD7EE"/>
                </a:solidFill>
              </a:rPr>
              <a:t>Successful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BDD7EE"/>
                </a:solidFill>
              </a:rPr>
              <a:t>Resolute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BDD7EE"/>
                </a:solidFill>
              </a:rPr>
              <a:t>Reflection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17C9D78-3258-B442-A886-F04DCC566005}"/>
              </a:ext>
            </a:extLst>
          </p:cNvPr>
          <p:cNvSpPr txBox="1"/>
          <p:nvPr/>
        </p:nvSpPr>
        <p:spPr>
          <a:xfrm>
            <a:off x="6096000" y="5301208"/>
            <a:ext cx="1277914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>
                <a:solidFill>
                  <a:schemeClr val="accent5">
                    <a:lumMod val="40000"/>
                    <a:lumOff val="60000"/>
                  </a:schemeClr>
                </a:solidFill>
              </a:rPr>
              <a:t>Structure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chemeClr val="accent5">
                    <a:lumMod val="40000"/>
                    <a:lumOff val="60000"/>
                  </a:schemeClr>
                </a:solidFill>
              </a:rPr>
              <a:t>Just do it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chemeClr val="accent5">
                    <a:lumMod val="40000"/>
                    <a:lumOff val="60000"/>
                  </a:schemeClr>
                </a:solidFill>
              </a:rPr>
              <a:t>Profit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144BA0C-EAF3-A648-9B64-7334EC9BF964}"/>
              </a:ext>
            </a:extLst>
          </p:cNvPr>
          <p:cNvSpPr txBox="1"/>
          <p:nvPr/>
        </p:nvSpPr>
        <p:spPr>
          <a:xfrm>
            <a:off x="7965273" y="1146434"/>
            <a:ext cx="2205412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>
                <a:solidFill>
                  <a:srgbClr val="378F2F"/>
                </a:solidFill>
              </a:rPr>
              <a:t>Society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rgbClr val="378F2F"/>
                </a:solidFill>
              </a:rPr>
              <a:t>Circular Economy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rgbClr val="378F2F"/>
                </a:solidFill>
              </a:rPr>
              <a:t>Sustainability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F765514-FB69-B146-871C-0817A37BB713}"/>
              </a:ext>
            </a:extLst>
          </p:cNvPr>
          <p:cNvSpPr txBox="1"/>
          <p:nvPr/>
        </p:nvSpPr>
        <p:spPr>
          <a:xfrm>
            <a:off x="5982988" y="1146434"/>
            <a:ext cx="1372492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>
                <a:solidFill>
                  <a:srgbClr val="C5E0B4"/>
                </a:solidFill>
              </a:rPr>
              <a:t>Culture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rgbClr val="C5E0B4"/>
                </a:solidFill>
              </a:rPr>
              <a:t>Ethics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rgbClr val="C5E0B4"/>
                </a:solidFill>
              </a:rPr>
              <a:t>Happiness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37C88F2-5DDF-8D4A-A80C-041D4672C853}"/>
              </a:ext>
            </a:extLst>
          </p:cNvPr>
          <p:cNvSpPr txBox="1"/>
          <p:nvPr/>
        </p:nvSpPr>
        <p:spPr>
          <a:xfrm>
            <a:off x="772343" y="3933056"/>
            <a:ext cx="1542410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b="1">
                <a:solidFill>
                  <a:srgbClr val="034C8C"/>
                </a:solidFill>
              </a:rPr>
              <a:t>Functional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6E99C1E-72D0-674B-B478-AA680DDFA1F7}"/>
              </a:ext>
            </a:extLst>
          </p:cNvPr>
          <p:cNvSpPr txBox="1"/>
          <p:nvPr/>
        </p:nvSpPr>
        <p:spPr>
          <a:xfrm>
            <a:off x="761036" y="3234783"/>
            <a:ext cx="1492716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b="1">
                <a:solidFill>
                  <a:schemeClr val="accent6"/>
                </a:solidFill>
              </a:rPr>
              <a:t>Relational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11A8344C-1FEF-5F48-BE3F-322012FE6109}"/>
              </a:ext>
            </a:extLst>
          </p:cNvPr>
          <p:cNvSpPr txBox="1"/>
          <p:nvPr/>
        </p:nvSpPr>
        <p:spPr>
          <a:xfrm>
            <a:off x="7762126" y="5301208"/>
            <a:ext cx="2838599" cy="113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>
                <a:solidFill>
                  <a:srgbClr val="034C8C"/>
                </a:solidFill>
              </a:rPr>
              <a:t>Employee / Client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rgbClr val="034C8C"/>
                </a:solidFill>
              </a:rPr>
              <a:t>Consumption Economy</a:t>
            </a:r>
          </a:p>
          <a:p>
            <a:pPr algn="ctr">
              <a:lnSpc>
                <a:spcPct val="130000"/>
              </a:lnSpc>
            </a:pPr>
            <a:r>
              <a:rPr lang="en-GB">
                <a:solidFill>
                  <a:srgbClr val="034C8C"/>
                </a:solidFill>
              </a:rPr>
              <a:t>Raw Materials</a:t>
            </a:r>
          </a:p>
        </p:txBody>
      </p:sp>
      <p:pic>
        <p:nvPicPr>
          <p:cNvPr id="22" name="Afbeelding 21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7BAD4570-E544-3944-9829-9085CF29C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10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future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of jobs –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What’s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our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added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value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B87721-1173-6B4D-84E0-229CB651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88" y="1395767"/>
            <a:ext cx="8097471" cy="455351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95F04F5-AA64-FA4A-A9BE-4E85317A155B}"/>
              </a:ext>
            </a:extLst>
          </p:cNvPr>
          <p:cNvSpPr txBox="1"/>
          <p:nvPr/>
        </p:nvSpPr>
        <p:spPr>
          <a:xfrm>
            <a:off x="5546427" y="6032321"/>
            <a:ext cx="4798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Source: 2018 World </a:t>
            </a:r>
            <a:r>
              <a:rPr lang="nl-NL" sz="1200" dirty="0" err="1">
                <a:solidFill>
                  <a:schemeClr val="bg1">
                    <a:lumMod val="65000"/>
                  </a:schemeClr>
                </a:solidFill>
              </a:rPr>
              <a:t>Economic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 Forum, </a:t>
            </a:r>
            <a:r>
              <a:rPr lang="nl-NL" sz="1200" dirty="0" err="1">
                <a:solidFill>
                  <a:schemeClr val="bg1">
                    <a:lumMod val="65000"/>
                  </a:schemeClr>
                </a:solidFill>
              </a:rPr>
              <a:t>Future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 of Jobs report</a:t>
            </a:r>
          </a:p>
        </p:txBody>
      </p:sp>
      <p:pic>
        <p:nvPicPr>
          <p:cNvPr id="9" name="Afbeelding 8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E782940B-DE72-A146-A531-F7B9303FA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5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Skills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Navigating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VUCA World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FD3DC8-BE24-424A-ADE4-121B38E42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72" y="1555602"/>
            <a:ext cx="4253432" cy="4311898"/>
          </a:xfrm>
          <a:prstGeom prst="rect">
            <a:avLst/>
          </a:prstGeom>
        </p:spPr>
      </p:pic>
      <p:pic>
        <p:nvPicPr>
          <p:cNvPr id="12" name="Afbeelding 11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A6C6B359-D69B-124B-A4DB-E562D0949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B4EA08F-D5C4-3345-9A77-8DC3C665E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8" y="1495919"/>
            <a:ext cx="4824532" cy="482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91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Paradox: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importance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Functional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Relational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FDACF33-B8AF-42F4-9759-DCE3BD177B80}"/>
              </a:ext>
            </a:extLst>
          </p:cNvPr>
          <p:cNvSpPr txBox="1"/>
          <p:nvPr/>
        </p:nvSpPr>
        <p:spPr>
          <a:xfrm>
            <a:off x="1919540" y="1966919"/>
            <a:ext cx="8928987" cy="735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buClr>
                <a:srgbClr val="C00000"/>
              </a:buClr>
            </a:pPr>
            <a:r>
              <a:rPr lang="nl-NL" sz="2500" b="1" dirty="0" err="1">
                <a:latin typeface="Verdana" panose="020B0604030504040204" pitchFamily="34" charset="0"/>
                <a:ea typeface="Verdana" panose="020B0604030504040204" pitchFamily="34" charset="0"/>
              </a:rPr>
              <a:t>Functional</a:t>
            </a:r>
            <a:r>
              <a:rPr lang="nl-NL" sz="2500" b="1" dirty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nl-NL" sz="2500" b="1" dirty="0" err="1">
                <a:latin typeface="Verdana" panose="020B0604030504040204" pitchFamily="34" charset="0"/>
                <a:ea typeface="Verdana" panose="020B0604030504040204" pitchFamily="34" charset="0"/>
              </a:rPr>
              <a:t>Relational</a:t>
            </a:r>
            <a:r>
              <a:rPr lang="nl-NL" sz="2500" b="1" dirty="0">
                <a:latin typeface="Verdana" panose="020B0604030504040204" pitchFamily="34" charset="0"/>
                <a:ea typeface="Verdana" panose="020B0604030504040204" pitchFamily="34" charset="0"/>
              </a:rPr>
              <a:t> are </a:t>
            </a:r>
            <a:r>
              <a:rPr lang="nl-NL" sz="2500" b="1" dirty="0" err="1">
                <a:latin typeface="Verdana" panose="020B0604030504040204" pitchFamily="34" charset="0"/>
                <a:ea typeface="Verdana" panose="020B0604030504040204" pitchFamily="34" charset="0"/>
              </a:rPr>
              <a:t>equal</a:t>
            </a:r>
            <a:endParaRPr lang="nl-NL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C00E2B6F-C1DA-CF45-94BF-24D54CC1159A}"/>
              </a:ext>
            </a:extLst>
          </p:cNvPr>
          <p:cNvSpPr txBox="1"/>
          <p:nvPr/>
        </p:nvSpPr>
        <p:spPr>
          <a:xfrm>
            <a:off x="1919539" y="3501008"/>
            <a:ext cx="8928987" cy="735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buClr>
                <a:srgbClr val="C00000"/>
              </a:buClr>
            </a:pPr>
            <a:r>
              <a:rPr lang="nl-NL" sz="2500" b="1" dirty="0" err="1">
                <a:latin typeface="Verdana" panose="020B0604030504040204" pitchFamily="34" charset="0"/>
                <a:ea typeface="Verdana" panose="020B0604030504040204" pitchFamily="34" charset="0"/>
              </a:rPr>
              <a:t>Functional</a:t>
            </a:r>
            <a:r>
              <a:rPr lang="nl-NL" sz="2500" b="1" dirty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nl-NL" sz="2500" b="1" dirty="0" err="1">
                <a:latin typeface="Verdana" panose="020B0604030504040204" pitchFamily="34" charset="0"/>
                <a:ea typeface="Verdana" panose="020B0604030504040204" pitchFamily="34" charset="0"/>
              </a:rPr>
              <a:t>Relational</a:t>
            </a:r>
            <a:r>
              <a:rPr lang="nl-NL" sz="2500" b="1" dirty="0">
                <a:latin typeface="Verdana" panose="020B0604030504040204" pitchFamily="34" charset="0"/>
                <a:ea typeface="Verdana" panose="020B0604030504040204" pitchFamily="34" charset="0"/>
              </a:rPr>
              <a:t> are </a:t>
            </a:r>
            <a:r>
              <a:rPr lang="nl-NL" sz="2500" b="1" dirty="0" err="1">
                <a:latin typeface="Verdana" panose="020B0604030504040204" pitchFamily="34" charset="0"/>
                <a:ea typeface="Verdana" panose="020B0604030504040204" pitchFamily="34" charset="0"/>
              </a:rPr>
              <a:t>unequal</a:t>
            </a:r>
            <a:endParaRPr lang="nl-NL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ABABDD6-5D96-8C46-B7C2-1E55E48B61BE}"/>
              </a:ext>
            </a:extLst>
          </p:cNvPr>
          <p:cNvSpPr txBox="1"/>
          <p:nvPr/>
        </p:nvSpPr>
        <p:spPr>
          <a:xfrm>
            <a:off x="1919538" y="4077072"/>
            <a:ext cx="8928987" cy="735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buClr>
                <a:srgbClr val="C00000"/>
              </a:buClr>
            </a:pPr>
            <a:r>
              <a:rPr lang="nl-NL" sz="2500" b="1" dirty="0">
                <a:latin typeface="Verdana" panose="020B0604030504040204" pitchFamily="34" charset="0"/>
                <a:ea typeface="Verdana" panose="020B0604030504040204" pitchFamily="34" charset="0"/>
              </a:rPr>
              <a:t>1/3 </a:t>
            </a:r>
            <a:r>
              <a:rPr lang="nl-NL" sz="2500" b="1" dirty="0" err="1">
                <a:latin typeface="Verdana" panose="020B0604030504040204" pitchFamily="34" charset="0"/>
                <a:ea typeface="Verdana" panose="020B0604030504040204" pitchFamily="34" charset="0"/>
              </a:rPr>
              <a:t>functional</a:t>
            </a:r>
            <a:r>
              <a:rPr lang="nl-NL" sz="2500" b="1" dirty="0">
                <a:latin typeface="Verdana" panose="020B0604030504040204" pitchFamily="34" charset="0"/>
                <a:ea typeface="Verdana" panose="020B0604030504040204" pitchFamily="34" charset="0"/>
              </a:rPr>
              <a:t> - 2/3 </a:t>
            </a:r>
            <a:r>
              <a:rPr lang="nl-NL" sz="2500" b="1" dirty="0" err="1">
                <a:latin typeface="Verdana" panose="020B0604030504040204" pitchFamily="34" charset="0"/>
                <a:ea typeface="Verdana" panose="020B0604030504040204" pitchFamily="34" charset="0"/>
              </a:rPr>
              <a:t>relational</a:t>
            </a:r>
            <a:endParaRPr lang="nl-NL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CA3ABF07-61EF-8F49-B289-0809D742B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Importance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emotion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(Daniel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Goleman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1C39013B-B8DC-054F-A1F4-7869AE456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876623"/>
            <a:ext cx="2819400" cy="34163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4A303ED-5A1C-6D4F-A19F-C17D89347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1" y="1190822"/>
            <a:ext cx="2959100" cy="42418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29F7F14-381E-9A4D-89B1-11303CE9C12C}"/>
              </a:ext>
            </a:extLst>
          </p:cNvPr>
          <p:cNvSpPr txBox="1"/>
          <p:nvPr/>
        </p:nvSpPr>
        <p:spPr>
          <a:xfrm>
            <a:off x="3698105" y="5579128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/>
              <a:t>All</a:t>
            </a:r>
            <a:r>
              <a:rPr lang="nl-NL" sz="2400" dirty="0"/>
              <a:t> </a:t>
            </a:r>
            <a:r>
              <a:rPr lang="nl-NL" sz="2400" dirty="0" err="1"/>
              <a:t>roles</a:t>
            </a:r>
            <a:endParaRPr lang="nl-NL" sz="24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E360748-6202-C54E-BAC7-43401C09B700}"/>
              </a:ext>
            </a:extLst>
          </p:cNvPr>
          <p:cNvSpPr txBox="1"/>
          <p:nvPr/>
        </p:nvSpPr>
        <p:spPr>
          <a:xfrm>
            <a:off x="6096000" y="5559623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/>
              <a:t>Leadership</a:t>
            </a:r>
            <a:r>
              <a:rPr lang="nl-NL" sz="2400" dirty="0"/>
              <a:t> </a:t>
            </a:r>
            <a:r>
              <a:rPr lang="nl-NL" sz="2400" dirty="0" err="1"/>
              <a:t>positions</a:t>
            </a:r>
            <a:endParaRPr lang="nl-NL" sz="2400" dirty="0"/>
          </a:p>
        </p:txBody>
      </p:sp>
      <p:pic>
        <p:nvPicPr>
          <p:cNvPr id="13" name="Afbeelding 12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7B0CE24B-A68D-1F40-AE8C-19E9A39A9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4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Research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suggests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FDACF33-B8AF-42F4-9759-DCE3BD177B80}"/>
              </a:ext>
            </a:extLst>
          </p:cNvPr>
          <p:cNvSpPr txBox="1"/>
          <p:nvPr/>
        </p:nvSpPr>
        <p:spPr>
          <a:xfrm>
            <a:off x="407366" y="1122068"/>
            <a:ext cx="11521279" cy="554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dirty="0" err="1"/>
              <a:t>Emotional</a:t>
            </a:r>
            <a:r>
              <a:rPr lang="nl-NL" dirty="0"/>
              <a:t> Intelligence accounts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nearly</a:t>
            </a:r>
            <a:r>
              <a:rPr lang="nl-NL" dirty="0"/>
              <a:t> 90 percent of </a:t>
            </a:r>
            <a:r>
              <a:rPr lang="nl-NL" dirty="0" err="1"/>
              <a:t>what</a:t>
            </a:r>
            <a:r>
              <a:rPr lang="nl-NL" dirty="0"/>
              <a:t> sets high performers apart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peers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technical</a:t>
            </a:r>
            <a:r>
              <a:rPr lang="nl-NL" dirty="0"/>
              <a:t> skills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. </a:t>
            </a:r>
            <a:r>
              <a:rPr lang="nl-NL" dirty="0">
                <a:solidFill>
                  <a:srgbClr val="007AB5"/>
                </a:solidFill>
              </a:rPr>
              <a:t>(Harvard Business School)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dirty="0"/>
              <a:t>75% of </a:t>
            </a:r>
            <a:r>
              <a:rPr lang="nl-NL" dirty="0" err="1"/>
              <a:t>careers</a:t>
            </a:r>
            <a:r>
              <a:rPr lang="nl-NL" dirty="0"/>
              <a:t> are “</a:t>
            </a:r>
            <a:r>
              <a:rPr lang="nl-NL" dirty="0" err="1"/>
              <a:t>derailed</a:t>
            </a:r>
            <a:r>
              <a:rPr lang="nl-NL" dirty="0"/>
              <a:t>”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reasons</a:t>
            </a:r>
            <a:r>
              <a:rPr lang="nl-NL" dirty="0"/>
              <a:t> </a:t>
            </a: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emotional</a:t>
            </a:r>
            <a:r>
              <a:rPr lang="nl-NL" dirty="0"/>
              <a:t> </a:t>
            </a:r>
            <a:r>
              <a:rPr lang="nl-NL" dirty="0" err="1"/>
              <a:t>competencies</a:t>
            </a:r>
            <a:r>
              <a:rPr lang="nl-NL" dirty="0"/>
              <a:t>, </a:t>
            </a:r>
            <a:r>
              <a:rPr lang="nl-NL" dirty="0" err="1"/>
              <a:t>including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inability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handle </a:t>
            </a:r>
            <a:r>
              <a:rPr lang="nl-NL" dirty="0" err="1"/>
              <a:t>interpersonal</a:t>
            </a:r>
            <a:r>
              <a:rPr lang="nl-NL" dirty="0"/>
              <a:t> </a:t>
            </a:r>
            <a:r>
              <a:rPr lang="nl-NL" dirty="0" err="1"/>
              <a:t>problems</a:t>
            </a:r>
            <a:r>
              <a:rPr lang="nl-NL" dirty="0"/>
              <a:t>; </a:t>
            </a:r>
            <a:r>
              <a:rPr lang="nl-NL" dirty="0" err="1"/>
              <a:t>unsatisfactory</a:t>
            </a:r>
            <a:r>
              <a:rPr lang="nl-NL" dirty="0"/>
              <a:t> team </a:t>
            </a:r>
            <a:r>
              <a:rPr lang="nl-NL" dirty="0" err="1"/>
              <a:t>leadership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times</a:t>
            </a:r>
            <a:r>
              <a:rPr lang="nl-NL" dirty="0"/>
              <a:t> of </a:t>
            </a:r>
            <a:r>
              <a:rPr lang="nl-NL" dirty="0" err="1"/>
              <a:t>difficulty</a:t>
            </a:r>
            <a:r>
              <a:rPr lang="nl-NL" dirty="0"/>
              <a:t> or conflict; or </a:t>
            </a:r>
            <a:r>
              <a:rPr lang="nl-NL" dirty="0" err="1"/>
              <a:t>inability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adapt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change or </a:t>
            </a:r>
            <a:r>
              <a:rPr lang="nl-NL" dirty="0" err="1"/>
              <a:t>elicit</a:t>
            </a:r>
            <a:r>
              <a:rPr lang="nl-NL" dirty="0"/>
              <a:t> trust. </a:t>
            </a:r>
            <a:r>
              <a:rPr lang="nl-NL" dirty="0">
                <a:solidFill>
                  <a:srgbClr val="007AB5"/>
                </a:solidFill>
              </a:rPr>
              <a:t>(Centre </a:t>
            </a:r>
            <a:r>
              <a:rPr lang="nl-NL" dirty="0" err="1">
                <a:solidFill>
                  <a:srgbClr val="007AB5"/>
                </a:solidFill>
              </a:rPr>
              <a:t>for</a:t>
            </a:r>
            <a:r>
              <a:rPr lang="nl-NL" dirty="0">
                <a:solidFill>
                  <a:srgbClr val="007AB5"/>
                </a:solidFill>
              </a:rPr>
              <a:t> Creative </a:t>
            </a:r>
            <a:r>
              <a:rPr lang="nl-NL" dirty="0" err="1">
                <a:solidFill>
                  <a:srgbClr val="007AB5"/>
                </a:solidFill>
              </a:rPr>
              <a:t>Leadership</a:t>
            </a:r>
            <a:r>
              <a:rPr lang="nl-NL" dirty="0">
                <a:solidFill>
                  <a:srgbClr val="007AB5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dirty="0"/>
              <a:t>Research </a:t>
            </a:r>
            <a:r>
              <a:rPr lang="nl-NL" dirty="0" err="1"/>
              <a:t>conducted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Fortune</a:t>
            </a:r>
            <a:r>
              <a:rPr lang="nl-NL" dirty="0"/>
              <a:t> 500 </a:t>
            </a:r>
            <a:r>
              <a:rPr lang="nl-NL" dirty="0" err="1"/>
              <a:t>CEOs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Stanford Research </a:t>
            </a:r>
            <a:r>
              <a:rPr lang="nl-NL" dirty="0" err="1"/>
              <a:t>Institute</a:t>
            </a:r>
            <a:r>
              <a:rPr lang="nl-NL" dirty="0"/>
              <a:t> International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Carnegie</a:t>
            </a:r>
            <a:r>
              <a:rPr lang="nl-NL" dirty="0"/>
              <a:t> </a:t>
            </a:r>
            <a:r>
              <a:rPr lang="nl-NL" dirty="0" err="1"/>
              <a:t>Melon</a:t>
            </a:r>
            <a:r>
              <a:rPr lang="nl-NL" dirty="0"/>
              <a:t> Foundation, found </a:t>
            </a:r>
            <a:r>
              <a:rPr lang="nl-NL" dirty="0" err="1"/>
              <a:t>that</a:t>
            </a:r>
            <a:r>
              <a:rPr lang="nl-NL" dirty="0"/>
              <a:t> 75% of long-term job </a:t>
            </a:r>
            <a:r>
              <a:rPr lang="nl-NL" dirty="0" err="1"/>
              <a:t>success</a:t>
            </a:r>
            <a:r>
              <a:rPr lang="nl-NL" dirty="0"/>
              <a:t> </a:t>
            </a:r>
            <a:r>
              <a:rPr lang="nl-NL" dirty="0" err="1"/>
              <a:t>depends</a:t>
            </a:r>
            <a:r>
              <a:rPr lang="nl-NL" dirty="0"/>
              <a:t> on </a:t>
            </a:r>
            <a:r>
              <a:rPr lang="nl-NL" dirty="0" err="1"/>
              <a:t>people</a:t>
            </a:r>
            <a:r>
              <a:rPr lang="nl-NL" dirty="0"/>
              <a:t> skills, </a:t>
            </a:r>
            <a:r>
              <a:rPr lang="nl-NL" dirty="0" err="1"/>
              <a:t>while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25% on </a:t>
            </a:r>
            <a:r>
              <a:rPr lang="nl-NL" dirty="0" err="1"/>
              <a:t>technical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.</a:t>
            </a:r>
            <a:r>
              <a:rPr lang="nl-NL" dirty="0">
                <a:solidFill>
                  <a:srgbClr val="007AB5"/>
                </a:solidFill>
              </a:rPr>
              <a:t> (American Management Association)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dirty="0"/>
              <a:t>A 40-year </a:t>
            </a:r>
            <a:r>
              <a:rPr lang="nl-NL" dirty="0" err="1"/>
              <a:t>longitudinal</a:t>
            </a:r>
            <a:r>
              <a:rPr lang="nl-NL" dirty="0"/>
              <a:t> </a:t>
            </a:r>
            <a:r>
              <a:rPr lang="nl-NL" dirty="0" err="1"/>
              <a:t>investigation</a:t>
            </a:r>
            <a:r>
              <a:rPr lang="nl-NL" dirty="0"/>
              <a:t> of 450 boys found </a:t>
            </a:r>
            <a:r>
              <a:rPr lang="nl-NL" dirty="0" err="1"/>
              <a:t>that</a:t>
            </a:r>
            <a:r>
              <a:rPr lang="nl-NL" dirty="0"/>
              <a:t> IQ had </a:t>
            </a:r>
            <a:r>
              <a:rPr lang="nl-NL" dirty="0" err="1"/>
              <a:t>little</a:t>
            </a:r>
            <a:r>
              <a:rPr lang="nl-NL" dirty="0"/>
              <a:t> </a:t>
            </a:r>
            <a:r>
              <a:rPr lang="nl-NL" dirty="0" err="1"/>
              <a:t>relation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life </a:t>
            </a:r>
            <a:r>
              <a:rPr lang="nl-NL" dirty="0" err="1"/>
              <a:t>success</a:t>
            </a:r>
            <a:r>
              <a:rPr lang="nl-NL" dirty="0"/>
              <a:t>. The most significant </a:t>
            </a:r>
            <a:r>
              <a:rPr lang="nl-NL" dirty="0" err="1"/>
              <a:t>predictors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able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handle </a:t>
            </a:r>
            <a:r>
              <a:rPr lang="nl-NL" dirty="0" err="1"/>
              <a:t>frustration</a:t>
            </a:r>
            <a:r>
              <a:rPr lang="nl-NL" dirty="0"/>
              <a:t>, control </a:t>
            </a:r>
            <a:r>
              <a:rPr lang="nl-NL" dirty="0" err="1"/>
              <a:t>emotions</a:t>
            </a:r>
            <a:r>
              <a:rPr lang="nl-NL" dirty="0"/>
              <a:t>, get </a:t>
            </a:r>
            <a:r>
              <a:rPr lang="nl-NL" dirty="0" err="1"/>
              <a:t>along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. </a:t>
            </a:r>
            <a:r>
              <a:rPr lang="nl-NL" dirty="0">
                <a:solidFill>
                  <a:srgbClr val="007AB5"/>
                </a:solidFill>
              </a:rPr>
              <a:t>(National Library of </a:t>
            </a:r>
            <a:r>
              <a:rPr lang="nl-NL" dirty="0" err="1">
                <a:solidFill>
                  <a:srgbClr val="007AB5"/>
                </a:solidFill>
              </a:rPr>
              <a:t>Medicine</a:t>
            </a:r>
            <a:r>
              <a:rPr lang="nl-NL" dirty="0">
                <a:solidFill>
                  <a:srgbClr val="007AB5"/>
                </a:solidFill>
              </a:rPr>
              <a:t>)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b="1" dirty="0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33B5475E-CE80-694F-A4A0-9C757FF7A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96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Benefits of building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Mindfulness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EI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0C47D8-3E5B-4017-941A-17C5963A7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85" y="934952"/>
            <a:ext cx="8405179" cy="6310472"/>
          </a:xfrm>
          <a:prstGeom prst="rect">
            <a:avLst/>
          </a:prstGeom>
        </p:spPr>
      </p:pic>
      <p:pic>
        <p:nvPicPr>
          <p:cNvPr id="8" name="Afbeelding 7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D5DB1E4F-260F-E647-9EC8-BE5798BC7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59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25567-BDAA-4B4E-99FD-BCA95D5414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THE HUMAN SIDE </a:t>
            </a:r>
            <a:br>
              <a:rPr lang="nl-NL" dirty="0"/>
            </a:br>
            <a:r>
              <a:rPr lang="nl-NL" dirty="0"/>
              <a:t>OF BUSINESS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3351E68-FB59-6841-8477-2C004071BE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Maastricht University Alumni Day</a:t>
            </a:r>
            <a:br>
              <a:rPr lang="nl-NL" dirty="0"/>
            </a:br>
            <a:r>
              <a:rPr lang="nl-NL" dirty="0"/>
              <a:t>4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759118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Adjusted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framework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: The Connection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Quotient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9E457544-7AF6-DB40-A64A-EFB5F8640224}"/>
              </a:ext>
            </a:extLst>
          </p:cNvPr>
          <p:cNvSpPr txBox="1"/>
          <p:nvPr/>
        </p:nvSpPr>
        <p:spPr>
          <a:xfrm>
            <a:off x="5324793" y="5899079"/>
            <a:ext cx="1542410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b="1" dirty="0" err="1">
                <a:solidFill>
                  <a:srgbClr val="034C8C"/>
                </a:solidFill>
              </a:rPr>
              <a:t>Functional</a:t>
            </a:r>
            <a:endParaRPr lang="nl-NL" b="1" dirty="0">
              <a:solidFill>
                <a:srgbClr val="034C8C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F8B136D-EF1A-9E4C-B79F-605E002062A7}"/>
              </a:ext>
            </a:extLst>
          </p:cNvPr>
          <p:cNvSpPr txBox="1"/>
          <p:nvPr/>
        </p:nvSpPr>
        <p:spPr>
          <a:xfrm>
            <a:off x="5374487" y="1357391"/>
            <a:ext cx="1492716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b="1" dirty="0" err="1">
                <a:solidFill>
                  <a:schemeClr val="accent6"/>
                </a:solidFill>
              </a:rPr>
              <a:t>Relational</a:t>
            </a:r>
            <a:endParaRPr lang="nl-NL" b="1" dirty="0">
              <a:solidFill>
                <a:schemeClr val="accent6"/>
              </a:solidFill>
            </a:endParaRPr>
          </a:p>
        </p:txBody>
      </p:sp>
      <p:pic>
        <p:nvPicPr>
          <p:cNvPr id="4" name="Afbeelding 3" descr="Afbeelding met apparaat&#10;&#10;Automatisch gegenereerde beschrijving">
            <a:extLst>
              <a:ext uri="{FF2B5EF4-FFF2-40B4-BE49-F238E27FC236}">
                <a16:creationId xmlns:a16="http://schemas.microsoft.com/office/drawing/2014/main" id="{B3B0A35E-2EC9-CA44-954E-B2F47E38D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2" y="2240883"/>
            <a:ext cx="9967832" cy="2816115"/>
          </a:xfrm>
          <a:prstGeom prst="rect">
            <a:avLst/>
          </a:prstGeom>
        </p:spPr>
      </p:pic>
      <p:pic>
        <p:nvPicPr>
          <p:cNvPr id="14" name="Afbeelding 13" descr="Afbeelding met apparaat&#10;&#10;Automatisch gegenereerde beschrijving">
            <a:extLst>
              <a:ext uri="{FF2B5EF4-FFF2-40B4-BE49-F238E27FC236}">
                <a16:creationId xmlns:a16="http://schemas.microsoft.com/office/drawing/2014/main" id="{12959444-E704-0C46-8856-3B30F7378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8" y="2132856"/>
            <a:ext cx="11637758" cy="3287903"/>
          </a:xfrm>
          <a:prstGeom prst="rect">
            <a:avLst/>
          </a:prstGeom>
        </p:spPr>
      </p:pic>
      <p:pic>
        <p:nvPicPr>
          <p:cNvPr id="11" name="Afbeelding 10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3DF5A815-70AF-F64D-B1AD-DE44A9921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1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We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can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ALL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be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leaders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if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we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choose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be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persoon, vrouw, vasthouden, kijken&#10;&#10;Automatisch gegenereerde beschrijving">
            <a:extLst>
              <a:ext uri="{FF2B5EF4-FFF2-40B4-BE49-F238E27FC236}">
                <a16:creationId xmlns:a16="http://schemas.microsoft.com/office/drawing/2014/main" id="{58FAD540-340E-9E4D-993C-933DC5B56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666870"/>
            <a:ext cx="11660673" cy="4210402"/>
          </a:xfrm>
          <a:prstGeom prst="rect">
            <a:avLst/>
          </a:prstGeom>
        </p:spPr>
      </p:pic>
      <p:pic>
        <p:nvPicPr>
          <p:cNvPr id="8" name="Afbeelding 7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CAF6013D-108A-9C4F-8000-8E6B32395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97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We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can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ALL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be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leaders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if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we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choose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BE 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ntonio Damasio Quote: “We are not thinking machines that feel; rather, we  are feeling machines that think.” (7 wallpapers) - Quotefancy">
            <a:extLst>
              <a:ext uri="{FF2B5EF4-FFF2-40B4-BE49-F238E27FC236}">
                <a16:creationId xmlns:a16="http://schemas.microsoft.com/office/drawing/2014/main" id="{DAAAF506-CBC2-9F4E-A91A-E55884624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37" y="1287144"/>
            <a:ext cx="10585160" cy="480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ADED8B88-7F5C-5944-AFD4-9CAC78D52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74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Key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messages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‘The Human Side of Business’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>
            <a:extLst>
              <a:ext uri="{FF2B5EF4-FFF2-40B4-BE49-F238E27FC236}">
                <a16:creationId xmlns:a16="http://schemas.microsoft.com/office/drawing/2014/main" id="{9A48FA57-3916-2347-9F75-797ECEB980BB}"/>
              </a:ext>
            </a:extLst>
          </p:cNvPr>
          <p:cNvSpPr txBox="1"/>
          <p:nvPr/>
        </p:nvSpPr>
        <p:spPr>
          <a:xfrm>
            <a:off x="896428" y="1484784"/>
            <a:ext cx="100961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nl-NL" dirty="0">
                <a:cs typeface="Verdana"/>
              </a:rPr>
              <a:t>The Connection </a:t>
            </a:r>
            <a:r>
              <a:rPr lang="nl-NL" dirty="0" err="1">
                <a:cs typeface="Verdana"/>
              </a:rPr>
              <a:t>Quotient</a:t>
            </a:r>
            <a:r>
              <a:rPr lang="nl-NL" dirty="0">
                <a:cs typeface="Verdana"/>
              </a:rPr>
              <a:t> (CQ) </a:t>
            </a:r>
            <a:r>
              <a:rPr lang="mr-IN" dirty="0">
                <a:cs typeface="Verdana"/>
              </a:rPr>
              <a:t>–</a:t>
            </a:r>
            <a:r>
              <a:rPr lang="nl-NL" dirty="0">
                <a:cs typeface="Verdana"/>
              </a:rPr>
              <a:t> No </a:t>
            </a:r>
            <a:r>
              <a:rPr lang="nl-NL" dirty="0" err="1">
                <a:cs typeface="Verdana"/>
              </a:rPr>
              <a:t>need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for</a:t>
            </a:r>
            <a:r>
              <a:rPr lang="nl-NL" dirty="0">
                <a:cs typeface="Verdana"/>
              </a:rPr>
              <a:t> a </a:t>
            </a:r>
            <a:r>
              <a:rPr lang="nl-NL" dirty="0" err="1">
                <a:cs typeface="Verdana"/>
              </a:rPr>
              <a:t>definition</a:t>
            </a:r>
            <a:r>
              <a:rPr lang="nl-NL" dirty="0">
                <a:cs typeface="Verdana"/>
              </a:rPr>
              <a:t>, </a:t>
            </a:r>
            <a:r>
              <a:rPr lang="nl-NL" dirty="0" err="1">
                <a:cs typeface="Verdana"/>
              </a:rPr>
              <a:t>because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everyone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knows</a:t>
            </a:r>
            <a:r>
              <a:rPr lang="nl-NL" b="1" dirty="0">
                <a:solidFill>
                  <a:srgbClr val="FF0000"/>
                </a:solidFill>
                <a:cs typeface="Verdana"/>
              </a:rPr>
              <a:t>/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feels</a:t>
            </a:r>
            <a:r>
              <a:rPr lang="nl-NL" dirty="0">
                <a:solidFill>
                  <a:srgbClr val="00B0F0"/>
                </a:solidFill>
                <a:cs typeface="Verdana"/>
              </a:rPr>
              <a:t> </a:t>
            </a:r>
            <a:r>
              <a:rPr lang="nl-NL" dirty="0" err="1">
                <a:cs typeface="Verdana"/>
              </a:rPr>
              <a:t>when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it’s</a:t>
            </a:r>
            <a:r>
              <a:rPr lang="nl-NL" dirty="0">
                <a:cs typeface="Verdana"/>
              </a:rPr>
              <a:t> (</a:t>
            </a:r>
            <a:r>
              <a:rPr lang="nl-NL" dirty="0" err="1">
                <a:cs typeface="Verdana"/>
              </a:rPr>
              <a:t>not</a:t>
            </a:r>
            <a:r>
              <a:rPr lang="nl-NL" dirty="0">
                <a:cs typeface="Verdana"/>
              </a:rPr>
              <a:t>) in </a:t>
            </a:r>
            <a:r>
              <a:rPr lang="nl-NL" dirty="0" err="1">
                <a:cs typeface="Verdana"/>
              </a:rPr>
              <a:t>place</a:t>
            </a:r>
            <a:r>
              <a:rPr lang="nl-NL" dirty="0">
                <a:cs typeface="Verdana"/>
              </a:rPr>
              <a:t>. </a:t>
            </a:r>
            <a:r>
              <a:rPr lang="nl-NL" dirty="0" err="1">
                <a:cs typeface="Verdana"/>
              </a:rPr>
              <a:t>And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everyone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needs</a:t>
            </a:r>
            <a:r>
              <a:rPr lang="nl-NL" b="1" dirty="0">
                <a:solidFill>
                  <a:srgbClr val="FF0000"/>
                </a:solidFill>
                <a:cs typeface="Verdana"/>
              </a:rPr>
              <a:t>/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desires</a:t>
            </a:r>
            <a:r>
              <a:rPr lang="nl-NL" dirty="0">
                <a:cs typeface="Verdana"/>
              </a:rPr>
              <a:t> it.</a:t>
            </a:r>
          </a:p>
          <a:p>
            <a:pPr marL="214313" indent="-214313">
              <a:buFont typeface="Arial"/>
              <a:buChar char="•"/>
            </a:pPr>
            <a:endParaRPr lang="nl-NL" dirty="0">
              <a:cs typeface="Verdana"/>
            </a:endParaRPr>
          </a:p>
          <a:p>
            <a:pPr marL="214313" indent="-214313">
              <a:buFont typeface="Arial"/>
              <a:buChar char="•"/>
            </a:pPr>
            <a:r>
              <a:rPr lang="nl-NL" dirty="0">
                <a:cs typeface="Verdana"/>
              </a:rPr>
              <a:t>The Connection </a:t>
            </a:r>
            <a:r>
              <a:rPr lang="nl-NL" dirty="0" err="1">
                <a:cs typeface="Verdana"/>
              </a:rPr>
              <a:t>Quotient</a:t>
            </a:r>
            <a:r>
              <a:rPr lang="nl-NL" dirty="0">
                <a:cs typeface="Verdana"/>
              </a:rPr>
              <a:t> starts </a:t>
            </a:r>
            <a:r>
              <a:rPr lang="nl-NL" dirty="0" err="1">
                <a:cs typeface="Verdana"/>
              </a:rPr>
              <a:t>by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being</a:t>
            </a:r>
            <a:r>
              <a:rPr lang="nl-NL" dirty="0">
                <a:cs typeface="Verdana"/>
              </a:rPr>
              <a:t> in </a:t>
            </a:r>
            <a:r>
              <a:rPr lang="nl-NL" dirty="0" err="1">
                <a:cs typeface="Verdana"/>
              </a:rPr>
              <a:t>connection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with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yourself</a:t>
            </a:r>
            <a:r>
              <a:rPr lang="nl-NL" dirty="0">
                <a:cs typeface="Verdana"/>
              </a:rPr>
              <a:t>, </a:t>
            </a:r>
            <a:r>
              <a:rPr lang="nl-NL" dirty="0" err="1">
                <a:cs typeface="Verdana"/>
              </a:rPr>
              <a:t>then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with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the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other</a:t>
            </a:r>
            <a:r>
              <a:rPr lang="nl-NL" dirty="0">
                <a:cs typeface="Verdana"/>
              </a:rPr>
              <a:t>, </a:t>
            </a:r>
            <a:r>
              <a:rPr lang="nl-NL" dirty="0" err="1">
                <a:cs typeface="Verdana"/>
              </a:rPr>
              <a:t>followed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by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your</a:t>
            </a:r>
            <a:r>
              <a:rPr lang="nl-NL" dirty="0">
                <a:cs typeface="Verdana"/>
              </a:rPr>
              <a:t> </a:t>
            </a:r>
            <a:r>
              <a:rPr lang="nl-NL" b="1" dirty="0">
                <a:solidFill>
                  <a:srgbClr val="FF0000"/>
                </a:solidFill>
                <a:cs typeface="Verdana"/>
              </a:rPr>
              <a:t>team</a:t>
            </a:r>
            <a:r>
              <a:rPr lang="nl-NL" dirty="0">
                <a:cs typeface="Verdana"/>
              </a:rPr>
              <a:t>, </a:t>
            </a:r>
            <a:r>
              <a:rPr lang="nl-NL" dirty="0" err="1">
                <a:cs typeface="Verdana"/>
              </a:rPr>
              <a:t>your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organization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and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the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world</a:t>
            </a:r>
            <a:r>
              <a:rPr lang="nl-NL" dirty="0">
                <a:cs typeface="Verdana"/>
              </a:rPr>
              <a:t> (</a:t>
            </a:r>
            <a:r>
              <a:rPr lang="nl-NL" dirty="0" err="1">
                <a:cs typeface="Verdana"/>
              </a:rPr>
              <a:t>and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maybe</a:t>
            </a:r>
            <a:r>
              <a:rPr lang="nl-NL" dirty="0">
                <a:cs typeface="Verdana"/>
              </a:rPr>
              <a:t> even </a:t>
            </a:r>
            <a:r>
              <a:rPr lang="nl-NL" dirty="0" err="1">
                <a:cs typeface="Verdana"/>
              </a:rPr>
              <a:t>the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universe</a:t>
            </a:r>
            <a:r>
              <a:rPr lang="nl-NL" dirty="0">
                <a:cs typeface="Verdana"/>
              </a:rPr>
              <a:t>).</a:t>
            </a:r>
          </a:p>
          <a:p>
            <a:pPr marL="214313" indent="-214313">
              <a:buFont typeface="Arial"/>
              <a:buChar char="•"/>
            </a:pPr>
            <a:endParaRPr lang="nl-NL" dirty="0">
              <a:cs typeface="Verdana"/>
            </a:endParaRPr>
          </a:p>
          <a:p>
            <a:pPr marL="214313" indent="-214313">
              <a:buFont typeface="Arial"/>
              <a:buChar char="•"/>
            </a:pPr>
            <a:r>
              <a:rPr lang="nl-NL" dirty="0" err="1">
                <a:cs typeface="Verdana"/>
              </a:rPr>
              <a:t>You</a:t>
            </a:r>
            <a:r>
              <a:rPr lang="nl-NL" dirty="0">
                <a:cs typeface="Verdana"/>
              </a:rPr>
              <a:t> </a:t>
            </a:r>
            <a:r>
              <a:rPr lang="nl-NL" b="1" dirty="0">
                <a:solidFill>
                  <a:srgbClr val="FF0000"/>
                </a:solidFill>
                <a:cs typeface="Verdana"/>
              </a:rPr>
              <a:t>are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primairily</a:t>
            </a:r>
            <a:r>
              <a:rPr lang="nl-NL" dirty="0">
                <a:cs typeface="Verdana"/>
              </a:rPr>
              <a:t> a person (Human BEING), </a:t>
            </a:r>
            <a:r>
              <a:rPr lang="nl-NL" dirty="0" err="1">
                <a:cs typeface="Verdana"/>
              </a:rPr>
              <a:t>you</a:t>
            </a:r>
            <a:r>
              <a:rPr lang="nl-NL" dirty="0">
                <a:cs typeface="Verdana"/>
              </a:rPr>
              <a:t> </a:t>
            </a:r>
            <a:r>
              <a:rPr lang="nl-NL" b="1" dirty="0">
                <a:solidFill>
                  <a:srgbClr val="FF0000"/>
                </a:solidFill>
                <a:cs typeface="Verdana"/>
              </a:rPr>
              <a:t>have</a:t>
            </a:r>
            <a:r>
              <a:rPr lang="nl-NL" dirty="0">
                <a:cs typeface="Verdana"/>
              </a:rPr>
              <a:t> a </a:t>
            </a:r>
            <a:r>
              <a:rPr lang="nl-NL" dirty="0" err="1">
                <a:cs typeface="Verdana"/>
              </a:rPr>
              <a:t>function</a:t>
            </a:r>
            <a:r>
              <a:rPr lang="nl-NL" dirty="0">
                <a:cs typeface="Verdana"/>
              </a:rPr>
              <a:t> (Human DOING).</a:t>
            </a:r>
          </a:p>
          <a:p>
            <a:pPr marL="214313" indent="-214313">
              <a:buFont typeface="Arial"/>
              <a:buChar char="•"/>
            </a:pPr>
            <a:endParaRPr lang="nl-NL" dirty="0">
              <a:cs typeface="Verdana"/>
            </a:endParaRPr>
          </a:p>
          <a:p>
            <a:pPr marL="214313" indent="-214313">
              <a:buFont typeface="Arial"/>
              <a:buChar char="•"/>
            </a:pPr>
            <a:r>
              <a:rPr lang="nl-NL" dirty="0">
                <a:cs typeface="Verdana"/>
              </a:rPr>
              <a:t>The </a:t>
            </a:r>
            <a:r>
              <a:rPr lang="nl-NL" b="1" dirty="0">
                <a:solidFill>
                  <a:srgbClr val="FF0000"/>
                </a:solidFill>
                <a:cs typeface="Verdana"/>
              </a:rPr>
              <a:t>paradox</a:t>
            </a:r>
            <a:r>
              <a:rPr lang="nl-NL" dirty="0">
                <a:cs typeface="Verdana"/>
              </a:rPr>
              <a:t>: Leader/Employee as </a:t>
            </a:r>
            <a:r>
              <a:rPr lang="nl-NL" dirty="0" err="1">
                <a:cs typeface="Verdana"/>
              </a:rPr>
              <a:t>Function</a:t>
            </a:r>
            <a:r>
              <a:rPr lang="nl-NL" dirty="0">
                <a:cs typeface="Verdana"/>
              </a:rPr>
              <a:t> (focus on </a:t>
            </a:r>
            <a:r>
              <a:rPr lang="nl-NL" dirty="0" err="1">
                <a:cs typeface="Verdana"/>
              </a:rPr>
              <a:t>result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and</a:t>
            </a:r>
            <a:r>
              <a:rPr lang="nl-NL" dirty="0">
                <a:cs typeface="Verdana"/>
              </a:rPr>
              <a:t> business impact) </a:t>
            </a:r>
            <a:r>
              <a:rPr lang="nl-NL" dirty="0" err="1">
                <a:cs typeface="Verdana"/>
              </a:rPr>
              <a:t>and</a:t>
            </a:r>
            <a:r>
              <a:rPr lang="nl-NL" dirty="0">
                <a:cs typeface="Verdana"/>
              </a:rPr>
              <a:t> Leader/Employee as Person (focus on </a:t>
            </a:r>
            <a:r>
              <a:rPr lang="nl-NL" dirty="0" err="1">
                <a:cs typeface="Verdana"/>
              </a:rPr>
              <a:t>relation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and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interpersonal</a:t>
            </a:r>
            <a:r>
              <a:rPr lang="nl-NL" dirty="0">
                <a:cs typeface="Verdana"/>
              </a:rPr>
              <a:t>) are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equally</a:t>
            </a:r>
            <a:r>
              <a:rPr lang="nl-NL" b="1" dirty="0">
                <a:solidFill>
                  <a:srgbClr val="FF0000"/>
                </a:solidFill>
                <a:cs typeface="Verdana"/>
              </a:rPr>
              <a:t> important</a:t>
            </a:r>
            <a:r>
              <a:rPr lang="nl-NL" dirty="0">
                <a:cs typeface="Verdana"/>
              </a:rPr>
              <a:t>, </a:t>
            </a:r>
            <a:r>
              <a:rPr lang="nl-NL" dirty="0" err="1">
                <a:cs typeface="Verdana"/>
              </a:rPr>
              <a:t>and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they’re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not</a:t>
            </a:r>
            <a:r>
              <a:rPr lang="nl-NL" b="1" dirty="0">
                <a:solidFill>
                  <a:srgbClr val="FF0000"/>
                </a:solidFill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equelly</a:t>
            </a:r>
            <a:r>
              <a:rPr lang="nl-NL" b="1" dirty="0">
                <a:solidFill>
                  <a:srgbClr val="FF0000"/>
                </a:solidFill>
                <a:cs typeface="Verdana"/>
              </a:rPr>
              <a:t> important</a:t>
            </a:r>
            <a:r>
              <a:rPr lang="nl-NL" dirty="0">
                <a:cs typeface="Verdana"/>
              </a:rPr>
              <a:t> (1/3 versus 2/3).</a:t>
            </a:r>
          </a:p>
          <a:p>
            <a:pPr marL="214313" indent="-214313">
              <a:buFont typeface="Arial"/>
              <a:buChar char="•"/>
            </a:pPr>
            <a:endParaRPr lang="nl-NL" dirty="0">
              <a:cs typeface="Verdana"/>
            </a:endParaRPr>
          </a:p>
          <a:p>
            <a:pPr marL="214313" indent="-214313">
              <a:buFont typeface="Arial"/>
              <a:buChar char="•"/>
            </a:pPr>
            <a:r>
              <a:rPr lang="nl-NL" dirty="0">
                <a:cs typeface="Verdana"/>
              </a:rPr>
              <a:t>Development of </a:t>
            </a:r>
            <a:r>
              <a:rPr lang="nl-NL" dirty="0" err="1">
                <a:cs typeface="Verdana"/>
              </a:rPr>
              <a:t>your</a:t>
            </a:r>
            <a:r>
              <a:rPr lang="nl-NL" dirty="0">
                <a:cs typeface="Verdana"/>
              </a:rPr>
              <a:t> CQ starts </a:t>
            </a:r>
            <a:r>
              <a:rPr lang="nl-NL" dirty="0" err="1">
                <a:cs typeface="Verdana"/>
              </a:rPr>
              <a:t>by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raising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questions</a:t>
            </a:r>
            <a:r>
              <a:rPr lang="nl-NL" dirty="0">
                <a:cs typeface="Verdana"/>
              </a:rPr>
              <a:t> on </a:t>
            </a:r>
            <a:r>
              <a:rPr lang="nl-NL" dirty="0" err="1">
                <a:cs typeface="Verdana"/>
              </a:rPr>
              <a:t>your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balance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and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themes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between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yourself</a:t>
            </a:r>
            <a:r>
              <a:rPr lang="nl-NL" dirty="0">
                <a:cs typeface="Verdana"/>
              </a:rPr>
              <a:t> as a </a:t>
            </a:r>
            <a:r>
              <a:rPr lang="nl-NL" dirty="0" err="1">
                <a:cs typeface="Verdana"/>
              </a:rPr>
              <a:t>function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and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yourself</a:t>
            </a:r>
            <a:r>
              <a:rPr lang="nl-NL" dirty="0">
                <a:cs typeface="Verdana"/>
              </a:rPr>
              <a:t> as a person, </a:t>
            </a:r>
            <a:r>
              <a:rPr lang="nl-NL" dirty="0" err="1">
                <a:cs typeface="Verdana"/>
              </a:rPr>
              <a:t>looking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for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answers</a:t>
            </a:r>
            <a:r>
              <a:rPr lang="nl-NL" dirty="0">
                <a:cs typeface="Verdana"/>
              </a:rPr>
              <a:t>, </a:t>
            </a:r>
            <a:r>
              <a:rPr lang="nl-NL" dirty="0" err="1">
                <a:cs typeface="Verdana"/>
              </a:rPr>
              <a:t>then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to</a:t>
            </a:r>
            <a:r>
              <a:rPr lang="nl-NL" dirty="0">
                <a:cs typeface="Verdana"/>
              </a:rPr>
              <a:t> </a:t>
            </a:r>
            <a:r>
              <a:rPr lang="nl-NL" b="1" dirty="0" err="1">
                <a:solidFill>
                  <a:srgbClr val="FF0000"/>
                </a:solidFill>
                <a:cs typeface="Verdana"/>
              </a:rPr>
              <a:t>understand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what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your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answers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mean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and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finally</a:t>
            </a:r>
            <a:r>
              <a:rPr lang="nl-NL" dirty="0">
                <a:cs typeface="Verdana"/>
              </a:rPr>
              <a:t> </a:t>
            </a:r>
            <a:r>
              <a:rPr lang="nl-NL" dirty="0" err="1">
                <a:cs typeface="Verdana"/>
              </a:rPr>
              <a:t>to</a:t>
            </a:r>
            <a:r>
              <a:rPr lang="nl-NL" dirty="0">
                <a:cs typeface="Verdana"/>
              </a:rPr>
              <a:t> </a:t>
            </a:r>
            <a:r>
              <a:rPr lang="nl-NL" b="1" dirty="0">
                <a:solidFill>
                  <a:srgbClr val="FF0000"/>
                </a:solidFill>
                <a:cs typeface="Verdana"/>
              </a:rPr>
              <a:t>act</a:t>
            </a:r>
            <a:r>
              <a:rPr lang="nl-NL" dirty="0">
                <a:cs typeface="Verdana"/>
              </a:rPr>
              <a:t> on it.</a:t>
            </a:r>
          </a:p>
        </p:txBody>
      </p:sp>
    </p:spTree>
    <p:extLst>
      <p:ext uri="{BB962C8B-B14F-4D97-AF65-F5344CB8AC3E}">
        <p14:creationId xmlns:p14="http://schemas.microsoft.com/office/powerpoint/2010/main" val="184993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H2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grow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your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‘Human Side of Business’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FDACF33-B8AF-42F4-9759-DCE3BD177B80}"/>
              </a:ext>
            </a:extLst>
          </p:cNvPr>
          <p:cNvSpPr txBox="1"/>
          <p:nvPr/>
        </p:nvSpPr>
        <p:spPr>
          <a:xfrm>
            <a:off x="407366" y="1168750"/>
            <a:ext cx="11521279" cy="4443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600" dirty="0">
                <a:cs typeface="Verdana"/>
              </a:rPr>
              <a:t>Invest time and attention; reflect on your actions and introspect on your drivers for your behaviour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600" dirty="0">
                <a:cs typeface="Verdana"/>
              </a:rPr>
              <a:t>Focus both on the Human DOING and the Human BEING; follow your attention or the necessity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600" dirty="0">
                <a:cs typeface="Verdana"/>
              </a:rPr>
              <a:t>Ideally start your personal growth; first be able to lead yourself, before leading others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600" dirty="0">
                <a:cs typeface="Verdana"/>
              </a:rPr>
              <a:t>Acknowledge, accept and respect your and other people’s emotions and vulnerability; use these elements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600" dirty="0">
                <a:cs typeface="Verdana"/>
              </a:rPr>
              <a:t>Everyone is different; use the power of diversity and be actively inclusive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600" dirty="0">
                <a:cs typeface="Verdana"/>
              </a:rPr>
              <a:t>Ask for feedback; listen to understand (instead to fix), stay curious, raise questions, learn and act on it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600" dirty="0">
                <a:cs typeface="Verdana"/>
              </a:rPr>
              <a:t>Focus on 1 element; how to eat an elephant… indeed in small bites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600" dirty="0">
                <a:cs typeface="Verdana"/>
              </a:rPr>
              <a:t>Create a timeline and act on it; 5, 4, 3, 2, 1… start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600" dirty="0">
                <a:cs typeface="Verdana"/>
              </a:rPr>
              <a:t>You’re not alone; take an UMIO masterclass or work with a coach/mentor to support your growth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940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What’s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world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you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want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contribute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Lost Generation Poem" descr="Lost Generation Poem">
            <a:hlinkClick r:id="" action="ppaction://media"/>
            <a:extLst>
              <a:ext uri="{FF2B5EF4-FFF2-40B4-BE49-F238E27FC236}">
                <a16:creationId xmlns:a16="http://schemas.microsoft.com/office/drawing/2014/main" id="{C16E0881-6A43-4B43-A944-CEB58BA4EE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025" y="1294986"/>
            <a:ext cx="8825949" cy="4964596"/>
          </a:xfrm>
          <a:prstGeom prst="rect">
            <a:avLst/>
          </a:prstGeom>
        </p:spPr>
      </p:pic>
      <p:pic>
        <p:nvPicPr>
          <p:cNvPr id="8" name="Afbeelding 7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BB835624-798E-3C48-9CA8-82F9268D7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8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el 2">
            <a:extLst>
              <a:ext uri="{FF2B5EF4-FFF2-40B4-BE49-F238E27FC236}">
                <a16:creationId xmlns:a16="http://schemas.microsoft.com/office/drawing/2014/main" id="{8199544D-CABD-4B40-89EC-E62D14A67E47}"/>
              </a:ext>
            </a:extLst>
          </p:cNvPr>
          <p:cNvSpPr txBox="1">
            <a:spLocks/>
          </p:cNvSpPr>
          <p:nvPr/>
        </p:nvSpPr>
        <p:spPr>
          <a:xfrm>
            <a:off x="3863752" y="3247778"/>
            <a:ext cx="4555229" cy="276013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dirty="0"/>
              <a:t>Marco Buschman</a:t>
            </a:r>
          </a:p>
          <a:p>
            <a:pPr marL="0" indent="0" algn="ctr">
              <a:buNone/>
            </a:pPr>
            <a:r>
              <a:rPr lang="nl-NL" sz="2000" dirty="0"/>
              <a:t>Managing Partner COURIUS</a:t>
            </a:r>
          </a:p>
          <a:p>
            <a:pPr marL="0" indent="0" algn="ctr">
              <a:buNone/>
            </a:pPr>
            <a:r>
              <a:rPr lang="nl-NL" sz="2000" dirty="0">
                <a:hlinkClick r:id="rId4"/>
              </a:rPr>
              <a:t>www.courius.com</a:t>
            </a:r>
            <a:endParaRPr lang="nl-NL" sz="2000" dirty="0"/>
          </a:p>
          <a:p>
            <a:pPr marL="0" indent="0" algn="ctr">
              <a:buNone/>
            </a:pPr>
            <a:r>
              <a:rPr lang="nl-NL" sz="2000" dirty="0">
                <a:hlinkClick r:id="rId5"/>
              </a:rPr>
              <a:t>www.marcobuschman.com</a:t>
            </a:r>
            <a:endParaRPr lang="nl-NL" sz="2000" dirty="0"/>
          </a:p>
          <a:p>
            <a:pPr marL="0" indent="0" algn="ctr">
              <a:buNone/>
            </a:pPr>
            <a:r>
              <a:rPr lang="nl-NL" sz="2000" dirty="0" err="1"/>
              <a:t>marco@courius.com</a:t>
            </a:r>
            <a:endParaRPr lang="nl-NL" sz="2000" dirty="0"/>
          </a:p>
          <a:p>
            <a:pPr marL="0" indent="0" algn="ctr">
              <a:buNone/>
            </a:pPr>
            <a:r>
              <a:rPr lang="nl-NL" sz="2000" dirty="0"/>
              <a:t>LinkedIn: </a:t>
            </a:r>
            <a:r>
              <a:rPr lang="nl-NL" sz="2000" dirty="0" err="1"/>
              <a:t>marcobuschman</a:t>
            </a:r>
            <a:endParaRPr lang="nl-NL" sz="2000" dirty="0"/>
          </a:p>
          <a:p>
            <a:pPr marL="0" indent="0" algn="ctr">
              <a:buNone/>
            </a:pPr>
            <a:r>
              <a:rPr lang="nl-NL" sz="2000" dirty="0"/>
              <a:t>+31 6 46716141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6B7CF41-8CB8-0446-8023-3D65D1A30F8F}"/>
              </a:ext>
            </a:extLst>
          </p:cNvPr>
          <p:cNvSpPr txBox="1"/>
          <p:nvPr/>
        </p:nvSpPr>
        <p:spPr>
          <a:xfrm>
            <a:off x="1883540" y="1618527"/>
            <a:ext cx="84249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dirty="0" err="1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nl-NL" sz="3800" dirty="0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are </a:t>
            </a:r>
            <a:r>
              <a:rPr lang="nl-NL" sz="3800" dirty="0" err="1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your</a:t>
            </a:r>
            <a:r>
              <a:rPr lang="nl-NL" sz="3800" dirty="0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800" dirty="0" err="1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thoughts</a:t>
            </a:r>
            <a:r>
              <a:rPr lang="nl-NL" sz="3800" dirty="0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sz="3800" dirty="0" err="1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questions</a:t>
            </a:r>
            <a:r>
              <a:rPr lang="nl-NL" sz="3800" dirty="0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nl-NL" sz="3800" dirty="0" err="1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remarks</a:t>
            </a:r>
            <a:r>
              <a:rPr lang="nl-NL" sz="3800" dirty="0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algn="ctr"/>
            <a:endParaRPr lang="nl-NL" sz="3800" dirty="0">
              <a:solidFill>
                <a:srgbClr val="034C8C"/>
              </a:solidFill>
            </a:endParaRPr>
          </a:p>
        </p:txBody>
      </p:sp>
      <p:pic>
        <p:nvPicPr>
          <p:cNvPr id="11" name="Afbeelding 10" descr="Afbeelding met spel&#10;&#10;Automatisch gegenereerde beschrijving">
            <a:extLst>
              <a:ext uri="{FF2B5EF4-FFF2-40B4-BE49-F238E27FC236}">
                <a16:creationId xmlns:a16="http://schemas.microsoft.com/office/drawing/2014/main" id="{AEE896AE-B80D-414B-8630-6B4D2EF18C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700" y="3376131"/>
            <a:ext cx="1597772" cy="242913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10" name="Afbeelding 9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0E79AF26-B19D-AB46-BD52-46F34916B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90E0793-DE12-534C-989D-4DE1349B94E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3376130"/>
            <a:ext cx="2452529" cy="2121485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1FFE16A-7156-2F47-97C9-4E7C5B0798FD}"/>
              </a:ext>
            </a:extLst>
          </p:cNvPr>
          <p:cNvSpPr/>
          <p:nvPr/>
        </p:nvSpPr>
        <p:spPr>
          <a:xfrm>
            <a:off x="1664017" y="5517232"/>
            <a:ext cx="21707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b="1" dirty="0">
                <a:solidFill>
                  <a:srgbClr val="A94774"/>
                </a:solidFill>
              </a:rPr>
              <a:t>WWW.UMIO-PRIME.NL</a:t>
            </a:r>
            <a:endParaRPr lang="nl-NL" sz="1200" b="1" dirty="0"/>
          </a:p>
        </p:txBody>
      </p:sp>
    </p:spTree>
    <p:extLst>
      <p:ext uri="{BB962C8B-B14F-4D97-AF65-F5344CB8AC3E}">
        <p14:creationId xmlns:p14="http://schemas.microsoft.com/office/powerpoint/2010/main" val="2306943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 1">
            <a:extLst>
              <a:ext uri="{FF2B5EF4-FFF2-40B4-BE49-F238E27FC236}">
                <a16:creationId xmlns:a16="http://schemas.microsoft.com/office/drawing/2014/main" id="{6AAFFBAF-CB7F-144E-905D-A62AD6DD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PROGRAMMES &amp; PROJECTS</a:t>
            </a:r>
            <a:endParaRPr lang="nl-NL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EF7230-6B30-EA41-8B85-B006269C2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C809B5-0D25-3D4C-8F4F-28EAD496B097}" type="slidenum">
              <a:rPr lang="nl-NL" smtClean="0"/>
              <a:pPr/>
              <a:t>37</a:t>
            </a:fld>
            <a:endParaRPr lang="nl-NL" dirty="0"/>
          </a:p>
        </p:txBody>
      </p: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F77281D-907E-204D-9D37-5169B100167B}"/>
              </a:ext>
            </a:extLst>
          </p:cNvPr>
          <p:cNvGrpSpPr/>
          <p:nvPr/>
        </p:nvGrpSpPr>
        <p:grpSpPr>
          <a:xfrm>
            <a:off x="5414304" y="1415325"/>
            <a:ext cx="2250539" cy="1958058"/>
            <a:chOff x="5735759" y="1415325"/>
            <a:chExt cx="2250539" cy="1958058"/>
          </a:xfrm>
          <a:solidFill>
            <a:schemeClr val="tx2"/>
          </a:solidFill>
        </p:grpSpPr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93D0AAAA-168E-534D-B77B-9A19C0D6470D}"/>
                </a:ext>
              </a:extLst>
            </p:cNvPr>
            <p:cNvGrpSpPr/>
            <p:nvPr/>
          </p:nvGrpSpPr>
          <p:grpSpPr>
            <a:xfrm>
              <a:off x="5735759" y="1415325"/>
              <a:ext cx="2250539" cy="1958058"/>
              <a:chOff x="632425" y="1905000"/>
              <a:chExt cx="3202752" cy="3048000"/>
            </a:xfrm>
            <a:grpFill/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8A63A14B-E6A0-6D42-AA14-7448703C9246}"/>
                  </a:ext>
                </a:extLst>
              </p:cNvPr>
              <p:cNvSpPr/>
              <p:nvPr/>
            </p:nvSpPr>
            <p:spPr>
              <a:xfrm>
                <a:off x="633601" y="1905000"/>
                <a:ext cx="3073426" cy="2914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9604888D-5B76-1B4A-950F-8A4317C24441}"/>
                  </a:ext>
                </a:extLst>
              </p:cNvPr>
              <p:cNvSpPr/>
              <p:nvPr/>
            </p:nvSpPr>
            <p:spPr>
              <a:xfrm>
                <a:off x="3707027" y="1905000"/>
                <a:ext cx="128150" cy="1215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FA80F964-E194-1947-B330-C3287458D814}"/>
                  </a:ext>
                </a:extLst>
              </p:cNvPr>
              <p:cNvSpPr/>
              <p:nvPr/>
            </p:nvSpPr>
            <p:spPr>
              <a:xfrm>
                <a:off x="632425" y="4819135"/>
                <a:ext cx="332775" cy="1338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304B957E-E68F-D74A-8E7A-DEE247A52465}"/>
                </a:ext>
              </a:extLst>
            </p:cNvPr>
            <p:cNvSpPr txBox="1"/>
            <p:nvPr/>
          </p:nvSpPr>
          <p:spPr>
            <a:xfrm>
              <a:off x="5856117" y="2585044"/>
              <a:ext cx="206391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nl-NL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MANAGEMENT PROGRAMMES</a:t>
              </a: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4289840-F22C-B446-82BD-347575F7D365}"/>
              </a:ext>
            </a:extLst>
          </p:cNvPr>
          <p:cNvGrpSpPr/>
          <p:nvPr/>
        </p:nvGrpSpPr>
        <p:grpSpPr>
          <a:xfrm>
            <a:off x="3022681" y="3497322"/>
            <a:ext cx="4645915" cy="1958058"/>
            <a:chOff x="3022681" y="3497322"/>
            <a:chExt cx="4645915" cy="1958058"/>
          </a:xfrm>
          <a:solidFill>
            <a:schemeClr val="accent4"/>
          </a:solidFill>
        </p:grpSpPr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B6BFDE78-7935-3C45-B154-2F0B20013411}"/>
                </a:ext>
              </a:extLst>
            </p:cNvPr>
            <p:cNvSpPr/>
            <p:nvPr/>
          </p:nvSpPr>
          <p:spPr>
            <a:xfrm>
              <a:off x="3023542" y="3497322"/>
              <a:ext cx="4551251" cy="18720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AE1BAFBC-62F1-9445-8B67-F08E519A0FE6}"/>
                </a:ext>
              </a:extLst>
            </p:cNvPr>
            <p:cNvSpPr/>
            <p:nvPr/>
          </p:nvSpPr>
          <p:spPr>
            <a:xfrm>
              <a:off x="7574793" y="3497322"/>
              <a:ext cx="93803" cy="780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6A581AF0-C31A-514F-845B-1CCF2B17B1D4}"/>
                </a:ext>
              </a:extLst>
            </p:cNvPr>
            <p:cNvSpPr/>
            <p:nvPr/>
          </p:nvSpPr>
          <p:spPr>
            <a:xfrm>
              <a:off x="3022681" y="5369384"/>
              <a:ext cx="243584" cy="859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145AE874-7D9E-4E43-BFCA-69C6ADA4B359}"/>
                </a:ext>
              </a:extLst>
            </p:cNvPr>
            <p:cNvSpPr txBox="1"/>
            <p:nvPr/>
          </p:nvSpPr>
          <p:spPr>
            <a:xfrm>
              <a:off x="3143040" y="4420819"/>
              <a:ext cx="373356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nl-NL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CUSTOMISED PROGRAMMES FOR TEAMS &amp; ORGANISATIONS</a:t>
              </a:r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94CAC122-D45A-474B-8A9C-1AB30F6FBAE1}"/>
              </a:ext>
            </a:extLst>
          </p:cNvPr>
          <p:cNvGrpSpPr/>
          <p:nvPr/>
        </p:nvGrpSpPr>
        <p:grpSpPr>
          <a:xfrm>
            <a:off x="3022681" y="1415325"/>
            <a:ext cx="2250539" cy="1958058"/>
            <a:chOff x="5735759" y="1415325"/>
            <a:chExt cx="2250539" cy="1958058"/>
          </a:xfrm>
          <a:solidFill>
            <a:schemeClr val="accent3"/>
          </a:solidFill>
        </p:grpSpPr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EB907BCC-B69C-B347-9603-6ABA35FC9793}"/>
                </a:ext>
              </a:extLst>
            </p:cNvPr>
            <p:cNvGrpSpPr/>
            <p:nvPr/>
          </p:nvGrpSpPr>
          <p:grpSpPr>
            <a:xfrm>
              <a:off x="5735759" y="1415325"/>
              <a:ext cx="2250539" cy="1958058"/>
              <a:chOff x="632425" y="1905000"/>
              <a:chExt cx="3202752" cy="3048000"/>
            </a:xfrm>
            <a:grpFill/>
          </p:grpSpPr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C1D7A99-5B4E-2149-8222-BDDF630CC764}"/>
                  </a:ext>
                </a:extLst>
              </p:cNvPr>
              <p:cNvSpPr/>
              <p:nvPr/>
            </p:nvSpPr>
            <p:spPr>
              <a:xfrm>
                <a:off x="633601" y="1905000"/>
                <a:ext cx="3073426" cy="2914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CB8414EE-E079-8148-A553-204BE2B55DD5}"/>
                  </a:ext>
                </a:extLst>
              </p:cNvPr>
              <p:cNvSpPr/>
              <p:nvPr/>
            </p:nvSpPr>
            <p:spPr>
              <a:xfrm>
                <a:off x="3707027" y="1905000"/>
                <a:ext cx="128150" cy="1215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159E3530-87F8-304C-96A6-E74272D283FC}"/>
                  </a:ext>
                </a:extLst>
              </p:cNvPr>
              <p:cNvSpPr/>
              <p:nvPr/>
            </p:nvSpPr>
            <p:spPr>
              <a:xfrm>
                <a:off x="632425" y="4819135"/>
                <a:ext cx="332775" cy="1338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4A2982E3-534A-6C4F-9776-43751FAEBBC7}"/>
                </a:ext>
              </a:extLst>
            </p:cNvPr>
            <p:cNvSpPr txBox="1"/>
            <p:nvPr/>
          </p:nvSpPr>
          <p:spPr>
            <a:xfrm>
              <a:off x="5856117" y="2585044"/>
              <a:ext cx="206391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nl-NL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EXECUTIVE MASTERS</a:t>
              </a:r>
            </a:p>
          </p:txBody>
        </p:sp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EB519A11-9218-B048-AA7B-94794E3F1E6E}"/>
              </a:ext>
            </a:extLst>
          </p:cNvPr>
          <p:cNvGrpSpPr/>
          <p:nvPr/>
        </p:nvGrpSpPr>
        <p:grpSpPr>
          <a:xfrm>
            <a:off x="631884" y="1415325"/>
            <a:ext cx="2249713" cy="1958058"/>
            <a:chOff x="5736585" y="1415325"/>
            <a:chExt cx="2249713" cy="1958058"/>
          </a:xfrm>
        </p:grpSpPr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DBE620B3-AD29-604E-89E8-CBEE59E3DE8A}"/>
                </a:ext>
              </a:extLst>
            </p:cNvPr>
            <p:cNvGrpSpPr/>
            <p:nvPr/>
          </p:nvGrpSpPr>
          <p:grpSpPr>
            <a:xfrm>
              <a:off x="5736585" y="1415325"/>
              <a:ext cx="2249713" cy="1958058"/>
              <a:chOff x="633601" y="1905000"/>
              <a:chExt cx="3201576" cy="3048000"/>
            </a:xfrm>
            <a:solidFill>
              <a:schemeClr val="accent1"/>
            </a:solidFill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02D63B10-B36F-FA4E-8371-618F1B4DB253}"/>
                  </a:ext>
                </a:extLst>
              </p:cNvPr>
              <p:cNvSpPr/>
              <p:nvPr/>
            </p:nvSpPr>
            <p:spPr>
              <a:xfrm>
                <a:off x="633601" y="1905000"/>
                <a:ext cx="3073426" cy="2914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1" name="Rechthoek 60">
                <a:extLst>
                  <a:ext uri="{FF2B5EF4-FFF2-40B4-BE49-F238E27FC236}">
                    <a16:creationId xmlns:a16="http://schemas.microsoft.com/office/drawing/2014/main" id="{90948757-C562-624D-81C8-A244A991D28A}"/>
                  </a:ext>
                </a:extLst>
              </p:cNvPr>
              <p:cNvSpPr/>
              <p:nvPr/>
            </p:nvSpPr>
            <p:spPr>
              <a:xfrm>
                <a:off x="3707027" y="1905000"/>
                <a:ext cx="128150" cy="1215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07F8BAA2-11F2-4E4C-B961-9547DF36F82A}"/>
                  </a:ext>
                </a:extLst>
              </p:cNvPr>
              <p:cNvSpPr/>
              <p:nvPr/>
            </p:nvSpPr>
            <p:spPr>
              <a:xfrm>
                <a:off x="635180" y="4819135"/>
                <a:ext cx="332774" cy="1338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293A7E6E-8D31-2245-8C6B-728F58677750}"/>
                </a:ext>
              </a:extLst>
            </p:cNvPr>
            <p:cNvSpPr txBox="1"/>
            <p:nvPr/>
          </p:nvSpPr>
          <p:spPr>
            <a:xfrm>
              <a:off x="5856117" y="2708154"/>
              <a:ext cx="206391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MBA</a:t>
              </a:r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F801F8F9-1685-B24D-B790-F43ABFE349E1}"/>
              </a:ext>
            </a:extLst>
          </p:cNvPr>
          <p:cNvGrpSpPr/>
          <p:nvPr/>
        </p:nvGrpSpPr>
        <p:grpSpPr>
          <a:xfrm>
            <a:off x="632995" y="3497322"/>
            <a:ext cx="2250539" cy="1958058"/>
            <a:chOff x="5735759" y="1415325"/>
            <a:chExt cx="2250539" cy="1958058"/>
          </a:xfrm>
          <a:solidFill>
            <a:schemeClr val="accent5"/>
          </a:solidFill>
        </p:grpSpPr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FB6B43BF-FB9F-6642-9CC1-187F8AD2F34E}"/>
                </a:ext>
              </a:extLst>
            </p:cNvPr>
            <p:cNvGrpSpPr/>
            <p:nvPr/>
          </p:nvGrpSpPr>
          <p:grpSpPr>
            <a:xfrm>
              <a:off x="5735759" y="1415325"/>
              <a:ext cx="2250539" cy="1958058"/>
              <a:chOff x="632425" y="1905000"/>
              <a:chExt cx="3202752" cy="3048000"/>
            </a:xfrm>
            <a:grpFill/>
          </p:grpSpPr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194BD0DF-8DD2-E449-92A9-37F2CB4AC634}"/>
                  </a:ext>
                </a:extLst>
              </p:cNvPr>
              <p:cNvSpPr/>
              <p:nvPr/>
            </p:nvSpPr>
            <p:spPr>
              <a:xfrm>
                <a:off x="633601" y="1905000"/>
                <a:ext cx="3073426" cy="2914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71134E91-FAFB-394D-B7FD-7D5DD91CE024}"/>
                  </a:ext>
                </a:extLst>
              </p:cNvPr>
              <p:cNvSpPr/>
              <p:nvPr/>
            </p:nvSpPr>
            <p:spPr>
              <a:xfrm>
                <a:off x="3707027" y="1905000"/>
                <a:ext cx="128150" cy="1215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10AF3EC1-5E55-9644-8271-15C5F4E99666}"/>
                  </a:ext>
                </a:extLst>
              </p:cNvPr>
              <p:cNvSpPr/>
              <p:nvPr/>
            </p:nvSpPr>
            <p:spPr>
              <a:xfrm>
                <a:off x="632425" y="4819135"/>
                <a:ext cx="332775" cy="1338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65" name="Tekstvak 64">
              <a:extLst>
                <a:ext uri="{FF2B5EF4-FFF2-40B4-BE49-F238E27FC236}">
                  <a16:creationId xmlns:a16="http://schemas.microsoft.com/office/drawing/2014/main" id="{74020629-DB5C-BB43-B21E-5204D57D91CA}"/>
                </a:ext>
              </a:extLst>
            </p:cNvPr>
            <p:cNvSpPr txBox="1"/>
            <p:nvPr/>
          </p:nvSpPr>
          <p:spPr>
            <a:xfrm>
              <a:off x="5856117" y="2585044"/>
              <a:ext cx="206391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nl-NL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INNOVATION PROJECTS</a:t>
              </a:r>
            </a:p>
          </p:txBody>
        </p:sp>
      </p:grpSp>
      <p:sp>
        <p:nvSpPr>
          <p:cNvPr id="72" name="Rectangle 7">
            <a:extLst>
              <a:ext uri="{FF2B5EF4-FFF2-40B4-BE49-F238E27FC236}">
                <a16:creationId xmlns:a16="http://schemas.microsoft.com/office/drawing/2014/main" id="{55898211-0D0A-4E4B-9576-5AD5FB062D95}"/>
              </a:ext>
            </a:extLst>
          </p:cNvPr>
          <p:cNvSpPr/>
          <p:nvPr/>
        </p:nvSpPr>
        <p:spPr>
          <a:xfrm>
            <a:off x="8338457" y="1970635"/>
            <a:ext cx="374395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MaastrichtMBA</a:t>
            </a:r>
            <a:endParaRPr lang="en-US" sz="2400" b="1" dirty="0">
              <a:solidFill>
                <a:schemeClr val="accent1"/>
              </a:solidFill>
            </a:endParaRPr>
          </a:p>
          <a:p>
            <a:endParaRPr lang="en-US" sz="2000" i="1" dirty="0"/>
          </a:p>
          <a:p>
            <a:r>
              <a:rPr lang="en-US" sz="2000" i="1" dirty="0"/>
              <a:t>International executive MBA </a:t>
            </a:r>
            <a:r>
              <a:rPr lang="en-US" sz="2000" i="1" dirty="0" err="1"/>
              <a:t>programme</a:t>
            </a:r>
            <a:r>
              <a:rPr lang="en-US" sz="2000" i="1" dirty="0"/>
              <a:t> for professionals</a:t>
            </a:r>
          </a:p>
          <a:p>
            <a:endParaRPr lang="en-US" sz="2000" i="1" dirty="0"/>
          </a:p>
          <a:p>
            <a:r>
              <a:rPr lang="en-US" sz="2000" i="1" dirty="0"/>
              <a:t>Offered in Executive &amp; Blended formats</a:t>
            </a:r>
          </a:p>
          <a:p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www.maastrichtmba.com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6505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C50B2BF-17F5-6047-8A37-77EAD7B41780}"/>
              </a:ext>
            </a:extLst>
          </p:cNvPr>
          <p:cNvSpPr/>
          <p:nvPr/>
        </p:nvSpPr>
        <p:spPr>
          <a:xfrm>
            <a:off x="0" y="1639801"/>
            <a:ext cx="12192000" cy="521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E7F488-BD9B-4C46-9D65-BCE0EFA4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1" y="388799"/>
            <a:ext cx="10962052" cy="11430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solidFill>
                  <a:schemeClr val="accent5"/>
                </a:solidFill>
              </a:rPr>
              <a:t>CONNECT WITH US THROUGH UMIO PRIME!</a:t>
            </a:r>
            <a:r>
              <a:rPr lang="en-GB" dirty="0">
                <a:solidFill>
                  <a:schemeClr val="accent5"/>
                </a:solidFill>
              </a:rPr>
              <a:t/>
            </a:r>
            <a:br>
              <a:rPr lang="en-GB" dirty="0">
                <a:solidFill>
                  <a:schemeClr val="accent5"/>
                </a:solidFill>
              </a:rPr>
            </a:br>
            <a:r>
              <a:rPr lang="en-GB" sz="1800" b="0" dirty="0" err="1">
                <a:solidFill>
                  <a:schemeClr val="accent5"/>
                </a:solidFill>
              </a:rPr>
              <a:t>www.umio-prime.nl</a:t>
            </a:r>
            <a:endParaRPr lang="en-GB" b="0" dirty="0">
              <a:solidFill>
                <a:schemeClr val="accent5"/>
              </a:solidFill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414D6A7-C807-B04F-A05E-9AFF26CE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01" y="1773382"/>
            <a:ext cx="10962052" cy="125201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1800" dirty="0"/>
              <a:t>UMIO Prime is an engagement platform that helps business professionals and organisations gain the knowhow and network to create a meaningful impact together.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94606046-E07C-4040-9123-3A5E58A23672}"/>
              </a:ext>
            </a:extLst>
          </p:cNvPr>
          <p:cNvSpPr txBox="1">
            <a:spLocks/>
          </p:cNvSpPr>
          <p:nvPr/>
        </p:nvSpPr>
        <p:spPr>
          <a:xfrm>
            <a:off x="4567743" y="3370697"/>
            <a:ext cx="6110861" cy="1805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800" dirty="0"/>
              <a:t>Connect and interact with experts &amp; peers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800" dirty="0"/>
              <a:t>Articles, videos, (online) events &amp; workshops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800" dirty="0"/>
              <a:t>Desktop &amp; mobile app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800" i="1" dirty="0">
                <a:solidFill>
                  <a:schemeClr val="accent5"/>
                </a:solidFill>
              </a:rPr>
              <a:t>Become a member for free!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GB" sz="18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350D6D6-43D0-9C4F-8C14-32FA7E4A51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36443"/>
            <a:ext cx="4417888" cy="382155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96F15BA-C842-3945-B9CE-97131E236A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388" y="5659225"/>
            <a:ext cx="3766745" cy="8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50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2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2">
            <a:extLst>
              <a:ext uri="{FF2B5EF4-FFF2-40B4-BE49-F238E27FC236}">
                <a16:creationId xmlns:a16="http://schemas.microsoft.com/office/drawing/2014/main" id="{B59C9817-2FAD-0A4E-8959-DF8F01961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6"/>
          <a:stretch/>
        </p:blipFill>
        <p:spPr>
          <a:xfrm>
            <a:off x="351730" y="149630"/>
            <a:ext cx="11483588" cy="67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COURIUS – Marco Buschman, MCC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FDACF33-B8AF-42F4-9759-DCE3BD177B80}"/>
              </a:ext>
            </a:extLst>
          </p:cNvPr>
          <p:cNvSpPr txBox="1"/>
          <p:nvPr/>
        </p:nvSpPr>
        <p:spPr>
          <a:xfrm>
            <a:off x="407366" y="1122068"/>
            <a:ext cx="8784967" cy="4987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Specialists in the human side of change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Business Coaching, Team-, Leadership- &amp; Organizational Development 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National and international, senior consultants with hands-on experience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Human DOING: Managing Partner, Executive &amp; Team Coach, focus on the Connection Quotient (CQ) &amp; Leadership, Facilitator, Speaker, Author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Human BEING: Proud father of 3 kids (Laura, Frank, Erin), Husband (Cindy), Enjoy dancing, Music lover, Meditation, Spiritual interest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Clients: Capgemini, Majid Al Futtaim, AkzoNobel, Shell &amp; many more including small &amp; ambitious companies and independent consultants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 descr="Afbeelding met voedsel&#10;&#10;Automatisch gegenereerde beschrijving">
            <a:extLst>
              <a:ext uri="{FF2B5EF4-FFF2-40B4-BE49-F238E27FC236}">
                <a16:creationId xmlns:a16="http://schemas.microsoft.com/office/drawing/2014/main" id="{E3D2BC0C-73FA-CC43-B81F-EE7408579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2" y="1412776"/>
            <a:ext cx="1001360" cy="141681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8CA8F8AC-1233-8643-9036-AD48692034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174" y="2982524"/>
            <a:ext cx="1001360" cy="141258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Afbeelding 10" descr="Afbeelding met spel&#10;&#10;Automatisch gegenereerde beschrijving">
            <a:extLst>
              <a:ext uri="{FF2B5EF4-FFF2-40B4-BE49-F238E27FC236}">
                <a16:creationId xmlns:a16="http://schemas.microsoft.com/office/drawing/2014/main" id="{AB13363E-A098-1547-88ED-8FEF3E5FB0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669" y="1431973"/>
            <a:ext cx="1034971" cy="141258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Afbeelding 11" descr="Afbeelding met speler, vasthouden, spel, person&#10;&#10;Automatisch gegenereerde beschrijving">
            <a:extLst>
              <a:ext uri="{FF2B5EF4-FFF2-40B4-BE49-F238E27FC236}">
                <a16:creationId xmlns:a16="http://schemas.microsoft.com/office/drawing/2014/main" id="{C5E3E30E-E062-3C4A-9CD3-7A76083EAA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670" y="2987938"/>
            <a:ext cx="1031004" cy="140716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3" name="Afbeelding 12" descr="Afbeelding met vasthouden, ondergoed, vrouw, jong&#10;&#10;Automatisch gegenereerde beschrijving">
            <a:extLst>
              <a:ext uri="{FF2B5EF4-FFF2-40B4-BE49-F238E27FC236}">
                <a16:creationId xmlns:a16="http://schemas.microsoft.com/office/drawing/2014/main" id="{D86EE271-0B81-644B-910E-ED202D0FD32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4" y="4561285"/>
            <a:ext cx="1001361" cy="14105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Afbeelding 15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E6DB7476-3966-E64C-A79B-4F85FBF1C1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0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512" y="2240692"/>
            <a:ext cx="3257656" cy="40853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411892" y="1524000"/>
            <a:ext cx="11361704" cy="498288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5"/>
          <p:cNvSpPr txBox="1">
            <a:spLocks/>
          </p:cNvSpPr>
          <p:nvPr/>
        </p:nvSpPr>
        <p:spPr>
          <a:xfrm>
            <a:off x="342440" y="333345"/>
            <a:ext cx="10515600" cy="79785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/>
              <a:t>FERNANDA MONTIEL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2440" y="989290"/>
            <a:ext cx="69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Assoc. Director Global Trade at Collins Aerospace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87136" y="1658886"/>
            <a:ext cx="3520440" cy="4472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The people I love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322806" y="1659460"/>
            <a:ext cx="3520440" cy="4472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What I stand for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58476" y="1658886"/>
            <a:ext cx="3520440" cy="4472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The things I enjoy</a:t>
            </a:r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37" y="2986220"/>
            <a:ext cx="1479196" cy="87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1" descr="Afbeeldingsresultaat voor gratefuln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95" y="2299084"/>
            <a:ext cx="2631495" cy="7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6369526" y="2743869"/>
            <a:ext cx="1403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hnschrift Condensed" panose="020B0502040204020203" pitchFamily="34" charset="0"/>
              </a:rPr>
              <a:t>Respect</a:t>
            </a:r>
          </a:p>
        </p:txBody>
      </p:sp>
      <p:pic>
        <p:nvPicPr>
          <p:cNvPr id="48" name="Picture 4" descr="Iconic Cars Animated - GIF on Behance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170" y="5793374"/>
            <a:ext cx="2497285" cy="71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4263943" y="4068427"/>
            <a:ext cx="3657600" cy="4472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The boring stuff…</a:t>
            </a:r>
          </a:p>
        </p:txBody>
      </p:sp>
      <p:pic>
        <p:nvPicPr>
          <p:cNvPr id="54" name="Picture 9" descr="Afbeeldingsresultaat voor pray hands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38" y="3288264"/>
            <a:ext cx="769030" cy="57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4984477" y="4703344"/>
            <a:ext cx="2908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Clr>
                <a:schemeClr val="bg1">
                  <a:lumMod val="50000"/>
                </a:schemeClr>
              </a:buClr>
              <a:buFont typeface="Calibri Light" panose="020F0302020204030204" pitchFamily="34" charset="0"/>
              <a:buChar char="›"/>
              <a:defRPr sz="900">
                <a:latin typeface="+mj-lt"/>
              </a:defRPr>
            </a:lvl1pPr>
          </a:lstStyle>
          <a:p>
            <a:r>
              <a:rPr lang="en-US" sz="1000" dirty="0"/>
              <a:t>Graduated from International BA in Mexico City</a:t>
            </a:r>
          </a:p>
          <a:p>
            <a:r>
              <a:rPr lang="en-US" sz="1000" dirty="0"/>
              <a:t>One module of the MBA to go + BCP</a:t>
            </a:r>
          </a:p>
        </p:txBody>
      </p:sp>
      <p:pic>
        <p:nvPicPr>
          <p:cNvPr id="56" name="Picture 4" descr="Afbeeldingsresultaat voor university degree icon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76" y="4650233"/>
            <a:ext cx="534366" cy="4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Gerelateerde afbeelding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81" y="5154806"/>
            <a:ext cx="458357" cy="4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177899" y="5233793"/>
            <a:ext cx="1869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NL | ES | EN </a:t>
            </a:r>
            <a:r>
              <a:rPr lang="en-US" sz="1000" dirty="0">
                <a:latin typeface="+mj-lt"/>
              </a:rPr>
              <a:t>| </a:t>
            </a:r>
            <a:r>
              <a:rPr lang="en-US" sz="800" dirty="0">
                <a:latin typeface="+mj-lt"/>
              </a:rPr>
              <a:t>FR </a:t>
            </a:r>
            <a:r>
              <a:rPr lang="en-US" sz="900" dirty="0">
                <a:latin typeface="+mj-lt"/>
              </a:rPr>
              <a:t>| </a:t>
            </a:r>
            <a:r>
              <a:rPr lang="en-US" sz="800" dirty="0">
                <a:latin typeface="+mj-lt"/>
              </a:rPr>
              <a:t>IT</a:t>
            </a:r>
            <a:endParaRPr lang="en-US" sz="900" dirty="0">
              <a:latin typeface="+mj-lt"/>
            </a:endParaRPr>
          </a:p>
        </p:txBody>
      </p:sp>
      <p:pic>
        <p:nvPicPr>
          <p:cNvPr id="2050" name="Picture 2" descr="Microsoft Office Save Icon Office Symbol Black And - Office Symbol Png,  Transparent Png - kindpng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53" y="5661699"/>
            <a:ext cx="474412" cy="48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835" y="2240692"/>
            <a:ext cx="3299042" cy="40853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63" name="TextBox 62"/>
          <p:cNvSpPr txBox="1"/>
          <p:nvPr/>
        </p:nvSpPr>
        <p:spPr>
          <a:xfrm>
            <a:off x="4987252" y="5649403"/>
            <a:ext cx="2881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>
                  <a:lumMod val="50000"/>
                </a:schemeClr>
              </a:buClr>
              <a:buFont typeface="Calibri Light" panose="020F0302020204030204" pitchFamily="34" charset="0"/>
              <a:buChar char="›"/>
            </a:pPr>
            <a:r>
              <a:rPr lang="en-US" sz="1000" dirty="0">
                <a:latin typeface="+mj-lt"/>
              </a:rPr>
              <a:t>Started and closed 2 businesses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Calibri Light" panose="020F0302020204030204" pitchFamily="34" charset="0"/>
              <a:buChar char="›"/>
            </a:pPr>
            <a:r>
              <a:rPr lang="en-US" sz="1000" dirty="0">
                <a:latin typeface="+mj-lt"/>
              </a:rPr>
              <a:t>15+ years in Compliance, started at Siemens MX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Calibri Light" panose="020F0302020204030204" pitchFamily="34" charset="0"/>
              <a:buChar char="›"/>
            </a:pPr>
            <a:r>
              <a:rPr lang="en-US" sz="1000" dirty="0">
                <a:latin typeface="+mj-lt"/>
              </a:rPr>
              <a:t>5.5 years at Collins Aerospace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15" y="929025"/>
            <a:ext cx="1272828" cy="4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05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is/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creates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connection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>
            <a:extLst>
              <a:ext uri="{FF2B5EF4-FFF2-40B4-BE49-F238E27FC236}">
                <a16:creationId xmlns:a16="http://schemas.microsoft.com/office/drawing/2014/main" id="{9A48FA57-3916-2347-9F75-797ECEB980BB}"/>
              </a:ext>
            </a:extLst>
          </p:cNvPr>
          <p:cNvSpPr txBox="1"/>
          <p:nvPr/>
        </p:nvSpPr>
        <p:spPr>
          <a:xfrm>
            <a:off x="839416" y="1268760"/>
            <a:ext cx="1009611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>
                <a:cs typeface="Verdana"/>
              </a:rPr>
              <a:t>Our birth right &amp; necessity (</a:t>
            </a:r>
            <a:r>
              <a:rPr lang="en-GB" dirty="0"/>
              <a:t>Australian longitudinal study of aging)</a:t>
            </a:r>
            <a:endParaRPr lang="en-GB" dirty="0">
              <a:cs typeface="Verdan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>
                <a:cs typeface="Verdana"/>
              </a:rPr>
              <a:t>Give and receive trust (Stephen M.R. Covey + David </a:t>
            </a:r>
            <a:r>
              <a:rPr lang="en-GB" dirty="0" err="1">
                <a:cs typeface="Verdana"/>
              </a:rPr>
              <a:t>Maister</a:t>
            </a:r>
            <a:r>
              <a:rPr lang="en-GB" dirty="0">
                <a:cs typeface="Verdana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>
                <a:cs typeface="Verdana"/>
              </a:rPr>
              <a:t>Create psychological safe workplace (Google, Project Aristotle)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>
                <a:cs typeface="Verdana"/>
              </a:rPr>
              <a:t>Being and feeling supported (Gallup: People leave managers)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>
                <a:cs typeface="Verdana"/>
              </a:rPr>
              <a:t>Experience empathy (Daniel Goleman, EQ)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>
                <a:cs typeface="Verdana"/>
              </a:rPr>
              <a:t>It creates a foundation for results (Your own day-to-day experience)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>
                <a:cs typeface="Verdana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en-GB" b="1" dirty="0">
                <a:cs typeface="Verdana"/>
              </a:rPr>
              <a:t>Do we need to define connection?</a:t>
            </a:r>
            <a:endParaRPr lang="en-GB" sz="800" b="1" dirty="0">
              <a:cs typeface="Verdana"/>
            </a:endParaRPr>
          </a:p>
          <a:p>
            <a:pPr algn="ctr">
              <a:lnSpc>
                <a:spcPct val="150000"/>
              </a:lnSpc>
            </a:pPr>
            <a:endParaRPr lang="en-GB" sz="800" b="1" dirty="0">
              <a:cs typeface="Verdana"/>
            </a:endParaRPr>
          </a:p>
          <a:p>
            <a:pPr algn="ctr">
              <a:lnSpc>
                <a:spcPct val="150000"/>
              </a:lnSpc>
            </a:pPr>
            <a:r>
              <a:rPr lang="en-GB" b="1" dirty="0">
                <a:cs typeface="Verdana"/>
              </a:rPr>
              <a:t>We know/experience</a:t>
            </a:r>
          </a:p>
          <a:p>
            <a:pPr algn="ctr">
              <a:lnSpc>
                <a:spcPct val="150000"/>
              </a:lnSpc>
            </a:pPr>
            <a:r>
              <a:rPr lang="en-GB" b="1" dirty="0">
                <a:cs typeface="Verdana"/>
              </a:rPr>
              <a:t>when connection </a:t>
            </a:r>
          </a:p>
          <a:p>
            <a:pPr algn="ctr">
              <a:lnSpc>
                <a:spcPct val="150000"/>
              </a:lnSpc>
            </a:pPr>
            <a:r>
              <a:rPr lang="en-GB" b="1" dirty="0">
                <a:cs typeface="Verdana"/>
              </a:rPr>
              <a:t>is (not) in place!</a:t>
            </a:r>
            <a:endParaRPr lang="en-GB" sz="800" b="1" dirty="0">
              <a:cs typeface="Verdana"/>
            </a:endParaRPr>
          </a:p>
          <a:p>
            <a:pPr algn="ctr">
              <a:lnSpc>
                <a:spcPct val="150000"/>
              </a:lnSpc>
            </a:pPr>
            <a:endParaRPr lang="en-GB" sz="800" b="1" dirty="0">
              <a:cs typeface="Verdana"/>
            </a:endParaRPr>
          </a:p>
          <a:p>
            <a:pPr algn="ctr">
              <a:lnSpc>
                <a:spcPct val="150000"/>
              </a:lnSpc>
            </a:pPr>
            <a:r>
              <a:rPr lang="en-GB" b="1" dirty="0">
                <a:cs typeface="Verdana"/>
              </a:rPr>
              <a:t>How to develop your CQ?</a:t>
            </a:r>
          </a:p>
          <a:p>
            <a:endParaRPr lang="en-GB" b="1" dirty="0">
              <a:cs typeface="Verdana"/>
            </a:endParaRPr>
          </a:p>
        </p:txBody>
      </p:sp>
      <p:pic>
        <p:nvPicPr>
          <p:cNvPr id="9" name="Afbeelding 8" descr="het70:20:10principe.jpg">
            <a:extLst>
              <a:ext uri="{FF2B5EF4-FFF2-40B4-BE49-F238E27FC236}">
                <a16:creationId xmlns:a16="http://schemas.microsoft.com/office/drawing/2014/main" id="{F63EF713-70F5-5A47-A795-F778CB10C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56" y="4653136"/>
            <a:ext cx="2217979" cy="1481611"/>
          </a:xfrm>
          <a:prstGeom prst="rect">
            <a:avLst/>
          </a:prstGeom>
        </p:spPr>
      </p:pic>
      <p:pic>
        <p:nvPicPr>
          <p:cNvPr id="10" name="Afbeelding 9" descr="hetgesprek.jpg">
            <a:extLst>
              <a:ext uri="{FF2B5EF4-FFF2-40B4-BE49-F238E27FC236}">
                <a16:creationId xmlns:a16="http://schemas.microsoft.com/office/drawing/2014/main" id="{E79146F4-C333-0046-A7E7-1CDE547FA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08" y="4653136"/>
            <a:ext cx="2217980" cy="1481610"/>
          </a:xfrm>
          <a:prstGeom prst="rect">
            <a:avLst/>
          </a:prstGeom>
        </p:spPr>
      </p:pic>
      <p:pic>
        <p:nvPicPr>
          <p:cNvPr id="11" name="Afbeelding 10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0F727CD7-8B7D-D443-9CDF-185A2A8E7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apparaat&#10;&#10;Automatisch gegenereerde beschrijving">
            <a:extLst>
              <a:ext uri="{FF2B5EF4-FFF2-40B4-BE49-F238E27FC236}">
                <a16:creationId xmlns:a16="http://schemas.microsoft.com/office/drawing/2014/main" id="{B407CDE0-A347-654B-8626-C49FA8FD4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7" y="2060848"/>
            <a:ext cx="10809733" cy="336409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The ever-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expanding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circles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connection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67E802C8-8F71-4040-94EB-30474CC6FD37}"/>
              </a:ext>
            </a:extLst>
          </p:cNvPr>
          <p:cNvSpPr/>
          <p:nvPr/>
        </p:nvSpPr>
        <p:spPr>
          <a:xfrm>
            <a:off x="4079776" y="1628800"/>
            <a:ext cx="78488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FFD81EF2-67D6-8B4B-B39A-CA50B30F37BB}"/>
              </a:ext>
            </a:extLst>
          </p:cNvPr>
          <p:cNvSpPr/>
          <p:nvPr/>
        </p:nvSpPr>
        <p:spPr>
          <a:xfrm>
            <a:off x="3963225" y="5061456"/>
            <a:ext cx="78488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tekst, teken, straat, buiten&#10;&#10;Automatisch gegenereerde beschrijving">
            <a:extLst>
              <a:ext uri="{FF2B5EF4-FFF2-40B4-BE49-F238E27FC236}">
                <a16:creationId xmlns:a16="http://schemas.microsoft.com/office/drawing/2014/main" id="{CC42A749-3F57-884C-B29B-895D3A952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81328"/>
            <a:ext cx="2217974" cy="3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5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57CB34-53EA-4951-9690-C8AFBF0D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21" y="6007911"/>
            <a:ext cx="2217979" cy="850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1EBBC1-F41B-4AA0-BAB1-3CA864287928}"/>
              </a:ext>
            </a:extLst>
          </p:cNvPr>
          <p:cNvSpPr/>
          <p:nvPr/>
        </p:nvSpPr>
        <p:spPr>
          <a:xfrm>
            <a:off x="-1" y="0"/>
            <a:ext cx="12212737" cy="920160"/>
          </a:xfrm>
          <a:prstGeom prst="rect">
            <a:avLst/>
          </a:prstGeom>
          <a:solidFill>
            <a:srgbClr val="083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Functions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, Teams &amp;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Organizations</a:t>
            </a:r>
            <a:r>
              <a:rPr lang="nl-NL" sz="3200" b="1" dirty="0">
                <a:latin typeface="Verdana" panose="020B0604030504040204" pitchFamily="34" charset="0"/>
                <a:ea typeface="Verdana" panose="020B0604030504040204" pitchFamily="34" charset="0"/>
              </a:rPr>
              <a:t>: 2 </a:t>
            </a:r>
            <a:r>
              <a:rPr lang="nl-NL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lenses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arallellogram 26">
            <a:extLst>
              <a:ext uri="{FF2B5EF4-FFF2-40B4-BE49-F238E27FC236}">
                <a16:creationId xmlns:a16="http://schemas.microsoft.com/office/drawing/2014/main" id="{E6ECBC11-F730-48DF-A18A-10CC7AD53E53}"/>
              </a:ext>
            </a:extLst>
          </p:cNvPr>
          <p:cNvSpPr/>
          <p:nvPr/>
        </p:nvSpPr>
        <p:spPr>
          <a:xfrm rot="694855">
            <a:off x="11113860" y="-110634"/>
            <a:ext cx="1042610" cy="1314345"/>
          </a:xfrm>
          <a:custGeom>
            <a:avLst/>
            <a:gdLst>
              <a:gd name="connsiteX0" fmla="*/ 0 w 936104"/>
              <a:gd name="connsiteY0" fmla="*/ 1030808 h 1030808"/>
              <a:gd name="connsiteX1" fmla="*/ 582949 w 936104"/>
              <a:gd name="connsiteY1" fmla="*/ 0 h 1030808"/>
              <a:gd name="connsiteX2" fmla="*/ 936104 w 936104"/>
              <a:gd name="connsiteY2" fmla="*/ 0 h 1030808"/>
              <a:gd name="connsiteX3" fmla="*/ 353155 w 936104"/>
              <a:gd name="connsiteY3" fmla="*/ 1030808 h 1030808"/>
              <a:gd name="connsiteX4" fmla="*/ 0 w 936104"/>
              <a:gd name="connsiteY4" fmla="*/ 1030808 h 1030808"/>
              <a:gd name="connsiteX0" fmla="*/ 0 w 826216"/>
              <a:gd name="connsiteY0" fmla="*/ 950153 h 1030808"/>
              <a:gd name="connsiteX1" fmla="*/ 473061 w 826216"/>
              <a:gd name="connsiteY1" fmla="*/ 0 h 1030808"/>
              <a:gd name="connsiteX2" fmla="*/ 826216 w 826216"/>
              <a:gd name="connsiteY2" fmla="*/ 0 h 1030808"/>
              <a:gd name="connsiteX3" fmla="*/ 243267 w 826216"/>
              <a:gd name="connsiteY3" fmla="*/ 1030808 h 1030808"/>
              <a:gd name="connsiteX4" fmla="*/ 0 w 826216"/>
              <a:gd name="connsiteY4" fmla="*/ 950153 h 1030808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25624 w 826216"/>
              <a:gd name="connsiteY3" fmla="*/ 891582 h 950153"/>
              <a:gd name="connsiteX4" fmla="*/ 0 w 826216"/>
              <a:gd name="connsiteY4" fmla="*/ 950153 h 950153"/>
              <a:gd name="connsiteX0" fmla="*/ 0 w 826216"/>
              <a:gd name="connsiteY0" fmla="*/ 950153 h 950153"/>
              <a:gd name="connsiteX1" fmla="*/ 473061 w 826216"/>
              <a:gd name="connsiteY1" fmla="*/ 0 h 950153"/>
              <a:gd name="connsiteX2" fmla="*/ 826216 w 826216"/>
              <a:gd name="connsiteY2" fmla="*/ 0 h 950153"/>
              <a:gd name="connsiteX3" fmla="*/ 241755 w 826216"/>
              <a:gd name="connsiteY3" fmla="*/ 913560 h 950153"/>
              <a:gd name="connsiteX4" fmla="*/ 0 w 826216"/>
              <a:gd name="connsiteY4" fmla="*/ 950153 h 9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6" h="950153">
                <a:moveTo>
                  <a:pt x="0" y="950153"/>
                </a:moveTo>
                <a:lnTo>
                  <a:pt x="473061" y="0"/>
                </a:lnTo>
                <a:lnTo>
                  <a:pt x="826216" y="0"/>
                </a:lnTo>
                <a:lnTo>
                  <a:pt x="241755" y="913560"/>
                </a:lnTo>
                <a:lnTo>
                  <a:pt x="0" y="950153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57E4E90-1589-4A64-B261-66A7C74AF5A3}"/>
              </a:ext>
            </a:extLst>
          </p:cNvPr>
          <p:cNvSpPr/>
          <p:nvPr/>
        </p:nvSpPr>
        <p:spPr>
          <a:xfrm>
            <a:off x="11432195" y="0"/>
            <a:ext cx="759805" cy="712016"/>
          </a:xfrm>
          <a:custGeom>
            <a:avLst/>
            <a:gdLst>
              <a:gd name="connsiteX0" fmla="*/ 488948 w 759805"/>
              <a:gd name="connsiteY0" fmla="*/ 0 h 712016"/>
              <a:gd name="connsiteX1" fmla="*/ 759805 w 759805"/>
              <a:gd name="connsiteY1" fmla="*/ 0 h 712016"/>
              <a:gd name="connsiteX2" fmla="*/ 759805 w 759805"/>
              <a:gd name="connsiteY2" fmla="*/ 2977 h 712016"/>
              <a:gd name="connsiteX3" fmla="*/ 0 w 759805"/>
              <a:gd name="connsiteY3" fmla="*/ 712016 h 7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805" h="712016">
                <a:moveTo>
                  <a:pt x="488948" y="0"/>
                </a:moveTo>
                <a:lnTo>
                  <a:pt x="759805" y="0"/>
                </a:lnTo>
                <a:lnTo>
                  <a:pt x="759805" y="2977"/>
                </a:lnTo>
                <a:lnTo>
                  <a:pt x="0" y="712016"/>
                </a:lnTo>
                <a:close/>
              </a:path>
            </a:pathLst>
          </a:custGeom>
          <a:solidFill>
            <a:srgbClr val="DB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FDACF33-B8AF-42F4-9759-DCE3BD177B80}"/>
              </a:ext>
            </a:extLst>
          </p:cNvPr>
          <p:cNvSpPr txBox="1"/>
          <p:nvPr/>
        </p:nvSpPr>
        <p:spPr>
          <a:xfrm>
            <a:off x="407367" y="882654"/>
            <a:ext cx="9566654" cy="621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C00000"/>
              </a:buClr>
            </a:pPr>
            <a:r>
              <a:rPr lang="nl-NL" sz="2000" b="1" dirty="0" err="1">
                <a:solidFill>
                  <a:srgbClr val="034C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Functional</a:t>
            </a:r>
            <a:endParaRPr lang="nl-NL" sz="2000" b="1" dirty="0">
              <a:solidFill>
                <a:srgbClr val="034C8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Organizations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teams &amp;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functions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exist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produce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Rational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Business impact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Examples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vision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strategy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year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plan,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tasks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decisions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etc.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</a:rPr>
              <a:t>The Leader as a </a:t>
            </a:r>
            <a:r>
              <a:rPr lang="nl-NL" b="1" dirty="0" err="1">
                <a:latin typeface="Verdana" panose="020B0604030504040204" pitchFamily="34" charset="0"/>
                <a:ea typeface="Verdana" panose="020B0604030504040204" pitchFamily="34" charset="0"/>
              </a:rPr>
              <a:t>role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</a:rPr>
              <a:t> (Human DOING)</a:t>
            </a:r>
          </a:p>
          <a:p>
            <a:pPr>
              <a:lnSpc>
                <a:spcPct val="200000"/>
              </a:lnSpc>
              <a:buClr>
                <a:srgbClr val="C00000"/>
              </a:buClr>
            </a:pPr>
            <a:r>
              <a:rPr lang="nl-NL" sz="20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Relational</a:t>
            </a:r>
            <a:endParaRPr lang="nl-NL" sz="20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Organizations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teams &amp;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functions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are in essence persons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Emotional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Interpersonal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Examples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: trust, respect,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psychological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safe,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inclusiveness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etc.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</a:rPr>
              <a:t>The Leader as a person (Human BEING)</a:t>
            </a:r>
          </a:p>
          <a:p>
            <a:pPr>
              <a:lnSpc>
                <a:spcPct val="200000"/>
              </a:lnSpc>
              <a:buClr>
                <a:srgbClr val="C00000"/>
              </a:buClr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506EE5C-146C-41F7-A295-C9B1181910C1}"/>
              </a:ext>
            </a:extLst>
          </p:cNvPr>
          <p:cNvCxnSpPr>
            <a:cxnSpLocks/>
          </p:cNvCxnSpPr>
          <p:nvPr/>
        </p:nvCxnSpPr>
        <p:spPr>
          <a:xfrm>
            <a:off x="263352" y="1052736"/>
            <a:ext cx="0" cy="5472608"/>
          </a:xfrm>
          <a:prstGeom prst="line">
            <a:avLst/>
          </a:prstGeom>
          <a:ln w="57150">
            <a:solidFill>
              <a:srgbClr val="DB03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4C14C93-7ECB-334E-8658-1245D25C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433" y="1785763"/>
            <a:ext cx="2623203" cy="140382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6C953F0-3730-7042-81C4-E98A0D98C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276" y="4581128"/>
            <a:ext cx="2588316" cy="14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7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MIO Regular">
  <a:themeElements>
    <a:clrScheme name="UMIO">
      <a:dk1>
        <a:srgbClr val="4B4B4B"/>
      </a:dk1>
      <a:lt1>
        <a:sysClr val="window" lastClr="FFFFFF"/>
      </a:lt1>
      <a:dk2>
        <a:srgbClr val="C19900"/>
      </a:dk2>
      <a:lt2>
        <a:srgbClr val="E7D200"/>
      </a:lt2>
      <a:accent1>
        <a:srgbClr val="0084BC"/>
      </a:accent1>
      <a:accent2>
        <a:srgbClr val="00BBEE"/>
      </a:accent2>
      <a:accent3>
        <a:srgbClr val="66AD71"/>
      </a:accent3>
      <a:accent4>
        <a:srgbClr val="A2C510"/>
      </a:accent4>
      <a:accent5>
        <a:srgbClr val="A94774"/>
      </a:accent5>
      <a:accent6>
        <a:srgbClr val="DA4F97"/>
      </a:accent6>
      <a:hlink>
        <a:srgbClr val="0000FF"/>
      </a:hlink>
      <a:folHlink>
        <a:srgbClr val="800080"/>
      </a:folHlink>
    </a:clrScheme>
    <a:fontScheme name="Aangrenzing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MIO with Triple Crown">
  <a:themeElements>
    <a:clrScheme name="UMIO">
      <a:dk1>
        <a:srgbClr val="4B4B4B"/>
      </a:dk1>
      <a:lt1>
        <a:sysClr val="window" lastClr="FFFFFF"/>
      </a:lt1>
      <a:dk2>
        <a:srgbClr val="C19900"/>
      </a:dk2>
      <a:lt2>
        <a:srgbClr val="E7D200"/>
      </a:lt2>
      <a:accent1>
        <a:srgbClr val="0084BC"/>
      </a:accent1>
      <a:accent2>
        <a:srgbClr val="00BBEE"/>
      </a:accent2>
      <a:accent3>
        <a:srgbClr val="66AD71"/>
      </a:accent3>
      <a:accent4>
        <a:srgbClr val="A2C510"/>
      </a:accent4>
      <a:accent5>
        <a:srgbClr val="A94774"/>
      </a:accent5>
      <a:accent6>
        <a:srgbClr val="DA4F97"/>
      </a:accent6>
      <a:hlink>
        <a:srgbClr val="0000FF"/>
      </a:hlink>
      <a:folHlink>
        <a:srgbClr val="800080"/>
      </a:folHlink>
    </a:clrScheme>
    <a:fontScheme name="Aangrenzing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ervice Science Factory">
  <a:themeElements>
    <a:clrScheme name="UMIO">
      <a:dk1>
        <a:srgbClr val="4B4B4B"/>
      </a:dk1>
      <a:lt1>
        <a:sysClr val="window" lastClr="FFFFFF"/>
      </a:lt1>
      <a:dk2>
        <a:srgbClr val="C19900"/>
      </a:dk2>
      <a:lt2>
        <a:srgbClr val="E7D200"/>
      </a:lt2>
      <a:accent1>
        <a:srgbClr val="0084BC"/>
      </a:accent1>
      <a:accent2>
        <a:srgbClr val="00BBEE"/>
      </a:accent2>
      <a:accent3>
        <a:srgbClr val="66AD71"/>
      </a:accent3>
      <a:accent4>
        <a:srgbClr val="A2C510"/>
      </a:accent4>
      <a:accent5>
        <a:srgbClr val="A94774"/>
      </a:accent5>
      <a:accent6>
        <a:srgbClr val="DA4F97"/>
      </a:accent6>
      <a:hlink>
        <a:srgbClr val="0000FF"/>
      </a:hlink>
      <a:folHlink>
        <a:srgbClr val="800080"/>
      </a:folHlink>
    </a:clrScheme>
    <a:fontScheme name="Aangrenzing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aastrichtMBA">
  <a:themeElements>
    <a:clrScheme name="UMIO">
      <a:dk1>
        <a:srgbClr val="4B4B4B"/>
      </a:dk1>
      <a:lt1>
        <a:sysClr val="window" lastClr="FFFFFF"/>
      </a:lt1>
      <a:dk2>
        <a:srgbClr val="C19900"/>
      </a:dk2>
      <a:lt2>
        <a:srgbClr val="E7D200"/>
      </a:lt2>
      <a:accent1>
        <a:srgbClr val="0084BC"/>
      </a:accent1>
      <a:accent2>
        <a:srgbClr val="00BBEE"/>
      </a:accent2>
      <a:accent3>
        <a:srgbClr val="66AD71"/>
      </a:accent3>
      <a:accent4>
        <a:srgbClr val="A2C510"/>
      </a:accent4>
      <a:accent5>
        <a:srgbClr val="A94774"/>
      </a:accent5>
      <a:accent6>
        <a:srgbClr val="DA4F97"/>
      </a:accent6>
      <a:hlink>
        <a:srgbClr val="0000FF"/>
      </a:hlink>
      <a:folHlink>
        <a:srgbClr val="800080"/>
      </a:folHlink>
    </a:clrScheme>
    <a:fontScheme name="Aangrenzing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1473</Words>
  <Application>Microsoft Office PowerPoint</Application>
  <PresentationFormat>Widescreen</PresentationFormat>
  <Paragraphs>285</Paragraphs>
  <Slides>39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American Typewriter</vt:lpstr>
      <vt:lpstr>Arial</vt:lpstr>
      <vt:lpstr>Bahnschrift Condensed</vt:lpstr>
      <vt:lpstr>Calibri</vt:lpstr>
      <vt:lpstr>Calibri Light</vt:lpstr>
      <vt:lpstr>Century Gothic</vt:lpstr>
      <vt:lpstr>Comic Sans MS</vt:lpstr>
      <vt:lpstr>Courier New</vt:lpstr>
      <vt:lpstr>Verdana</vt:lpstr>
      <vt:lpstr>Wingdings</vt:lpstr>
      <vt:lpstr>UMIO Regular</vt:lpstr>
      <vt:lpstr>UMIO with Triple Crown</vt:lpstr>
      <vt:lpstr>Service Science Factory</vt:lpstr>
      <vt:lpstr>MaastrichtMBA</vt:lpstr>
      <vt:lpstr>PowerPoint Presentation</vt:lpstr>
      <vt:lpstr>PROGRAMMES &amp; PROJECTS</vt:lpstr>
      <vt:lpstr>THE HUMAN SIDE  OF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PROGRAMMES &amp; PROJECTS</vt:lpstr>
      <vt:lpstr>CONNECT WITH US THROUGH UMIO PRIME! www.umio-prime.nl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vanrooij</dc:creator>
  <cp:lastModifiedBy>Pirovano, Bo (BU)</cp:lastModifiedBy>
  <cp:revision>43</cp:revision>
  <dcterms:created xsi:type="dcterms:W3CDTF">2017-07-05T10:20:32Z</dcterms:created>
  <dcterms:modified xsi:type="dcterms:W3CDTF">2021-09-03T10:24:34Z</dcterms:modified>
</cp:coreProperties>
</file>