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0080625" cy="5670550"/>
  <p:notesSz cx="7559675" cy="10691813"/>
  <p:embeddedFontLst>
    <p:embeddedFont>
      <p:font typeface="Lato" panose="020B0604020202020204" charset="0"/>
      <p:regular r:id="rId19"/>
      <p:bold r:id="rId20"/>
      <p:italic r:id="rId21"/>
      <p:boldItalic r:id="rId22"/>
    </p:embeddedFont>
    <p:embeddedFont>
      <p:font typeface="Georgia" panose="02040502050405020303" pitchFamily="18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8" d="100"/>
          <a:sy n="78" d="100"/>
        </p:scale>
        <p:origin x="7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ed6f2ab1b4_0_5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1400">
                <a:solidFill>
                  <a:schemeClr val="dk1"/>
                </a:solidFill>
              </a:rPr>
              <a:t>Taxation as an illustration of being exempt of regulation.</a:t>
            </a:r>
            <a:endParaRPr/>
          </a:p>
        </p:txBody>
      </p:sp>
      <p:sp>
        <p:nvSpPr>
          <p:cNvPr id="121" name="Google Shape;121;ged6f2ab1b4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Companies outside of remit of Paris and national policies</a:t>
            </a:r>
            <a:endParaRPr/>
          </a:p>
        </p:txBody>
      </p:sp>
      <p:sp>
        <p:nvSpPr>
          <p:cNvPr id="128" name="Google Shape;1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ec9ff1c0d6_0_3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gec9ff1c0d6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ec9ff1c0d6_0_1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gec9ff1c0d6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ec9ff1c0d6_0_2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gec9ff1c0d6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ed6f2ab1b4_0_6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For me the journey started at the failure of the Copenhagen Climate Conference in 2009. After working on a international climate agreement for 9 consecutive years. Was supposed to bring together world leaders. Failed miserably. Interviewed negotaotors, ministers, moved to china to understand sitiation. My conlcusion supriisng and simple. Will share </a:t>
            </a:r>
            <a:endParaRPr/>
          </a:p>
        </p:txBody>
      </p:sp>
      <p:sp>
        <p:nvSpPr>
          <p:cNvPr id="74" name="Google Shape;74;ged6f2ab1b4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ed6f2ab1b4_0_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ed6f2ab1b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ed6f2ab1b4_0_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ed6f2ab1b4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ed6f2ab1b4_0_1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ged6f2ab1b4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2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2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3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body" idx="4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2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3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4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5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6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>
            <a:spLocks noGrp="1"/>
          </p:cNvSpPr>
          <p:nvPr>
            <p:ph type="subTitle" idx="1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2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body" idx="3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body" idx="2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3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2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3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 sz="30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hyperlink" Target="http://www.youtube.com/watch?v=FsX4qHgDlZ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/>
        </p:nvSpPr>
        <p:spPr>
          <a:xfrm>
            <a:off x="0" y="211410"/>
            <a:ext cx="10080000" cy="10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4400" b="1">
                <a:solidFill>
                  <a:srgbClr val="2C5E4F"/>
                </a:solidFill>
              </a:rPr>
              <a:t>A Democratic Alternative to Address Climate Change</a:t>
            </a:r>
            <a:r>
              <a:rPr lang="nl-NL" sz="4400" b="1" i="0" u="none" strike="noStrike" cap="none">
                <a:latin typeface="Arial"/>
                <a:ea typeface="Arial"/>
                <a:cs typeface="Arial"/>
                <a:sym typeface="Arial"/>
              </a:rPr>
              <a:t> </a:t>
            </a:r>
            <a:endParaRPr sz="4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 rotWithShape="1">
          <a:blip r:embed="rId3">
            <a:alphaModFix/>
          </a:blip>
          <a:srcRect b="14753"/>
          <a:stretch/>
        </p:blipFill>
        <p:spPr>
          <a:xfrm>
            <a:off x="1553950" y="1482925"/>
            <a:ext cx="6188400" cy="3427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57280" y="4770000"/>
            <a:ext cx="3565440" cy="9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/>
          <p:nvPr/>
        </p:nvSpPr>
        <p:spPr>
          <a:xfrm>
            <a:off x="504000" y="226080"/>
            <a:ext cx="907170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4000" b="1">
                <a:solidFill>
                  <a:srgbClr val="69BE28"/>
                </a:solidFill>
              </a:rPr>
              <a:t>Translates into “Regulatory Gap”</a:t>
            </a:r>
            <a:r>
              <a:rPr lang="nl-NL" sz="4000" b="1" i="0" u="none" strike="noStrike" cap="none">
                <a:latin typeface="Arial"/>
                <a:ea typeface="Arial"/>
                <a:cs typeface="Arial"/>
                <a:sym typeface="Arial"/>
              </a:rPr>
              <a:t> </a:t>
            </a:r>
            <a:endParaRPr sz="40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925" y="1347150"/>
            <a:ext cx="9149775" cy="3746726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3"/>
          <p:cNvSpPr txBox="1"/>
          <p:nvPr/>
        </p:nvSpPr>
        <p:spPr>
          <a:xfrm>
            <a:off x="591450" y="5249150"/>
            <a:ext cx="8502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/>
          <p:nvPr/>
        </p:nvSpPr>
        <p:spPr>
          <a:xfrm>
            <a:off x="450975" y="4975575"/>
            <a:ext cx="90861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300">
                <a:solidFill>
                  <a:schemeClr val="dk1"/>
                </a:solidFill>
                <a:highlight>
                  <a:srgbClr val="FFFFFF"/>
                </a:highlight>
              </a:rPr>
              <a:t>Between 1965-2017, the top 20 companies have contributed 35% of cumulative </a:t>
            </a:r>
            <a:r>
              <a:rPr lang="nl-NL" sz="1300" i="1">
                <a:solidFill>
                  <a:schemeClr val="dk1"/>
                </a:solidFill>
                <a:highlight>
                  <a:srgbClr val="FFFFFF"/>
                </a:highlight>
              </a:rPr>
              <a:t>global</a:t>
            </a:r>
            <a:r>
              <a:rPr lang="nl-NL" sz="1300">
                <a:solidFill>
                  <a:schemeClr val="dk1"/>
                </a:solidFill>
                <a:highlight>
                  <a:srgbClr val="FFFFFF"/>
                </a:highlight>
              </a:rPr>
              <a:t> emissions.</a:t>
            </a:r>
            <a:endParaRPr/>
          </a:p>
        </p:txBody>
      </p:sp>
      <p:grpSp>
        <p:nvGrpSpPr>
          <p:cNvPr id="131" name="Google Shape;131;p24"/>
          <p:cNvGrpSpPr/>
          <p:nvPr/>
        </p:nvGrpSpPr>
        <p:grpSpPr>
          <a:xfrm>
            <a:off x="-26" y="-4"/>
            <a:ext cx="10080356" cy="5670538"/>
            <a:chOff x="450975" y="1342450"/>
            <a:chExt cx="9219276" cy="3566600"/>
          </a:xfrm>
        </p:grpSpPr>
        <p:pic>
          <p:nvPicPr>
            <p:cNvPr id="132" name="Google Shape;132;p2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0975" y="1342450"/>
              <a:ext cx="9219276" cy="3566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3" name="Google Shape;133;p24"/>
            <p:cNvSpPr txBox="1"/>
            <p:nvPr/>
          </p:nvSpPr>
          <p:spPr>
            <a:xfrm>
              <a:off x="3539535" y="1773647"/>
              <a:ext cx="8751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2700" b="1">
                  <a:solidFill>
                    <a:schemeClr val="lt1"/>
                  </a:solidFill>
                </a:rPr>
                <a:t>35%</a:t>
              </a:r>
              <a:endParaRPr sz="2500" b="1">
                <a:solidFill>
                  <a:schemeClr val="lt1"/>
                </a:solidFill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4000" b="1">
                <a:solidFill>
                  <a:srgbClr val="69BE28"/>
                </a:solidFill>
              </a:rPr>
              <a:t>Everyone in society responsible including Multinationals (Shell)  </a:t>
            </a:r>
            <a:r>
              <a:rPr lang="nl-NL" sz="4000" b="1" i="0" u="none" strike="noStrike" cap="none">
                <a:latin typeface="Arial"/>
                <a:ea typeface="Arial"/>
                <a:cs typeface="Arial"/>
                <a:sym typeface="Arial"/>
              </a:rPr>
              <a:t> </a:t>
            </a:r>
            <a:endParaRPr sz="40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5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lnSpcReduction="10000"/>
          </a:bodyPr>
          <a:lstStyle/>
          <a:p>
            <a:pPr marL="457200" marR="0" lvl="0" indent="0" algn="l" rtl="0">
              <a:spcBef>
                <a:spcPts val="1417"/>
              </a:spcBef>
              <a:spcAft>
                <a:spcPts val="0"/>
              </a:spcAft>
              <a:buNone/>
            </a:pPr>
            <a:endParaRPr sz="3200">
              <a:solidFill>
                <a:srgbClr val="2C5E4F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31800" algn="l" rtl="0">
              <a:lnSpc>
                <a:spcPct val="150000"/>
              </a:lnSpc>
              <a:spcBef>
                <a:spcPts val="1417"/>
              </a:spcBef>
              <a:spcAft>
                <a:spcPts val="0"/>
              </a:spcAft>
              <a:buClr>
                <a:srgbClr val="2C5E4F"/>
              </a:buClr>
              <a:buSzPts val="3200"/>
              <a:buFont typeface="Lato"/>
              <a:buChar char="●"/>
            </a:pPr>
            <a:r>
              <a:rPr lang="nl-NL" sz="3200">
                <a:solidFill>
                  <a:srgbClr val="2C5E4F"/>
                </a:solidFill>
                <a:latin typeface="Lato"/>
                <a:ea typeface="Lato"/>
                <a:cs typeface="Lato"/>
                <a:sym typeface="Lato"/>
              </a:rPr>
              <a:t>Degree of influence on the problem</a:t>
            </a:r>
            <a:endParaRPr sz="3200">
              <a:solidFill>
                <a:srgbClr val="2C5E4F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31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C5E4F"/>
              </a:buClr>
              <a:buSzPts val="3200"/>
              <a:buFont typeface="Lato"/>
              <a:buChar char="●"/>
            </a:pPr>
            <a:r>
              <a:rPr lang="nl-NL" sz="3200">
                <a:solidFill>
                  <a:srgbClr val="2C5E4F"/>
                </a:solidFill>
                <a:latin typeface="Lato"/>
                <a:ea typeface="Lato"/>
                <a:cs typeface="Lato"/>
                <a:sym typeface="Lato"/>
              </a:rPr>
              <a:t>Degree of awareness of the problem</a:t>
            </a:r>
            <a:endParaRPr sz="3200">
              <a:solidFill>
                <a:srgbClr val="2C5E4F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31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C5E4F"/>
              </a:buClr>
              <a:buSzPts val="3200"/>
              <a:buFont typeface="Lato"/>
              <a:buChar char="●"/>
            </a:pPr>
            <a:r>
              <a:rPr lang="nl-NL" sz="3200">
                <a:solidFill>
                  <a:srgbClr val="2C5E4F"/>
                </a:solidFill>
                <a:latin typeface="Lato"/>
                <a:ea typeface="Lato"/>
                <a:cs typeface="Lato"/>
                <a:sym typeface="Lato"/>
              </a:rPr>
              <a:t>Degree of influence on the solution</a:t>
            </a:r>
            <a:endParaRPr sz="3200">
              <a:solidFill>
                <a:srgbClr val="2C5E4F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0" algn="l" rtl="0">
              <a:spcBef>
                <a:spcPts val="1417"/>
              </a:spcBef>
              <a:spcAft>
                <a:spcPts val="0"/>
              </a:spcAft>
              <a:buNone/>
            </a:pPr>
            <a:endParaRPr sz="3200">
              <a:solidFill>
                <a:srgbClr val="2C5E4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/>
          <p:nvPr/>
        </p:nvSpPr>
        <p:spPr>
          <a:xfrm>
            <a:off x="504000" y="226080"/>
            <a:ext cx="907170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4000" b="1">
                <a:solidFill>
                  <a:srgbClr val="69BE28"/>
                </a:solidFill>
              </a:rPr>
              <a:t>Options for accountability</a:t>
            </a:r>
            <a:r>
              <a:rPr lang="nl-NL" sz="3600" b="1">
                <a:solidFill>
                  <a:srgbClr val="69BE28"/>
                </a:solidFill>
              </a:rPr>
              <a:t>  </a:t>
            </a:r>
            <a:r>
              <a:rPr lang="nl-NL" sz="3600" b="1" i="0" u="none" strike="noStrike" cap="none">
                <a:latin typeface="Arial"/>
                <a:ea typeface="Arial"/>
                <a:cs typeface="Arial"/>
                <a:sym typeface="Arial"/>
              </a:rPr>
              <a:t> </a:t>
            </a:r>
            <a:endParaRPr sz="36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6"/>
          <p:cNvSpPr txBox="1"/>
          <p:nvPr/>
        </p:nvSpPr>
        <p:spPr>
          <a:xfrm>
            <a:off x="504000" y="1326600"/>
            <a:ext cx="9071700" cy="32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lnSpcReduction="10000"/>
          </a:bodyPr>
          <a:lstStyle/>
          <a:p>
            <a:pPr marL="457200" marR="0" lvl="0" indent="0" algn="l" rtl="0">
              <a:spcBef>
                <a:spcPts val="1417"/>
              </a:spcBef>
              <a:spcAft>
                <a:spcPts val="0"/>
              </a:spcAft>
              <a:buNone/>
            </a:pPr>
            <a:endParaRPr sz="3200">
              <a:solidFill>
                <a:srgbClr val="2C5E4F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31800" algn="l" rtl="0">
              <a:lnSpc>
                <a:spcPct val="150000"/>
              </a:lnSpc>
              <a:spcBef>
                <a:spcPts val="1417"/>
              </a:spcBef>
              <a:spcAft>
                <a:spcPts val="0"/>
              </a:spcAft>
              <a:buClr>
                <a:srgbClr val="2C5E4F"/>
              </a:buClr>
              <a:buSzPts val="3200"/>
              <a:buFont typeface="Lato"/>
              <a:buChar char="●"/>
            </a:pPr>
            <a:r>
              <a:rPr lang="nl-NL" sz="3200">
                <a:solidFill>
                  <a:srgbClr val="2C5E4F"/>
                </a:solidFill>
                <a:latin typeface="Lato"/>
                <a:ea typeface="Lato"/>
                <a:cs typeface="Lato"/>
                <a:sym typeface="Lato"/>
              </a:rPr>
              <a:t>Self-regulation</a:t>
            </a:r>
            <a:endParaRPr sz="3200">
              <a:solidFill>
                <a:srgbClr val="2C5E4F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31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C5E4F"/>
              </a:buClr>
              <a:buSzPts val="3200"/>
              <a:buFont typeface="Lato"/>
              <a:buChar char="●"/>
            </a:pPr>
            <a:r>
              <a:rPr lang="nl-NL" sz="3200">
                <a:solidFill>
                  <a:srgbClr val="2C5E4F"/>
                </a:solidFill>
                <a:latin typeface="Lato"/>
                <a:ea typeface="Lato"/>
                <a:cs typeface="Lato"/>
                <a:sym typeface="Lato"/>
              </a:rPr>
              <a:t>International regulation</a:t>
            </a:r>
            <a:endParaRPr sz="3200">
              <a:solidFill>
                <a:srgbClr val="2C5E4F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31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C5E4F"/>
              </a:buClr>
              <a:buSzPts val="3200"/>
              <a:buFont typeface="Lato"/>
              <a:buChar char="●"/>
            </a:pPr>
            <a:r>
              <a:rPr lang="nl-NL" sz="3200">
                <a:solidFill>
                  <a:srgbClr val="2C5E4F"/>
                </a:solidFill>
                <a:latin typeface="Lato"/>
                <a:ea typeface="Lato"/>
                <a:cs typeface="Lato"/>
                <a:sym typeface="Lato"/>
              </a:rPr>
              <a:t>National regulation</a:t>
            </a:r>
            <a:endParaRPr sz="3200">
              <a:solidFill>
                <a:srgbClr val="2C5E4F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0" algn="l" rtl="0">
              <a:spcBef>
                <a:spcPts val="1417"/>
              </a:spcBef>
              <a:spcAft>
                <a:spcPts val="0"/>
              </a:spcAft>
              <a:buNone/>
            </a:pPr>
            <a:endParaRPr sz="3200">
              <a:solidFill>
                <a:srgbClr val="2C5E4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/>
          <p:nvPr/>
        </p:nvSpPr>
        <p:spPr>
          <a:xfrm>
            <a:off x="504000" y="226080"/>
            <a:ext cx="907170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4000" b="1">
                <a:solidFill>
                  <a:srgbClr val="69BE28"/>
                </a:solidFill>
              </a:rPr>
              <a:t>Court Decision based on Duty of Care</a:t>
            </a:r>
            <a:endParaRPr sz="40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7"/>
          <p:cNvSpPr txBox="1"/>
          <p:nvPr/>
        </p:nvSpPr>
        <p:spPr>
          <a:xfrm>
            <a:off x="504000" y="1326600"/>
            <a:ext cx="9071700" cy="32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10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marR="0" lvl="0" indent="0" algn="l" rtl="0">
              <a:spcBef>
                <a:spcPts val="1417"/>
              </a:spcBef>
              <a:spcAft>
                <a:spcPts val="0"/>
              </a:spcAft>
              <a:buNone/>
            </a:pPr>
            <a:endParaRPr sz="3200">
              <a:solidFill>
                <a:srgbClr val="2C5E4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2" name="Google Shape;152;p27"/>
          <p:cNvPicPr preferRelativeResize="0"/>
          <p:nvPr/>
        </p:nvPicPr>
        <p:blipFill rotWithShape="1">
          <a:blip r:embed="rId3">
            <a:alphaModFix/>
          </a:blip>
          <a:srcRect t="16558" b="16431"/>
          <a:stretch/>
        </p:blipFill>
        <p:spPr>
          <a:xfrm>
            <a:off x="770150" y="1370150"/>
            <a:ext cx="3669951" cy="3669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42600" y="1370150"/>
            <a:ext cx="3669950" cy="366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4400" b="1" strike="noStrike">
                <a:solidFill>
                  <a:srgbClr val="69BE28"/>
                </a:solidFill>
                <a:latin typeface="Arial"/>
                <a:ea typeface="Arial"/>
                <a:cs typeface="Arial"/>
                <a:sym typeface="Arial"/>
              </a:rPr>
              <a:t>Impact: </a:t>
            </a:r>
            <a:r>
              <a:rPr lang="nl-NL" sz="4400" b="1">
                <a:solidFill>
                  <a:srgbClr val="69BE28"/>
                </a:solidFill>
              </a:rPr>
              <a:t>the</a:t>
            </a:r>
            <a:r>
              <a:rPr lang="nl-NL" sz="4400" b="1" strike="noStrike">
                <a:solidFill>
                  <a:srgbClr val="69BE28"/>
                </a:solidFill>
                <a:latin typeface="Arial"/>
                <a:ea typeface="Arial"/>
                <a:cs typeface="Arial"/>
                <a:sym typeface="Arial"/>
              </a:rPr>
              <a:t> ‘ripple effect’</a:t>
            </a:r>
            <a:endParaRPr sz="44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8"/>
          <p:cNvSpPr txBox="1"/>
          <p:nvPr/>
        </p:nvSpPr>
        <p:spPr>
          <a:xfrm>
            <a:off x="504000" y="1326600"/>
            <a:ext cx="4356000" cy="3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62500" lnSpcReduction="20000"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1417"/>
              </a:spcBef>
              <a:spcAft>
                <a:spcPts val="0"/>
              </a:spcAft>
              <a:buClr>
                <a:srgbClr val="2C5E4F"/>
              </a:buClr>
              <a:buSzPct val="100000"/>
              <a:buFont typeface="Lato"/>
              <a:buChar char="●"/>
            </a:pPr>
            <a:r>
              <a:rPr lang="nl-NL" sz="3200">
                <a:solidFill>
                  <a:srgbClr val="2C5E4F"/>
                </a:solidFill>
                <a:latin typeface="Lato"/>
                <a:ea typeface="Lato"/>
                <a:cs typeface="Lato"/>
                <a:sym typeface="Lato"/>
              </a:rPr>
              <a:t>Shell implements court order (annual investments $24-29 billion)</a:t>
            </a:r>
            <a:endParaRPr sz="3200">
              <a:solidFill>
                <a:srgbClr val="2C5E4F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C5E4F"/>
              </a:buClr>
              <a:buSzPct val="100000"/>
              <a:buFont typeface="Lato"/>
              <a:buChar char="●"/>
            </a:pPr>
            <a:r>
              <a:rPr lang="nl-NL" sz="3200">
                <a:solidFill>
                  <a:srgbClr val="2C5E4F"/>
                </a:solidFill>
                <a:latin typeface="Lato"/>
                <a:ea typeface="Lato"/>
                <a:cs typeface="Lato"/>
                <a:sym typeface="Lato"/>
              </a:rPr>
              <a:t>Other major polluters implement climate policy to avoid litigation</a:t>
            </a:r>
            <a:endParaRPr sz="3200">
              <a:solidFill>
                <a:srgbClr val="2C5E4F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C5E4F"/>
              </a:buClr>
              <a:buSzPct val="100000"/>
              <a:buFont typeface="Lato"/>
              <a:buChar char="●"/>
            </a:pPr>
            <a:r>
              <a:rPr lang="nl-NL" sz="3200">
                <a:solidFill>
                  <a:srgbClr val="2C5E4F"/>
                </a:solidFill>
                <a:latin typeface="Lato"/>
                <a:ea typeface="Lato"/>
                <a:cs typeface="Lato"/>
                <a:sym typeface="Lato"/>
              </a:rPr>
              <a:t>Other NGOs start lawsuits</a:t>
            </a:r>
            <a:endParaRPr sz="3200">
              <a:solidFill>
                <a:srgbClr val="2C5E4F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C5E4F"/>
              </a:buClr>
              <a:buSzPct val="100000"/>
              <a:buFont typeface="Lato"/>
              <a:buChar char="●"/>
            </a:pPr>
            <a:r>
              <a:rPr lang="nl-NL" sz="3200">
                <a:solidFill>
                  <a:srgbClr val="2C5E4F"/>
                </a:solidFill>
                <a:latin typeface="Lato"/>
                <a:ea typeface="Lato"/>
                <a:cs typeface="Lato"/>
                <a:sym typeface="Lato"/>
              </a:rPr>
              <a:t>Governments create level playing field for example (e.g. EU Border Tax Correction)</a:t>
            </a:r>
            <a:endParaRPr sz="2400">
              <a:solidFill>
                <a:srgbClr val="2C5E4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0" name="Google Shape;160;p28"/>
          <p:cNvPicPr preferRelativeResize="0"/>
          <p:nvPr/>
        </p:nvPicPr>
        <p:blipFill rotWithShape="1">
          <a:blip r:embed="rId3">
            <a:alphaModFix/>
          </a:blip>
          <a:srcRect l="4571" t="13726" r="39077"/>
          <a:stretch/>
        </p:blipFill>
        <p:spPr>
          <a:xfrm>
            <a:off x="5040000" y="1278000"/>
            <a:ext cx="5040000" cy="3919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9"/>
          <p:cNvSpPr txBox="1"/>
          <p:nvPr/>
        </p:nvSpPr>
        <p:spPr>
          <a:xfrm>
            <a:off x="504000" y="1326600"/>
            <a:ext cx="9071700" cy="32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</p:txBody>
      </p:sp>
      <p:sp>
        <p:nvSpPr>
          <p:cNvPr id="166" name="Google Shape;166;p29"/>
          <p:cNvSpPr txBox="1"/>
          <p:nvPr/>
        </p:nvSpPr>
        <p:spPr>
          <a:xfrm>
            <a:off x="170200" y="4614900"/>
            <a:ext cx="959640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4400" b="1">
                <a:solidFill>
                  <a:schemeClr val="lt1"/>
                </a:solidFill>
              </a:rPr>
              <a:t>Holding multinationals accountable </a:t>
            </a:r>
            <a:endParaRPr sz="4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Google Shape;16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033201" cy="567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4400" b="1">
                <a:solidFill>
                  <a:srgbClr val="69BE28"/>
                </a:solidFill>
              </a:rPr>
              <a:t>Shell Verdict, May 26 2021</a:t>
            </a:r>
            <a:r>
              <a:rPr lang="nl-NL" sz="4400" b="1" i="0" u="none" strike="noStrike" cap="none">
                <a:latin typeface="Arial"/>
                <a:ea typeface="Arial"/>
                <a:cs typeface="Arial"/>
                <a:sym typeface="Arial"/>
              </a:rPr>
              <a:t> </a:t>
            </a:r>
            <a:endParaRPr sz="4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504000" y="1326600"/>
            <a:ext cx="9071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1417"/>
              </a:spcBef>
              <a:spcAft>
                <a:spcPts val="0"/>
              </a:spcAft>
              <a:buClr>
                <a:srgbClr val="2C5E4F"/>
              </a:buClr>
              <a:buSzPts val="2000"/>
              <a:buFont typeface="Lato"/>
              <a:buChar char="●"/>
            </a:pPr>
            <a:r>
              <a:rPr lang="nl-NL" sz="2000">
                <a:solidFill>
                  <a:srgbClr val="2C5E4F"/>
                </a:solidFill>
                <a:latin typeface="Lato"/>
                <a:ea typeface="Lato"/>
                <a:cs typeface="Lato"/>
                <a:sym typeface="Lato"/>
              </a:rPr>
              <a:t>For the first time in history, a judge has held a corporation liable for causing dangerous climate change.</a:t>
            </a:r>
            <a:endParaRPr sz="2000">
              <a:solidFill>
                <a:srgbClr val="2C5E4F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C5E4F"/>
              </a:buClr>
              <a:buSzPts val="2000"/>
              <a:buFont typeface="Lato"/>
              <a:buChar char="●"/>
            </a:pPr>
            <a:r>
              <a:rPr lang="nl-NL" sz="2000">
                <a:solidFill>
                  <a:srgbClr val="2C5E4F"/>
                </a:solidFill>
                <a:latin typeface="Lato"/>
                <a:ea typeface="Lato"/>
                <a:cs typeface="Lato"/>
                <a:sym typeface="Lato"/>
              </a:rPr>
              <a:t>Shell is “obliged to reduce the CO2 emissions of the Shell group’s activities by net 45% at end 2030, relative to 2019” - including that of its customers (the latter a significant best-efforts obligation)</a:t>
            </a:r>
            <a:endParaRPr sz="2000">
              <a:solidFill>
                <a:srgbClr val="2C5E4F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C5E4F"/>
              </a:buClr>
              <a:buSzPts val="2000"/>
              <a:buFont typeface="Lato"/>
              <a:buChar char="●"/>
            </a:pPr>
            <a:r>
              <a:rPr lang="nl-NL" sz="2000">
                <a:solidFill>
                  <a:srgbClr val="2C5E4F"/>
                </a:solidFill>
                <a:latin typeface="Lato"/>
                <a:ea typeface="Lato"/>
                <a:cs typeface="Lato"/>
                <a:sym typeface="Lato"/>
              </a:rPr>
              <a:t>This is comparable to five times the annual CO2 emissions of The Netherlands (Urgenda verdict: reduce 25% of Dutch emissions by 2020)</a:t>
            </a:r>
            <a:endParaRPr sz="2000">
              <a:solidFill>
                <a:srgbClr val="2C5E4F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C5E4F"/>
              </a:buClr>
              <a:buSzPts val="2000"/>
              <a:buFont typeface="Lato"/>
              <a:buChar char="●"/>
            </a:pPr>
            <a:r>
              <a:rPr lang="nl-NL" sz="2000">
                <a:solidFill>
                  <a:srgbClr val="2C5E4F"/>
                </a:solidFill>
                <a:latin typeface="Lato"/>
                <a:ea typeface="Lato"/>
                <a:cs typeface="Lato"/>
                <a:sym typeface="Lato"/>
              </a:rPr>
              <a:t>In principle applicable to all major polluters (legal precedent)</a:t>
            </a:r>
            <a:endParaRPr sz="15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/>
        </p:nvSpPr>
        <p:spPr>
          <a:xfrm>
            <a:off x="504000" y="226080"/>
            <a:ext cx="907170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4400" b="1">
                <a:solidFill>
                  <a:srgbClr val="69BE28"/>
                </a:solidFill>
              </a:rPr>
              <a:t>A Need for New Strategies</a:t>
            </a:r>
            <a:r>
              <a:rPr lang="nl-NL" sz="4400" b="1" i="0" u="none" strike="noStrike" cap="none">
                <a:latin typeface="Arial"/>
                <a:ea typeface="Arial"/>
                <a:cs typeface="Arial"/>
                <a:sym typeface="Arial"/>
              </a:rPr>
              <a:t> </a:t>
            </a:r>
            <a:endParaRPr sz="4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3600" y="1324980"/>
            <a:ext cx="4854625" cy="3413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 descr="Earth’s global average surface temperature in 2020 tied with 2016 as the warmest year on record, according to an analysis by NASA.&#10;&#10;&#10;Continuing the planet’s long-term warming trend, the year’s globally averaged temperature was 1.84 degrees Fahrenheit (1.02 degrees Celsius) warmer than the baseline 1951-1980 mean, according to scientists at NASA’s Goddard Institute for Space Studies (GISS) in New York. The year 2020 edged out 2016 by a very small amount, within the margin of error of the analysis, making the years effectively tied for the warmest year on record.&#10;&#10;&#10;Full story: https://climate.nasa.gov/news/3061/2020-tied-for-warmest-year-on-record-nasa-analysis-shows/&#10;&#10;&#10;Download the video here: https://svs.gsfc.nasa.gov/cgi-bin/details.cgi?aid=4882" title="Global Warming from 1880 to 2020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32498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67824" y="1471675"/>
            <a:ext cx="3935850" cy="34560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/>
          <p:cNvSpPr txBox="1"/>
          <p:nvPr/>
        </p:nvSpPr>
        <p:spPr>
          <a:xfrm>
            <a:off x="504000" y="226080"/>
            <a:ext cx="907170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4000" b="1">
                <a:solidFill>
                  <a:srgbClr val="69BE28"/>
                </a:solidFill>
              </a:rPr>
              <a:t>Not Good vs Evil</a:t>
            </a:r>
            <a:r>
              <a:rPr lang="nl-NL" sz="4000" b="1" i="0" u="none" strike="noStrike" cap="none">
                <a:latin typeface="Arial"/>
                <a:ea typeface="Arial"/>
                <a:cs typeface="Arial"/>
                <a:sym typeface="Arial"/>
              </a:rPr>
              <a:t> </a:t>
            </a:r>
            <a:endParaRPr sz="40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9051" y="1440000"/>
            <a:ext cx="3675174" cy="345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8"/>
          <p:cNvPicPr preferRelativeResize="0"/>
          <p:nvPr/>
        </p:nvPicPr>
        <p:blipFill rotWithShape="1">
          <a:blip r:embed="rId3">
            <a:alphaModFix/>
          </a:blip>
          <a:srcRect t="12203"/>
          <a:stretch/>
        </p:blipFill>
        <p:spPr>
          <a:xfrm>
            <a:off x="-325300" y="0"/>
            <a:ext cx="10476100" cy="556499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8"/>
          <p:cNvSpPr txBox="1"/>
          <p:nvPr/>
        </p:nvSpPr>
        <p:spPr>
          <a:xfrm>
            <a:off x="504463" y="4107505"/>
            <a:ext cx="907170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4000" b="1">
                <a:solidFill>
                  <a:schemeClr val="lt1"/>
                </a:solidFill>
              </a:rPr>
              <a:t>Who is responsible for public goods?</a:t>
            </a:r>
            <a:r>
              <a:rPr lang="nl-NL"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4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080625" cy="570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074582" cy="567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0"/>
          <p:cNvSpPr txBox="1"/>
          <p:nvPr/>
        </p:nvSpPr>
        <p:spPr>
          <a:xfrm>
            <a:off x="0" y="4724050"/>
            <a:ext cx="1008060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4000" b="1">
                <a:solidFill>
                  <a:schemeClr val="lt1"/>
                </a:solidFill>
              </a:rPr>
              <a:t>Regulatory frameworks are national</a:t>
            </a:r>
            <a:r>
              <a:rPr lang="nl-NL"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4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60000" y="4680000"/>
            <a:ext cx="3240000" cy="817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1"/>
          <p:cNvPicPr preferRelativeResize="0"/>
          <p:nvPr/>
        </p:nvPicPr>
        <p:blipFill rotWithShape="1">
          <a:blip r:embed="rId4">
            <a:alphaModFix/>
          </a:blip>
          <a:srcRect l="4835" r="5637"/>
          <a:stretch/>
        </p:blipFill>
        <p:spPr>
          <a:xfrm>
            <a:off x="-184825" y="0"/>
            <a:ext cx="10476099" cy="567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1"/>
          <p:cNvSpPr txBox="1"/>
          <p:nvPr/>
        </p:nvSpPr>
        <p:spPr>
          <a:xfrm>
            <a:off x="0" y="4724100"/>
            <a:ext cx="1008060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4000" b="1">
                <a:solidFill>
                  <a:schemeClr val="lt1"/>
                </a:solidFill>
              </a:rPr>
              <a:t>The Economy has Globalised</a:t>
            </a:r>
            <a:r>
              <a:rPr lang="nl-NL"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4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/>
          <p:nvPr/>
        </p:nvSpPr>
        <p:spPr>
          <a:xfrm>
            <a:off x="504000" y="226080"/>
            <a:ext cx="907170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4000" b="1">
                <a:solidFill>
                  <a:srgbClr val="69BE28"/>
                </a:solidFill>
              </a:rPr>
              <a:t>Growth of corporations more powerful than countries</a:t>
            </a:r>
            <a:endParaRPr sz="40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Google Shape;11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24975"/>
            <a:ext cx="2974901" cy="3665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33300" y="1324975"/>
            <a:ext cx="2974901" cy="3665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14199" y="1324975"/>
            <a:ext cx="2956426" cy="366539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2"/>
          <p:cNvSpPr txBox="1"/>
          <p:nvPr/>
        </p:nvSpPr>
        <p:spPr>
          <a:xfrm>
            <a:off x="1521597" y="5101275"/>
            <a:ext cx="70365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95652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lang="nl-NL" sz="1700">
                <a:solidFill>
                  <a:srgbClr val="292929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Apple, Amazon Wealthier than More than 90% of the World’s Countries</a:t>
            </a:r>
            <a:endParaRPr sz="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2990</TotalTime>
  <Words>347</Words>
  <Application>Microsoft Office PowerPoint</Application>
  <PresentationFormat>Custom</PresentationFormat>
  <Paragraphs>37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Times New Roman</vt:lpstr>
      <vt:lpstr>Lato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Pirovano, Bo (BU)</dc:creator>
  <cp:lastModifiedBy>Pirovano, Bo (BU)</cp:lastModifiedBy>
  <cp:revision>1</cp:revision>
  <dcterms:modified xsi:type="dcterms:W3CDTF">2021-09-08T11:02:29Z</dcterms:modified>
</cp:coreProperties>
</file>