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9" r:id="rId4"/>
    <p:sldId id="260" r:id="rId5"/>
    <p:sldId id="266" r:id="rId6"/>
    <p:sldId id="267" r:id="rId7"/>
    <p:sldId id="261" r:id="rId8"/>
    <p:sldId id="265" r:id="rId9"/>
    <p:sldId id="258" r:id="rId10"/>
    <p:sldId id="268" r:id="rId11"/>
    <p:sldId id="272" r:id="rId12"/>
    <p:sldId id="273" r:id="rId13"/>
    <p:sldId id="274" r:id="rId14"/>
    <p:sldId id="275" r:id="rId15"/>
    <p:sldId id="276" r:id="rId16"/>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E10"/>
    <a:srgbClr val="00AAE5"/>
    <a:srgbClr val="001238"/>
    <a:srgbClr val="001C3D"/>
    <a:srgbClr val="996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spc="0" baseline="0">
              <a:solidFill>
                <a:srgbClr val="001238"/>
              </a:solidFill>
              <a:latin typeface="+mn-lt"/>
              <a:ea typeface="+mn-ea"/>
              <a:cs typeface="+mn-cs"/>
            </a:defRPr>
          </a:pPr>
          <a:endParaRPr lang="en-US"/>
        </a:p>
      </c:txPr>
    </c:title>
    <c:autoTitleDeleted val="0"/>
    <c:plotArea>
      <c:layout/>
      <c:pieChart>
        <c:varyColors val="1"/>
        <c:ser>
          <c:idx val="0"/>
          <c:order val="0"/>
          <c:tx>
            <c:strRef>
              <c:f>Sheet1!$B$1</c:f>
              <c:strCache>
                <c:ptCount val="1"/>
                <c:pt idx="0">
                  <c:v>Did you find the course useful?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EA-4698-BD31-1C3BA0466E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EA-4698-BD31-1C3BA0466E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EA-4698-BD31-1C3BA0466E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EA-4698-BD31-1C3BA0466E3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0%</c:formatCode>
                <c:ptCount val="4"/>
                <c:pt idx="0">
                  <c:v>0.96</c:v>
                </c:pt>
                <c:pt idx="1">
                  <c:v>0.04</c:v>
                </c:pt>
              </c:numCache>
            </c:numRef>
          </c:val>
          <c:extLst>
            <c:ext xmlns:c16="http://schemas.microsoft.com/office/drawing/2014/chart" uri="{C3380CC4-5D6E-409C-BE32-E72D297353CC}">
              <c16:uniqueId val="{00000008-04EA-4698-BD31-1C3BA0466E3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80398498326252343"/>
          <c:y val="0.39619443405879123"/>
          <c:w val="9.9564014890667657E-2"/>
          <c:h val="0.1637722343239699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123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spc="0" baseline="0">
              <a:solidFill>
                <a:srgbClr val="001238"/>
              </a:solidFill>
              <a:latin typeface="+mn-lt"/>
              <a:ea typeface="+mn-ea"/>
              <a:cs typeface="+mn-cs"/>
            </a:defRPr>
          </a:pPr>
          <a:endParaRPr lang="en-US"/>
        </a:p>
      </c:txPr>
    </c:title>
    <c:autoTitleDeleted val="0"/>
    <c:plotArea>
      <c:layout>
        <c:manualLayout>
          <c:layoutTarget val="inner"/>
          <c:xMode val="edge"/>
          <c:yMode val="edge"/>
          <c:x val="0.27488861148454002"/>
          <c:y val="0.19014027774726264"/>
          <c:w val="0.41770245182766791"/>
          <c:h val="0.6591192910123701"/>
        </c:manualLayout>
      </c:layout>
      <c:pieChart>
        <c:varyColors val="1"/>
        <c:ser>
          <c:idx val="0"/>
          <c:order val="0"/>
          <c:tx>
            <c:strRef>
              <c:f>Sheet1!$B$1</c:f>
              <c:strCache>
                <c:ptCount val="1"/>
                <c:pt idx="0">
                  <c:v>After attending the course, do you want to take more action on these topics?</c:v>
                </c:pt>
              </c:strCache>
            </c:strRef>
          </c:tx>
          <c:spPr>
            <a:solidFill>
              <a:srgbClr val="001238"/>
            </a:solidFill>
          </c:spPr>
          <c:dPt>
            <c:idx val="0"/>
            <c:bubble3D val="0"/>
            <c:spPr>
              <a:solidFill>
                <a:srgbClr val="00AAE5"/>
              </a:solidFill>
              <a:ln w="19050">
                <a:solidFill>
                  <a:schemeClr val="lt1"/>
                </a:solidFill>
              </a:ln>
              <a:effectLst/>
            </c:spPr>
            <c:extLst>
              <c:ext xmlns:c16="http://schemas.microsoft.com/office/drawing/2014/chart" uri="{C3380CC4-5D6E-409C-BE32-E72D297353CC}">
                <c16:uniqueId val="{00000001-1476-48A3-8C9F-835B782E7BB2}"/>
              </c:ext>
            </c:extLst>
          </c:dPt>
          <c:dPt>
            <c:idx val="1"/>
            <c:bubble3D val="0"/>
            <c:spPr>
              <a:solidFill>
                <a:srgbClr val="001238"/>
              </a:solidFill>
              <a:ln w="19050">
                <a:solidFill>
                  <a:schemeClr val="lt1"/>
                </a:solidFill>
              </a:ln>
              <a:effectLst/>
            </c:spPr>
            <c:extLst>
              <c:ext xmlns:c16="http://schemas.microsoft.com/office/drawing/2014/chart" uri="{C3380CC4-5D6E-409C-BE32-E72D297353CC}">
                <c16:uniqueId val="{00000003-1476-48A3-8C9F-835B782E7BB2}"/>
              </c:ext>
            </c:extLst>
          </c:dPt>
          <c:dPt>
            <c:idx val="2"/>
            <c:bubble3D val="0"/>
            <c:spPr>
              <a:solidFill>
                <a:srgbClr val="E84E10"/>
              </a:solidFill>
              <a:ln w="19050">
                <a:solidFill>
                  <a:schemeClr val="lt1"/>
                </a:solidFill>
              </a:ln>
              <a:effectLst/>
            </c:spPr>
            <c:extLst>
              <c:ext xmlns:c16="http://schemas.microsoft.com/office/drawing/2014/chart" uri="{C3380CC4-5D6E-409C-BE32-E72D297353CC}">
                <c16:uniqueId val="{00000005-1476-48A3-8C9F-835B782E7BB2}"/>
              </c:ext>
            </c:extLst>
          </c:dPt>
          <c:dPt>
            <c:idx val="3"/>
            <c:bubble3D val="0"/>
            <c:spPr>
              <a:solidFill>
                <a:srgbClr val="001238"/>
              </a:solidFill>
              <a:ln w="19050">
                <a:solidFill>
                  <a:schemeClr val="lt1"/>
                </a:solidFill>
              </a:ln>
              <a:effectLst/>
            </c:spPr>
            <c:extLst>
              <c:ext xmlns:c16="http://schemas.microsoft.com/office/drawing/2014/chart" uri="{C3380CC4-5D6E-409C-BE32-E72D297353CC}">
                <c16:uniqueId val="{00000007-1476-48A3-8C9F-835B782E7BB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3"/>
                <c:pt idx="0">
                  <c:v>Yes </c:v>
                </c:pt>
                <c:pt idx="1">
                  <c:v>Maybe</c:v>
                </c:pt>
                <c:pt idx="2">
                  <c:v>No</c:v>
                </c:pt>
              </c:strCache>
            </c:strRef>
          </c:cat>
          <c:val>
            <c:numRef>
              <c:f>Sheet1!$B$2:$B$5</c:f>
              <c:numCache>
                <c:formatCode>0%</c:formatCode>
                <c:ptCount val="4"/>
                <c:pt idx="0">
                  <c:v>0.66</c:v>
                </c:pt>
                <c:pt idx="1">
                  <c:v>0.31</c:v>
                </c:pt>
                <c:pt idx="2">
                  <c:v>0.03</c:v>
                </c:pt>
              </c:numCache>
            </c:numRef>
          </c:val>
          <c:extLst>
            <c:ext xmlns:c16="http://schemas.microsoft.com/office/drawing/2014/chart" uri="{C3380CC4-5D6E-409C-BE32-E72D297353CC}">
              <c16:uniqueId val="{00000008-1476-48A3-8C9F-835B782E7BB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manualLayout>
          <c:xMode val="edge"/>
          <c:yMode val="edge"/>
          <c:x val="0.81967271621535109"/>
          <c:y val="0.33916167713061335"/>
          <c:w val="0.12544923500416105"/>
          <c:h val="0.22052019464683326"/>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123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7D7F9-9645-4CAB-8826-1C449019492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bg-BG"/>
        </a:p>
      </dgm:t>
    </dgm:pt>
    <dgm:pt modelId="{2ADCBA74-C579-4694-BE6E-220423C63B98}">
      <dgm:prSet phldrT="[Text]" custT="1"/>
      <dgm:spPr>
        <a:solidFill>
          <a:srgbClr val="001238"/>
        </a:solidFill>
      </dgm:spPr>
      <dgm:t>
        <a:bodyPr/>
        <a:lstStyle/>
        <a:p>
          <a:r>
            <a:rPr lang="en-GB" sz="2400" b="1" dirty="0" smtClean="0">
              <a:solidFill>
                <a:schemeClr val="bg1"/>
              </a:solidFill>
              <a:ea typeface="STXihei" panose="02010600040101010101" pitchFamily="2" charset="-122"/>
            </a:rPr>
            <a:t>93.6%</a:t>
          </a:r>
          <a:r>
            <a:rPr lang="en-GB" sz="4400" b="1" dirty="0" smtClean="0">
              <a:solidFill>
                <a:srgbClr val="E84E10"/>
              </a:solidFill>
              <a:ea typeface="STXihei" panose="02010600040101010101" pitchFamily="2" charset="-122"/>
            </a:rPr>
            <a:t> </a:t>
          </a:r>
          <a:endParaRPr lang="bg-BG" sz="4400" dirty="0"/>
        </a:p>
      </dgm:t>
    </dgm:pt>
    <dgm:pt modelId="{C34E3AC6-0D9A-41A8-83C8-C1DE42B40D1E}" type="parTrans" cxnId="{A23FD269-08A5-4645-B092-C98F33CCE1CA}">
      <dgm:prSet/>
      <dgm:spPr/>
      <dgm:t>
        <a:bodyPr/>
        <a:lstStyle/>
        <a:p>
          <a:endParaRPr lang="bg-BG" sz="1600"/>
        </a:p>
      </dgm:t>
    </dgm:pt>
    <dgm:pt modelId="{C59D010D-61E9-4BB3-AA47-F34C448E915A}" type="sibTrans" cxnId="{A23FD269-08A5-4645-B092-C98F33CCE1CA}">
      <dgm:prSet/>
      <dgm:spPr/>
      <dgm:t>
        <a:bodyPr/>
        <a:lstStyle/>
        <a:p>
          <a:endParaRPr lang="bg-BG" sz="1600"/>
        </a:p>
      </dgm:t>
    </dgm:pt>
    <dgm:pt modelId="{1E89EB46-A3A8-4B6F-953E-216E73CEFB31}">
      <dgm:prSet phldrT="[Text]" custT="1"/>
      <dgm:spPr>
        <a:solidFill>
          <a:srgbClr val="001238">
            <a:alpha val="90000"/>
          </a:srgbClr>
        </a:solidFill>
      </dgm:spPr>
      <dgm:t>
        <a:bodyPr/>
        <a:lstStyle/>
        <a:p>
          <a:r>
            <a:rPr lang="en-GB" sz="2000" b="1" dirty="0" smtClean="0">
              <a:solidFill>
                <a:schemeClr val="bg1"/>
              </a:solidFill>
              <a:latin typeface="+mn-lt"/>
              <a:ea typeface="STXihei" panose="02010600040101010101" pitchFamily="2" charset="-122"/>
            </a:rPr>
            <a:t>Want issues related to the 56 hour rule to be pursued </a:t>
          </a:r>
          <a:endParaRPr lang="bg-BG" sz="2000" b="1" dirty="0">
            <a:solidFill>
              <a:schemeClr val="bg1"/>
            </a:solidFill>
            <a:latin typeface="+mn-lt"/>
          </a:endParaRPr>
        </a:p>
      </dgm:t>
    </dgm:pt>
    <dgm:pt modelId="{B4B4C42C-7E03-4FC8-859D-067FB2A1E73C}" type="parTrans" cxnId="{E22CD4DB-D700-49CF-AEC3-514724DA9328}">
      <dgm:prSet/>
      <dgm:spPr/>
      <dgm:t>
        <a:bodyPr/>
        <a:lstStyle/>
        <a:p>
          <a:endParaRPr lang="bg-BG" sz="1600"/>
        </a:p>
      </dgm:t>
    </dgm:pt>
    <dgm:pt modelId="{DBCBE6EF-52C1-4B0D-9AFE-094190DF7B70}" type="sibTrans" cxnId="{E22CD4DB-D700-49CF-AEC3-514724DA9328}">
      <dgm:prSet/>
      <dgm:spPr/>
      <dgm:t>
        <a:bodyPr/>
        <a:lstStyle/>
        <a:p>
          <a:endParaRPr lang="bg-BG" sz="1600"/>
        </a:p>
      </dgm:t>
    </dgm:pt>
    <dgm:pt modelId="{8EA3FBCA-872B-4D02-A463-8910B5106ADC}">
      <dgm:prSet phldrT="[Text]" custT="1"/>
      <dgm:spPr>
        <a:solidFill>
          <a:srgbClr val="E84E10"/>
        </a:solidFill>
      </dgm:spPr>
      <dgm:t>
        <a:bodyPr/>
        <a:lstStyle/>
        <a:p>
          <a:r>
            <a:rPr lang="en-GB" sz="2400" b="1" dirty="0" smtClean="0">
              <a:solidFill>
                <a:schemeClr val="bg1"/>
              </a:solidFill>
              <a:ea typeface="STXihei" panose="02010600040101010101" pitchFamily="2" charset="-122"/>
            </a:rPr>
            <a:t>85.5% </a:t>
          </a:r>
          <a:endParaRPr lang="bg-BG" sz="2400" dirty="0">
            <a:solidFill>
              <a:schemeClr val="bg1"/>
            </a:solidFill>
          </a:endParaRPr>
        </a:p>
      </dgm:t>
    </dgm:pt>
    <dgm:pt modelId="{698DD93F-4A1B-469E-8D10-95ACD03E1197}" type="parTrans" cxnId="{AC2E20CC-6948-4138-A3EE-2B89AB1B0EAA}">
      <dgm:prSet/>
      <dgm:spPr/>
      <dgm:t>
        <a:bodyPr/>
        <a:lstStyle/>
        <a:p>
          <a:endParaRPr lang="bg-BG" sz="1600"/>
        </a:p>
      </dgm:t>
    </dgm:pt>
    <dgm:pt modelId="{3E042C63-24D1-4451-96C2-8A7A1072D0D7}" type="sibTrans" cxnId="{AC2E20CC-6948-4138-A3EE-2B89AB1B0EAA}">
      <dgm:prSet/>
      <dgm:spPr/>
      <dgm:t>
        <a:bodyPr/>
        <a:lstStyle/>
        <a:p>
          <a:endParaRPr lang="bg-BG" sz="1600"/>
        </a:p>
      </dgm:t>
    </dgm:pt>
    <dgm:pt modelId="{17D40A53-E44F-49D0-9F71-EF30DC45F837}">
      <dgm:prSet phldrT="[Text]" custT="1"/>
      <dgm:spPr>
        <a:solidFill>
          <a:srgbClr val="E84E10">
            <a:alpha val="90000"/>
          </a:srgbClr>
        </a:solidFill>
      </dgm:spPr>
      <dgm:t>
        <a:bodyPr/>
        <a:lstStyle/>
        <a:p>
          <a:r>
            <a:rPr lang="en-GB" sz="2000" b="1" dirty="0" smtClean="0">
              <a:solidFill>
                <a:schemeClr val="bg1"/>
              </a:solidFill>
              <a:latin typeface="+mn-lt"/>
              <a:ea typeface="STXihei" panose="02010600040101010101" pitchFamily="2" charset="-122"/>
            </a:rPr>
            <a:t>Receiving </a:t>
          </a:r>
          <a:r>
            <a:rPr lang="en-GB" sz="2000" b="1" dirty="0" err="1" smtClean="0">
              <a:solidFill>
                <a:schemeClr val="bg1"/>
              </a:solidFill>
              <a:latin typeface="+mn-lt"/>
              <a:ea typeface="STXihei" panose="02010600040101010101" pitchFamily="2" charset="-122"/>
            </a:rPr>
            <a:t>Studiefinanciering</a:t>
          </a:r>
          <a:r>
            <a:rPr lang="en-GB" sz="2000" b="1" dirty="0" smtClean="0">
              <a:solidFill>
                <a:schemeClr val="bg1"/>
              </a:solidFill>
              <a:latin typeface="+mn-lt"/>
              <a:ea typeface="STXihei" panose="02010600040101010101" pitchFamily="2" charset="-122"/>
            </a:rPr>
            <a:t> would benefit, help or remove an existing financial burden/obstacle to attaining their studies </a:t>
          </a:r>
          <a:endParaRPr lang="bg-BG" sz="2000" b="1" dirty="0">
            <a:solidFill>
              <a:schemeClr val="bg1"/>
            </a:solidFill>
            <a:latin typeface="+mn-lt"/>
          </a:endParaRPr>
        </a:p>
      </dgm:t>
    </dgm:pt>
    <dgm:pt modelId="{9A3E6F62-7B46-4E88-BD34-4F7973E11533}" type="parTrans" cxnId="{C9038609-B787-4DEE-A58D-A2C0DEE96C91}">
      <dgm:prSet/>
      <dgm:spPr/>
      <dgm:t>
        <a:bodyPr/>
        <a:lstStyle/>
        <a:p>
          <a:endParaRPr lang="bg-BG" sz="1600"/>
        </a:p>
      </dgm:t>
    </dgm:pt>
    <dgm:pt modelId="{779F4071-B3C1-4C4A-A0B1-95E2283D91A9}" type="sibTrans" cxnId="{C9038609-B787-4DEE-A58D-A2C0DEE96C91}">
      <dgm:prSet/>
      <dgm:spPr/>
      <dgm:t>
        <a:bodyPr/>
        <a:lstStyle/>
        <a:p>
          <a:endParaRPr lang="bg-BG" sz="1600"/>
        </a:p>
      </dgm:t>
    </dgm:pt>
    <dgm:pt modelId="{968ABB33-A4C7-4C7D-9E93-62BD592FC12F}">
      <dgm:prSet phldrT="[Text]" custT="1"/>
      <dgm:spPr>
        <a:solidFill>
          <a:srgbClr val="00AAE5"/>
        </a:solidFill>
      </dgm:spPr>
      <dgm:t>
        <a:bodyPr/>
        <a:lstStyle/>
        <a:p>
          <a:r>
            <a:rPr lang="en-GB" sz="2400" b="1" dirty="0" smtClean="0">
              <a:solidFill>
                <a:schemeClr val="bg1"/>
              </a:solidFill>
              <a:ea typeface="STXihei" panose="02010600040101010101" pitchFamily="2" charset="-122"/>
            </a:rPr>
            <a:t>79.2%</a:t>
          </a:r>
          <a:r>
            <a:rPr lang="en-GB" sz="4400" b="1" dirty="0" smtClean="0">
              <a:solidFill>
                <a:srgbClr val="712828"/>
              </a:solidFill>
              <a:ea typeface="STXihei" panose="02010600040101010101" pitchFamily="2" charset="-122"/>
            </a:rPr>
            <a:t> </a:t>
          </a:r>
          <a:endParaRPr lang="bg-BG" sz="4400" dirty="0"/>
        </a:p>
      </dgm:t>
    </dgm:pt>
    <dgm:pt modelId="{EF83DF10-04F2-4D73-95AA-6CADFAB3DFAF}" type="parTrans" cxnId="{E0092603-C669-4E42-91B1-E2EFB888597B}">
      <dgm:prSet/>
      <dgm:spPr/>
      <dgm:t>
        <a:bodyPr/>
        <a:lstStyle/>
        <a:p>
          <a:endParaRPr lang="bg-BG" sz="1600"/>
        </a:p>
      </dgm:t>
    </dgm:pt>
    <dgm:pt modelId="{ADA53629-B5A1-4D15-B2B8-362780AF76DC}" type="sibTrans" cxnId="{E0092603-C669-4E42-91B1-E2EFB888597B}">
      <dgm:prSet/>
      <dgm:spPr/>
      <dgm:t>
        <a:bodyPr/>
        <a:lstStyle/>
        <a:p>
          <a:endParaRPr lang="bg-BG" sz="1600"/>
        </a:p>
      </dgm:t>
    </dgm:pt>
    <dgm:pt modelId="{41BF4308-086B-4D43-998D-CF24B62F927D}">
      <dgm:prSet phldrT="[Text]" custT="1"/>
      <dgm:spPr>
        <a:solidFill>
          <a:srgbClr val="00AAE5">
            <a:alpha val="90000"/>
          </a:srgbClr>
        </a:solidFill>
      </dgm:spPr>
      <dgm:t>
        <a:bodyPr/>
        <a:lstStyle/>
        <a:p>
          <a:r>
            <a:rPr lang="en-GB" sz="2000" b="1" dirty="0" smtClean="0">
              <a:solidFill>
                <a:schemeClr val="bg1"/>
              </a:solidFill>
              <a:ea typeface="STXihei" panose="02010600040101010101" pitchFamily="2" charset="-122"/>
            </a:rPr>
            <a:t>Do not think that they could balance 56h/month of employment parallel to their studies</a:t>
          </a:r>
          <a:endParaRPr lang="bg-BG" sz="2000" b="1" dirty="0">
            <a:solidFill>
              <a:schemeClr val="bg1"/>
            </a:solidFill>
          </a:endParaRPr>
        </a:p>
      </dgm:t>
    </dgm:pt>
    <dgm:pt modelId="{26E793C0-EE7C-4CDF-95F2-3B7F6EA7184F}" type="parTrans" cxnId="{C42261C8-8F3A-492F-8EA6-B04B3A5C1DF2}">
      <dgm:prSet/>
      <dgm:spPr/>
      <dgm:t>
        <a:bodyPr/>
        <a:lstStyle/>
        <a:p>
          <a:endParaRPr lang="bg-BG" sz="1600"/>
        </a:p>
      </dgm:t>
    </dgm:pt>
    <dgm:pt modelId="{496D8C29-36C8-4DFB-BC4A-D6C4A78B8A65}" type="sibTrans" cxnId="{C42261C8-8F3A-492F-8EA6-B04B3A5C1DF2}">
      <dgm:prSet/>
      <dgm:spPr/>
      <dgm:t>
        <a:bodyPr/>
        <a:lstStyle/>
        <a:p>
          <a:endParaRPr lang="bg-BG" sz="1600"/>
        </a:p>
      </dgm:t>
    </dgm:pt>
    <dgm:pt modelId="{F27C3655-5252-4C27-8242-496EF67349C2}">
      <dgm:prSet custT="1"/>
      <dgm:spPr>
        <a:solidFill>
          <a:srgbClr val="001238">
            <a:alpha val="90000"/>
          </a:srgbClr>
        </a:solidFill>
      </dgm:spPr>
      <dgm:t>
        <a:bodyPr/>
        <a:lstStyle/>
        <a:p>
          <a:r>
            <a:rPr lang="en-GB" sz="2000" b="1" dirty="0" smtClean="0">
              <a:solidFill>
                <a:schemeClr val="bg1"/>
              </a:solidFill>
              <a:latin typeface="+mn-lt"/>
              <a:ea typeface="STXihei" panose="02010600040101010101" pitchFamily="2" charset="-122"/>
            </a:rPr>
            <a:t>Would apply for </a:t>
          </a:r>
          <a:r>
            <a:rPr lang="en-GB" sz="2000" b="1" dirty="0" err="1" smtClean="0">
              <a:solidFill>
                <a:schemeClr val="bg1"/>
              </a:solidFill>
              <a:latin typeface="+mn-lt"/>
              <a:ea typeface="STXihei" panose="02010600040101010101" pitchFamily="2" charset="-122"/>
            </a:rPr>
            <a:t>Studiefinanciering</a:t>
          </a:r>
          <a:r>
            <a:rPr lang="en-GB" sz="2000" b="1" dirty="0" smtClean="0">
              <a:solidFill>
                <a:schemeClr val="bg1"/>
              </a:solidFill>
              <a:latin typeface="+mn-lt"/>
              <a:ea typeface="STXihei" panose="02010600040101010101" pitchFamily="2" charset="-122"/>
            </a:rPr>
            <a:t> if the 56 hour criteria would be replaced by just a general requirement of employment</a:t>
          </a:r>
          <a:endParaRPr lang="en-GB" sz="1400" b="1" dirty="0" smtClean="0">
            <a:solidFill>
              <a:schemeClr val="bg1"/>
            </a:solidFill>
            <a:latin typeface="+mn-lt"/>
            <a:ea typeface="STXihei" panose="02010600040101010101" pitchFamily="2" charset="-122"/>
          </a:endParaRPr>
        </a:p>
      </dgm:t>
    </dgm:pt>
    <dgm:pt modelId="{31694F1D-B67F-4B15-A7B1-A17DE58B75E2}" type="parTrans" cxnId="{9011F5A7-3E5D-4656-9C29-69C790CDDDD1}">
      <dgm:prSet/>
      <dgm:spPr/>
      <dgm:t>
        <a:bodyPr/>
        <a:lstStyle/>
        <a:p>
          <a:endParaRPr lang="bg-BG" sz="1600"/>
        </a:p>
      </dgm:t>
    </dgm:pt>
    <dgm:pt modelId="{3CB6CEDC-051A-4277-85B8-6A605DDDB57B}" type="sibTrans" cxnId="{9011F5A7-3E5D-4656-9C29-69C790CDDDD1}">
      <dgm:prSet/>
      <dgm:spPr/>
      <dgm:t>
        <a:bodyPr/>
        <a:lstStyle/>
        <a:p>
          <a:endParaRPr lang="bg-BG" sz="1600"/>
        </a:p>
      </dgm:t>
    </dgm:pt>
    <dgm:pt modelId="{F6C0DD0B-BA72-487B-A308-4CCC21F83900}">
      <dgm:prSet custT="1"/>
      <dgm:spPr>
        <a:solidFill>
          <a:srgbClr val="E84E10">
            <a:alpha val="90000"/>
          </a:srgbClr>
        </a:solidFill>
      </dgm:spPr>
      <dgm:t>
        <a:bodyPr/>
        <a:lstStyle/>
        <a:p>
          <a:r>
            <a:rPr lang="en-GB" sz="2000" b="1" dirty="0" smtClean="0">
              <a:solidFill>
                <a:schemeClr val="bg1"/>
              </a:solidFill>
              <a:latin typeface="+mn-lt"/>
              <a:ea typeface="STXihei" panose="02010600040101010101" pitchFamily="2" charset="-122"/>
            </a:rPr>
            <a:t>56h/month of employment could hinder their study success or increase the chances of a study delay</a:t>
          </a:r>
        </a:p>
      </dgm:t>
    </dgm:pt>
    <dgm:pt modelId="{1CB78BD8-AA76-4AA6-A166-9816698A9F08}" type="parTrans" cxnId="{D870F7BE-75E3-4983-9681-D652AF9B0CBF}">
      <dgm:prSet/>
      <dgm:spPr/>
      <dgm:t>
        <a:bodyPr/>
        <a:lstStyle/>
        <a:p>
          <a:endParaRPr lang="bg-BG" sz="1600"/>
        </a:p>
      </dgm:t>
    </dgm:pt>
    <dgm:pt modelId="{C47B6C83-DE6A-4CD3-AA14-FFBA6B5B94AC}" type="sibTrans" cxnId="{D870F7BE-75E3-4983-9681-D652AF9B0CBF}">
      <dgm:prSet/>
      <dgm:spPr/>
      <dgm:t>
        <a:bodyPr/>
        <a:lstStyle/>
        <a:p>
          <a:endParaRPr lang="bg-BG" sz="1600"/>
        </a:p>
      </dgm:t>
    </dgm:pt>
    <dgm:pt modelId="{679AC9C4-E0EB-4A12-BE60-ED6A9740FF87}" type="pres">
      <dgm:prSet presAssocID="{A2C7D7F9-9645-4CAB-8826-1C4490194925}" presName="Name0" presStyleCnt="0">
        <dgm:presLayoutVars>
          <dgm:dir/>
          <dgm:animLvl val="lvl"/>
          <dgm:resizeHandles val="exact"/>
        </dgm:presLayoutVars>
      </dgm:prSet>
      <dgm:spPr/>
      <dgm:t>
        <a:bodyPr/>
        <a:lstStyle/>
        <a:p>
          <a:endParaRPr lang="bg-BG"/>
        </a:p>
      </dgm:t>
    </dgm:pt>
    <dgm:pt modelId="{B58B0351-B809-4B47-ADC8-616C2AF7E5EA}" type="pres">
      <dgm:prSet presAssocID="{2ADCBA74-C579-4694-BE6E-220423C63B98}" presName="linNode" presStyleCnt="0"/>
      <dgm:spPr/>
    </dgm:pt>
    <dgm:pt modelId="{B1F78242-7F03-4EDE-89D3-F221CCF0BF7B}" type="pres">
      <dgm:prSet presAssocID="{2ADCBA74-C579-4694-BE6E-220423C63B98}" presName="parentText" presStyleLbl="node1" presStyleIdx="0" presStyleCnt="3" custScaleX="102994" custScaleY="63691" custLinFactNeighborX="-1021" custLinFactNeighborY="-3692">
        <dgm:presLayoutVars>
          <dgm:chMax val="1"/>
          <dgm:bulletEnabled val="1"/>
        </dgm:presLayoutVars>
      </dgm:prSet>
      <dgm:spPr/>
      <dgm:t>
        <a:bodyPr/>
        <a:lstStyle/>
        <a:p>
          <a:endParaRPr lang="bg-BG"/>
        </a:p>
      </dgm:t>
    </dgm:pt>
    <dgm:pt modelId="{0690C69C-00D7-4361-9757-12AE43A92C2C}" type="pres">
      <dgm:prSet presAssocID="{2ADCBA74-C579-4694-BE6E-220423C63B98}" presName="descendantText" presStyleLbl="alignAccFollowNode1" presStyleIdx="0" presStyleCnt="3" custScaleX="404785" custScaleY="72641" custLinFactNeighborX="-2142">
        <dgm:presLayoutVars>
          <dgm:bulletEnabled val="1"/>
        </dgm:presLayoutVars>
      </dgm:prSet>
      <dgm:spPr/>
      <dgm:t>
        <a:bodyPr/>
        <a:lstStyle/>
        <a:p>
          <a:endParaRPr lang="bg-BG"/>
        </a:p>
      </dgm:t>
    </dgm:pt>
    <dgm:pt modelId="{4E50E832-D1A2-4F50-B787-791DE9A2E066}" type="pres">
      <dgm:prSet presAssocID="{C59D010D-61E9-4BB3-AA47-F34C448E915A}" presName="sp" presStyleCnt="0"/>
      <dgm:spPr/>
    </dgm:pt>
    <dgm:pt modelId="{F1CFB835-4F2F-4BB2-9558-5723848B4105}" type="pres">
      <dgm:prSet presAssocID="{8EA3FBCA-872B-4D02-A463-8910B5106ADC}" presName="linNode" presStyleCnt="0"/>
      <dgm:spPr/>
    </dgm:pt>
    <dgm:pt modelId="{BE888BCD-C84E-414A-AAF5-6BBBA364B7F4}" type="pres">
      <dgm:prSet presAssocID="{8EA3FBCA-872B-4D02-A463-8910B5106ADC}" presName="parentText" presStyleLbl="node1" presStyleIdx="1" presStyleCnt="3" custScaleX="36749" custScaleY="64421">
        <dgm:presLayoutVars>
          <dgm:chMax val="1"/>
          <dgm:bulletEnabled val="1"/>
        </dgm:presLayoutVars>
      </dgm:prSet>
      <dgm:spPr/>
      <dgm:t>
        <a:bodyPr/>
        <a:lstStyle/>
        <a:p>
          <a:endParaRPr lang="bg-BG"/>
        </a:p>
      </dgm:t>
    </dgm:pt>
    <dgm:pt modelId="{2E7BFE8E-1268-45A5-A8B4-7EA16BCE19AB}" type="pres">
      <dgm:prSet presAssocID="{8EA3FBCA-872B-4D02-A463-8910B5106ADC}" presName="descendantText" presStyleLbl="alignAccFollowNode1" presStyleIdx="1" presStyleCnt="3" custScaleX="140566" custScaleY="76675" custLinFactNeighborX="-1370" custLinFactNeighborY="1034">
        <dgm:presLayoutVars>
          <dgm:bulletEnabled val="1"/>
        </dgm:presLayoutVars>
      </dgm:prSet>
      <dgm:spPr/>
      <dgm:t>
        <a:bodyPr/>
        <a:lstStyle/>
        <a:p>
          <a:endParaRPr lang="bg-BG"/>
        </a:p>
      </dgm:t>
    </dgm:pt>
    <dgm:pt modelId="{9C3654D1-37E0-49ED-B015-3E033ECD7A22}" type="pres">
      <dgm:prSet presAssocID="{3E042C63-24D1-4451-96C2-8A7A1072D0D7}" presName="sp" presStyleCnt="0"/>
      <dgm:spPr/>
    </dgm:pt>
    <dgm:pt modelId="{2D1E3DBF-86E2-4F58-9A63-D354FA823118}" type="pres">
      <dgm:prSet presAssocID="{968ABB33-A4C7-4C7D-9E93-62BD592FC12F}" presName="linNode" presStyleCnt="0"/>
      <dgm:spPr/>
    </dgm:pt>
    <dgm:pt modelId="{258EFDA5-6949-4CBF-8B41-D6FE4603AA90}" type="pres">
      <dgm:prSet presAssocID="{968ABB33-A4C7-4C7D-9E93-62BD592FC12F}" presName="parentText" presStyleLbl="node1" presStyleIdx="2" presStyleCnt="3" custScaleX="36683" custScaleY="66778">
        <dgm:presLayoutVars>
          <dgm:chMax val="1"/>
          <dgm:bulletEnabled val="1"/>
        </dgm:presLayoutVars>
      </dgm:prSet>
      <dgm:spPr/>
      <dgm:t>
        <a:bodyPr/>
        <a:lstStyle/>
        <a:p>
          <a:endParaRPr lang="bg-BG"/>
        </a:p>
      </dgm:t>
    </dgm:pt>
    <dgm:pt modelId="{48D8E155-7F6B-4BD7-9B2F-FEF2657EC67D}" type="pres">
      <dgm:prSet presAssocID="{968ABB33-A4C7-4C7D-9E93-62BD592FC12F}" presName="descendantText" presStyleLbl="alignAccFollowNode1" presStyleIdx="2" presStyleCnt="3" custScaleX="134107" custScaleY="73444" custLinFactNeighborX="33" custLinFactNeighborY="880">
        <dgm:presLayoutVars>
          <dgm:bulletEnabled val="1"/>
        </dgm:presLayoutVars>
      </dgm:prSet>
      <dgm:spPr/>
      <dgm:t>
        <a:bodyPr/>
        <a:lstStyle/>
        <a:p>
          <a:endParaRPr lang="bg-BG"/>
        </a:p>
      </dgm:t>
    </dgm:pt>
  </dgm:ptLst>
  <dgm:cxnLst>
    <dgm:cxn modelId="{0BC3353E-EBE1-4A0A-96F8-5D2C00F03BFE}" type="presOf" srcId="{41BF4308-086B-4D43-998D-CF24B62F927D}" destId="{48D8E155-7F6B-4BD7-9B2F-FEF2657EC67D}" srcOrd="0" destOrd="0" presId="urn:microsoft.com/office/officeart/2005/8/layout/vList5"/>
    <dgm:cxn modelId="{D870F7BE-75E3-4983-9681-D652AF9B0CBF}" srcId="{8EA3FBCA-872B-4D02-A463-8910B5106ADC}" destId="{F6C0DD0B-BA72-487B-A308-4CCC21F83900}" srcOrd="1" destOrd="0" parTransId="{1CB78BD8-AA76-4AA6-A166-9816698A9F08}" sibTransId="{C47B6C83-DE6A-4CD3-AA14-FFBA6B5B94AC}"/>
    <dgm:cxn modelId="{AACD465A-7E75-4862-BCAE-66E5479D9A76}" type="presOf" srcId="{8EA3FBCA-872B-4D02-A463-8910B5106ADC}" destId="{BE888BCD-C84E-414A-AAF5-6BBBA364B7F4}" srcOrd="0" destOrd="0" presId="urn:microsoft.com/office/officeart/2005/8/layout/vList5"/>
    <dgm:cxn modelId="{E22CD4DB-D700-49CF-AEC3-514724DA9328}" srcId="{2ADCBA74-C579-4694-BE6E-220423C63B98}" destId="{1E89EB46-A3A8-4B6F-953E-216E73CEFB31}" srcOrd="0" destOrd="0" parTransId="{B4B4C42C-7E03-4FC8-859D-067FB2A1E73C}" sibTransId="{DBCBE6EF-52C1-4B0D-9AFE-094190DF7B70}"/>
    <dgm:cxn modelId="{9011F5A7-3E5D-4656-9C29-69C790CDDDD1}" srcId="{2ADCBA74-C579-4694-BE6E-220423C63B98}" destId="{F27C3655-5252-4C27-8242-496EF67349C2}" srcOrd="1" destOrd="0" parTransId="{31694F1D-B67F-4B15-A7B1-A17DE58B75E2}" sibTransId="{3CB6CEDC-051A-4277-85B8-6A605DDDB57B}"/>
    <dgm:cxn modelId="{92CA6DA1-079F-48D6-8063-F39AAFCC7F7D}" type="presOf" srcId="{2ADCBA74-C579-4694-BE6E-220423C63B98}" destId="{B1F78242-7F03-4EDE-89D3-F221CCF0BF7B}" srcOrd="0" destOrd="0" presId="urn:microsoft.com/office/officeart/2005/8/layout/vList5"/>
    <dgm:cxn modelId="{A23FD269-08A5-4645-B092-C98F33CCE1CA}" srcId="{A2C7D7F9-9645-4CAB-8826-1C4490194925}" destId="{2ADCBA74-C579-4694-BE6E-220423C63B98}" srcOrd="0" destOrd="0" parTransId="{C34E3AC6-0D9A-41A8-83C8-C1DE42B40D1E}" sibTransId="{C59D010D-61E9-4BB3-AA47-F34C448E915A}"/>
    <dgm:cxn modelId="{0E9CD1E1-08A1-4B38-BAFB-033D313F3653}" type="presOf" srcId="{968ABB33-A4C7-4C7D-9E93-62BD592FC12F}" destId="{258EFDA5-6949-4CBF-8B41-D6FE4603AA90}" srcOrd="0" destOrd="0" presId="urn:microsoft.com/office/officeart/2005/8/layout/vList5"/>
    <dgm:cxn modelId="{624B8B07-B219-4AF6-8995-1047998BFF0B}" type="presOf" srcId="{1E89EB46-A3A8-4B6F-953E-216E73CEFB31}" destId="{0690C69C-00D7-4361-9757-12AE43A92C2C}" srcOrd="0" destOrd="0" presId="urn:microsoft.com/office/officeart/2005/8/layout/vList5"/>
    <dgm:cxn modelId="{F5BBDAF9-92BB-4FD7-A81A-D4646EA79065}" type="presOf" srcId="{A2C7D7F9-9645-4CAB-8826-1C4490194925}" destId="{679AC9C4-E0EB-4A12-BE60-ED6A9740FF87}" srcOrd="0" destOrd="0" presId="urn:microsoft.com/office/officeart/2005/8/layout/vList5"/>
    <dgm:cxn modelId="{E0092603-C669-4E42-91B1-E2EFB888597B}" srcId="{A2C7D7F9-9645-4CAB-8826-1C4490194925}" destId="{968ABB33-A4C7-4C7D-9E93-62BD592FC12F}" srcOrd="2" destOrd="0" parTransId="{EF83DF10-04F2-4D73-95AA-6CADFAB3DFAF}" sibTransId="{ADA53629-B5A1-4D15-B2B8-362780AF76DC}"/>
    <dgm:cxn modelId="{7DAFFE38-1315-4012-AFD1-0F08B133ECA8}" type="presOf" srcId="{F6C0DD0B-BA72-487B-A308-4CCC21F83900}" destId="{2E7BFE8E-1268-45A5-A8B4-7EA16BCE19AB}" srcOrd="0" destOrd="1" presId="urn:microsoft.com/office/officeart/2005/8/layout/vList5"/>
    <dgm:cxn modelId="{C1250A69-302B-4C13-B15B-95C17BE9AF4A}" type="presOf" srcId="{17D40A53-E44F-49D0-9F71-EF30DC45F837}" destId="{2E7BFE8E-1268-45A5-A8B4-7EA16BCE19AB}" srcOrd="0" destOrd="0" presId="urn:microsoft.com/office/officeart/2005/8/layout/vList5"/>
    <dgm:cxn modelId="{810808B3-B26A-4949-A9D0-B045804CD2E8}" type="presOf" srcId="{F27C3655-5252-4C27-8242-496EF67349C2}" destId="{0690C69C-00D7-4361-9757-12AE43A92C2C}" srcOrd="0" destOrd="1" presId="urn:microsoft.com/office/officeart/2005/8/layout/vList5"/>
    <dgm:cxn modelId="{AC2E20CC-6948-4138-A3EE-2B89AB1B0EAA}" srcId="{A2C7D7F9-9645-4CAB-8826-1C4490194925}" destId="{8EA3FBCA-872B-4D02-A463-8910B5106ADC}" srcOrd="1" destOrd="0" parTransId="{698DD93F-4A1B-469E-8D10-95ACD03E1197}" sibTransId="{3E042C63-24D1-4451-96C2-8A7A1072D0D7}"/>
    <dgm:cxn modelId="{C42261C8-8F3A-492F-8EA6-B04B3A5C1DF2}" srcId="{968ABB33-A4C7-4C7D-9E93-62BD592FC12F}" destId="{41BF4308-086B-4D43-998D-CF24B62F927D}" srcOrd="0" destOrd="0" parTransId="{26E793C0-EE7C-4CDF-95F2-3B7F6EA7184F}" sibTransId="{496D8C29-36C8-4DFB-BC4A-D6C4A78B8A65}"/>
    <dgm:cxn modelId="{C9038609-B787-4DEE-A58D-A2C0DEE96C91}" srcId="{8EA3FBCA-872B-4D02-A463-8910B5106ADC}" destId="{17D40A53-E44F-49D0-9F71-EF30DC45F837}" srcOrd="0" destOrd="0" parTransId="{9A3E6F62-7B46-4E88-BD34-4F7973E11533}" sibTransId="{779F4071-B3C1-4C4A-A0B1-95E2283D91A9}"/>
    <dgm:cxn modelId="{5C7CD021-5D42-4CE1-9B3F-6C77C83FFE4D}" type="presParOf" srcId="{679AC9C4-E0EB-4A12-BE60-ED6A9740FF87}" destId="{B58B0351-B809-4B47-ADC8-616C2AF7E5EA}" srcOrd="0" destOrd="0" presId="urn:microsoft.com/office/officeart/2005/8/layout/vList5"/>
    <dgm:cxn modelId="{F87CEF4F-2905-4494-8254-438F68CBBCE0}" type="presParOf" srcId="{B58B0351-B809-4B47-ADC8-616C2AF7E5EA}" destId="{B1F78242-7F03-4EDE-89D3-F221CCF0BF7B}" srcOrd="0" destOrd="0" presId="urn:microsoft.com/office/officeart/2005/8/layout/vList5"/>
    <dgm:cxn modelId="{9138B208-ED38-4898-829D-C7353ED678B5}" type="presParOf" srcId="{B58B0351-B809-4B47-ADC8-616C2AF7E5EA}" destId="{0690C69C-00D7-4361-9757-12AE43A92C2C}" srcOrd="1" destOrd="0" presId="urn:microsoft.com/office/officeart/2005/8/layout/vList5"/>
    <dgm:cxn modelId="{DE778680-F277-4DDE-9EAD-3E641657154D}" type="presParOf" srcId="{679AC9C4-E0EB-4A12-BE60-ED6A9740FF87}" destId="{4E50E832-D1A2-4F50-B787-791DE9A2E066}" srcOrd="1" destOrd="0" presId="urn:microsoft.com/office/officeart/2005/8/layout/vList5"/>
    <dgm:cxn modelId="{022529E1-45B8-409D-A189-C5CD61A379BC}" type="presParOf" srcId="{679AC9C4-E0EB-4A12-BE60-ED6A9740FF87}" destId="{F1CFB835-4F2F-4BB2-9558-5723848B4105}" srcOrd="2" destOrd="0" presId="urn:microsoft.com/office/officeart/2005/8/layout/vList5"/>
    <dgm:cxn modelId="{4CAA3EDA-53EB-4003-8AB5-87D078A9218F}" type="presParOf" srcId="{F1CFB835-4F2F-4BB2-9558-5723848B4105}" destId="{BE888BCD-C84E-414A-AAF5-6BBBA364B7F4}" srcOrd="0" destOrd="0" presId="urn:microsoft.com/office/officeart/2005/8/layout/vList5"/>
    <dgm:cxn modelId="{7858D904-52BC-4DA9-AD12-46DC723F295B}" type="presParOf" srcId="{F1CFB835-4F2F-4BB2-9558-5723848B4105}" destId="{2E7BFE8E-1268-45A5-A8B4-7EA16BCE19AB}" srcOrd="1" destOrd="0" presId="urn:microsoft.com/office/officeart/2005/8/layout/vList5"/>
    <dgm:cxn modelId="{5E4D49AE-6716-41FC-95F3-8F8AF5AED381}" type="presParOf" srcId="{679AC9C4-E0EB-4A12-BE60-ED6A9740FF87}" destId="{9C3654D1-37E0-49ED-B015-3E033ECD7A22}" srcOrd="3" destOrd="0" presId="urn:microsoft.com/office/officeart/2005/8/layout/vList5"/>
    <dgm:cxn modelId="{131E5165-4056-4823-8888-1B1836E1BAAC}" type="presParOf" srcId="{679AC9C4-E0EB-4A12-BE60-ED6A9740FF87}" destId="{2D1E3DBF-86E2-4F58-9A63-D354FA823118}" srcOrd="4" destOrd="0" presId="urn:microsoft.com/office/officeart/2005/8/layout/vList5"/>
    <dgm:cxn modelId="{7A0AD113-9388-40C9-9E02-BC7F545B2E6B}" type="presParOf" srcId="{2D1E3DBF-86E2-4F58-9A63-D354FA823118}" destId="{258EFDA5-6949-4CBF-8B41-D6FE4603AA90}" srcOrd="0" destOrd="0" presId="urn:microsoft.com/office/officeart/2005/8/layout/vList5"/>
    <dgm:cxn modelId="{43BC08DD-0363-4E8B-933E-9BD468E07415}" type="presParOf" srcId="{2D1E3DBF-86E2-4F58-9A63-D354FA823118}" destId="{48D8E155-7F6B-4BD7-9B2F-FEF2657EC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0C69C-00D7-4361-9757-12AE43A92C2C}">
      <dsp:nvSpPr>
        <dsp:cNvPr id="0" name=""/>
        <dsp:cNvSpPr/>
      </dsp:nvSpPr>
      <dsp:spPr>
        <a:xfrm rot="5400000">
          <a:off x="5186826" y="-3860303"/>
          <a:ext cx="1196918" cy="9034785"/>
        </a:xfrm>
        <a:prstGeom prst="round2SameRect">
          <a:avLst/>
        </a:prstGeom>
        <a:solidFill>
          <a:srgbClr val="001238">
            <a:alpha val="9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smtClean="0">
              <a:solidFill>
                <a:schemeClr val="bg1"/>
              </a:solidFill>
              <a:latin typeface="+mn-lt"/>
              <a:ea typeface="STXihei" panose="02010600040101010101" pitchFamily="2" charset="-122"/>
            </a:rPr>
            <a:t>Want issues related to the 56 hour rule to be pursued </a:t>
          </a:r>
          <a:endParaRPr lang="bg-BG" sz="2000" b="1" kern="1200" dirty="0">
            <a:solidFill>
              <a:schemeClr val="bg1"/>
            </a:solidFill>
            <a:latin typeface="+mn-lt"/>
          </a:endParaRPr>
        </a:p>
        <a:p>
          <a:pPr marL="228600" lvl="1" indent="-228600" algn="l" defTabSz="889000">
            <a:lnSpc>
              <a:spcPct val="90000"/>
            </a:lnSpc>
            <a:spcBef>
              <a:spcPct val="0"/>
            </a:spcBef>
            <a:spcAft>
              <a:spcPct val="15000"/>
            </a:spcAft>
            <a:buChar char="••"/>
          </a:pPr>
          <a:r>
            <a:rPr lang="en-GB" sz="2000" b="1" kern="1200" dirty="0" smtClean="0">
              <a:solidFill>
                <a:schemeClr val="bg1"/>
              </a:solidFill>
              <a:latin typeface="+mn-lt"/>
              <a:ea typeface="STXihei" panose="02010600040101010101" pitchFamily="2" charset="-122"/>
            </a:rPr>
            <a:t>Would apply for </a:t>
          </a:r>
          <a:r>
            <a:rPr lang="en-GB" sz="2000" b="1" kern="1200" dirty="0" err="1" smtClean="0">
              <a:solidFill>
                <a:schemeClr val="bg1"/>
              </a:solidFill>
              <a:latin typeface="+mn-lt"/>
              <a:ea typeface="STXihei" panose="02010600040101010101" pitchFamily="2" charset="-122"/>
            </a:rPr>
            <a:t>Studiefinanciering</a:t>
          </a:r>
          <a:r>
            <a:rPr lang="en-GB" sz="2000" b="1" kern="1200" dirty="0" smtClean="0">
              <a:solidFill>
                <a:schemeClr val="bg1"/>
              </a:solidFill>
              <a:latin typeface="+mn-lt"/>
              <a:ea typeface="STXihei" panose="02010600040101010101" pitchFamily="2" charset="-122"/>
            </a:rPr>
            <a:t> if the 56 hour criteria would be replaced by just a general requirement of employment</a:t>
          </a:r>
          <a:endParaRPr lang="en-GB" sz="1400" b="1" kern="1200" dirty="0" smtClean="0">
            <a:solidFill>
              <a:schemeClr val="bg1"/>
            </a:solidFill>
            <a:latin typeface="+mn-lt"/>
            <a:ea typeface="STXihei" panose="02010600040101010101" pitchFamily="2" charset="-122"/>
          </a:endParaRPr>
        </a:p>
      </dsp:txBody>
      <dsp:txXfrm rot="-5400000">
        <a:off x="1267893" y="117059"/>
        <a:ext cx="8976356" cy="1080060"/>
      </dsp:txXfrm>
    </dsp:sp>
    <dsp:sp modelId="{B1F78242-7F03-4EDE-89D3-F221CCF0BF7B}">
      <dsp:nvSpPr>
        <dsp:cNvPr id="0" name=""/>
        <dsp:cNvSpPr/>
      </dsp:nvSpPr>
      <dsp:spPr>
        <a:xfrm>
          <a:off x="0" y="0"/>
          <a:ext cx="1293087" cy="1311809"/>
        </a:xfrm>
        <a:prstGeom prst="roundRect">
          <a:avLst/>
        </a:prstGeom>
        <a:solidFill>
          <a:srgbClr val="0012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ea typeface="STXihei" panose="02010600040101010101" pitchFamily="2" charset="-122"/>
            </a:rPr>
            <a:t>93.6%</a:t>
          </a:r>
          <a:r>
            <a:rPr lang="en-GB" sz="4400" b="1" kern="1200" dirty="0" smtClean="0">
              <a:solidFill>
                <a:srgbClr val="E84E10"/>
              </a:solidFill>
              <a:ea typeface="STXihei" panose="02010600040101010101" pitchFamily="2" charset="-122"/>
            </a:rPr>
            <a:t> </a:t>
          </a:r>
          <a:endParaRPr lang="bg-BG" sz="4400" kern="1200" dirty="0"/>
        </a:p>
      </dsp:txBody>
      <dsp:txXfrm>
        <a:off x="63123" y="63123"/>
        <a:ext cx="1166841" cy="1185563"/>
      </dsp:txXfrm>
    </dsp:sp>
    <dsp:sp modelId="{2E7BFE8E-1268-45A5-A8B4-7EA16BCE19AB}">
      <dsp:nvSpPr>
        <dsp:cNvPr id="0" name=""/>
        <dsp:cNvSpPr/>
      </dsp:nvSpPr>
      <dsp:spPr>
        <a:xfrm rot="5400000">
          <a:off x="5149435" y="-2407657"/>
          <a:ext cx="1263387" cy="9008185"/>
        </a:xfrm>
        <a:prstGeom prst="round2SameRect">
          <a:avLst/>
        </a:prstGeom>
        <a:solidFill>
          <a:srgbClr val="E84E10">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smtClean="0">
              <a:solidFill>
                <a:schemeClr val="bg1"/>
              </a:solidFill>
              <a:latin typeface="+mn-lt"/>
              <a:ea typeface="STXihei" panose="02010600040101010101" pitchFamily="2" charset="-122"/>
            </a:rPr>
            <a:t>Receiving </a:t>
          </a:r>
          <a:r>
            <a:rPr lang="en-GB" sz="2000" b="1" kern="1200" dirty="0" err="1" smtClean="0">
              <a:solidFill>
                <a:schemeClr val="bg1"/>
              </a:solidFill>
              <a:latin typeface="+mn-lt"/>
              <a:ea typeface="STXihei" panose="02010600040101010101" pitchFamily="2" charset="-122"/>
            </a:rPr>
            <a:t>Studiefinanciering</a:t>
          </a:r>
          <a:r>
            <a:rPr lang="en-GB" sz="2000" b="1" kern="1200" dirty="0" smtClean="0">
              <a:solidFill>
                <a:schemeClr val="bg1"/>
              </a:solidFill>
              <a:latin typeface="+mn-lt"/>
              <a:ea typeface="STXihei" panose="02010600040101010101" pitchFamily="2" charset="-122"/>
            </a:rPr>
            <a:t> would benefit, help or remove an existing financial burden/obstacle to attaining their studies </a:t>
          </a:r>
          <a:endParaRPr lang="bg-BG" sz="2000" b="1" kern="1200" dirty="0">
            <a:solidFill>
              <a:schemeClr val="bg1"/>
            </a:solidFill>
            <a:latin typeface="+mn-lt"/>
          </a:endParaRPr>
        </a:p>
        <a:p>
          <a:pPr marL="228600" lvl="1" indent="-228600" algn="l" defTabSz="889000">
            <a:lnSpc>
              <a:spcPct val="90000"/>
            </a:lnSpc>
            <a:spcBef>
              <a:spcPct val="0"/>
            </a:spcBef>
            <a:spcAft>
              <a:spcPct val="15000"/>
            </a:spcAft>
            <a:buChar char="••"/>
          </a:pPr>
          <a:r>
            <a:rPr lang="en-GB" sz="2000" b="1" kern="1200" dirty="0" smtClean="0">
              <a:solidFill>
                <a:schemeClr val="bg1"/>
              </a:solidFill>
              <a:latin typeface="+mn-lt"/>
              <a:ea typeface="STXihei" panose="02010600040101010101" pitchFamily="2" charset="-122"/>
            </a:rPr>
            <a:t>56h/month of employment could hinder their study success or increase the chances of a study delay</a:t>
          </a:r>
        </a:p>
      </dsp:txBody>
      <dsp:txXfrm rot="-5400000">
        <a:off x="1277037" y="1526414"/>
        <a:ext cx="8946512" cy="1140041"/>
      </dsp:txXfrm>
    </dsp:sp>
    <dsp:sp modelId="{BE888BCD-C84E-414A-AAF5-6BBBA364B7F4}">
      <dsp:nvSpPr>
        <dsp:cNvPr id="0" name=""/>
        <dsp:cNvSpPr/>
      </dsp:nvSpPr>
      <dsp:spPr>
        <a:xfrm>
          <a:off x="1698" y="1415975"/>
          <a:ext cx="1324723" cy="1326844"/>
        </a:xfrm>
        <a:prstGeom prst="roundRect">
          <a:avLst/>
        </a:prstGeom>
        <a:solidFill>
          <a:srgbClr val="E84E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ea typeface="STXihei" panose="02010600040101010101" pitchFamily="2" charset="-122"/>
            </a:rPr>
            <a:t>85.5% </a:t>
          </a:r>
          <a:endParaRPr lang="bg-BG" sz="2400" kern="1200" dirty="0">
            <a:solidFill>
              <a:schemeClr val="bg1"/>
            </a:solidFill>
          </a:endParaRPr>
        </a:p>
      </dsp:txBody>
      <dsp:txXfrm>
        <a:off x="66366" y="1480643"/>
        <a:ext cx="1195387" cy="1197508"/>
      </dsp:txXfrm>
    </dsp:sp>
    <dsp:sp modelId="{48D8E155-7F6B-4BD7-9B2F-FEF2657EC67D}">
      <dsp:nvSpPr>
        <dsp:cNvPr id="0" name=""/>
        <dsp:cNvSpPr/>
      </dsp:nvSpPr>
      <dsp:spPr>
        <a:xfrm rot="5400000">
          <a:off x="5198599" y="-887748"/>
          <a:ext cx="1210149" cy="8871494"/>
        </a:xfrm>
        <a:prstGeom prst="round2SameRect">
          <a:avLst/>
        </a:prstGeom>
        <a:solidFill>
          <a:srgbClr val="00AAE5">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smtClean="0">
              <a:solidFill>
                <a:schemeClr val="bg1"/>
              </a:solidFill>
              <a:ea typeface="STXihei" panose="02010600040101010101" pitchFamily="2" charset="-122"/>
            </a:rPr>
            <a:t>Do not think that they could balance 56h/month of employment parallel to their studies</a:t>
          </a:r>
          <a:endParaRPr lang="bg-BG" sz="2000" b="1" kern="1200" dirty="0">
            <a:solidFill>
              <a:schemeClr val="bg1"/>
            </a:solidFill>
          </a:endParaRPr>
        </a:p>
      </dsp:txBody>
      <dsp:txXfrm rot="-5400000">
        <a:off x="1367927" y="3001999"/>
        <a:ext cx="8812419" cy="1091999"/>
      </dsp:txXfrm>
    </dsp:sp>
    <dsp:sp modelId="{258EFDA5-6949-4CBF-8B41-D6FE4603AA90}">
      <dsp:nvSpPr>
        <dsp:cNvPr id="0" name=""/>
        <dsp:cNvSpPr/>
      </dsp:nvSpPr>
      <dsp:spPr>
        <a:xfrm>
          <a:off x="1698" y="2845803"/>
          <a:ext cx="1365000" cy="1375390"/>
        </a:xfrm>
        <a:prstGeom prst="roundRect">
          <a:avLst/>
        </a:prstGeom>
        <a:solidFill>
          <a:srgbClr val="00AA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ea typeface="STXihei" panose="02010600040101010101" pitchFamily="2" charset="-122"/>
            </a:rPr>
            <a:t>79.2%</a:t>
          </a:r>
          <a:r>
            <a:rPr lang="en-GB" sz="4400" b="1" kern="1200" dirty="0" smtClean="0">
              <a:solidFill>
                <a:srgbClr val="712828"/>
              </a:solidFill>
              <a:ea typeface="STXihei" panose="02010600040101010101" pitchFamily="2" charset="-122"/>
            </a:rPr>
            <a:t> </a:t>
          </a:r>
          <a:endParaRPr lang="bg-BG" sz="4400" kern="1200" dirty="0"/>
        </a:p>
      </dsp:txBody>
      <dsp:txXfrm>
        <a:off x="68332" y="2912437"/>
        <a:ext cx="1231732" cy="12421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786933BB-03E9-4A79-92D3-E9FAA53E0F99}" type="datetimeFigureOut">
              <a:rPr lang="bg-BG" smtClean="0"/>
              <a:t>2.6.2021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163923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786933BB-03E9-4A79-92D3-E9FAA53E0F99}" type="datetimeFigureOut">
              <a:rPr lang="bg-BG" smtClean="0"/>
              <a:t>2.6.2021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138467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786933BB-03E9-4A79-92D3-E9FAA53E0F99}" type="datetimeFigureOut">
              <a:rPr lang="bg-BG" smtClean="0"/>
              <a:t>2.6.2021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240903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786933BB-03E9-4A79-92D3-E9FAA53E0F99}" type="datetimeFigureOut">
              <a:rPr lang="bg-BG" smtClean="0"/>
              <a:t>2.6.2021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134265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933BB-03E9-4A79-92D3-E9FAA53E0F99}" type="datetimeFigureOut">
              <a:rPr lang="bg-BG" smtClean="0"/>
              <a:t>2.6.2021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345217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786933BB-03E9-4A79-92D3-E9FAA53E0F99}" type="datetimeFigureOut">
              <a:rPr lang="bg-BG" smtClean="0"/>
              <a:t>2.6.2021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158137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786933BB-03E9-4A79-92D3-E9FAA53E0F99}" type="datetimeFigureOut">
              <a:rPr lang="bg-BG" smtClean="0"/>
              <a:t>2.6.2021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332314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786933BB-03E9-4A79-92D3-E9FAA53E0F99}" type="datetimeFigureOut">
              <a:rPr lang="bg-BG" smtClean="0"/>
              <a:t>2.6.2021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16338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933BB-03E9-4A79-92D3-E9FAA53E0F99}" type="datetimeFigureOut">
              <a:rPr lang="bg-BG" smtClean="0"/>
              <a:t>2.6.2021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395587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933BB-03E9-4A79-92D3-E9FAA53E0F99}" type="datetimeFigureOut">
              <a:rPr lang="bg-BG" smtClean="0"/>
              <a:t>2.6.2021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89304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933BB-03E9-4A79-92D3-E9FAA53E0F99}" type="datetimeFigureOut">
              <a:rPr lang="bg-BG" smtClean="0"/>
              <a:t>2.6.2021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D838F5E-3B4C-42A5-94FD-97A423E812CC}" type="slidenum">
              <a:rPr lang="bg-BG" smtClean="0"/>
              <a:t>‹#›</a:t>
            </a:fld>
            <a:endParaRPr lang="bg-BG"/>
          </a:p>
        </p:txBody>
      </p:sp>
    </p:spTree>
    <p:extLst>
      <p:ext uri="{BB962C8B-B14F-4D97-AF65-F5344CB8AC3E}">
        <p14:creationId xmlns:p14="http://schemas.microsoft.com/office/powerpoint/2010/main" val="149239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933BB-03E9-4A79-92D3-E9FAA53E0F99}" type="datetimeFigureOut">
              <a:rPr lang="bg-BG" smtClean="0"/>
              <a:t>2.6.2021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38F5E-3B4C-42A5-94FD-97A423E812CC}" type="slidenum">
              <a:rPr lang="bg-BG" smtClean="0"/>
              <a:t>‹#›</a:t>
            </a:fld>
            <a:endParaRPr lang="bg-BG"/>
          </a:p>
        </p:txBody>
      </p:sp>
    </p:spTree>
    <p:extLst>
      <p:ext uri="{BB962C8B-B14F-4D97-AF65-F5344CB8AC3E}">
        <p14:creationId xmlns:p14="http://schemas.microsoft.com/office/powerpoint/2010/main" val="2885170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contact@youngglobalthinker.o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contact@youngglobalthinker.or" TargetMode="External"/><Relationship Id="rId5" Type="http://schemas.openxmlformats.org/officeDocument/2006/relationships/image" Target="../media/image3.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redonate.org/#testimonials"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redonate.org/#team" TargetMode="External"/><Relationship Id="rId4" Type="http://schemas.openxmlformats.org/officeDocument/2006/relationships/hyperlink" Target="https://redonate.org/#subscrib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56hourrule.nl"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9914" y="1993244"/>
            <a:ext cx="8218025" cy="2176043"/>
          </a:xfrm>
          <a:solidFill>
            <a:schemeClr val="bg1"/>
          </a:solidFill>
        </p:spPr>
        <p:txBody>
          <a:bodyPr>
            <a:noAutofit/>
          </a:bodyPr>
          <a:lstStyle/>
          <a:p>
            <a:pPr algn="l"/>
            <a:r>
              <a:rPr lang="bg-BG" sz="4400" dirty="0" smtClean="0">
                <a:effectLst>
                  <a:outerShdw blurRad="38100" dist="38100" dir="2700000" algn="tl">
                    <a:srgbClr val="000000">
                      <a:alpha val="43137"/>
                    </a:srgbClr>
                  </a:outerShdw>
                </a:effectLst>
              </a:rPr>
              <a:t/>
            </a:r>
            <a:br>
              <a:rPr lang="bg-BG" sz="4400" dirty="0" smtClean="0">
                <a:effectLst>
                  <a:outerShdw blurRad="38100" dist="38100" dir="2700000" algn="tl">
                    <a:srgbClr val="000000">
                      <a:alpha val="43137"/>
                    </a:srgbClr>
                  </a:outerShdw>
                </a:effectLst>
              </a:rPr>
            </a:br>
            <a:r>
              <a:rPr lang="nl-NL" sz="4400" b="1" dirty="0" smtClean="0">
                <a:solidFill>
                  <a:srgbClr val="E84E10"/>
                </a:solidFill>
                <a:effectLst>
                  <a:outerShdw blurRad="38100" dist="38100" dir="2700000" algn="tl">
                    <a:srgbClr val="000000">
                      <a:alpha val="43137"/>
                    </a:srgbClr>
                  </a:outerShdw>
                </a:effectLst>
              </a:rPr>
              <a:t>Global Citizenship Education</a:t>
            </a:r>
            <a:r>
              <a:rPr lang="en-US" sz="4400" b="1" dirty="0" smtClean="0">
                <a:solidFill>
                  <a:srgbClr val="001C3D"/>
                </a:solidFill>
                <a:effectLst>
                  <a:outerShdw blurRad="38100" dist="38100" dir="2700000" algn="tl">
                    <a:srgbClr val="000000">
                      <a:alpha val="43137"/>
                    </a:srgbClr>
                  </a:outerShdw>
                </a:effectLst>
              </a:rPr>
              <a:t/>
            </a:r>
            <a:br>
              <a:rPr lang="en-US" sz="4400" b="1" dirty="0" smtClean="0">
                <a:solidFill>
                  <a:srgbClr val="001C3D"/>
                </a:solidFill>
                <a:effectLst>
                  <a:outerShdw blurRad="38100" dist="38100" dir="2700000" algn="tl">
                    <a:srgbClr val="000000">
                      <a:alpha val="43137"/>
                    </a:srgbClr>
                  </a:outerShdw>
                </a:effectLst>
              </a:rPr>
            </a:br>
            <a:r>
              <a:rPr lang="en-US" sz="4400" b="1" dirty="0" smtClean="0">
                <a:solidFill>
                  <a:srgbClr val="001C3D"/>
                </a:solidFill>
                <a:effectLst>
                  <a:outerShdw blurRad="38100" dist="38100" dir="2700000" algn="tl">
                    <a:srgbClr val="000000">
                      <a:alpha val="43137"/>
                    </a:srgbClr>
                  </a:outerShdw>
                </a:effectLst>
              </a:rPr>
              <a:t>Student </a:t>
            </a:r>
            <a:r>
              <a:rPr lang="en-US" sz="4400" b="1" dirty="0" smtClean="0">
                <a:solidFill>
                  <a:srgbClr val="001C3D"/>
                </a:solidFill>
                <a:effectLst>
                  <a:outerShdw blurRad="38100" dist="38100" dir="2700000" algn="tl">
                    <a:srgbClr val="000000">
                      <a:alpha val="43137"/>
                    </a:srgbClr>
                  </a:outerShdw>
                </a:effectLst>
              </a:rPr>
              <a:t>Projects</a:t>
            </a:r>
            <a:r>
              <a:rPr lang="en-US" sz="4400" dirty="0" smtClean="0">
                <a:solidFill>
                  <a:srgbClr val="001C3D"/>
                </a:solidFill>
                <a:effectLst>
                  <a:outerShdw blurRad="38100" dist="38100" dir="2700000" algn="tl">
                    <a:srgbClr val="000000">
                      <a:alpha val="43137"/>
                    </a:srgbClr>
                  </a:outerShdw>
                </a:effectLst>
              </a:rPr>
              <a:t/>
            </a:r>
            <a:br>
              <a:rPr lang="en-US" sz="4400" dirty="0" smtClean="0">
                <a:solidFill>
                  <a:srgbClr val="001C3D"/>
                </a:solidFill>
                <a:effectLst>
                  <a:outerShdw blurRad="38100" dist="38100" dir="2700000" algn="tl">
                    <a:srgbClr val="000000">
                      <a:alpha val="43137"/>
                    </a:srgbClr>
                  </a:outerShdw>
                </a:effectLst>
              </a:rPr>
            </a:br>
            <a:r>
              <a:rPr lang="en-US" sz="4400" b="1" dirty="0" smtClean="0">
                <a:solidFill>
                  <a:srgbClr val="00AAE5"/>
                </a:solidFill>
                <a:effectLst>
                  <a:outerShdw blurRad="38100" dist="38100" dir="2700000" algn="tl">
                    <a:srgbClr val="000000">
                      <a:alpha val="43137"/>
                    </a:srgbClr>
                  </a:outerShdw>
                </a:effectLst>
              </a:rPr>
              <a:t>2020-2021</a:t>
            </a:r>
            <a:endParaRPr lang="bg-BG" sz="4400" b="1" dirty="0">
              <a:solidFill>
                <a:srgbClr val="00AAE5"/>
              </a:solidFill>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465" b="10022"/>
          <a:stretch/>
        </p:blipFill>
        <p:spPr>
          <a:xfrm>
            <a:off x="0" y="0"/>
            <a:ext cx="6724891" cy="806267"/>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334" y="809346"/>
            <a:ext cx="3990975" cy="3810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8728"/>
            <a:ext cx="12192000" cy="485027"/>
          </a:xfrm>
          <a:prstGeom prst="rect">
            <a:avLst/>
          </a:prstGeom>
        </p:spPr>
      </p:pic>
    </p:spTree>
    <p:extLst>
      <p:ext uri="{BB962C8B-B14F-4D97-AF65-F5344CB8AC3E}">
        <p14:creationId xmlns:p14="http://schemas.microsoft.com/office/powerpoint/2010/main" val="3071707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73378" y="1239718"/>
            <a:ext cx="6181474" cy="1758067"/>
          </a:xfrm>
          <a:prstGeom prst="rect">
            <a:avLst/>
          </a:prstGeom>
          <a:solidFill>
            <a:srgbClr val="00AAE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a:p>
        </p:txBody>
      </p:sp>
      <p:sp>
        <p:nvSpPr>
          <p:cNvPr id="2" name="Title 1"/>
          <p:cNvSpPr>
            <a:spLocks noGrp="1"/>
          </p:cNvSpPr>
          <p:nvPr>
            <p:ph type="title"/>
          </p:nvPr>
        </p:nvSpPr>
        <p:spPr>
          <a:xfrm>
            <a:off x="1295397" y="-263423"/>
            <a:ext cx="9601204" cy="1325563"/>
          </a:xfrm>
        </p:spPr>
        <p:txBody>
          <a:bodyPr>
            <a:normAutofit/>
          </a:bodyPr>
          <a:lstStyle/>
          <a:p>
            <a:pPr>
              <a:lnSpc>
                <a:spcPct val="200000"/>
              </a:lnSpc>
            </a:pPr>
            <a:r>
              <a:rPr lang="en-US" sz="4000" b="1" dirty="0" smtClean="0">
                <a:solidFill>
                  <a:srgbClr val="E84E10"/>
                </a:solidFill>
                <a:effectLst>
                  <a:outerShdw blurRad="38100" dist="38100" dir="2700000" algn="tl">
                    <a:srgbClr val="000000">
                      <a:alpha val="43137"/>
                    </a:srgbClr>
                  </a:outerShdw>
                </a:effectLst>
              </a:rPr>
              <a:t>Interdisciplinary Social Justice</a:t>
            </a:r>
            <a:r>
              <a:rPr lang="en-US" sz="4000" b="1" dirty="0">
                <a:solidFill>
                  <a:srgbClr val="E84E10"/>
                </a:solidFill>
                <a:effectLst>
                  <a:outerShdw blurRad="38100" dist="38100" dir="2700000" algn="tl">
                    <a:srgbClr val="000000">
                      <a:alpha val="43137"/>
                    </a:srgbClr>
                  </a:outerShdw>
                </a:effectLst>
              </a:rPr>
              <a:t> </a:t>
            </a:r>
            <a:r>
              <a:rPr lang="en-US" sz="4000" b="1" dirty="0" smtClean="0">
                <a:solidFill>
                  <a:srgbClr val="E84E10"/>
                </a:solidFill>
                <a:effectLst>
                  <a:outerShdw blurRad="38100" dist="38100" dir="2700000" algn="tl">
                    <a:srgbClr val="000000">
                      <a:alpha val="43137"/>
                    </a:srgbClr>
                  </a:outerShdw>
                </a:effectLst>
              </a:rPr>
              <a:t>- About 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5" name="TextBox 4"/>
          <p:cNvSpPr txBox="1"/>
          <p:nvPr/>
        </p:nvSpPr>
        <p:spPr>
          <a:xfrm>
            <a:off x="5573375" y="3342239"/>
            <a:ext cx="6181475" cy="2400657"/>
          </a:xfrm>
          <a:prstGeom prst="rect">
            <a:avLst/>
          </a:prstGeom>
          <a:noFill/>
        </p:spPr>
        <p:txBody>
          <a:bodyPr wrap="square" rtlCol="0">
            <a:spAutoFit/>
          </a:bodyPr>
          <a:lstStyle/>
          <a:p>
            <a:pPr marL="342900" indent="-342900">
              <a:buFont typeface="Wingdings" panose="05000000000000000000" pitchFamily="2" charset="2"/>
              <a:buChar char="ü"/>
            </a:pPr>
            <a:r>
              <a:rPr lang="en-US" sz="2000" dirty="0" smtClean="0">
                <a:solidFill>
                  <a:srgbClr val="001238"/>
                </a:solidFill>
              </a:rPr>
              <a:t>We provide </a:t>
            </a:r>
            <a:r>
              <a:rPr lang="en-US" sz="2000" b="1" dirty="0">
                <a:solidFill>
                  <a:srgbClr val="E84E10"/>
                </a:solidFill>
              </a:rPr>
              <a:t>extracurricular </a:t>
            </a:r>
            <a:r>
              <a:rPr lang="en-US" sz="2000" b="1" dirty="0" smtClean="0">
                <a:solidFill>
                  <a:srgbClr val="E84E10"/>
                </a:solidFill>
              </a:rPr>
              <a:t>courses </a:t>
            </a:r>
            <a:r>
              <a:rPr lang="en-US" sz="2000" dirty="0">
                <a:solidFill>
                  <a:srgbClr val="001238"/>
                </a:solidFill>
              </a:rPr>
              <a:t>that complements your </a:t>
            </a:r>
            <a:r>
              <a:rPr lang="en-US" sz="2000" dirty="0" smtClean="0">
                <a:solidFill>
                  <a:srgbClr val="001238"/>
                </a:solidFill>
              </a:rPr>
              <a:t>studies</a:t>
            </a:r>
          </a:p>
          <a:p>
            <a:pPr marL="342900" indent="-342900">
              <a:buFont typeface="Wingdings" panose="05000000000000000000" pitchFamily="2" charset="2"/>
              <a:buChar char="ü"/>
            </a:pPr>
            <a:endParaRPr lang="en-US" sz="2000" dirty="0">
              <a:solidFill>
                <a:srgbClr val="001238"/>
              </a:solidFill>
            </a:endParaRPr>
          </a:p>
          <a:p>
            <a:pPr marL="342900" indent="-342900">
              <a:buFont typeface="Wingdings" panose="05000000000000000000" pitchFamily="2" charset="2"/>
              <a:buChar char="ü"/>
            </a:pPr>
            <a:r>
              <a:rPr lang="en-US" sz="2000" dirty="0" smtClean="0">
                <a:solidFill>
                  <a:srgbClr val="001238"/>
                </a:solidFill>
              </a:rPr>
              <a:t>Module 1: </a:t>
            </a:r>
            <a:r>
              <a:rPr lang="en-US" sz="2000" b="1" dirty="0" smtClean="0">
                <a:solidFill>
                  <a:srgbClr val="E84E10"/>
                </a:solidFill>
              </a:rPr>
              <a:t>5</a:t>
            </a:r>
            <a:r>
              <a:rPr lang="en-US" sz="2000" dirty="0" smtClean="0">
                <a:solidFill>
                  <a:srgbClr val="001238"/>
                </a:solidFill>
              </a:rPr>
              <a:t> sessions in  </a:t>
            </a:r>
            <a:r>
              <a:rPr lang="en-US" sz="2000" b="1" dirty="0" smtClean="0">
                <a:solidFill>
                  <a:srgbClr val="E84E10"/>
                </a:solidFill>
              </a:rPr>
              <a:t>November 2020</a:t>
            </a:r>
          </a:p>
          <a:p>
            <a:pPr marL="342900" indent="-342900">
              <a:buFont typeface="Wingdings" panose="05000000000000000000" pitchFamily="2" charset="2"/>
              <a:buChar char="ü"/>
            </a:pPr>
            <a:endParaRPr lang="en-US" sz="2000" b="1" dirty="0">
              <a:solidFill>
                <a:srgbClr val="E84E10"/>
              </a:solidFill>
            </a:endParaRPr>
          </a:p>
          <a:p>
            <a:pPr marL="342900" indent="-342900">
              <a:buFont typeface="Wingdings" panose="05000000000000000000" pitchFamily="2" charset="2"/>
              <a:buChar char="ü"/>
            </a:pPr>
            <a:r>
              <a:rPr lang="en-US" sz="2000" dirty="0" smtClean="0">
                <a:solidFill>
                  <a:srgbClr val="001238"/>
                </a:solidFill>
              </a:rPr>
              <a:t> </a:t>
            </a:r>
            <a:r>
              <a:rPr lang="en-US" sz="2000" b="1" dirty="0" smtClean="0">
                <a:solidFill>
                  <a:srgbClr val="E84E10"/>
                </a:solidFill>
              </a:rPr>
              <a:t>3</a:t>
            </a:r>
            <a:r>
              <a:rPr lang="en-US" sz="2000" dirty="0" smtClean="0">
                <a:solidFill>
                  <a:srgbClr val="001238"/>
                </a:solidFill>
              </a:rPr>
              <a:t> different </a:t>
            </a:r>
            <a:r>
              <a:rPr lang="en-US" sz="2000" dirty="0">
                <a:solidFill>
                  <a:srgbClr val="001238"/>
                </a:solidFill>
              </a:rPr>
              <a:t>domains</a:t>
            </a:r>
            <a:r>
              <a:rPr lang="en-US" sz="2000" dirty="0"/>
              <a:t>: </a:t>
            </a:r>
            <a:r>
              <a:rPr lang="en-US" sz="2000" b="1" dirty="0">
                <a:solidFill>
                  <a:srgbClr val="E84E10"/>
                </a:solidFill>
              </a:rPr>
              <a:t>Health, Politics </a:t>
            </a:r>
            <a:r>
              <a:rPr lang="en-US" sz="2000" b="1" dirty="0" smtClean="0">
                <a:solidFill>
                  <a:srgbClr val="E84E10"/>
                </a:solidFill>
              </a:rPr>
              <a:t>&amp; Philosophy</a:t>
            </a:r>
          </a:p>
          <a:p>
            <a:pPr>
              <a:lnSpc>
                <a:spcPct val="150000"/>
              </a:lnSpc>
            </a:pPr>
            <a:endParaRPr lang="en-US" sz="2000" dirty="0">
              <a:solidFill>
                <a:srgbClr val="001238"/>
              </a:solidFill>
            </a:endParaRPr>
          </a:p>
        </p:txBody>
      </p:sp>
      <p:sp>
        <p:nvSpPr>
          <p:cNvPr id="6" name="Rectangle 5"/>
          <p:cNvSpPr/>
          <p:nvPr/>
        </p:nvSpPr>
        <p:spPr>
          <a:xfrm>
            <a:off x="-573742" y="5920855"/>
            <a:ext cx="7155015" cy="646331"/>
          </a:xfrm>
          <a:prstGeom prst="rect">
            <a:avLst/>
          </a:prstGeom>
          <a:noFill/>
        </p:spPr>
        <p:txBody>
          <a:bodyPr wrap="square">
            <a:spAutoFit/>
          </a:bodyPr>
          <a:lstStyle/>
          <a:p>
            <a:pPr lvl="0" algn="ctr">
              <a:lnSpc>
                <a:spcPct val="200000"/>
              </a:lnSpc>
            </a:pPr>
            <a:r>
              <a:rPr lang="en-US" dirty="0" smtClean="0">
                <a:ln>
                  <a:solidFill>
                    <a:schemeClr val="bg1"/>
                  </a:solidFill>
                </a:ln>
                <a:solidFill>
                  <a:schemeClr val="bg1"/>
                </a:solidFill>
              </a:rPr>
              <a:t>https://www.instagram.com/maastrichtforclimate/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16" y="1216870"/>
            <a:ext cx="4541698" cy="4549255"/>
          </a:xfrm>
          <a:prstGeom prst="rect">
            <a:avLst/>
          </a:prstGeom>
        </p:spPr>
      </p:pic>
      <p:sp>
        <p:nvSpPr>
          <p:cNvPr id="8" name="Rectangle 7"/>
          <p:cNvSpPr/>
          <p:nvPr/>
        </p:nvSpPr>
        <p:spPr>
          <a:xfrm>
            <a:off x="5787250" y="1409062"/>
            <a:ext cx="5753727" cy="1338828"/>
          </a:xfrm>
          <a:prstGeom prst="rect">
            <a:avLst/>
          </a:prstGeom>
        </p:spPr>
        <p:txBody>
          <a:bodyPr wrap="square">
            <a:spAutoFit/>
          </a:bodyPr>
          <a:lstStyle/>
          <a:p>
            <a:pPr algn="ctr">
              <a:lnSpc>
                <a:spcPct val="150000"/>
              </a:lnSpc>
            </a:pPr>
            <a:r>
              <a:rPr lang="en-US" b="1" i="1" dirty="0" smtClean="0">
                <a:solidFill>
                  <a:srgbClr val="001238"/>
                </a:solidFill>
              </a:rPr>
              <a:t>“</a:t>
            </a:r>
            <a:r>
              <a:rPr lang="en-US" b="1" i="1" dirty="0" smtClean="0">
                <a:solidFill>
                  <a:schemeClr val="bg1"/>
                </a:solidFill>
              </a:rPr>
              <a:t> How has globalization impacted these studies?</a:t>
            </a:r>
          </a:p>
          <a:p>
            <a:pPr algn="ctr">
              <a:lnSpc>
                <a:spcPct val="150000"/>
              </a:lnSpc>
            </a:pPr>
            <a:r>
              <a:rPr lang="en-US" b="1" i="1" dirty="0" smtClean="0">
                <a:solidFill>
                  <a:schemeClr val="bg1"/>
                </a:solidFill>
              </a:rPr>
              <a:t>Is it even possible to be socially responsible in this new, changed world? </a:t>
            </a:r>
            <a:r>
              <a:rPr lang="en-US" b="1" i="1" dirty="0" smtClean="0">
                <a:solidFill>
                  <a:srgbClr val="001238"/>
                </a:solidFill>
              </a:rPr>
              <a:t>“</a:t>
            </a:r>
          </a:p>
        </p:txBody>
      </p:sp>
    </p:spTree>
    <p:extLst>
      <p:ext uri="{BB962C8B-B14F-4D97-AF65-F5344CB8AC3E}">
        <p14:creationId xmlns:p14="http://schemas.microsoft.com/office/powerpoint/2010/main" val="420787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7" y="170980"/>
            <a:ext cx="9601204" cy="1325563"/>
          </a:xfrm>
        </p:spPr>
        <p:txBody>
          <a:bodyPr>
            <a:noAutofit/>
          </a:bodyPr>
          <a:lstStyle/>
          <a:p>
            <a:pPr algn="ctr">
              <a:lnSpc>
                <a:spcPct val="150000"/>
              </a:lnSpc>
            </a:pPr>
            <a:r>
              <a:rPr lang="en-US" sz="4000" b="1" dirty="0" smtClean="0">
                <a:solidFill>
                  <a:srgbClr val="E84E10"/>
                </a:solidFill>
                <a:effectLst>
                  <a:outerShdw blurRad="38100" dist="38100" dir="2700000" algn="tl">
                    <a:srgbClr val="000000">
                      <a:alpha val="43137"/>
                    </a:srgbClr>
                  </a:outerShdw>
                </a:effectLst>
              </a:rPr>
              <a:t>Interdisciplinary Social Justice</a:t>
            </a:r>
            <a:r>
              <a:rPr lang="en-US" sz="4000" b="1" dirty="0">
                <a:solidFill>
                  <a:srgbClr val="E84E10"/>
                </a:solidFill>
                <a:effectLst>
                  <a:outerShdw blurRad="38100" dist="38100" dir="2700000" algn="tl">
                    <a:srgbClr val="000000">
                      <a:alpha val="43137"/>
                    </a:srgbClr>
                  </a:outerShdw>
                </a:effectLst>
              </a:rPr>
              <a:t> </a:t>
            </a:r>
            <a:br>
              <a:rPr lang="en-US" sz="4000" b="1" dirty="0">
                <a:solidFill>
                  <a:srgbClr val="E84E10"/>
                </a:solidFill>
                <a:effectLst>
                  <a:outerShdw blurRad="38100" dist="38100" dir="2700000" algn="tl">
                    <a:srgbClr val="000000">
                      <a:alpha val="43137"/>
                    </a:srgbClr>
                  </a:outerShdw>
                </a:effectLst>
              </a:rPr>
            </a:br>
            <a:r>
              <a:rPr lang="en-US" sz="3200" b="1" dirty="0" smtClean="0">
                <a:solidFill>
                  <a:srgbClr val="00AAE5"/>
                </a:solidFill>
                <a:effectLst>
                  <a:outerShdw blurRad="38100" dist="38100" dir="2700000" algn="tl">
                    <a:srgbClr val="000000">
                      <a:alpha val="43137"/>
                    </a:srgbClr>
                  </a:outerShdw>
                </a:effectLst>
              </a:rPr>
              <a:t>Results Module 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6" name="Rectangle 5"/>
          <p:cNvSpPr/>
          <p:nvPr/>
        </p:nvSpPr>
        <p:spPr>
          <a:xfrm>
            <a:off x="-573742" y="5920855"/>
            <a:ext cx="6986573" cy="646331"/>
          </a:xfrm>
          <a:prstGeom prst="rect">
            <a:avLst/>
          </a:prstGeom>
          <a:noFill/>
        </p:spPr>
        <p:txBody>
          <a:bodyPr wrap="square">
            <a:spAutoFit/>
          </a:bodyPr>
          <a:lstStyle/>
          <a:p>
            <a:pPr lvl="0" algn="ctr">
              <a:lnSpc>
                <a:spcPct val="200000"/>
              </a:lnSpc>
            </a:pPr>
            <a:r>
              <a:rPr lang="en-US" dirty="0" smtClean="0">
                <a:ln>
                  <a:solidFill>
                    <a:schemeClr val="bg1"/>
                  </a:solidFill>
                </a:ln>
                <a:solidFill>
                  <a:schemeClr val="bg1"/>
                </a:solidFill>
              </a:rPr>
              <a:t>https://www.instagram.com/maastrichtforclimate/</a:t>
            </a:r>
          </a:p>
        </p:txBody>
      </p:sp>
      <p:graphicFrame>
        <p:nvGraphicFramePr>
          <p:cNvPr id="10" name="Chart 9"/>
          <p:cNvGraphicFramePr/>
          <p:nvPr>
            <p:extLst>
              <p:ext uri="{D42A27DB-BD31-4B8C-83A1-F6EECF244321}">
                <p14:modId xmlns:p14="http://schemas.microsoft.com/office/powerpoint/2010/main" val="2940668115"/>
              </p:ext>
            </p:extLst>
          </p:nvPr>
        </p:nvGraphicFramePr>
        <p:xfrm>
          <a:off x="286082" y="1883691"/>
          <a:ext cx="5266923" cy="3554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383609304"/>
              </p:ext>
            </p:extLst>
          </p:nvPr>
        </p:nvGraphicFramePr>
        <p:xfrm>
          <a:off x="5673321" y="1883692"/>
          <a:ext cx="6248400" cy="39597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0094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7" y="0"/>
            <a:ext cx="9601204" cy="1325563"/>
          </a:xfrm>
        </p:spPr>
        <p:txBody>
          <a:bodyPr>
            <a:noAutofit/>
          </a:bodyPr>
          <a:lstStyle/>
          <a:p>
            <a:pPr algn="ctr">
              <a:lnSpc>
                <a:spcPct val="100000"/>
              </a:lnSpc>
            </a:pPr>
            <a:r>
              <a:rPr lang="en-US" sz="4000" b="1" dirty="0" smtClean="0">
                <a:solidFill>
                  <a:srgbClr val="E84E10"/>
                </a:solidFill>
                <a:effectLst>
                  <a:outerShdw blurRad="38100" dist="38100" dir="2700000" algn="tl">
                    <a:srgbClr val="000000">
                      <a:alpha val="43137"/>
                    </a:srgbClr>
                  </a:outerShdw>
                </a:effectLst>
              </a:rPr>
              <a:t>Interdisciplinary Social Justice</a:t>
            </a:r>
            <a:r>
              <a:rPr lang="en-US" sz="4000" b="1" dirty="0">
                <a:solidFill>
                  <a:srgbClr val="E84E10"/>
                </a:solidFill>
                <a:effectLst>
                  <a:outerShdw blurRad="38100" dist="38100" dir="2700000" algn="tl">
                    <a:srgbClr val="000000">
                      <a:alpha val="43137"/>
                    </a:srgbClr>
                  </a:outerShdw>
                </a:effectLst>
              </a:rPr>
              <a:t> </a:t>
            </a:r>
            <a:br>
              <a:rPr lang="en-US" sz="4000" b="1" dirty="0">
                <a:solidFill>
                  <a:srgbClr val="E84E10"/>
                </a:solidFill>
                <a:effectLst>
                  <a:outerShdw blurRad="38100" dist="38100" dir="2700000" algn="tl">
                    <a:srgbClr val="000000">
                      <a:alpha val="43137"/>
                    </a:srgbClr>
                  </a:outerShdw>
                </a:effectLst>
              </a:rPr>
            </a:br>
            <a:r>
              <a:rPr lang="en-US" sz="3200" b="1" dirty="0" smtClean="0">
                <a:solidFill>
                  <a:srgbClr val="00AAE5"/>
                </a:solidFill>
                <a:effectLst>
                  <a:outerShdw blurRad="38100" dist="38100" dir="2700000" algn="tl">
                    <a:srgbClr val="000000">
                      <a:alpha val="43137"/>
                    </a:srgbClr>
                  </a:outerShdw>
                </a:effectLst>
              </a:rPr>
              <a:t>Our Future: Module 2 Social Sciences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6" name="Rectangle 5"/>
          <p:cNvSpPr/>
          <p:nvPr/>
        </p:nvSpPr>
        <p:spPr>
          <a:xfrm>
            <a:off x="-573742" y="5920855"/>
            <a:ext cx="6986573" cy="646331"/>
          </a:xfrm>
          <a:prstGeom prst="rect">
            <a:avLst/>
          </a:prstGeom>
          <a:noFill/>
        </p:spPr>
        <p:txBody>
          <a:bodyPr wrap="square">
            <a:spAutoFit/>
          </a:bodyPr>
          <a:lstStyle/>
          <a:p>
            <a:pPr lvl="0" algn="ctr">
              <a:lnSpc>
                <a:spcPct val="200000"/>
              </a:lnSpc>
            </a:pPr>
            <a:r>
              <a:rPr lang="en-US" dirty="0" smtClean="0">
                <a:ln>
                  <a:solidFill>
                    <a:schemeClr val="bg1"/>
                  </a:solidFill>
                </a:ln>
                <a:solidFill>
                  <a:schemeClr val="bg1"/>
                </a:solidFill>
              </a:rPr>
              <a:t>https://www.instagram.com/maastrichtforclimate/</a:t>
            </a:r>
          </a:p>
        </p:txBody>
      </p:sp>
      <p:sp>
        <p:nvSpPr>
          <p:cNvPr id="3" name="TextBox 2"/>
          <p:cNvSpPr txBox="1"/>
          <p:nvPr/>
        </p:nvSpPr>
        <p:spPr>
          <a:xfrm>
            <a:off x="5350278" y="1374565"/>
            <a:ext cx="6841722" cy="4524315"/>
          </a:xfrm>
          <a:prstGeom prst="rect">
            <a:avLst/>
          </a:prstGeom>
          <a:noFill/>
        </p:spPr>
        <p:txBody>
          <a:bodyPr wrap="square" rtlCol="0">
            <a:spAutoFit/>
          </a:bodyPr>
          <a:lstStyle/>
          <a:p>
            <a:r>
              <a:rPr lang="en-US" sz="2400" b="1" dirty="0" smtClean="0">
                <a:solidFill>
                  <a:srgbClr val="E84E10"/>
                </a:solidFill>
              </a:rPr>
              <a:t>7</a:t>
            </a:r>
            <a:r>
              <a:rPr lang="bg-BG" sz="2400" dirty="0" smtClean="0">
                <a:solidFill>
                  <a:srgbClr val="E84E10"/>
                </a:solidFill>
              </a:rPr>
              <a:t> </a:t>
            </a:r>
            <a:r>
              <a:rPr lang="bg-BG" sz="2400" dirty="0">
                <a:solidFill>
                  <a:srgbClr val="001238"/>
                </a:solidFill>
              </a:rPr>
              <a:t>expert </a:t>
            </a:r>
            <a:r>
              <a:rPr lang="bg-BG" sz="2400" dirty="0" smtClean="0">
                <a:solidFill>
                  <a:srgbClr val="001238"/>
                </a:solidFill>
              </a:rPr>
              <a:t>sessions</a:t>
            </a:r>
            <a:r>
              <a:rPr lang="en-US" sz="2400" dirty="0" smtClean="0">
                <a:solidFill>
                  <a:srgbClr val="001238"/>
                </a:solidFill>
              </a:rPr>
              <a:t>:</a:t>
            </a:r>
          </a:p>
          <a:p>
            <a:endParaRPr lang="en-US" dirty="0" smtClean="0">
              <a:solidFill>
                <a:srgbClr val="001238"/>
              </a:solidFill>
            </a:endParaRPr>
          </a:p>
          <a:p>
            <a:pPr marL="285750" indent="-285750">
              <a:lnSpc>
                <a:spcPct val="150000"/>
              </a:lnSpc>
              <a:buFont typeface="Wingdings" panose="05000000000000000000" pitchFamily="2" charset="2"/>
              <a:buChar char="ü"/>
            </a:pPr>
            <a:r>
              <a:rPr lang="bg-BG" sz="2000" dirty="0" smtClean="0">
                <a:solidFill>
                  <a:srgbClr val="001238"/>
                </a:solidFill>
                <a:effectLst/>
              </a:rPr>
              <a:t>Acting as a global citizen: lifestyle vs activism</a:t>
            </a:r>
            <a:endParaRPr lang="en-US" sz="2000" dirty="0">
              <a:solidFill>
                <a:srgbClr val="001238"/>
              </a:solidFill>
            </a:endParaRPr>
          </a:p>
          <a:p>
            <a:pPr marL="285750" indent="-285750" fontAlgn="t">
              <a:lnSpc>
                <a:spcPct val="150000"/>
              </a:lnSpc>
              <a:buFont typeface="Wingdings" panose="05000000000000000000" pitchFamily="2" charset="2"/>
              <a:buChar char="ü"/>
            </a:pPr>
            <a:r>
              <a:rPr lang="bg-BG" sz="2000" dirty="0">
                <a:solidFill>
                  <a:srgbClr val="001238"/>
                </a:solidFill>
              </a:rPr>
              <a:t>Indigenous and Religious Views on Animals and </a:t>
            </a:r>
            <a:r>
              <a:rPr lang="bg-BG" sz="2000" dirty="0" smtClean="0">
                <a:solidFill>
                  <a:srgbClr val="001238"/>
                </a:solidFill>
              </a:rPr>
              <a:t>Nature</a:t>
            </a:r>
            <a:endParaRPr lang="bg-BG" sz="2000" dirty="0">
              <a:solidFill>
                <a:srgbClr val="001238"/>
              </a:solidFill>
            </a:endParaRPr>
          </a:p>
          <a:p>
            <a:pPr marL="285750" indent="-285750" fontAlgn="t">
              <a:lnSpc>
                <a:spcPct val="150000"/>
              </a:lnSpc>
              <a:buFont typeface="Wingdings" panose="05000000000000000000" pitchFamily="2" charset="2"/>
              <a:buChar char="ü"/>
            </a:pPr>
            <a:r>
              <a:rPr lang="en-US" sz="2000" dirty="0" smtClean="0">
                <a:solidFill>
                  <a:srgbClr val="001238"/>
                </a:solidFill>
              </a:rPr>
              <a:t>M</a:t>
            </a:r>
            <a:r>
              <a:rPr lang="bg-BG" sz="2000" dirty="0" smtClean="0">
                <a:solidFill>
                  <a:srgbClr val="001238"/>
                </a:solidFill>
              </a:rPr>
              <a:t>igration,</a:t>
            </a:r>
            <a:r>
              <a:rPr lang="en-US" sz="2000" dirty="0" smtClean="0">
                <a:solidFill>
                  <a:srgbClr val="001238"/>
                </a:solidFill>
              </a:rPr>
              <a:t> c</a:t>
            </a:r>
            <a:r>
              <a:rPr lang="bg-BG" sz="2000" dirty="0" smtClean="0">
                <a:solidFill>
                  <a:srgbClr val="001238"/>
                </a:solidFill>
              </a:rPr>
              <a:t>limate</a:t>
            </a:r>
            <a:r>
              <a:rPr lang="en-US" sz="2000" dirty="0" smtClean="0">
                <a:solidFill>
                  <a:srgbClr val="001238"/>
                </a:solidFill>
              </a:rPr>
              <a:t>,</a:t>
            </a:r>
            <a:r>
              <a:rPr lang="bg-BG" sz="2000" dirty="0" smtClean="0">
                <a:solidFill>
                  <a:srgbClr val="001238"/>
                </a:solidFill>
              </a:rPr>
              <a:t> refugees</a:t>
            </a:r>
            <a:endParaRPr lang="en-US" sz="2000" dirty="0" smtClean="0">
              <a:solidFill>
                <a:srgbClr val="001238"/>
              </a:solidFill>
            </a:endParaRPr>
          </a:p>
          <a:p>
            <a:pPr marL="285750" indent="-285750" fontAlgn="t">
              <a:lnSpc>
                <a:spcPct val="150000"/>
              </a:lnSpc>
              <a:buFont typeface="Wingdings" panose="05000000000000000000" pitchFamily="2" charset="2"/>
              <a:buChar char="ü"/>
            </a:pPr>
            <a:r>
              <a:rPr lang="bg-BG" sz="2000" dirty="0" smtClean="0">
                <a:solidFill>
                  <a:srgbClr val="001238"/>
                </a:solidFill>
              </a:rPr>
              <a:t>Individual </a:t>
            </a:r>
            <a:r>
              <a:rPr lang="bg-BG" sz="2000" dirty="0">
                <a:solidFill>
                  <a:srgbClr val="001238"/>
                </a:solidFill>
              </a:rPr>
              <a:t>empowerment and global </a:t>
            </a:r>
            <a:r>
              <a:rPr lang="bg-BG" sz="2000" dirty="0" smtClean="0">
                <a:solidFill>
                  <a:srgbClr val="001238"/>
                </a:solidFill>
              </a:rPr>
              <a:t>challenges</a:t>
            </a:r>
            <a:endParaRPr lang="en-US" sz="2000" dirty="0" smtClean="0">
              <a:solidFill>
                <a:srgbClr val="001238"/>
              </a:solidFill>
            </a:endParaRPr>
          </a:p>
          <a:p>
            <a:pPr marL="285750" indent="-285750" fontAlgn="t">
              <a:lnSpc>
                <a:spcPct val="150000"/>
              </a:lnSpc>
              <a:buFont typeface="Wingdings" panose="05000000000000000000" pitchFamily="2" charset="2"/>
              <a:buChar char="ü"/>
            </a:pPr>
            <a:r>
              <a:rPr lang="bg-BG" sz="2000" dirty="0" smtClean="0">
                <a:solidFill>
                  <a:srgbClr val="001238"/>
                </a:solidFill>
              </a:rPr>
              <a:t>Cultural </a:t>
            </a:r>
            <a:r>
              <a:rPr lang="bg-BG" sz="2000" dirty="0">
                <a:solidFill>
                  <a:srgbClr val="001238"/>
                </a:solidFill>
              </a:rPr>
              <a:t>diversity as the glue for global social </a:t>
            </a:r>
            <a:r>
              <a:rPr lang="bg-BG" sz="2000" dirty="0" smtClean="0">
                <a:solidFill>
                  <a:srgbClr val="001238"/>
                </a:solidFill>
              </a:rPr>
              <a:t>cohesion</a:t>
            </a:r>
            <a:endParaRPr lang="en-US" sz="2000" dirty="0" smtClean="0">
              <a:solidFill>
                <a:srgbClr val="001238"/>
              </a:solidFill>
            </a:endParaRPr>
          </a:p>
          <a:p>
            <a:pPr marL="285750" indent="-285750" fontAlgn="t">
              <a:lnSpc>
                <a:spcPct val="150000"/>
              </a:lnSpc>
              <a:buFont typeface="Wingdings" panose="05000000000000000000" pitchFamily="2" charset="2"/>
              <a:buChar char="ü"/>
            </a:pPr>
            <a:r>
              <a:rPr lang="bg-BG" sz="2000" dirty="0" smtClean="0">
                <a:solidFill>
                  <a:srgbClr val="001238"/>
                </a:solidFill>
              </a:rPr>
              <a:t>“</a:t>
            </a:r>
            <a:r>
              <a:rPr lang="bg-BG" sz="2000" dirty="0">
                <a:solidFill>
                  <a:srgbClr val="001238"/>
                </a:solidFill>
              </a:rPr>
              <a:t>Why nature is our best professor</a:t>
            </a:r>
            <a:r>
              <a:rPr lang="bg-BG" sz="2000" dirty="0" smtClean="0">
                <a:solidFill>
                  <a:srgbClr val="001238"/>
                </a:solidFill>
              </a:rPr>
              <a:t>“</a:t>
            </a:r>
            <a:endParaRPr lang="bg-BG" sz="2000" dirty="0">
              <a:solidFill>
                <a:srgbClr val="001238"/>
              </a:solidFill>
            </a:endParaRPr>
          </a:p>
          <a:p>
            <a:pPr marL="285750" indent="-285750" fontAlgn="t">
              <a:lnSpc>
                <a:spcPct val="150000"/>
              </a:lnSpc>
              <a:buFont typeface="Wingdings" panose="05000000000000000000" pitchFamily="2" charset="2"/>
              <a:buChar char="ü"/>
            </a:pPr>
            <a:r>
              <a:rPr lang="bg-BG" sz="2000" dirty="0" smtClean="0">
                <a:solidFill>
                  <a:srgbClr val="001238"/>
                </a:solidFill>
              </a:rPr>
              <a:t>Gendered </a:t>
            </a:r>
            <a:r>
              <a:rPr lang="bg-BG" sz="2000" dirty="0">
                <a:solidFill>
                  <a:srgbClr val="001238"/>
                </a:solidFill>
              </a:rPr>
              <a:t>Language in Recruitment: Why It Matters</a:t>
            </a:r>
          </a:p>
          <a:p>
            <a:endParaRPr lang="en-US" dirty="0" smtClean="0"/>
          </a:p>
          <a:p>
            <a:endParaRPr lang="bg-BG"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97"/>
          <a:stretch/>
        </p:blipFill>
        <p:spPr>
          <a:xfrm>
            <a:off x="673767" y="1390815"/>
            <a:ext cx="4162928" cy="4464788"/>
          </a:xfrm>
          <a:prstGeom prst="rect">
            <a:avLst/>
          </a:prstGeom>
        </p:spPr>
      </p:pic>
    </p:spTree>
    <p:extLst>
      <p:ext uri="{BB962C8B-B14F-4D97-AF65-F5344CB8AC3E}">
        <p14:creationId xmlns:p14="http://schemas.microsoft.com/office/powerpoint/2010/main" val="3129463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7" y="-178521"/>
            <a:ext cx="9601204" cy="1325563"/>
          </a:xfrm>
        </p:spPr>
        <p:txBody>
          <a:bodyPr>
            <a:noAutofit/>
          </a:bodyPr>
          <a:lstStyle/>
          <a:p>
            <a:pPr algn="ctr">
              <a:lnSpc>
                <a:spcPct val="150000"/>
              </a:lnSpc>
            </a:pPr>
            <a:r>
              <a:rPr lang="en-US" sz="4000" b="1" dirty="0" smtClean="0">
                <a:solidFill>
                  <a:srgbClr val="E84E10"/>
                </a:solidFill>
                <a:effectLst>
                  <a:outerShdw blurRad="38100" dist="38100" dir="2700000" algn="tl">
                    <a:srgbClr val="000000">
                      <a:alpha val="43137"/>
                    </a:srgbClr>
                  </a:outerShdw>
                </a:effectLst>
              </a:rPr>
              <a:t>Young Global Thinker: About 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7" name="TextBox 6">
            <a:extLst>
              <a:ext uri="{FF2B5EF4-FFF2-40B4-BE49-F238E27FC236}">
                <a16:creationId xmlns:a16="http://schemas.microsoft.com/office/drawing/2014/main" id="{ADAE1156-EBC3-4474-8F8B-85970E88AB5A}"/>
              </a:ext>
            </a:extLst>
          </p:cNvPr>
          <p:cNvSpPr txBox="1"/>
          <p:nvPr/>
        </p:nvSpPr>
        <p:spPr>
          <a:xfrm>
            <a:off x="5422231" y="1150137"/>
            <a:ext cx="6204283" cy="2180084"/>
          </a:xfrm>
          <a:prstGeom prst="rect">
            <a:avLst/>
          </a:prstGeom>
        </p:spPr>
        <p:txBody>
          <a:bodyPr wrap="square" lIns="0" tIns="0" rIns="0" bIns="0" rtlCol="0" anchor="t">
            <a:spAutoFit/>
          </a:bodyPr>
          <a:lstStyle/>
          <a:p>
            <a:pPr>
              <a:lnSpc>
                <a:spcPts val="3359"/>
              </a:lnSpc>
            </a:pPr>
            <a:r>
              <a:rPr lang="en-US" sz="2000" b="1" dirty="0">
                <a:solidFill>
                  <a:srgbClr val="E84E10"/>
                </a:solidFill>
                <a:cs typeface="Mongolian Baiti" panose="03000500000000000000" pitchFamily="66" charset="0"/>
              </a:rPr>
              <a:t>YGT</a:t>
            </a:r>
            <a:r>
              <a:rPr lang="en-US" sz="2000" b="1" dirty="0">
                <a:solidFill>
                  <a:srgbClr val="001238"/>
                </a:solidFill>
                <a:cs typeface="Mongolian Baiti" panose="03000500000000000000" pitchFamily="66" charset="0"/>
              </a:rPr>
              <a:t> </a:t>
            </a:r>
            <a:r>
              <a:rPr lang="en-US" sz="2000" dirty="0">
                <a:solidFill>
                  <a:srgbClr val="001238"/>
                </a:solidFill>
                <a:cs typeface="Mongolian Baiti" panose="03000500000000000000" pitchFamily="66" charset="0"/>
              </a:rPr>
              <a:t>is an international organization founded by students of UM and several German Universities during the </a:t>
            </a:r>
            <a:r>
              <a:rPr lang="en-US" sz="2000" dirty="0" smtClean="0">
                <a:solidFill>
                  <a:srgbClr val="001238"/>
                </a:solidFill>
                <a:cs typeface="Mongolian Baiti" panose="03000500000000000000" pitchFamily="66" charset="0"/>
              </a:rPr>
              <a:t>pandemic </a:t>
            </a:r>
            <a:endParaRPr lang="en-US" sz="2000" dirty="0">
              <a:solidFill>
                <a:srgbClr val="001238"/>
              </a:solidFill>
              <a:cs typeface="Mongolian Baiti" panose="03000500000000000000" pitchFamily="66" charset="0"/>
            </a:endParaRPr>
          </a:p>
          <a:p>
            <a:pPr>
              <a:lnSpc>
                <a:spcPts val="3359"/>
              </a:lnSpc>
            </a:pPr>
            <a:r>
              <a:rPr lang="en-US" sz="2000" b="1" dirty="0" smtClean="0">
                <a:solidFill>
                  <a:srgbClr val="001238"/>
                </a:solidFill>
                <a:cs typeface="Mongolian Baiti" panose="03000500000000000000" pitchFamily="66" charset="0"/>
              </a:rPr>
              <a:t>&gt;&gt; </a:t>
            </a:r>
            <a:r>
              <a:rPr lang="en-US" sz="2000" dirty="0">
                <a:solidFill>
                  <a:srgbClr val="001238"/>
                </a:solidFill>
                <a:cs typeface="Mongolian Baiti" panose="03000500000000000000" pitchFamily="66" charset="0"/>
              </a:rPr>
              <a:t>Our goal is to </a:t>
            </a:r>
            <a:r>
              <a:rPr lang="en-US" sz="2000" b="1" dirty="0">
                <a:solidFill>
                  <a:srgbClr val="E84E10"/>
                </a:solidFill>
                <a:cs typeface="Mongolian Baiti" panose="03000500000000000000" pitchFamily="66" charset="0"/>
              </a:rPr>
              <a:t>connect and empower young people </a:t>
            </a:r>
            <a:r>
              <a:rPr lang="en-US" sz="2000" dirty="0">
                <a:solidFill>
                  <a:srgbClr val="001238"/>
                </a:solidFill>
                <a:cs typeface="Mongolian Baiti" panose="03000500000000000000" pitchFamily="66" charset="0"/>
              </a:rPr>
              <a:t>around the globe by means of an online </a:t>
            </a:r>
            <a:r>
              <a:rPr lang="en-US" sz="2000" dirty="0" smtClean="0">
                <a:solidFill>
                  <a:srgbClr val="001238"/>
                </a:solidFill>
                <a:cs typeface="Mongolian Baiti" panose="03000500000000000000" pitchFamily="66" charset="0"/>
              </a:rPr>
              <a:t>community</a:t>
            </a:r>
            <a:endParaRPr lang="en-US" sz="2000" dirty="0">
              <a:solidFill>
                <a:srgbClr val="001238"/>
              </a:solidFill>
              <a:cs typeface="Mongolian Baiti" panose="03000500000000000000" pitchFamily="66" charset="0"/>
            </a:endParaRPr>
          </a:p>
          <a:p>
            <a:pPr>
              <a:lnSpc>
                <a:spcPts val="3359"/>
              </a:lnSpc>
            </a:pPr>
            <a:endParaRPr lang="en-US" sz="2000" dirty="0">
              <a:solidFill>
                <a:srgbClr val="001238"/>
              </a:solidFill>
              <a:cs typeface="Mongolian Baiti" panose="03000500000000000000" pitchFamily="66" charset="0"/>
            </a:endParaRPr>
          </a:p>
        </p:txBody>
      </p:sp>
      <p:sp>
        <p:nvSpPr>
          <p:cNvPr id="8" name="TextBox 2"/>
          <p:cNvSpPr txBox="1"/>
          <p:nvPr/>
        </p:nvSpPr>
        <p:spPr>
          <a:xfrm>
            <a:off x="5422231" y="2885573"/>
            <a:ext cx="4223086" cy="596702"/>
          </a:xfrm>
          <a:prstGeom prst="rect">
            <a:avLst/>
          </a:prstGeom>
        </p:spPr>
        <p:txBody>
          <a:bodyPr wrap="square" lIns="0" tIns="0" rIns="0" bIns="0" rtlCol="0" anchor="t">
            <a:spAutoFit/>
          </a:bodyPr>
          <a:lstStyle/>
          <a:p>
            <a:pPr marL="0" lvl="0" indent="0">
              <a:lnSpc>
                <a:spcPts val="5460"/>
              </a:lnSpc>
            </a:pPr>
            <a:r>
              <a:rPr lang="en-US" sz="2000" b="1" dirty="0">
                <a:solidFill>
                  <a:srgbClr val="E84E10"/>
                </a:solidFill>
              </a:rPr>
              <a:t>What does youth empowerment entail?</a:t>
            </a:r>
          </a:p>
        </p:txBody>
      </p:sp>
      <p:sp>
        <p:nvSpPr>
          <p:cNvPr id="9" name="TextBox 2"/>
          <p:cNvSpPr txBox="1"/>
          <p:nvPr/>
        </p:nvSpPr>
        <p:spPr>
          <a:xfrm>
            <a:off x="5317956" y="3573401"/>
            <a:ext cx="6412832" cy="2000548"/>
          </a:xfrm>
          <a:prstGeom prst="rect">
            <a:avLst/>
          </a:prstGeom>
        </p:spPr>
        <p:txBody>
          <a:bodyPr wrap="square" lIns="0" tIns="0" rIns="0" bIns="0" rtlCol="0" anchor="t">
            <a:spAutoFit/>
          </a:bodyPr>
          <a:lstStyle/>
          <a:p>
            <a:pPr marL="342900" lvl="0" indent="-342900">
              <a:lnSpc>
                <a:spcPts val="3919"/>
              </a:lnSpc>
              <a:buFont typeface="Wingdings" panose="05000000000000000000" pitchFamily="2" charset="2"/>
              <a:buChar char="ü"/>
            </a:pPr>
            <a:r>
              <a:rPr lang="en-US" sz="1900" b="1" u="none" dirty="0" smtClean="0">
                <a:solidFill>
                  <a:srgbClr val="E84E10"/>
                </a:solidFill>
              </a:rPr>
              <a:t>Community</a:t>
            </a:r>
            <a:r>
              <a:rPr lang="en-US" sz="1900" u="none" dirty="0" smtClean="0">
                <a:solidFill>
                  <a:srgbClr val="001C3D"/>
                </a:solidFill>
              </a:rPr>
              <a:t> – To make people feel at home and find support. </a:t>
            </a:r>
            <a:endParaRPr lang="en-US" sz="1900" dirty="0" smtClean="0">
              <a:solidFill>
                <a:srgbClr val="001C3D"/>
              </a:solidFill>
            </a:endParaRPr>
          </a:p>
          <a:p>
            <a:pPr marL="342900" lvl="0" indent="-342900">
              <a:lnSpc>
                <a:spcPts val="3919"/>
              </a:lnSpc>
              <a:buFont typeface="Wingdings" panose="05000000000000000000" pitchFamily="2" charset="2"/>
              <a:buChar char="ü"/>
            </a:pPr>
            <a:r>
              <a:rPr lang="en-US" sz="1900" b="1" u="none" dirty="0" smtClean="0">
                <a:solidFill>
                  <a:srgbClr val="E84E10"/>
                </a:solidFill>
              </a:rPr>
              <a:t>Personal Development </a:t>
            </a:r>
            <a:r>
              <a:rPr lang="en-US" sz="1900" u="none" dirty="0" smtClean="0">
                <a:solidFill>
                  <a:srgbClr val="001C3D"/>
                </a:solidFill>
              </a:rPr>
              <a:t>– Access to information, new skill and experiences. </a:t>
            </a:r>
            <a:endParaRPr lang="en-US" sz="1900" dirty="0" smtClean="0">
              <a:solidFill>
                <a:srgbClr val="001C3D"/>
              </a:solidFill>
            </a:endParaRPr>
          </a:p>
          <a:p>
            <a:pPr marL="342900" lvl="0" indent="-342900">
              <a:lnSpc>
                <a:spcPts val="3919"/>
              </a:lnSpc>
              <a:buFont typeface="Wingdings" panose="05000000000000000000" pitchFamily="2" charset="2"/>
              <a:buChar char="ü"/>
            </a:pPr>
            <a:r>
              <a:rPr lang="en-US" sz="1900" b="1" u="none" dirty="0" smtClean="0">
                <a:solidFill>
                  <a:srgbClr val="E84E10"/>
                </a:solidFill>
              </a:rPr>
              <a:t>Creation</a:t>
            </a:r>
            <a:r>
              <a:rPr lang="en-US" sz="1900" u="none" dirty="0" smtClean="0">
                <a:solidFill>
                  <a:srgbClr val="001C3D"/>
                </a:solidFill>
              </a:rPr>
              <a:t> – A space for people to start initiatives</a:t>
            </a:r>
            <a:endParaRPr lang="en-US" sz="1900" u="none" dirty="0">
              <a:solidFill>
                <a:srgbClr val="001C3D"/>
              </a:solidFill>
            </a:endParaRPr>
          </a:p>
        </p:txBody>
      </p:sp>
      <p:pic>
        <p:nvPicPr>
          <p:cNvPr id="10" name="Picture 10"/>
          <p:cNvPicPr>
            <a:picLocks noChangeAspect="1"/>
          </p:cNvPicPr>
          <p:nvPr/>
        </p:nvPicPr>
        <p:blipFill>
          <a:blip r:embed="rId3"/>
          <a:srcRect/>
          <a:stretch>
            <a:fillRect/>
          </a:stretch>
        </p:blipFill>
        <p:spPr>
          <a:xfrm>
            <a:off x="565484" y="1147042"/>
            <a:ext cx="4610496" cy="4423812"/>
          </a:xfrm>
          <a:prstGeom prst="rect">
            <a:avLst/>
          </a:prstGeom>
        </p:spPr>
      </p:pic>
      <p:sp>
        <p:nvSpPr>
          <p:cNvPr id="11" name="TextBox 10">
            <a:extLst>
              <a:ext uri="{FF2B5EF4-FFF2-40B4-BE49-F238E27FC236}">
                <a16:creationId xmlns:a16="http://schemas.microsoft.com/office/drawing/2014/main" id="{2F3FC0FC-5134-494E-AFA5-D3E3E16FFEF7}"/>
              </a:ext>
            </a:extLst>
          </p:cNvPr>
          <p:cNvSpPr txBox="1"/>
          <p:nvPr/>
        </p:nvSpPr>
        <p:spPr>
          <a:xfrm>
            <a:off x="582735" y="6072212"/>
            <a:ext cx="7010257" cy="600164"/>
          </a:xfrm>
          <a:prstGeom prst="rect">
            <a:avLst/>
          </a:prstGeom>
          <a:noFill/>
        </p:spPr>
        <p:txBody>
          <a:bodyPr wrap="square" rtlCol="0">
            <a:spAutoFit/>
          </a:bodyPr>
          <a:lstStyle/>
          <a:p>
            <a:r>
              <a:rPr lang="en-GB" sz="1100" dirty="0">
                <a:solidFill>
                  <a:schemeClr val="bg1"/>
                </a:solidFill>
                <a:latin typeface="Roboto Slab Regular"/>
              </a:rPr>
              <a:t>Do you want to stay in touch? 		</a:t>
            </a:r>
            <a:r>
              <a:rPr lang="pt-BR" sz="1100" dirty="0">
                <a:solidFill>
                  <a:schemeClr val="bg1"/>
                </a:solidFill>
                <a:latin typeface="Roboto Slab Regular"/>
              </a:rPr>
              <a:t>Web: www.youngglobalthinker.org </a:t>
            </a:r>
            <a:r>
              <a:rPr lang="en-GB" sz="1100" dirty="0">
                <a:solidFill>
                  <a:schemeClr val="bg1"/>
                </a:solidFill>
                <a:latin typeface="Roboto Slab Regular"/>
              </a:rPr>
              <a:t/>
            </a:r>
            <a:br>
              <a:rPr lang="en-GB" sz="1100" dirty="0">
                <a:solidFill>
                  <a:schemeClr val="bg1"/>
                </a:solidFill>
                <a:latin typeface="Roboto Slab Regular"/>
              </a:rPr>
            </a:br>
            <a:r>
              <a:rPr lang="en-GB" sz="1100" dirty="0">
                <a:solidFill>
                  <a:schemeClr val="bg1"/>
                </a:solidFill>
                <a:latin typeface="Roboto Slab Regular"/>
              </a:rPr>
              <a:t>Follow us!</a:t>
            </a:r>
            <a:r>
              <a:rPr lang="pt-BR" sz="1100" dirty="0">
                <a:solidFill>
                  <a:schemeClr val="bg1"/>
                </a:solidFill>
                <a:latin typeface="Roboto Slab Regular"/>
              </a:rPr>
              <a:t>				Instagram: @youngglobalthinker </a:t>
            </a:r>
            <a:br>
              <a:rPr lang="pt-BR" sz="1100" dirty="0">
                <a:solidFill>
                  <a:schemeClr val="bg1"/>
                </a:solidFill>
                <a:latin typeface="Roboto Slab Regular"/>
              </a:rPr>
            </a:br>
            <a:r>
              <a:rPr lang="pt-BR" sz="1100" dirty="0">
                <a:solidFill>
                  <a:schemeClr val="bg1"/>
                </a:solidFill>
                <a:latin typeface="Roboto Slab Regular"/>
              </a:rPr>
              <a:t>				   	</a:t>
            </a:r>
          </a:p>
        </p:txBody>
      </p:sp>
      <p:sp>
        <p:nvSpPr>
          <p:cNvPr id="12" name="TextBox 11"/>
          <p:cNvSpPr txBox="1"/>
          <p:nvPr/>
        </p:nvSpPr>
        <p:spPr>
          <a:xfrm>
            <a:off x="8276200" y="6172111"/>
            <a:ext cx="3577325" cy="261610"/>
          </a:xfrm>
          <a:prstGeom prst="rect">
            <a:avLst/>
          </a:prstGeom>
          <a:noFill/>
        </p:spPr>
        <p:txBody>
          <a:bodyPr wrap="square" rtlCol="0">
            <a:spAutoFit/>
          </a:bodyPr>
          <a:lstStyle/>
          <a:p>
            <a:r>
              <a:rPr lang="pt-BR" sz="1100" dirty="0" smtClean="0">
                <a:solidFill>
                  <a:schemeClr val="bg1"/>
                </a:solidFill>
                <a:latin typeface="Roboto Slab Regular"/>
              </a:rPr>
              <a:t>Email: </a:t>
            </a:r>
            <a:r>
              <a:rPr lang="pt-BR" sz="1100" dirty="0" smtClean="0">
                <a:solidFill>
                  <a:schemeClr val="bg1"/>
                </a:solidFill>
                <a:latin typeface="Roboto Slab Regular"/>
                <a:hlinkClick r:id="rId4"/>
              </a:rPr>
              <a:t>contact@youngglobalthinker.or</a:t>
            </a:r>
            <a:endParaRPr lang="pt-BR" sz="1100" dirty="0" smtClean="0">
              <a:solidFill>
                <a:schemeClr val="bg1"/>
              </a:solidFill>
              <a:latin typeface="Roboto Slab Regular"/>
            </a:endParaRPr>
          </a:p>
        </p:txBody>
      </p:sp>
      <p:pic>
        <p:nvPicPr>
          <p:cNvPr id="13" name="Picture 3"/>
          <p:cNvPicPr>
            <a:picLocks noChangeAspect="1"/>
          </p:cNvPicPr>
          <p:nvPr/>
        </p:nvPicPr>
        <p:blipFill>
          <a:blip r:embed="rId3"/>
          <a:srcRect/>
          <a:stretch>
            <a:fillRect/>
          </a:stretch>
        </p:blipFill>
        <p:spPr>
          <a:xfrm>
            <a:off x="7870788" y="6120859"/>
            <a:ext cx="405412" cy="388996"/>
          </a:xfrm>
          <a:prstGeom prst="rect">
            <a:avLst/>
          </a:prstGeom>
        </p:spPr>
      </p:pic>
      <p:pic>
        <p:nvPicPr>
          <p:cNvPr id="14" name="Picture 3"/>
          <p:cNvPicPr>
            <a:picLocks noChangeAspect="1"/>
          </p:cNvPicPr>
          <p:nvPr/>
        </p:nvPicPr>
        <p:blipFill>
          <a:blip r:embed="rId3"/>
          <a:srcRect/>
          <a:stretch>
            <a:fillRect/>
          </a:stretch>
        </p:blipFill>
        <p:spPr>
          <a:xfrm>
            <a:off x="3872841" y="6106937"/>
            <a:ext cx="405412" cy="388996"/>
          </a:xfrm>
          <a:prstGeom prst="rect">
            <a:avLst/>
          </a:prstGeom>
        </p:spPr>
      </p:pic>
    </p:spTree>
    <p:extLst>
      <p:ext uri="{BB962C8B-B14F-4D97-AF65-F5344CB8AC3E}">
        <p14:creationId xmlns:p14="http://schemas.microsoft.com/office/powerpoint/2010/main" val="514519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C3D"/>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721894" y="564738"/>
            <a:ext cx="10708106" cy="5697030"/>
          </a:xfrm>
          <a:prstGeom prst="rect">
            <a:avLst/>
          </a:prstGeom>
        </p:spPr>
      </p:pic>
    </p:spTree>
    <p:extLst>
      <p:ext uri="{BB962C8B-B14F-4D97-AF65-F5344CB8AC3E}">
        <p14:creationId xmlns:p14="http://schemas.microsoft.com/office/powerpoint/2010/main" val="2981471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7" y="-341512"/>
            <a:ext cx="9601204" cy="1325563"/>
          </a:xfrm>
        </p:spPr>
        <p:txBody>
          <a:bodyPr>
            <a:noAutofit/>
          </a:bodyPr>
          <a:lstStyle/>
          <a:p>
            <a:pPr algn="ctr">
              <a:lnSpc>
                <a:spcPct val="150000"/>
              </a:lnSpc>
            </a:pPr>
            <a:r>
              <a:rPr lang="en-US" sz="4000" b="1" dirty="0" smtClean="0">
                <a:solidFill>
                  <a:srgbClr val="E84E10"/>
                </a:solidFill>
                <a:effectLst>
                  <a:outerShdw blurRad="38100" dist="38100" dir="2700000" algn="tl">
                    <a:srgbClr val="000000">
                      <a:alpha val="43137"/>
                    </a:srgbClr>
                  </a:outerShdw>
                </a:effectLst>
              </a:rPr>
              <a:t>Young Global Thinker: Past &amp; Future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pic>
        <p:nvPicPr>
          <p:cNvPr id="21" name="Picture 3"/>
          <p:cNvPicPr>
            <a:picLocks noChangeAspect="1"/>
          </p:cNvPicPr>
          <p:nvPr/>
        </p:nvPicPr>
        <p:blipFill>
          <a:blip r:embed="rId3"/>
          <a:srcRect/>
          <a:stretch>
            <a:fillRect/>
          </a:stretch>
        </p:blipFill>
        <p:spPr>
          <a:xfrm>
            <a:off x="7870788" y="6108418"/>
            <a:ext cx="405412" cy="388996"/>
          </a:xfrm>
          <a:prstGeom prst="rect">
            <a:avLst/>
          </a:prstGeom>
        </p:spPr>
      </p:pic>
      <p:grpSp>
        <p:nvGrpSpPr>
          <p:cNvPr id="22" name="Group 4"/>
          <p:cNvGrpSpPr/>
          <p:nvPr/>
        </p:nvGrpSpPr>
        <p:grpSpPr>
          <a:xfrm>
            <a:off x="826951" y="452977"/>
            <a:ext cx="4883520" cy="4898562"/>
            <a:chOff x="197930" y="-1617718"/>
            <a:chExt cx="8691249" cy="6823380"/>
          </a:xfrm>
        </p:grpSpPr>
        <p:sp>
          <p:nvSpPr>
            <p:cNvPr id="23" name="TextBox 5"/>
            <p:cNvSpPr txBox="1"/>
            <p:nvPr/>
          </p:nvSpPr>
          <p:spPr>
            <a:xfrm>
              <a:off x="197930" y="-1617718"/>
              <a:ext cx="8316681" cy="1310968"/>
            </a:xfrm>
            <a:prstGeom prst="rect">
              <a:avLst/>
            </a:prstGeom>
          </p:spPr>
          <p:txBody>
            <a:bodyPr lIns="0" tIns="0" rIns="0" bIns="0" rtlCol="0" anchor="t">
              <a:spAutoFit/>
            </a:bodyPr>
            <a:lstStyle/>
            <a:p>
              <a:pPr>
                <a:lnSpc>
                  <a:spcPts val="8800"/>
                </a:lnSpc>
              </a:pPr>
              <a:r>
                <a:rPr lang="en-US" sz="2800" b="1" dirty="0">
                  <a:solidFill>
                    <a:srgbClr val="E84E10"/>
                  </a:solidFill>
                </a:rPr>
                <a:t>How did it go?</a:t>
              </a:r>
            </a:p>
          </p:txBody>
        </p:sp>
        <p:sp>
          <p:nvSpPr>
            <p:cNvPr id="24" name="TextBox 6"/>
            <p:cNvSpPr txBox="1"/>
            <p:nvPr/>
          </p:nvSpPr>
          <p:spPr>
            <a:xfrm>
              <a:off x="572498" y="489821"/>
              <a:ext cx="8316681" cy="4715841"/>
            </a:xfrm>
            <a:prstGeom prst="rect">
              <a:avLst/>
            </a:prstGeom>
          </p:spPr>
          <p:txBody>
            <a:bodyPr lIns="0" tIns="0" rIns="0" bIns="0" rtlCol="0" anchor="t">
              <a:spAutoFit/>
            </a:bodyPr>
            <a:lstStyle/>
            <a:p>
              <a:r>
                <a:rPr lang="en-US" sz="2000" dirty="0">
                  <a:solidFill>
                    <a:srgbClr val="001238"/>
                  </a:solidFill>
                </a:rPr>
                <a:t>Our team was too small for such a big event: </a:t>
              </a:r>
            </a:p>
            <a:p>
              <a:pPr marL="342900" indent="-342900">
                <a:buFont typeface="Arial" panose="020B0604020202020204" pitchFamily="34" charset="0"/>
                <a:buChar char="•"/>
              </a:pPr>
              <a:r>
                <a:rPr lang="en-US" sz="2000" dirty="0">
                  <a:solidFill>
                    <a:srgbClr val="001238"/>
                  </a:solidFill>
                </a:rPr>
                <a:t>Most members were overworked </a:t>
              </a:r>
            </a:p>
            <a:p>
              <a:pPr marL="342900" indent="-342900">
                <a:buFont typeface="Arial" panose="020B0604020202020204" pitchFamily="34" charset="0"/>
                <a:buChar char="•"/>
              </a:pPr>
              <a:r>
                <a:rPr lang="en-US" sz="2000" dirty="0">
                  <a:solidFill>
                    <a:srgbClr val="001238"/>
                  </a:solidFill>
                </a:rPr>
                <a:t>We did not have the capacity to plan further ahead</a:t>
              </a:r>
            </a:p>
            <a:p>
              <a:endParaRPr lang="en-US" sz="2000" dirty="0">
                <a:solidFill>
                  <a:srgbClr val="001238"/>
                </a:solidFill>
              </a:endParaRPr>
            </a:p>
            <a:p>
              <a:r>
                <a:rPr lang="en-US" sz="2000" dirty="0">
                  <a:solidFill>
                    <a:srgbClr val="001238"/>
                  </a:solidFill>
                </a:rPr>
                <a:t>We need to foster/ keep up the community spirit more actively on discord and through events</a:t>
              </a:r>
            </a:p>
            <a:p>
              <a:endParaRPr lang="en-US" sz="2000" dirty="0">
                <a:solidFill>
                  <a:srgbClr val="001238"/>
                </a:solidFill>
                <a:sym typeface="Wingdings" panose="05000000000000000000" pitchFamily="2" charset="2"/>
              </a:endParaRPr>
            </a:p>
            <a:p>
              <a:r>
                <a:rPr lang="en-US" sz="2000" dirty="0">
                  <a:solidFill>
                    <a:srgbClr val="001238"/>
                  </a:solidFill>
                  <a:sym typeface="Wingdings" panose="05000000000000000000" pitchFamily="2" charset="2"/>
                </a:rPr>
                <a:t>&gt;&gt; We are proud of what we’ve accomplished and are excited to continue!</a:t>
              </a:r>
              <a:endParaRPr lang="en-US" sz="2000" dirty="0">
                <a:solidFill>
                  <a:srgbClr val="001238"/>
                </a:solidFill>
              </a:endParaRPr>
            </a:p>
          </p:txBody>
        </p:sp>
      </p:grpSp>
      <p:grpSp>
        <p:nvGrpSpPr>
          <p:cNvPr id="25" name="Group 4">
            <a:extLst>
              <a:ext uri="{FF2B5EF4-FFF2-40B4-BE49-F238E27FC236}">
                <a16:creationId xmlns:a16="http://schemas.microsoft.com/office/drawing/2014/main" id="{A7C40F03-35A6-45CB-82A2-F23D5357CE3E}"/>
              </a:ext>
            </a:extLst>
          </p:cNvPr>
          <p:cNvGrpSpPr/>
          <p:nvPr/>
        </p:nvGrpSpPr>
        <p:grpSpPr>
          <a:xfrm>
            <a:off x="6702475" y="540168"/>
            <a:ext cx="4568314" cy="4425764"/>
            <a:chOff x="197930" y="-1617718"/>
            <a:chExt cx="8691249" cy="7789747"/>
          </a:xfrm>
        </p:grpSpPr>
        <p:sp>
          <p:nvSpPr>
            <p:cNvPr id="26" name="TextBox 5">
              <a:extLst>
                <a:ext uri="{FF2B5EF4-FFF2-40B4-BE49-F238E27FC236}">
                  <a16:creationId xmlns:a16="http://schemas.microsoft.com/office/drawing/2014/main" id="{30B608FF-E0F4-4CCC-931C-3F687A207937}"/>
                </a:ext>
              </a:extLst>
            </p:cNvPr>
            <p:cNvSpPr txBox="1"/>
            <p:nvPr/>
          </p:nvSpPr>
          <p:spPr>
            <a:xfrm>
              <a:off x="197930" y="-1617718"/>
              <a:ext cx="8316682" cy="1647716"/>
            </a:xfrm>
            <a:prstGeom prst="rect">
              <a:avLst/>
            </a:prstGeom>
          </p:spPr>
          <p:txBody>
            <a:bodyPr lIns="0" tIns="0" rIns="0" bIns="0" rtlCol="0" anchor="t">
              <a:spAutoFit/>
            </a:bodyPr>
            <a:lstStyle/>
            <a:p>
              <a:pPr>
                <a:lnSpc>
                  <a:spcPts val="8800"/>
                </a:lnSpc>
              </a:pPr>
              <a:r>
                <a:rPr lang="en-US" sz="2800" dirty="0">
                  <a:solidFill>
                    <a:srgbClr val="E84E10"/>
                  </a:solidFill>
                  <a:latin typeface="Roboto Bold"/>
                </a:rPr>
                <a:t>What’s next?</a:t>
              </a:r>
            </a:p>
          </p:txBody>
        </p:sp>
        <p:sp>
          <p:nvSpPr>
            <p:cNvPr id="27" name="TextBox 6">
              <a:extLst>
                <a:ext uri="{FF2B5EF4-FFF2-40B4-BE49-F238E27FC236}">
                  <a16:creationId xmlns:a16="http://schemas.microsoft.com/office/drawing/2014/main" id="{7B81CD83-6486-4497-8452-DE8416011E0A}"/>
                </a:ext>
              </a:extLst>
            </p:cNvPr>
            <p:cNvSpPr txBox="1"/>
            <p:nvPr/>
          </p:nvSpPr>
          <p:spPr>
            <a:xfrm>
              <a:off x="572497" y="754881"/>
              <a:ext cx="8316682" cy="5417148"/>
            </a:xfrm>
            <a:prstGeom prst="rect">
              <a:avLst/>
            </a:prstGeom>
          </p:spPr>
          <p:txBody>
            <a:bodyPr lIns="0" tIns="0" rIns="0" bIns="0" rtlCol="0" anchor="t">
              <a:spAutoFit/>
            </a:bodyPr>
            <a:lstStyle/>
            <a:p>
              <a:r>
                <a:rPr lang="en-US" sz="2000" dirty="0">
                  <a:solidFill>
                    <a:srgbClr val="001238"/>
                  </a:solidFill>
                </a:rPr>
                <a:t>Next Events: </a:t>
              </a:r>
            </a:p>
            <a:p>
              <a:pPr marL="342900" indent="-342900">
                <a:buFont typeface="Arial" panose="020B0604020202020204" pitchFamily="34" charset="0"/>
                <a:buChar char="•"/>
              </a:pPr>
              <a:r>
                <a:rPr lang="en-US" sz="2000" dirty="0">
                  <a:solidFill>
                    <a:srgbClr val="001238"/>
                  </a:solidFill>
                </a:rPr>
                <a:t>Community building “Cultural Night” </a:t>
              </a:r>
            </a:p>
            <a:p>
              <a:pPr marL="342900" indent="-342900">
                <a:buFont typeface="Arial" panose="020B0604020202020204" pitchFamily="34" charset="0"/>
                <a:buChar char="•"/>
              </a:pPr>
              <a:r>
                <a:rPr lang="en-US" sz="2000" dirty="0">
                  <a:solidFill>
                    <a:srgbClr val="001238"/>
                  </a:solidFill>
                </a:rPr>
                <a:t>Skills workshop “How to deal with fake news?”</a:t>
              </a:r>
            </a:p>
            <a:p>
              <a:endParaRPr lang="en-US" sz="2000" dirty="0">
                <a:solidFill>
                  <a:srgbClr val="001238"/>
                </a:solidFill>
              </a:endParaRPr>
            </a:p>
            <a:p>
              <a:r>
                <a:rPr lang="en-US" sz="2000" dirty="0">
                  <a:solidFill>
                    <a:srgbClr val="001238"/>
                  </a:solidFill>
                </a:rPr>
                <a:t>Expand YGT community on Discord</a:t>
              </a:r>
            </a:p>
            <a:p>
              <a:endParaRPr lang="en-US" sz="2000" dirty="0">
                <a:solidFill>
                  <a:srgbClr val="001238"/>
                </a:solidFill>
              </a:endParaRPr>
            </a:p>
            <a:p>
              <a:r>
                <a:rPr lang="en-US" sz="2000" dirty="0">
                  <a:solidFill>
                    <a:srgbClr val="001238"/>
                  </a:solidFill>
                </a:rPr>
                <a:t>Settle legal status</a:t>
              </a:r>
            </a:p>
            <a:p>
              <a:endParaRPr lang="en-US" sz="2000" dirty="0">
                <a:solidFill>
                  <a:srgbClr val="001238"/>
                </a:solidFill>
              </a:endParaRPr>
            </a:p>
            <a:p>
              <a:r>
                <a:rPr lang="en-US" sz="2000" dirty="0">
                  <a:solidFill>
                    <a:srgbClr val="001238"/>
                  </a:solidFill>
                </a:rPr>
                <a:t>Increasing outreach via social media</a:t>
              </a:r>
            </a:p>
          </p:txBody>
        </p:sp>
      </p:grpSp>
      <p:sp>
        <p:nvSpPr>
          <p:cNvPr id="28" name="TextBox 27">
            <a:extLst>
              <a:ext uri="{FF2B5EF4-FFF2-40B4-BE49-F238E27FC236}">
                <a16:creationId xmlns:a16="http://schemas.microsoft.com/office/drawing/2014/main" id="{2F3FC0FC-5134-494E-AFA5-D3E3E16FFEF7}"/>
              </a:ext>
            </a:extLst>
          </p:cNvPr>
          <p:cNvSpPr txBox="1"/>
          <p:nvPr/>
        </p:nvSpPr>
        <p:spPr>
          <a:xfrm>
            <a:off x="582735" y="6072212"/>
            <a:ext cx="6371130" cy="600164"/>
          </a:xfrm>
          <a:prstGeom prst="rect">
            <a:avLst/>
          </a:prstGeom>
          <a:noFill/>
        </p:spPr>
        <p:txBody>
          <a:bodyPr wrap="square" rtlCol="0">
            <a:spAutoFit/>
          </a:bodyPr>
          <a:lstStyle/>
          <a:p>
            <a:r>
              <a:rPr lang="en-GB" sz="1100" dirty="0">
                <a:solidFill>
                  <a:schemeClr val="bg1"/>
                </a:solidFill>
                <a:latin typeface="Roboto Slab Regular"/>
              </a:rPr>
              <a:t>Do you want to stay in touch? 		</a:t>
            </a:r>
            <a:r>
              <a:rPr lang="pt-BR" sz="1100" dirty="0">
                <a:solidFill>
                  <a:schemeClr val="bg1"/>
                </a:solidFill>
                <a:latin typeface="Roboto Slab Regular"/>
              </a:rPr>
              <a:t>Web: www.youngglobalthinker.org </a:t>
            </a:r>
            <a:r>
              <a:rPr lang="en-GB" sz="1100" dirty="0">
                <a:solidFill>
                  <a:schemeClr val="bg1"/>
                </a:solidFill>
                <a:latin typeface="Roboto Slab Regular"/>
              </a:rPr>
              <a:t/>
            </a:r>
            <a:br>
              <a:rPr lang="en-GB" sz="1100" dirty="0">
                <a:solidFill>
                  <a:schemeClr val="bg1"/>
                </a:solidFill>
                <a:latin typeface="Roboto Slab Regular"/>
              </a:rPr>
            </a:br>
            <a:r>
              <a:rPr lang="en-GB" sz="1100" dirty="0">
                <a:solidFill>
                  <a:schemeClr val="bg1"/>
                </a:solidFill>
                <a:latin typeface="Roboto Slab Regular"/>
              </a:rPr>
              <a:t>Follow us!</a:t>
            </a:r>
            <a:r>
              <a:rPr lang="pt-BR" sz="1100" dirty="0">
                <a:solidFill>
                  <a:schemeClr val="bg1"/>
                </a:solidFill>
                <a:latin typeface="Roboto Slab Regular"/>
              </a:rPr>
              <a:t>				Instagram: @youngglobalthinker </a:t>
            </a:r>
            <a:br>
              <a:rPr lang="pt-BR" sz="1100" dirty="0">
                <a:solidFill>
                  <a:schemeClr val="bg1"/>
                </a:solidFill>
                <a:latin typeface="Roboto Slab Regular"/>
              </a:rPr>
            </a:br>
            <a:r>
              <a:rPr lang="pt-BR" sz="1100" dirty="0">
                <a:solidFill>
                  <a:schemeClr val="bg1"/>
                </a:solidFill>
                <a:latin typeface="Roboto Slab Regular"/>
              </a:rPr>
              <a:t>				   	</a:t>
            </a:r>
          </a:p>
        </p:txBody>
      </p:sp>
      <p:sp>
        <p:nvSpPr>
          <p:cNvPr id="29" name="Oval 28">
            <a:extLst>
              <a:ext uri="{FF2B5EF4-FFF2-40B4-BE49-F238E27FC236}">
                <a16:creationId xmlns:a16="http://schemas.microsoft.com/office/drawing/2014/main" id="{7C2ACE2E-2BD5-4C9A-8335-D60141681192}"/>
              </a:ext>
            </a:extLst>
          </p:cNvPr>
          <p:cNvSpPr/>
          <p:nvPr/>
        </p:nvSpPr>
        <p:spPr>
          <a:xfrm>
            <a:off x="3610708" y="6086296"/>
            <a:ext cx="457200" cy="415498"/>
          </a:xfrm>
          <a:prstGeom prst="ellipse">
            <a:avLst/>
          </a:prstGeom>
          <a:solidFill>
            <a:srgbClr val="0F9E8B"/>
          </a:solidFill>
          <a:ln w="25400" cap="flat" cmpd="sng" algn="ctr">
            <a:solidFill>
              <a:srgbClr val="0F9E8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a:ea typeface="+mn-ea"/>
              <a:cs typeface="+mn-cs"/>
            </a:endParaRPr>
          </a:p>
        </p:txBody>
      </p:sp>
      <p:pic>
        <p:nvPicPr>
          <p:cNvPr id="30" name="Graphic 12" descr="Cursor outline">
            <a:extLst>
              <a:ext uri="{FF2B5EF4-FFF2-40B4-BE49-F238E27FC236}">
                <a16:creationId xmlns:a16="http://schemas.microsoft.com/office/drawing/2014/main" id="{2F0D09EC-66AC-4F6D-99BF-BD50D7C4E8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610709" y="6062040"/>
            <a:ext cx="457200" cy="457200"/>
          </a:xfrm>
          <a:prstGeom prst="rect">
            <a:avLst/>
          </a:prstGeom>
        </p:spPr>
      </p:pic>
      <p:sp>
        <p:nvSpPr>
          <p:cNvPr id="3" name="TextBox 2"/>
          <p:cNvSpPr txBox="1"/>
          <p:nvPr/>
        </p:nvSpPr>
        <p:spPr>
          <a:xfrm>
            <a:off x="8276200" y="6172111"/>
            <a:ext cx="3577325" cy="261610"/>
          </a:xfrm>
          <a:prstGeom prst="rect">
            <a:avLst/>
          </a:prstGeom>
          <a:noFill/>
        </p:spPr>
        <p:txBody>
          <a:bodyPr wrap="square" rtlCol="0">
            <a:spAutoFit/>
          </a:bodyPr>
          <a:lstStyle/>
          <a:p>
            <a:r>
              <a:rPr lang="pt-BR" sz="1100" dirty="0" smtClean="0">
                <a:solidFill>
                  <a:schemeClr val="bg1"/>
                </a:solidFill>
                <a:latin typeface="Roboto Slab Regular"/>
              </a:rPr>
              <a:t>Email: </a:t>
            </a:r>
            <a:r>
              <a:rPr lang="pt-BR" sz="1100" dirty="0" smtClean="0">
                <a:solidFill>
                  <a:schemeClr val="bg1"/>
                </a:solidFill>
                <a:latin typeface="Roboto Slab Regular"/>
                <a:hlinkClick r:id="rId6"/>
              </a:rPr>
              <a:t>contact@youngglobalthinker.or</a:t>
            </a:r>
            <a:endParaRPr lang="pt-BR" sz="1100" dirty="0" smtClean="0">
              <a:solidFill>
                <a:schemeClr val="bg1"/>
              </a:solidFill>
              <a:latin typeface="Roboto Slab Regular"/>
            </a:endParaRPr>
          </a:p>
        </p:txBody>
      </p:sp>
    </p:spTree>
    <p:extLst>
      <p:ext uri="{BB962C8B-B14F-4D97-AF65-F5344CB8AC3E}">
        <p14:creationId xmlns:p14="http://schemas.microsoft.com/office/powerpoint/2010/main" val="1481210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17" y="0"/>
            <a:ext cx="10515600" cy="1110410"/>
          </a:xfrm>
        </p:spPr>
        <p:txBody>
          <a:bodyPr>
            <a:normAutofit fontScale="90000"/>
          </a:bodyPr>
          <a:lstStyle/>
          <a:p>
            <a:pPr algn="ctr">
              <a:lnSpc>
                <a:spcPct val="200000"/>
              </a:lnSpc>
            </a:pPr>
            <a:r>
              <a:rPr lang="en-US" b="1" dirty="0" smtClean="0">
                <a:solidFill>
                  <a:srgbClr val="E84E10"/>
                </a:solidFill>
                <a:effectLst>
                  <a:outerShdw blurRad="38100" dist="38100" dir="2700000" algn="tl">
                    <a:srgbClr val="000000">
                      <a:alpha val="43137"/>
                    </a:srgbClr>
                  </a:outerShdw>
                </a:effectLst>
              </a:rPr>
              <a:t>Hackathon – About 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5" name="TextBox 4"/>
          <p:cNvSpPr txBox="1"/>
          <p:nvPr/>
        </p:nvSpPr>
        <p:spPr>
          <a:xfrm>
            <a:off x="826993" y="1230931"/>
            <a:ext cx="10340790" cy="4708981"/>
          </a:xfrm>
          <a:prstGeom prst="rect">
            <a:avLst/>
          </a:prstGeom>
          <a:noFill/>
        </p:spPr>
        <p:txBody>
          <a:bodyPr wrap="square" rtlCol="0">
            <a:spAutoFit/>
          </a:bodyPr>
          <a:lstStyle/>
          <a:p>
            <a:r>
              <a:rPr lang="en-US" sz="2000" b="1" dirty="0" smtClean="0">
                <a:solidFill>
                  <a:srgbClr val="001C3D"/>
                </a:solidFill>
              </a:rPr>
              <a:t>WHAT? </a:t>
            </a:r>
          </a:p>
          <a:p>
            <a:pPr marL="285750" indent="-285750">
              <a:buFont typeface="Wingdings" panose="05000000000000000000" pitchFamily="2" charset="2"/>
              <a:buChar char="ü"/>
            </a:pPr>
            <a:r>
              <a:rPr lang="en-US" sz="2000" b="1" dirty="0" smtClean="0">
                <a:solidFill>
                  <a:srgbClr val="001C3D"/>
                </a:solidFill>
              </a:rPr>
              <a:t>* </a:t>
            </a:r>
            <a:r>
              <a:rPr lang="en-US" sz="2000" b="1" dirty="0" smtClean="0">
                <a:solidFill>
                  <a:srgbClr val="E84E10"/>
                </a:solidFill>
              </a:rPr>
              <a:t>Tuberculosis</a:t>
            </a:r>
            <a:r>
              <a:rPr lang="en-US" sz="2000" dirty="0" smtClean="0">
                <a:solidFill>
                  <a:srgbClr val="001C3D"/>
                </a:solidFill>
              </a:rPr>
              <a:t> - an </a:t>
            </a:r>
            <a:r>
              <a:rPr lang="en-US" sz="2000" dirty="0">
                <a:solidFill>
                  <a:srgbClr val="001C3D"/>
                </a:solidFill>
              </a:rPr>
              <a:t>infectious disease that </a:t>
            </a:r>
            <a:r>
              <a:rPr lang="en-US" sz="2000" dirty="0" smtClean="0">
                <a:solidFill>
                  <a:srgbClr val="001C3D"/>
                </a:solidFill>
              </a:rPr>
              <a:t>affects </a:t>
            </a:r>
            <a:r>
              <a:rPr lang="en-US" sz="2000" dirty="0">
                <a:solidFill>
                  <a:srgbClr val="001C3D"/>
                </a:solidFill>
              </a:rPr>
              <a:t>the </a:t>
            </a:r>
            <a:r>
              <a:rPr lang="en-US" sz="2000" b="1" dirty="0" smtClean="0">
                <a:solidFill>
                  <a:srgbClr val="E84E10"/>
                </a:solidFill>
              </a:rPr>
              <a:t>lungs</a:t>
            </a:r>
            <a:r>
              <a:rPr lang="en-US" sz="2000" dirty="0" smtClean="0">
                <a:solidFill>
                  <a:srgbClr val="E84E10"/>
                </a:solidFill>
              </a:rPr>
              <a:t> </a:t>
            </a:r>
          </a:p>
          <a:p>
            <a:pPr marL="285750" indent="-285750">
              <a:buFont typeface="Wingdings" panose="05000000000000000000" pitchFamily="2" charset="2"/>
              <a:buChar char="ü"/>
            </a:pPr>
            <a:r>
              <a:rPr lang="en-US" sz="2000" dirty="0" smtClean="0">
                <a:solidFill>
                  <a:srgbClr val="001C3D"/>
                </a:solidFill>
              </a:rPr>
              <a:t>Common symptoms: malaise</a:t>
            </a:r>
            <a:r>
              <a:rPr lang="en-US" sz="2000" dirty="0">
                <a:solidFill>
                  <a:srgbClr val="001C3D"/>
                </a:solidFill>
              </a:rPr>
              <a:t>, fever, </a:t>
            </a:r>
            <a:r>
              <a:rPr lang="en-US" sz="2000" dirty="0" smtClean="0">
                <a:solidFill>
                  <a:srgbClr val="001C3D"/>
                </a:solidFill>
              </a:rPr>
              <a:t>weight loss</a:t>
            </a:r>
            <a:r>
              <a:rPr lang="en-US" sz="2000" dirty="0">
                <a:solidFill>
                  <a:srgbClr val="001C3D"/>
                </a:solidFill>
              </a:rPr>
              <a:t>,</a:t>
            </a:r>
            <a:r>
              <a:rPr lang="en-US" sz="2000" b="1" dirty="0">
                <a:solidFill>
                  <a:srgbClr val="001C3D"/>
                </a:solidFill>
              </a:rPr>
              <a:t> </a:t>
            </a:r>
            <a:r>
              <a:rPr lang="en-US" sz="2000" b="1" dirty="0">
                <a:solidFill>
                  <a:srgbClr val="E84E10"/>
                </a:solidFill>
              </a:rPr>
              <a:t>coughing</a:t>
            </a:r>
            <a:r>
              <a:rPr lang="en-US" sz="2000" dirty="0">
                <a:solidFill>
                  <a:srgbClr val="001C3D"/>
                </a:solidFill>
              </a:rPr>
              <a:t>, night sweats and </a:t>
            </a:r>
            <a:r>
              <a:rPr lang="en-US" sz="2000" dirty="0" smtClean="0">
                <a:solidFill>
                  <a:srgbClr val="001C3D"/>
                </a:solidFill>
              </a:rPr>
              <a:t>fatigue</a:t>
            </a:r>
          </a:p>
          <a:p>
            <a:endParaRPr lang="en-US" sz="2000" b="1" dirty="0" smtClean="0">
              <a:solidFill>
                <a:srgbClr val="001C3D"/>
              </a:solidFill>
            </a:endParaRPr>
          </a:p>
          <a:p>
            <a:r>
              <a:rPr lang="en-US" sz="2000" b="1" dirty="0" smtClean="0">
                <a:solidFill>
                  <a:srgbClr val="001C3D"/>
                </a:solidFill>
              </a:rPr>
              <a:t>WHO?</a:t>
            </a:r>
          </a:p>
          <a:p>
            <a:pPr marL="285750" indent="-285750">
              <a:buFont typeface="Wingdings" panose="05000000000000000000" pitchFamily="2" charset="2"/>
              <a:buChar char="ü"/>
            </a:pPr>
            <a:r>
              <a:rPr lang="nl-NL" sz="2000" dirty="0" smtClean="0">
                <a:solidFill>
                  <a:srgbClr val="001C3D"/>
                </a:solidFill>
              </a:rPr>
              <a:t>Risk groups: </a:t>
            </a:r>
            <a:r>
              <a:rPr lang="en-US" sz="2000" dirty="0" smtClean="0">
                <a:solidFill>
                  <a:srgbClr val="001C3D"/>
                </a:solidFill>
              </a:rPr>
              <a:t>homeless, drug and alcohol addicted and HIV-infected people</a:t>
            </a:r>
          </a:p>
          <a:p>
            <a:pPr marL="285750" indent="-285750">
              <a:buFont typeface="Wingdings" panose="05000000000000000000" pitchFamily="2" charset="2"/>
              <a:buChar char="ü"/>
            </a:pPr>
            <a:r>
              <a:rPr lang="en-US" sz="2000" dirty="0" smtClean="0">
                <a:solidFill>
                  <a:srgbClr val="001C3D"/>
                </a:solidFill>
              </a:rPr>
              <a:t>Common in </a:t>
            </a:r>
            <a:r>
              <a:rPr lang="en-US" sz="2000" b="1" dirty="0" smtClean="0">
                <a:solidFill>
                  <a:srgbClr val="E84E10"/>
                </a:solidFill>
              </a:rPr>
              <a:t>low </a:t>
            </a:r>
            <a:r>
              <a:rPr lang="en-US" sz="2000" b="1" dirty="0">
                <a:solidFill>
                  <a:srgbClr val="E84E10"/>
                </a:solidFill>
              </a:rPr>
              <a:t>to middle class income </a:t>
            </a:r>
            <a:r>
              <a:rPr lang="en-US" sz="2000" dirty="0" smtClean="0">
                <a:solidFill>
                  <a:srgbClr val="001C3D"/>
                </a:solidFill>
              </a:rPr>
              <a:t>countries, rarely in Western countries</a:t>
            </a:r>
          </a:p>
          <a:p>
            <a:pPr marL="285750" indent="-285750">
              <a:buFont typeface="Wingdings" panose="05000000000000000000" pitchFamily="2" charset="2"/>
              <a:buChar char="ü"/>
            </a:pPr>
            <a:endParaRPr lang="en-US" sz="2000" dirty="0">
              <a:solidFill>
                <a:srgbClr val="001C3D"/>
              </a:solidFill>
            </a:endParaRPr>
          </a:p>
          <a:p>
            <a:r>
              <a:rPr lang="en-US" sz="2000" b="1" dirty="0" smtClean="0">
                <a:solidFill>
                  <a:srgbClr val="001C3D"/>
                </a:solidFill>
              </a:rPr>
              <a:t>WHY?</a:t>
            </a:r>
          </a:p>
          <a:p>
            <a:pPr marL="285750" indent="-285750">
              <a:buFont typeface="Wingdings" panose="05000000000000000000" pitchFamily="2" charset="2"/>
              <a:buChar char="ü"/>
            </a:pPr>
            <a:r>
              <a:rPr lang="en-US" sz="2000" b="1" dirty="0" smtClean="0">
                <a:solidFill>
                  <a:srgbClr val="E84E10"/>
                </a:solidFill>
              </a:rPr>
              <a:t>2018:</a:t>
            </a:r>
            <a:r>
              <a:rPr lang="en-US" sz="2000" dirty="0" smtClean="0">
                <a:solidFill>
                  <a:srgbClr val="E84E10"/>
                </a:solidFill>
              </a:rPr>
              <a:t> </a:t>
            </a:r>
            <a:r>
              <a:rPr lang="en-US" sz="2000" b="1" dirty="0" smtClean="0">
                <a:solidFill>
                  <a:srgbClr val="E84E10"/>
                </a:solidFill>
              </a:rPr>
              <a:t>10 million </a:t>
            </a:r>
            <a:r>
              <a:rPr lang="en-US" sz="2000" dirty="0" smtClean="0">
                <a:solidFill>
                  <a:srgbClr val="001C3D"/>
                </a:solidFill>
              </a:rPr>
              <a:t>new cases and </a:t>
            </a:r>
            <a:r>
              <a:rPr lang="en-US" sz="2000" b="1" dirty="0" smtClean="0">
                <a:solidFill>
                  <a:srgbClr val="E84E10"/>
                </a:solidFill>
              </a:rPr>
              <a:t>1.5 million deaths</a:t>
            </a:r>
            <a:r>
              <a:rPr lang="en-US" sz="2000" b="1" dirty="0" smtClean="0">
                <a:solidFill>
                  <a:srgbClr val="001C3D"/>
                </a:solidFill>
              </a:rPr>
              <a:t>, </a:t>
            </a:r>
            <a:r>
              <a:rPr lang="en-US" sz="2000" dirty="0" smtClean="0">
                <a:solidFill>
                  <a:srgbClr val="001C3D"/>
                </a:solidFill>
              </a:rPr>
              <a:t>leading in worldwide death cause</a:t>
            </a:r>
          </a:p>
          <a:p>
            <a:endParaRPr lang="en-US" sz="2000" b="1" dirty="0" smtClean="0">
              <a:solidFill>
                <a:srgbClr val="001C3D"/>
              </a:solidFill>
            </a:endParaRPr>
          </a:p>
          <a:p>
            <a:r>
              <a:rPr lang="en-US" sz="2000" b="1" dirty="0" smtClean="0">
                <a:solidFill>
                  <a:srgbClr val="001C3D"/>
                </a:solidFill>
              </a:rPr>
              <a:t>THE PROBLEM?</a:t>
            </a:r>
            <a:endParaRPr lang="en-US" sz="2000" b="1" dirty="0">
              <a:solidFill>
                <a:srgbClr val="001C3D"/>
              </a:solidFill>
            </a:endParaRPr>
          </a:p>
          <a:p>
            <a:pPr marL="285750" indent="-285750">
              <a:buFont typeface="Wingdings" panose="05000000000000000000" pitchFamily="2" charset="2"/>
              <a:buChar char="ü"/>
            </a:pPr>
            <a:r>
              <a:rPr lang="en-US" sz="2000" dirty="0">
                <a:solidFill>
                  <a:srgbClr val="001C3D"/>
                </a:solidFill>
              </a:rPr>
              <a:t> </a:t>
            </a:r>
            <a:r>
              <a:rPr lang="en-US" sz="2000" b="1" dirty="0" smtClean="0">
                <a:solidFill>
                  <a:srgbClr val="E84E10"/>
                </a:solidFill>
              </a:rPr>
              <a:t>Antibiotic</a:t>
            </a:r>
            <a:r>
              <a:rPr lang="en-US" sz="2000" dirty="0" smtClean="0">
                <a:solidFill>
                  <a:srgbClr val="E84E10"/>
                </a:solidFill>
              </a:rPr>
              <a:t> </a:t>
            </a:r>
            <a:r>
              <a:rPr lang="en-US" sz="2000" b="1" dirty="0" smtClean="0">
                <a:solidFill>
                  <a:srgbClr val="E84E10"/>
                </a:solidFill>
              </a:rPr>
              <a:t>resistance</a:t>
            </a:r>
            <a:r>
              <a:rPr lang="en-US" sz="2000" dirty="0" smtClean="0">
                <a:solidFill>
                  <a:srgbClr val="001C3D"/>
                </a:solidFill>
              </a:rPr>
              <a:t>, especially in Pakistan, Sub-Saharan Africa, India and South Africa</a:t>
            </a:r>
          </a:p>
          <a:p>
            <a:pPr marL="285750" indent="-285750">
              <a:buFont typeface="Wingdings" panose="05000000000000000000" pitchFamily="2" charset="2"/>
              <a:buChar char="ü"/>
            </a:pPr>
            <a:r>
              <a:rPr lang="en-US" sz="2000" dirty="0">
                <a:solidFill>
                  <a:srgbClr val="001C3D"/>
                </a:solidFill>
              </a:rPr>
              <a:t> </a:t>
            </a:r>
            <a:r>
              <a:rPr lang="en-US" sz="2000" dirty="0" smtClean="0">
                <a:solidFill>
                  <a:srgbClr val="001C3D"/>
                </a:solidFill>
              </a:rPr>
              <a:t>Few new research</a:t>
            </a:r>
            <a:r>
              <a:rPr lang="en-US" sz="2000" b="1" dirty="0" smtClean="0">
                <a:solidFill>
                  <a:srgbClr val="001C3D"/>
                </a:solidFill>
              </a:rPr>
              <a:t> </a:t>
            </a:r>
            <a:r>
              <a:rPr lang="en-US" sz="2000" dirty="0" smtClean="0">
                <a:solidFill>
                  <a:srgbClr val="001C3D"/>
                </a:solidFill>
              </a:rPr>
              <a:t>- </a:t>
            </a:r>
            <a:r>
              <a:rPr lang="en-US" sz="2000" dirty="0">
                <a:solidFill>
                  <a:srgbClr val="001C3D"/>
                </a:solidFill>
              </a:rPr>
              <a:t>drug makers </a:t>
            </a:r>
            <a:r>
              <a:rPr lang="en-US" sz="2000" dirty="0" smtClean="0">
                <a:solidFill>
                  <a:srgbClr val="001C3D"/>
                </a:solidFill>
              </a:rPr>
              <a:t>are </a:t>
            </a:r>
            <a:r>
              <a:rPr lang="en-US" sz="2000" b="1" dirty="0" smtClean="0">
                <a:solidFill>
                  <a:srgbClr val="E84E10"/>
                </a:solidFill>
              </a:rPr>
              <a:t>unwilling/ unable </a:t>
            </a:r>
            <a:r>
              <a:rPr lang="en-US" sz="2000" b="1" dirty="0">
                <a:solidFill>
                  <a:srgbClr val="E84E10"/>
                </a:solidFill>
              </a:rPr>
              <a:t>to fund </a:t>
            </a:r>
            <a:r>
              <a:rPr lang="en-US" sz="2000" dirty="0">
                <a:solidFill>
                  <a:srgbClr val="001C3D"/>
                </a:solidFill>
              </a:rPr>
              <a:t>development </a:t>
            </a:r>
            <a:r>
              <a:rPr lang="en-US" sz="2000" dirty="0" smtClean="0">
                <a:solidFill>
                  <a:srgbClr val="001C3D"/>
                </a:solidFill>
              </a:rPr>
              <a:t>costs</a:t>
            </a:r>
            <a:br>
              <a:rPr lang="en-US" sz="2000" dirty="0" smtClean="0">
                <a:solidFill>
                  <a:srgbClr val="001C3D"/>
                </a:solidFill>
              </a:rPr>
            </a:br>
            <a:endParaRPr lang="bg-BG" sz="2000" dirty="0">
              <a:solidFill>
                <a:srgbClr val="001C3D"/>
              </a:solidFill>
            </a:endParaRPr>
          </a:p>
        </p:txBody>
      </p:sp>
    </p:spTree>
    <p:extLst>
      <p:ext uri="{BB962C8B-B14F-4D97-AF65-F5344CB8AC3E}">
        <p14:creationId xmlns:p14="http://schemas.microsoft.com/office/powerpoint/2010/main" val="3341051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110410"/>
          </a:xfrm>
        </p:spPr>
        <p:txBody>
          <a:bodyPr>
            <a:normAutofit fontScale="90000"/>
          </a:bodyPr>
          <a:lstStyle/>
          <a:p>
            <a:pPr algn="ctr">
              <a:lnSpc>
                <a:spcPct val="200000"/>
              </a:lnSpc>
            </a:pPr>
            <a:r>
              <a:rPr lang="en-US" b="1" dirty="0" smtClean="0">
                <a:solidFill>
                  <a:srgbClr val="E84E10"/>
                </a:solidFill>
                <a:effectLst>
                  <a:outerShdw blurRad="38100" dist="38100" dir="2700000" algn="tl">
                    <a:srgbClr val="000000">
                      <a:alpha val="43137"/>
                    </a:srgbClr>
                  </a:outerShdw>
                </a:effectLst>
              </a:rPr>
              <a:t>Hackathon – Final Outcomes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5" name="TextBox 4"/>
          <p:cNvSpPr txBox="1"/>
          <p:nvPr/>
        </p:nvSpPr>
        <p:spPr>
          <a:xfrm>
            <a:off x="954839" y="1244738"/>
            <a:ext cx="10860741" cy="5070619"/>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100" dirty="0" smtClean="0">
                <a:solidFill>
                  <a:srgbClr val="001238"/>
                </a:solidFill>
              </a:rPr>
              <a:t>Aim:</a:t>
            </a:r>
            <a:r>
              <a:rPr lang="en-US" sz="2100" b="1" dirty="0" smtClean="0">
                <a:solidFill>
                  <a:srgbClr val="001238"/>
                </a:solidFill>
              </a:rPr>
              <a:t> </a:t>
            </a:r>
            <a:r>
              <a:rPr lang="en-US" sz="2100" dirty="0" smtClean="0">
                <a:solidFill>
                  <a:srgbClr val="001238"/>
                </a:solidFill>
              </a:rPr>
              <a:t>Come up with ideas to make Tuberculosis drugs more </a:t>
            </a:r>
            <a:r>
              <a:rPr lang="en-US" sz="2100" b="1" dirty="0" smtClean="0">
                <a:solidFill>
                  <a:srgbClr val="E84E10"/>
                </a:solidFill>
              </a:rPr>
              <a:t>available and affordable</a:t>
            </a:r>
          </a:p>
          <a:p>
            <a:pPr marL="342900" indent="-342900">
              <a:lnSpc>
                <a:spcPct val="150000"/>
              </a:lnSpc>
              <a:buFont typeface="Wingdings" panose="05000000000000000000" pitchFamily="2" charset="2"/>
              <a:buChar char="ü"/>
            </a:pPr>
            <a:r>
              <a:rPr lang="en-US" sz="2100" b="1" dirty="0" smtClean="0">
                <a:solidFill>
                  <a:srgbClr val="E84E10"/>
                </a:solidFill>
              </a:rPr>
              <a:t>Hackathon</a:t>
            </a:r>
            <a:r>
              <a:rPr lang="en-US" sz="2100" b="1" dirty="0" smtClean="0">
                <a:solidFill>
                  <a:srgbClr val="001238"/>
                </a:solidFill>
              </a:rPr>
              <a:t> -  </a:t>
            </a:r>
            <a:r>
              <a:rPr lang="en-US" sz="2100" dirty="0" smtClean="0">
                <a:solidFill>
                  <a:srgbClr val="001238"/>
                </a:solidFill>
              </a:rPr>
              <a:t>young </a:t>
            </a:r>
            <a:r>
              <a:rPr lang="en-US" sz="2100" dirty="0">
                <a:solidFill>
                  <a:srgbClr val="001238"/>
                </a:solidFill>
              </a:rPr>
              <a:t>talents generate </a:t>
            </a:r>
            <a:r>
              <a:rPr lang="en-US" sz="2100" b="1" dirty="0">
                <a:solidFill>
                  <a:srgbClr val="E84E10"/>
                </a:solidFill>
              </a:rPr>
              <a:t>fresh solutions </a:t>
            </a:r>
            <a:r>
              <a:rPr lang="en-US" sz="2100" dirty="0" smtClean="0">
                <a:solidFill>
                  <a:srgbClr val="001238"/>
                </a:solidFill>
              </a:rPr>
              <a:t>to challenges by brainstorming </a:t>
            </a:r>
          </a:p>
          <a:p>
            <a:pPr marL="342900" indent="-342900">
              <a:lnSpc>
                <a:spcPct val="150000"/>
              </a:lnSpc>
              <a:buFont typeface="Wingdings" panose="05000000000000000000" pitchFamily="2" charset="2"/>
              <a:buChar char="ü"/>
            </a:pPr>
            <a:r>
              <a:rPr lang="en-US" sz="2100" dirty="0" smtClean="0">
                <a:solidFill>
                  <a:srgbClr val="001238"/>
                </a:solidFill>
              </a:rPr>
              <a:t>Participants compete within </a:t>
            </a:r>
            <a:r>
              <a:rPr lang="en-US" sz="2100" b="1" dirty="0">
                <a:solidFill>
                  <a:srgbClr val="E84E10"/>
                </a:solidFill>
              </a:rPr>
              <a:t>multi-disciplinary teams </a:t>
            </a:r>
            <a:r>
              <a:rPr lang="en-US" sz="2100" dirty="0">
                <a:solidFill>
                  <a:srgbClr val="001238"/>
                </a:solidFill>
              </a:rPr>
              <a:t>and </a:t>
            </a:r>
            <a:r>
              <a:rPr lang="en-US" sz="2100" dirty="0" smtClean="0">
                <a:solidFill>
                  <a:srgbClr val="001238"/>
                </a:solidFill>
              </a:rPr>
              <a:t>pitch their final ideas </a:t>
            </a:r>
            <a:r>
              <a:rPr lang="en-US" sz="2100" dirty="0">
                <a:solidFill>
                  <a:srgbClr val="001238"/>
                </a:solidFill>
              </a:rPr>
              <a:t>to a </a:t>
            </a:r>
            <a:r>
              <a:rPr lang="en-US" sz="2100" dirty="0" smtClean="0">
                <a:solidFill>
                  <a:srgbClr val="001238"/>
                </a:solidFill>
              </a:rPr>
              <a:t>jury</a:t>
            </a:r>
          </a:p>
          <a:p>
            <a:pPr marL="342900" indent="-342900">
              <a:lnSpc>
                <a:spcPct val="150000"/>
              </a:lnSpc>
              <a:buFont typeface="Wingdings" panose="05000000000000000000" pitchFamily="2" charset="2"/>
              <a:buChar char="ü"/>
            </a:pPr>
            <a:r>
              <a:rPr lang="en-US" sz="2100" dirty="0" smtClean="0">
                <a:solidFill>
                  <a:srgbClr val="001238"/>
                </a:solidFill>
              </a:rPr>
              <a:t>A </a:t>
            </a:r>
            <a:r>
              <a:rPr lang="en-US" sz="2100" b="1" dirty="0" smtClean="0">
                <a:solidFill>
                  <a:srgbClr val="E84E10"/>
                </a:solidFill>
              </a:rPr>
              <a:t>workshop</a:t>
            </a:r>
            <a:r>
              <a:rPr lang="en-US" sz="2100" dirty="0" smtClean="0">
                <a:solidFill>
                  <a:srgbClr val="001238"/>
                </a:solidFill>
              </a:rPr>
              <a:t> on pitching – aims to improve </a:t>
            </a:r>
          </a:p>
          <a:p>
            <a:pPr>
              <a:lnSpc>
                <a:spcPct val="150000"/>
              </a:lnSpc>
            </a:pPr>
            <a:r>
              <a:rPr lang="en-US" sz="2100" dirty="0" smtClean="0">
                <a:solidFill>
                  <a:srgbClr val="001238"/>
                </a:solidFill>
              </a:rPr>
              <a:t>the </a:t>
            </a:r>
            <a:r>
              <a:rPr lang="en-US" sz="2100" b="1" dirty="0" smtClean="0">
                <a:solidFill>
                  <a:srgbClr val="E84E10"/>
                </a:solidFill>
              </a:rPr>
              <a:t>presentation skills</a:t>
            </a:r>
            <a:endParaRPr lang="en-US" sz="2100" dirty="0" smtClean="0">
              <a:solidFill>
                <a:srgbClr val="E84E10"/>
              </a:solidFill>
            </a:endParaRPr>
          </a:p>
          <a:p>
            <a:pPr marL="342900" indent="-342900">
              <a:lnSpc>
                <a:spcPct val="150000"/>
              </a:lnSpc>
              <a:buFont typeface="Wingdings" panose="05000000000000000000" pitchFamily="2" charset="2"/>
              <a:buChar char="ü"/>
            </a:pPr>
            <a:r>
              <a:rPr lang="en-US" sz="2100" dirty="0" smtClean="0">
                <a:solidFill>
                  <a:srgbClr val="001238"/>
                </a:solidFill>
              </a:rPr>
              <a:t>A </a:t>
            </a:r>
            <a:r>
              <a:rPr lang="bg-BG" sz="2100" b="1" dirty="0" smtClean="0">
                <a:solidFill>
                  <a:srgbClr val="E84E10"/>
                </a:solidFill>
              </a:rPr>
              <a:t>2</a:t>
            </a:r>
            <a:r>
              <a:rPr lang="en-US" sz="2100" b="1" dirty="0" smtClean="0">
                <a:solidFill>
                  <a:srgbClr val="E84E10"/>
                </a:solidFill>
              </a:rPr>
              <a:t>-day virtual</a:t>
            </a:r>
            <a:r>
              <a:rPr lang="en-US" sz="2100" dirty="0" smtClean="0">
                <a:solidFill>
                  <a:srgbClr val="E84E10"/>
                </a:solidFill>
              </a:rPr>
              <a:t> </a:t>
            </a:r>
            <a:r>
              <a:rPr lang="en-US" sz="2100" b="1" dirty="0" smtClean="0">
                <a:solidFill>
                  <a:srgbClr val="E84E10"/>
                </a:solidFill>
              </a:rPr>
              <a:t>event</a:t>
            </a:r>
          </a:p>
          <a:p>
            <a:pPr marL="342900" indent="-342900">
              <a:lnSpc>
                <a:spcPct val="150000"/>
              </a:lnSpc>
              <a:buFont typeface="Wingdings" panose="05000000000000000000" pitchFamily="2" charset="2"/>
              <a:buChar char="ü"/>
            </a:pPr>
            <a:r>
              <a:rPr lang="en-US" sz="2100" b="1" dirty="0" smtClean="0">
                <a:solidFill>
                  <a:srgbClr val="E84E10"/>
                </a:solidFill>
              </a:rPr>
              <a:t>Team building</a:t>
            </a:r>
            <a:r>
              <a:rPr lang="en-US" sz="2100" b="1" dirty="0" smtClean="0">
                <a:solidFill>
                  <a:srgbClr val="001238"/>
                </a:solidFill>
              </a:rPr>
              <a:t> </a:t>
            </a:r>
            <a:r>
              <a:rPr lang="en-US" sz="2100" dirty="0" smtClean="0">
                <a:solidFill>
                  <a:srgbClr val="001238"/>
                </a:solidFill>
              </a:rPr>
              <a:t>activities </a:t>
            </a:r>
          </a:p>
          <a:p>
            <a:pPr marL="342900" indent="-342900">
              <a:lnSpc>
                <a:spcPct val="150000"/>
              </a:lnSpc>
              <a:buFont typeface="Wingdings" panose="05000000000000000000" pitchFamily="2" charset="2"/>
              <a:buChar char="ü"/>
            </a:pPr>
            <a:r>
              <a:rPr lang="en-US" sz="2100" dirty="0" smtClean="0">
                <a:solidFill>
                  <a:srgbClr val="001238"/>
                </a:solidFill>
              </a:rPr>
              <a:t>A </a:t>
            </a:r>
            <a:r>
              <a:rPr lang="en-US" sz="2100" b="1" dirty="0">
                <a:solidFill>
                  <a:srgbClr val="E84E10"/>
                </a:solidFill>
              </a:rPr>
              <a:t>yoga</a:t>
            </a:r>
            <a:r>
              <a:rPr lang="en-US" sz="2100" b="1" dirty="0">
                <a:solidFill>
                  <a:srgbClr val="001238"/>
                </a:solidFill>
              </a:rPr>
              <a:t> </a:t>
            </a:r>
            <a:r>
              <a:rPr lang="en-US" sz="2100" dirty="0">
                <a:solidFill>
                  <a:srgbClr val="001238"/>
                </a:solidFill>
              </a:rPr>
              <a:t>session </a:t>
            </a:r>
            <a:r>
              <a:rPr lang="en-US" sz="2100" dirty="0" smtClean="0">
                <a:solidFill>
                  <a:srgbClr val="001238"/>
                </a:solidFill>
              </a:rPr>
              <a:t>to support creativity</a:t>
            </a:r>
          </a:p>
          <a:p>
            <a:pPr marL="342900" indent="-342900">
              <a:lnSpc>
                <a:spcPct val="150000"/>
              </a:lnSpc>
              <a:buFont typeface="Wingdings" panose="05000000000000000000" pitchFamily="2" charset="2"/>
              <a:buChar char="ü"/>
            </a:pPr>
            <a:r>
              <a:rPr lang="en-US" sz="2100" b="1" dirty="0" smtClean="0">
                <a:solidFill>
                  <a:srgbClr val="E84E10"/>
                </a:solidFill>
              </a:rPr>
              <a:t>Rewards</a:t>
            </a:r>
            <a:r>
              <a:rPr lang="en-US" sz="2100" dirty="0" smtClean="0">
                <a:solidFill>
                  <a:srgbClr val="001238"/>
                </a:solidFill>
              </a:rPr>
              <a:t> for the best ideas</a:t>
            </a:r>
          </a:p>
          <a:p>
            <a:r>
              <a:rPr lang="en-US" sz="2000" dirty="0" smtClean="0">
                <a:solidFill>
                  <a:srgbClr val="001238"/>
                </a:solidFill>
              </a:rPr>
              <a:t/>
            </a:r>
            <a:br>
              <a:rPr lang="en-US" sz="2000" dirty="0" smtClean="0">
                <a:solidFill>
                  <a:srgbClr val="001238"/>
                </a:solidFill>
              </a:rPr>
            </a:br>
            <a:endParaRPr lang="bg-BG" sz="2000" dirty="0">
              <a:solidFill>
                <a:srgbClr val="001238"/>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186" y="2948415"/>
            <a:ext cx="4614484" cy="2675868"/>
          </a:xfrm>
          <a:prstGeom prst="rect">
            <a:avLst/>
          </a:prstGeom>
        </p:spPr>
      </p:pic>
    </p:spTree>
    <p:extLst>
      <p:ext uri="{BB962C8B-B14F-4D97-AF65-F5344CB8AC3E}">
        <p14:creationId xmlns:p14="http://schemas.microsoft.com/office/powerpoint/2010/main" val="3780803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576" y="89669"/>
            <a:ext cx="5118846" cy="1325563"/>
          </a:xfrm>
        </p:spPr>
        <p:txBody>
          <a:bodyPr>
            <a:normAutofit/>
          </a:bodyPr>
          <a:lstStyle/>
          <a:p>
            <a:pPr>
              <a:lnSpc>
                <a:spcPct val="200000"/>
              </a:lnSpc>
            </a:pPr>
            <a:r>
              <a:rPr lang="en-US" sz="4000" b="1" dirty="0" err="1" smtClean="0">
                <a:solidFill>
                  <a:srgbClr val="E84E10"/>
                </a:solidFill>
                <a:effectLst>
                  <a:outerShdw blurRad="38100" dist="38100" dir="2700000" algn="tl">
                    <a:srgbClr val="000000">
                      <a:alpha val="43137"/>
                    </a:srgbClr>
                  </a:outerShdw>
                </a:effectLst>
              </a:rPr>
              <a:t>ReDonate</a:t>
            </a:r>
            <a:r>
              <a:rPr lang="en-US" sz="4000" b="1" dirty="0" smtClean="0">
                <a:solidFill>
                  <a:srgbClr val="E84E10"/>
                </a:solidFill>
                <a:effectLst>
                  <a:outerShdw blurRad="38100" dist="38100" dir="2700000" algn="tl">
                    <a:srgbClr val="000000">
                      <a:alpha val="43137"/>
                    </a:srgbClr>
                  </a:outerShdw>
                </a:effectLst>
              </a:rPr>
              <a:t> – About 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5" name="TextBox 4"/>
          <p:cNvSpPr txBox="1"/>
          <p:nvPr/>
        </p:nvSpPr>
        <p:spPr>
          <a:xfrm>
            <a:off x="1376079" y="1665523"/>
            <a:ext cx="8915400" cy="1015663"/>
          </a:xfrm>
          <a:prstGeom prst="rect">
            <a:avLst/>
          </a:prstGeom>
          <a:noFill/>
        </p:spPr>
        <p:txBody>
          <a:bodyPr wrap="square" rtlCol="0">
            <a:spAutoFit/>
          </a:bodyPr>
          <a:lstStyle/>
          <a:p>
            <a:pPr algn="ctr"/>
            <a:r>
              <a:rPr lang="en-US" sz="2000" dirty="0">
                <a:solidFill>
                  <a:srgbClr val="001238"/>
                </a:solidFill>
              </a:rPr>
              <a:t>We are a student run </a:t>
            </a:r>
            <a:r>
              <a:rPr lang="en-US" sz="2000" dirty="0" smtClean="0">
                <a:solidFill>
                  <a:srgbClr val="001238"/>
                </a:solidFill>
              </a:rPr>
              <a:t>organization </a:t>
            </a:r>
            <a:r>
              <a:rPr lang="en-US" sz="2000" dirty="0">
                <a:solidFill>
                  <a:srgbClr val="001238"/>
                </a:solidFill>
              </a:rPr>
              <a:t>out of Maastricht. </a:t>
            </a:r>
            <a:endParaRPr lang="en-US" sz="2000" dirty="0" smtClean="0">
              <a:solidFill>
                <a:srgbClr val="001238"/>
              </a:solidFill>
            </a:endParaRPr>
          </a:p>
          <a:p>
            <a:pPr algn="ctr"/>
            <a:r>
              <a:rPr lang="en-US" sz="2000" dirty="0" smtClean="0">
                <a:solidFill>
                  <a:srgbClr val="001238"/>
                </a:solidFill>
              </a:rPr>
              <a:t>We </a:t>
            </a:r>
            <a:r>
              <a:rPr lang="en-US" sz="2000" dirty="0">
                <a:solidFill>
                  <a:srgbClr val="001238"/>
                </a:solidFill>
              </a:rPr>
              <a:t>provide </a:t>
            </a:r>
            <a:r>
              <a:rPr lang="en-US" sz="2000" b="1" dirty="0">
                <a:solidFill>
                  <a:srgbClr val="E84E10"/>
                </a:solidFill>
              </a:rPr>
              <a:t>microfinancing</a:t>
            </a:r>
            <a:r>
              <a:rPr lang="en-US" sz="2000" dirty="0">
                <a:solidFill>
                  <a:srgbClr val="001238"/>
                </a:solidFill>
              </a:rPr>
              <a:t> in the </a:t>
            </a:r>
            <a:r>
              <a:rPr lang="en-US" sz="2000" b="1" dirty="0">
                <a:solidFill>
                  <a:srgbClr val="E84E10"/>
                </a:solidFill>
              </a:rPr>
              <a:t>developing world</a:t>
            </a:r>
            <a:r>
              <a:rPr lang="en-US" sz="2000" dirty="0">
                <a:solidFill>
                  <a:srgbClr val="001238"/>
                </a:solidFill>
              </a:rPr>
              <a:t>. </a:t>
            </a:r>
            <a:endParaRPr lang="en-US" sz="2000" dirty="0" smtClean="0">
              <a:solidFill>
                <a:srgbClr val="001238"/>
              </a:solidFill>
            </a:endParaRPr>
          </a:p>
          <a:p>
            <a:pPr algn="ctr"/>
            <a:r>
              <a:rPr lang="en-US" sz="2000" dirty="0" smtClean="0">
                <a:solidFill>
                  <a:srgbClr val="001238"/>
                </a:solidFill>
              </a:rPr>
              <a:t>How </a:t>
            </a:r>
            <a:r>
              <a:rPr lang="en-US" sz="2000" dirty="0">
                <a:solidFill>
                  <a:srgbClr val="001238"/>
                </a:solidFill>
              </a:rPr>
              <a:t>we do this?</a:t>
            </a:r>
          </a:p>
        </p:txBody>
      </p:sp>
      <p:sp>
        <p:nvSpPr>
          <p:cNvPr id="3" name="Rectangle 2"/>
          <p:cNvSpPr/>
          <p:nvPr/>
        </p:nvSpPr>
        <p:spPr>
          <a:xfrm>
            <a:off x="174812" y="4152800"/>
            <a:ext cx="3437964" cy="1631216"/>
          </a:xfrm>
          <a:prstGeom prst="rect">
            <a:avLst/>
          </a:prstGeom>
        </p:spPr>
        <p:txBody>
          <a:bodyPr wrap="square">
            <a:spAutoFit/>
          </a:bodyPr>
          <a:lstStyle/>
          <a:p>
            <a:pPr algn="ctr"/>
            <a:r>
              <a:rPr lang="en-US" sz="2000" b="1" i="0" u="none" strike="noStrike" dirty="0" smtClean="0">
                <a:solidFill>
                  <a:srgbClr val="E84E10"/>
                </a:solidFill>
                <a:effectLst/>
              </a:rPr>
              <a:t>SMALL DONATIONS</a:t>
            </a:r>
            <a:endParaRPr lang="en-US" sz="2000" b="1" i="0" u="none" strike="noStrike" dirty="0" smtClean="0">
              <a:solidFill>
                <a:srgbClr val="E84E10"/>
              </a:solidFill>
              <a:effectLst/>
              <a:hlinkClick r:id="rId3"/>
            </a:endParaRPr>
          </a:p>
          <a:p>
            <a:pPr algn="ctr"/>
            <a:r>
              <a:rPr lang="en-US" sz="2000" b="0" i="0" dirty="0" smtClean="0">
                <a:solidFill>
                  <a:srgbClr val="001238"/>
                </a:solidFill>
                <a:effectLst/>
              </a:rPr>
              <a:t>€5 gets you a large coffee in </a:t>
            </a:r>
          </a:p>
          <a:p>
            <a:pPr algn="ctr"/>
            <a:r>
              <a:rPr lang="en-US" sz="2000" b="0" i="0" dirty="0" smtClean="0">
                <a:solidFill>
                  <a:srgbClr val="001238"/>
                </a:solidFill>
                <a:effectLst/>
              </a:rPr>
              <a:t>the Netherlands.</a:t>
            </a:r>
          </a:p>
          <a:p>
            <a:pPr algn="ctr"/>
            <a:r>
              <a:rPr lang="en-US" sz="2000" b="0" i="0" dirty="0" smtClean="0">
                <a:solidFill>
                  <a:srgbClr val="001238"/>
                </a:solidFill>
                <a:effectLst/>
              </a:rPr>
              <a:t>But €5 can stretch much </a:t>
            </a:r>
          </a:p>
          <a:p>
            <a:pPr algn="ctr"/>
            <a:r>
              <a:rPr lang="en-US" sz="2000" b="0" i="0" dirty="0" smtClean="0">
                <a:solidFill>
                  <a:srgbClr val="001238"/>
                </a:solidFill>
                <a:effectLst/>
              </a:rPr>
              <a:t>further in other places.</a:t>
            </a:r>
            <a:endParaRPr lang="en-US" sz="2000" b="0" i="0" dirty="0">
              <a:solidFill>
                <a:srgbClr val="001238"/>
              </a:solidFill>
              <a:effectLst/>
            </a:endParaRPr>
          </a:p>
        </p:txBody>
      </p:sp>
      <p:sp>
        <p:nvSpPr>
          <p:cNvPr id="6" name="Rectangle 5"/>
          <p:cNvSpPr/>
          <p:nvPr/>
        </p:nvSpPr>
        <p:spPr>
          <a:xfrm>
            <a:off x="4379258" y="4161047"/>
            <a:ext cx="2909047" cy="1631216"/>
          </a:xfrm>
          <a:prstGeom prst="rect">
            <a:avLst/>
          </a:prstGeom>
        </p:spPr>
        <p:txBody>
          <a:bodyPr wrap="square">
            <a:spAutoFit/>
          </a:bodyPr>
          <a:lstStyle/>
          <a:p>
            <a:pPr algn="ctr"/>
            <a:r>
              <a:rPr lang="en-US" sz="2000" b="1" i="0" u="none" strike="noStrike" dirty="0" smtClean="0">
                <a:solidFill>
                  <a:srgbClr val="E84E10"/>
                </a:solidFill>
                <a:effectLst/>
              </a:rPr>
              <a:t>SMALL LOANS</a:t>
            </a:r>
            <a:endParaRPr lang="en-US" sz="2000" b="1" i="0" u="none" strike="noStrike" dirty="0" smtClean="0">
              <a:solidFill>
                <a:srgbClr val="E84E10"/>
              </a:solidFill>
              <a:effectLst/>
              <a:hlinkClick r:id="rId4"/>
            </a:endParaRPr>
          </a:p>
          <a:p>
            <a:pPr algn="ctr"/>
            <a:r>
              <a:rPr lang="en-US" sz="2000" b="0" i="0" dirty="0" smtClean="0">
                <a:solidFill>
                  <a:srgbClr val="001238"/>
                </a:solidFill>
                <a:effectLst/>
              </a:rPr>
              <a:t>Giving loans allows us to re-use your donation to help more people. Over and over again.</a:t>
            </a:r>
            <a:endParaRPr lang="en-US" sz="2000" b="0" i="0" dirty="0">
              <a:solidFill>
                <a:srgbClr val="001238"/>
              </a:solidFill>
              <a:effectLst/>
            </a:endParaRPr>
          </a:p>
        </p:txBody>
      </p:sp>
      <p:sp>
        <p:nvSpPr>
          <p:cNvPr id="7" name="Rectangle 6"/>
          <p:cNvSpPr/>
          <p:nvPr/>
        </p:nvSpPr>
        <p:spPr>
          <a:xfrm>
            <a:off x="8027976" y="4161047"/>
            <a:ext cx="3258671" cy="1631216"/>
          </a:xfrm>
          <a:prstGeom prst="rect">
            <a:avLst/>
          </a:prstGeom>
        </p:spPr>
        <p:txBody>
          <a:bodyPr wrap="square">
            <a:spAutoFit/>
          </a:bodyPr>
          <a:lstStyle/>
          <a:p>
            <a:pPr algn="ctr"/>
            <a:r>
              <a:rPr lang="en-US" sz="2000" b="1" i="0" u="none" strike="noStrike" dirty="0" smtClean="0">
                <a:solidFill>
                  <a:srgbClr val="E84E10"/>
                </a:solidFill>
                <a:effectLst/>
              </a:rPr>
              <a:t>BIG IMPACT</a:t>
            </a:r>
            <a:endParaRPr lang="en-US" sz="2000" b="1" i="0" u="none" strike="noStrike" dirty="0" smtClean="0">
              <a:solidFill>
                <a:srgbClr val="E84E10"/>
              </a:solidFill>
              <a:effectLst/>
              <a:hlinkClick r:id="rId5"/>
            </a:endParaRPr>
          </a:p>
          <a:p>
            <a:pPr algn="ctr"/>
            <a:r>
              <a:rPr lang="en-US" sz="2000" b="0" i="0" dirty="0" smtClean="0">
                <a:solidFill>
                  <a:srgbClr val="001238"/>
                </a:solidFill>
                <a:effectLst/>
              </a:rPr>
              <a:t>Thanks to you, </a:t>
            </a:r>
            <a:r>
              <a:rPr lang="en-US" sz="2000" b="0" i="0" dirty="0" err="1" smtClean="0">
                <a:solidFill>
                  <a:srgbClr val="001238"/>
                </a:solidFill>
                <a:effectLst/>
              </a:rPr>
              <a:t>ReDonate</a:t>
            </a:r>
            <a:r>
              <a:rPr lang="en-US" sz="2000" b="0" i="0" dirty="0" smtClean="0">
                <a:solidFill>
                  <a:srgbClr val="001238"/>
                </a:solidFill>
                <a:effectLst/>
              </a:rPr>
              <a:t> can help people all around the world. Have a look at our projects</a:t>
            </a:r>
            <a:r>
              <a:rPr lang="en-US" sz="2000" b="0" i="0" dirty="0" smtClean="0">
                <a:solidFill>
                  <a:srgbClr val="999999"/>
                </a:solidFill>
                <a:effectLst/>
              </a:rPr>
              <a:t>.</a:t>
            </a:r>
            <a:endParaRPr lang="en-US" sz="2000" b="0" i="0" dirty="0">
              <a:solidFill>
                <a:srgbClr val="999999"/>
              </a:solidFill>
              <a:effectLst/>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545" y="2800961"/>
            <a:ext cx="1590498" cy="133553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4220" y="2759852"/>
            <a:ext cx="1899119" cy="129303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0075" y="2799823"/>
            <a:ext cx="1514475" cy="1123950"/>
          </a:xfrm>
          <a:prstGeom prst="rect">
            <a:avLst/>
          </a:prstGeom>
        </p:spPr>
      </p:pic>
      <p:sp>
        <p:nvSpPr>
          <p:cNvPr id="12" name="Rectangle 11"/>
          <p:cNvSpPr/>
          <p:nvPr/>
        </p:nvSpPr>
        <p:spPr>
          <a:xfrm>
            <a:off x="440511" y="6130691"/>
            <a:ext cx="2287999" cy="369332"/>
          </a:xfrm>
          <a:prstGeom prst="rect">
            <a:avLst/>
          </a:prstGeom>
        </p:spPr>
        <p:txBody>
          <a:bodyPr wrap="none">
            <a:spAutoFit/>
          </a:bodyPr>
          <a:lstStyle/>
          <a:p>
            <a:r>
              <a:rPr lang="bg-BG" b="1" dirty="0" smtClean="0">
                <a:solidFill>
                  <a:schemeClr val="bg1"/>
                </a:solidFill>
              </a:rPr>
              <a:t>https://redonate.org/</a:t>
            </a:r>
            <a:endParaRPr lang="bg-BG" b="1" dirty="0">
              <a:solidFill>
                <a:schemeClr val="bg1"/>
              </a:solidFill>
            </a:endParaRPr>
          </a:p>
        </p:txBody>
      </p:sp>
    </p:spTree>
    <p:extLst>
      <p:ext uri="{BB962C8B-B14F-4D97-AF65-F5344CB8AC3E}">
        <p14:creationId xmlns:p14="http://schemas.microsoft.com/office/powerpoint/2010/main" val="3944189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233" y="-132516"/>
            <a:ext cx="6723531" cy="1325563"/>
          </a:xfrm>
        </p:spPr>
        <p:txBody>
          <a:bodyPr>
            <a:normAutofit/>
          </a:bodyPr>
          <a:lstStyle/>
          <a:p>
            <a:pPr>
              <a:lnSpc>
                <a:spcPct val="200000"/>
              </a:lnSpc>
            </a:pPr>
            <a:r>
              <a:rPr lang="en-US" sz="4000" b="1" dirty="0" err="1" smtClean="0">
                <a:solidFill>
                  <a:srgbClr val="E84E10"/>
                </a:solidFill>
                <a:effectLst>
                  <a:outerShdw blurRad="38100" dist="38100" dir="2700000" algn="tl">
                    <a:srgbClr val="000000">
                      <a:alpha val="43137"/>
                    </a:srgbClr>
                  </a:outerShdw>
                </a:effectLst>
              </a:rPr>
              <a:t>ReDonate</a:t>
            </a:r>
            <a:r>
              <a:rPr lang="en-US" sz="4000" b="1" dirty="0" smtClean="0">
                <a:solidFill>
                  <a:srgbClr val="E84E10"/>
                </a:solidFill>
                <a:effectLst>
                  <a:outerShdw blurRad="38100" dist="38100" dir="2700000" algn="tl">
                    <a:srgbClr val="000000">
                      <a:alpha val="43137"/>
                    </a:srgbClr>
                  </a:outerShdw>
                </a:effectLst>
              </a:rPr>
              <a:t> – Projects Investment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3" name="Rectangle 2"/>
          <p:cNvSpPr/>
          <p:nvPr/>
        </p:nvSpPr>
        <p:spPr>
          <a:xfrm>
            <a:off x="2282266" y="1768802"/>
            <a:ext cx="2909047" cy="2862322"/>
          </a:xfrm>
          <a:prstGeom prst="rect">
            <a:avLst/>
          </a:prstGeom>
        </p:spPr>
        <p:txBody>
          <a:bodyPr wrap="square">
            <a:spAutoFit/>
          </a:bodyPr>
          <a:lstStyle/>
          <a:p>
            <a:r>
              <a:rPr lang="en-US" b="1" dirty="0" err="1">
                <a:solidFill>
                  <a:srgbClr val="E84E10"/>
                </a:solidFill>
              </a:rPr>
              <a:t>Protus</a:t>
            </a:r>
            <a:r>
              <a:rPr lang="en-US" b="1" dirty="0">
                <a:solidFill>
                  <a:srgbClr val="E84E10"/>
                </a:solidFill>
              </a:rPr>
              <a:t> from </a:t>
            </a:r>
            <a:r>
              <a:rPr lang="en-US" b="1" dirty="0" smtClean="0">
                <a:solidFill>
                  <a:srgbClr val="E84E10"/>
                </a:solidFill>
              </a:rPr>
              <a:t>Kenya</a:t>
            </a:r>
          </a:p>
          <a:p>
            <a:r>
              <a:rPr lang="en-US" b="1" cap="all" dirty="0" smtClean="0">
                <a:solidFill>
                  <a:srgbClr val="00AAE5"/>
                </a:solidFill>
              </a:rPr>
              <a:t>1.050$</a:t>
            </a:r>
          </a:p>
          <a:p>
            <a:r>
              <a:rPr lang="en-US" dirty="0" err="1" smtClean="0">
                <a:solidFill>
                  <a:srgbClr val="001238"/>
                </a:solidFill>
              </a:rPr>
              <a:t>Protus</a:t>
            </a:r>
            <a:r>
              <a:rPr lang="en-US" dirty="0" smtClean="0">
                <a:solidFill>
                  <a:srgbClr val="001238"/>
                </a:solidFill>
              </a:rPr>
              <a:t> </a:t>
            </a:r>
            <a:r>
              <a:rPr lang="en-US" dirty="0">
                <a:solidFill>
                  <a:srgbClr val="001238"/>
                </a:solidFill>
              </a:rPr>
              <a:t>represents his lending group of 13 farmers. With the loan, </a:t>
            </a:r>
            <a:r>
              <a:rPr lang="en-US" dirty="0" err="1">
                <a:solidFill>
                  <a:srgbClr val="001238"/>
                </a:solidFill>
              </a:rPr>
              <a:t>Protus</a:t>
            </a:r>
            <a:r>
              <a:rPr lang="en-US" dirty="0">
                <a:solidFill>
                  <a:srgbClr val="001238"/>
                </a:solidFill>
              </a:rPr>
              <a:t> and the other farmers had the opportunity to buy maize seeds, fertilizers and solar light. In total they plant 12,5 acres of land.</a:t>
            </a:r>
          </a:p>
        </p:txBody>
      </p:sp>
      <p:sp>
        <p:nvSpPr>
          <p:cNvPr id="11" name="Rectangle 10"/>
          <p:cNvSpPr/>
          <p:nvPr/>
        </p:nvSpPr>
        <p:spPr>
          <a:xfrm>
            <a:off x="8496298" y="1768802"/>
            <a:ext cx="3411441" cy="2862322"/>
          </a:xfrm>
          <a:prstGeom prst="rect">
            <a:avLst/>
          </a:prstGeom>
        </p:spPr>
        <p:txBody>
          <a:bodyPr wrap="square">
            <a:spAutoFit/>
          </a:bodyPr>
          <a:lstStyle/>
          <a:p>
            <a:r>
              <a:rPr lang="en-US" b="1" i="0" u="none" strike="noStrike" dirty="0" smtClean="0">
                <a:solidFill>
                  <a:srgbClr val="E84E10"/>
                </a:solidFill>
                <a:effectLst/>
              </a:rPr>
              <a:t>Maribel from El Salvador </a:t>
            </a:r>
          </a:p>
          <a:p>
            <a:r>
              <a:rPr lang="en-US" b="1" i="0" cap="all" dirty="0" smtClean="0">
                <a:solidFill>
                  <a:srgbClr val="00AAE5"/>
                </a:solidFill>
                <a:effectLst/>
              </a:rPr>
              <a:t>600$</a:t>
            </a:r>
          </a:p>
          <a:p>
            <a:r>
              <a:rPr lang="en-US" b="0" i="0" dirty="0" smtClean="0">
                <a:solidFill>
                  <a:srgbClr val="001238"/>
                </a:solidFill>
                <a:effectLst/>
              </a:rPr>
              <a:t>Maribel has a small shop selling weaved products. The loan helped her to strengthen her inventory and increase her business. She managed to employ workers and pays fair wages. The living conditions of her family have steadily improved.</a:t>
            </a:r>
            <a:endParaRPr lang="en-US" b="0" i="0" dirty="0">
              <a:solidFill>
                <a:srgbClr val="001238"/>
              </a:solidFill>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2" y="1727253"/>
            <a:ext cx="2114550" cy="28575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8" y="1773624"/>
            <a:ext cx="2400300" cy="2857500"/>
          </a:xfrm>
          <a:prstGeom prst="rect">
            <a:avLst/>
          </a:prstGeom>
        </p:spPr>
      </p:pic>
      <p:sp>
        <p:nvSpPr>
          <p:cNvPr id="14" name="Rectangle 13"/>
          <p:cNvSpPr/>
          <p:nvPr/>
        </p:nvSpPr>
        <p:spPr>
          <a:xfrm>
            <a:off x="440511" y="6130691"/>
            <a:ext cx="2287999" cy="369332"/>
          </a:xfrm>
          <a:prstGeom prst="rect">
            <a:avLst/>
          </a:prstGeom>
        </p:spPr>
        <p:txBody>
          <a:bodyPr wrap="none">
            <a:spAutoFit/>
          </a:bodyPr>
          <a:lstStyle/>
          <a:p>
            <a:r>
              <a:rPr lang="bg-BG" b="1" dirty="0" smtClean="0">
                <a:solidFill>
                  <a:schemeClr val="bg1"/>
                </a:solidFill>
              </a:rPr>
              <a:t>https://redonate.org/</a:t>
            </a:r>
            <a:endParaRPr lang="bg-BG" b="1" dirty="0">
              <a:solidFill>
                <a:schemeClr val="bg1"/>
              </a:solidFill>
            </a:endParaRPr>
          </a:p>
        </p:txBody>
      </p:sp>
    </p:spTree>
    <p:extLst>
      <p:ext uri="{BB962C8B-B14F-4D97-AF65-F5344CB8AC3E}">
        <p14:creationId xmlns:p14="http://schemas.microsoft.com/office/powerpoint/2010/main" val="1297572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075" y="0"/>
            <a:ext cx="7785848" cy="1325563"/>
          </a:xfrm>
        </p:spPr>
        <p:txBody>
          <a:bodyPr>
            <a:normAutofit fontScale="90000"/>
          </a:bodyPr>
          <a:lstStyle/>
          <a:p>
            <a:pPr>
              <a:lnSpc>
                <a:spcPct val="200000"/>
              </a:lnSpc>
            </a:pPr>
            <a:r>
              <a:rPr lang="en-US" sz="4000" b="1" dirty="0" err="1" smtClean="0">
                <a:solidFill>
                  <a:srgbClr val="E84E10"/>
                </a:solidFill>
                <a:effectLst>
                  <a:outerShdw blurRad="38100" dist="38100" dir="2700000" algn="tl">
                    <a:srgbClr val="000000">
                      <a:alpha val="43137"/>
                    </a:srgbClr>
                  </a:outerShdw>
                </a:effectLst>
              </a:rPr>
              <a:t>ReDonate</a:t>
            </a:r>
            <a:r>
              <a:rPr lang="en-US" sz="4000" b="1" dirty="0">
                <a:solidFill>
                  <a:srgbClr val="E84E10"/>
                </a:solidFill>
                <a:effectLst>
                  <a:outerShdw blurRad="38100" dist="38100" dir="2700000" algn="tl">
                    <a:srgbClr val="000000">
                      <a:alpha val="43137"/>
                    </a:srgbClr>
                  </a:outerShdw>
                </a:effectLst>
              </a:rPr>
              <a:t>:</a:t>
            </a:r>
            <a:r>
              <a:rPr lang="en-US" sz="4000" b="1" dirty="0" smtClean="0">
                <a:solidFill>
                  <a:srgbClr val="E84E10"/>
                </a:solidFill>
                <a:effectLst>
                  <a:outerShdw blurRad="38100" dist="38100" dir="2700000" algn="tl">
                    <a:srgbClr val="000000">
                      <a:alpha val="43137"/>
                    </a:srgbClr>
                  </a:outerShdw>
                </a:effectLst>
              </a:rPr>
              <a:t> Our Final Outcomes &amp; Future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3" name="Rectangle 2"/>
          <p:cNvSpPr/>
          <p:nvPr/>
        </p:nvSpPr>
        <p:spPr>
          <a:xfrm>
            <a:off x="869205" y="1782313"/>
            <a:ext cx="10130489" cy="2554545"/>
          </a:xfrm>
          <a:prstGeom prst="rect">
            <a:avLst/>
          </a:prstGeom>
        </p:spPr>
        <p:txBody>
          <a:bodyPr wrap="square">
            <a:spAutoFit/>
          </a:bodyPr>
          <a:lstStyle/>
          <a:p>
            <a:pPr marL="285750" indent="-285750">
              <a:buFont typeface="Wingdings" panose="05000000000000000000" pitchFamily="2" charset="2"/>
              <a:buChar char="ü"/>
            </a:pPr>
            <a:r>
              <a:rPr lang="en-US" sz="2000" dirty="0" smtClean="0"/>
              <a:t>G</a:t>
            </a:r>
            <a:r>
              <a:rPr lang="bg-BG" sz="2000" dirty="0" smtClean="0"/>
              <a:t>r</a:t>
            </a:r>
            <a:r>
              <a:rPr lang="en-US" sz="2000" dirty="0" err="1" smtClean="0"/>
              <a:t>ew</a:t>
            </a:r>
            <a:r>
              <a:rPr lang="bg-BG" sz="2000" dirty="0" smtClean="0"/>
              <a:t> </a:t>
            </a:r>
            <a:r>
              <a:rPr lang="bg-BG" sz="2000" dirty="0"/>
              <a:t>from </a:t>
            </a:r>
            <a:r>
              <a:rPr lang="bg-BG" sz="2000" b="1" dirty="0">
                <a:solidFill>
                  <a:srgbClr val="E84E10"/>
                </a:solidFill>
              </a:rPr>
              <a:t>2</a:t>
            </a:r>
            <a:r>
              <a:rPr lang="bg-BG" sz="2000" dirty="0"/>
              <a:t> people </a:t>
            </a:r>
            <a:r>
              <a:rPr lang="bg-BG" sz="2000" dirty="0" smtClean="0"/>
              <a:t>to</a:t>
            </a:r>
            <a:r>
              <a:rPr lang="bg-BG" sz="2000" b="1" dirty="0" smtClean="0"/>
              <a:t> </a:t>
            </a:r>
            <a:r>
              <a:rPr lang="bg-BG" sz="2000" b="1" dirty="0">
                <a:solidFill>
                  <a:srgbClr val="E84E10"/>
                </a:solidFill>
              </a:rPr>
              <a:t>9</a:t>
            </a:r>
            <a:r>
              <a:rPr lang="bg-BG" sz="2000" b="1" dirty="0"/>
              <a:t> </a:t>
            </a:r>
            <a:r>
              <a:rPr lang="bg-BG" sz="2000" dirty="0" smtClean="0"/>
              <a:t>people</a:t>
            </a:r>
            <a:endParaRPr lang="en-US" sz="2000" dirty="0" smtClean="0"/>
          </a:p>
          <a:p>
            <a:pPr marL="285750" indent="-285750">
              <a:buFont typeface="Wingdings" panose="05000000000000000000" pitchFamily="2" charset="2"/>
              <a:buChar char="ü"/>
            </a:pPr>
            <a:r>
              <a:rPr lang="en-US" sz="2000" dirty="0" err="1" smtClean="0"/>
              <a:t>Microfinanced</a:t>
            </a:r>
            <a:r>
              <a:rPr lang="en-US" sz="2000" dirty="0" smtClean="0"/>
              <a:t> </a:t>
            </a:r>
            <a:r>
              <a:rPr lang="en-US" sz="2000" b="1" dirty="0" smtClean="0">
                <a:solidFill>
                  <a:srgbClr val="E84E10"/>
                </a:solidFill>
              </a:rPr>
              <a:t>10</a:t>
            </a:r>
            <a:r>
              <a:rPr lang="en-US" sz="2000" dirty="0" smtClean="0"/>
              <a:t> projects</a:t>
            </a:r>
          </a:p>
          <a:p>
            <a:pPr marL="285750" indent="-285750">
              <a:buFont typeface="Wingdings" panose="05000000000000000000" pitchFamily="2" charset="2"/>
              <a:buChar char="ü"/>
            </a:pPr>
            <a:endParaRPr lang="en-US" sz="2000" dirty="0" smtClean="0"/>
          </a:p>
          <a:p>
            <a:pPr marL="285750" indent="-285750">
              <a:buFont typeface="Wingdings" panose="05000000000000000000" pitchFamily="2" charset="2"/>
              <a:buChar char="ü"/>
            </a:pPr>
            <a:endParaRPr lang="en-US" sz="2000" dirty="0" smtClean="0"/>
          </a:p>
          <a:p>
            <a:pPr marL="285750" indent="-285750">
              <a:buFont typeface="Wingdings" panose="05000000000000000000" pitchFamily="2" charset="2"/>
              <a:buChar char="ü"/>
            </a:pPr>
            <a:r>
              <a:rPr lang="bg-BG" sz="2000" dirty="0"/>
              <a:t> </a:t>
            </a:r>
            <a:r>
              <a:rPr lang="en-US" sz="2000" b="1" dirty="0" smtClean="0">
                <a:solidFill>
                  <a:srgbClr val="00AAE5"/>
                </a:solidFill>
              </a:rPr>
              <a:t>Will</a:t>
            </a:r>
            <a:r>
              <a:rPr lang="bg-BG" sz="2000" dirty="0" smtClean="0"/>
              <a:t> </a:t>
            </a:r>
            <a:r>
              <a:rPr lang="bg-BG" sz="2000" b="1" dirty="0" smtClean="0">
                <a:solidFill>
                  <a:srgbClr val="E84E10"/>
                </a:solidFill>
              </a:rPr>
              <a:t>improve marketing</a:t>
            </a:r>
            <a:r>
              <a:rPr lang="en-US" sz="2000" dirty="0" smtClean="0"/>
              <a:t>: </a:t>
            </a:r>
            <a:r>
              <a:rPr lang="bg-BG" sz="2000" dirty="0" smtClean="0"/>
              <a:t> </a:t>
            </a:r>
            <a:r>
              <a:rPr lang="en-US" sz="2000" dirty="0" smtClean="0"/>
              <a:t>clarify </a:t>
            </a:r>
            <a:r>
              <a:rPr lang="bg-BG" sz="2000" dirty="0" smtClean="0"/>
              <a:t>the </a:t>
            </a:r>
            <a:r>
              <a:rPr lang="bg-BG" sz="2000" dirty="0"/>
              <a:t>concept of </a:t>
            </a:r>
            <a:r>
              <a:rPr lang="bg-BG" sz="2000" dirty="0" smtClean="0"/>
              <a:t>Re</a:t>
            </a:r>
            <a:r>
              <a:rPr lang="en-US" sz="2000" dirty="0" smtClean="0"/>
              <a:t>D</a:t>
            </a:r>
            <a:r>
              <a:rPr lang="bg-BG" sz="2000" dirty="0" smtClean="0"/>
              <a:t>onate </a:t>
            </a:r>
            <a:endParaRPr lang="en-US" sz="2000" dirty="0" smtClean="0"/>
          </a:p>
          <a:p>
            <a:pPr marL="285750" indent="-285750">
              <a:buFont typeface="Wingdings" panose="05000000000000000000" pitchFamily="2" charset="2"/>
              <a:buChar char="ü"/>
            </a:pPr>
            <a:r>
              <a:rPr lang="bg-BG" sz="2000" dirty="0" smtClean="0"/>
              <a:t> </a:t>
            </a:r>
            <a:r>
              <a:rPr lang="en-US" sz="2000" b="1" dirty="0" smtClean="0">
                <a:solidFill>
                  <a:srgbClr val="00AAE5"/>
                </a:solidFill>
              </a:rPr>
              <a:t>Will</a:t>
            </a:r>
            <a:r>
              <a:rPr lang="en-US" sz="2000" dirty="0" smtClean="0"/>
              <a:t> do more </a:t>
            </a:r>
            <a:r>
              <a:rPr lang="en-US" sz="2000" b="1" dirty="0" smtClean="0">
                <a:solidFill>
                  <a:srgbClr val="E84E10"/>
                </a:solidFill>
              </a:rPr>
              <a:t>n</a:t>
            </a:r>
            <a:r>
              <a:rPr lang="bg-BG" sz="2000" b="1" dirty="0" smtClean="0">
                <a:solidFill>
                  <a:srgbClr val="E84E10"/>
                </a:solidFill>
              </a:rPr>
              <a:t>etwork</a:t>
            </a:r>
            <a:r>
              <a:rPr lang="en-US" sz="2000" b="1" dirty="0" err="1" smtClean="0">
                <a:solidFill>
                  <a:srgbClr val="E84E10"/>
                </a:solidFill>
              </a:rPr>
              <a:t>ing</a:t>
            </a:r>
            <a:r>
              <a:rPr lang="en-US" sz="2000" dirty="0" smtClean="0"/>
              <a:t>:</a:t>
            </a:r>
            <a:r>
              <a:rPr lang="bg-BG" sz="2000" dirty="0" smtClean="0"/>
              <a:t> </a:t>
            </a:r>
            <a:r>
              <a:rPr lang="en-US" sz="2000" dirty="0" smtClean="0"/>
              <a:t>become</a:t>
            </a:r>
            <a:r>
              <a:rPr lang="bg-BG" sz="2000" dirty="0" smtClean="0"/>
              <a:t> </a:t>
            </a:r>
            <a:r>
              <a:rPr lang="bg-BG" sz="2000" dirty="0"/>
              <a:t>more embedded in </a:t>
            </a:r>
            <a:r>
              <a:rPr lang="en-US" sz="2000" dirty="0" smtClean="0"/>
              <a:t>UM </a:t>
            </a:r>
            <a:r>
              <a:rPr lang="bg-BG" sz="2000" dirty="0" smtClean="0"/>
              <a:t>network</a:t>
            </a:r>
            <a:endParaRPr lang="en-US" sz="2000" dirty="0" smtClean="0"/>
          </a:p>
          <a:p>
            <a:endParaRPr lang="en-US" sz="2000" dirty="0">
              <a:solidFill>
                <a:srgbClr val="001238"/>
              </a:solidFill>
            </a:endParaRPr>
          </a:p>
          <a:p>
            <a:endParaRPr lang="en-US" sz="2000" dirty="0">
              <a:solidFill>
                <a:srgbClr val="001238"/>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8458" y="4381074"/>
            <a:ext cx="3390108" cy="15287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624" y="4502750"/>
            <a:ext cx="1428750" cy="14287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704" y="4843609"/>
            <a:ext cx="2857500" cy="904875"/>
          </a:xfrm>
          <a:prstGeom prst="rect">
            <a:avLst/>
          </a:prstGeom>
        </p:spPr>
      </p:pic>
      <p:sp>
        <p:nvSpPr>
          <p:cNvPr id="10" name="Rectangle 9"/>
          <p:cNvSpPr/>
          <p:nvPr/>
        </p:nvSpPr>
        <p:spPr>
          <a:xfrm>
            <a:off x="440511" y="6130691"/>
            <a:ext cx="2287999" cy="369332"/>
          </a:xfrm>
          <a:prstGeom prst="rect">
            <a:avLst/>
          </a:prstGeom>
        </p:spPr>
        <p:txBody>
          <a:bodyPr wrap="none">
            <a:spAutoFit/>
          </a:bodyPr>
          <a:lstStyle/>
          <a:p>
            <a:r>
              <a:rPr lang="bg-BG" b="1" dirty="0" smtClean="0">
                <a:solidFill>
                  <a:schemeClr val="bg1"/>
                </a:solidFill>
              </a:rPr>
              <a:t>https://redonate.org/</a:t>
            </a:r>
            <a:endParaRPr lang="bg-BG" b="1" dirty="0">
              <a:solidFill>
                <a:schemeClr val="bg1"/>
              </a:solidFill>
            </a:endParaRPr>
          </a:p>
        </p:txBody>
      </p:sp>
    </p:spTree>
    <p:extLst>
      <p:ext uri="{BB962C8B-B14F-4D97-AF65-F5344CB8AC3E}">
        <p14:creationId xmlns:p14="http://schemas.microsoft.com/office/powerpoint/2010/main" val="1830594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161" y="0"/>
            <a:ext cx="5925673" cy="1325563"/>
          </a:xfrm>
        </p:spPr>
        <p:txBody>
          <a:bodyPr>
            <a:normAutofit/>
          </a:bodyPr>
          <a:lstStyle/>
          <a:p>
            <a:pPr>
              <a:lnSpc>
                <a:spcPct val="200000"/>
              </a:lnSpc>
            </a:pPr>
            <a:r>
              <a:rPr lang="en-US" sz="4000" b="1" dirty="0" smtClean="0">
                <a:solidFill>
                  <a:srgbClr val="E84E10"/>
                </a:solidFill>
                <a:effectLst>
                  <a:outerShdw blurRad="38100" dist="38100" dir="2700000" algn="tl">
                    <a:srgbClr val="000000">
                      <a:alpha val="43137"/>
                    </a:srgbClr>
                  </a:outerShdw>
                </a:effectLst>
              </a:rPr>
              <a:t>Study Connect – About 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5" name="TextBox 4"/>
          <p:cNvSpPr txBox="1"/>
          <p:nvPr/>
        </p:nvSpPr>
        <p:spPr>
          <a:xfrm>
            <a:off x="952498" y="1325563"/>
            <a:ext cx="10287001" cy="4247317"/>
          </a:xfrm>
          <a:prstGeom prst="rect">
            <a:avLst/>
          </a:prstGeom>
          <a:noFill/>
        </p:spPr>
        <p:txBody>
          <a:bodyPr wrap="square" rtlCol="0">
            <a:spAutoFit/>
          </a:bodyPr>
          <a:lstStyle/>
          <a:p>
            <a:pPr>
              <a:lnSpc>
                <a:spcPct val="150000"/>
              </a:lnSpc>
            </a:pPr>
            <a:r>
              <a:rPr lang="en-GB" sz="2000" b="1" dirty="0" smtClean="0">
                <a:solidFill>
                  <a:srgbClr val="001238"/>
                </a:solidFill>
                <a:ea typeface="STXihei" panose="02010600040101010101" pitchFamily="2" charset="-122"/>
              </a:rPr>
              <a:t>Aim:</a:t>
            </a:r>
            <a:r>
              <a:rPr lang="en-GB" sz="2000" dirty="0" smtClean="0">
                <a:solidFill>
                  <a:srgbClr val="001238"/>
                </a:solidFill>
                <a:ea typeface="STXihei" panose="02010600040101010101" pitchFamily="2" charset="-122"/>
              </a:rPr>
              <a:t> Study financing for EU students in the Netherlands</a:t>
            </a:r>
          </a:p>
          <a:p>
            <a:pPr>
              <a:lnSpc>
                <a:spcPct val="150000"/>
              </a:lnSpc>
            </a:pPr>
            <a:r>
              <a:rPr lang="en-GB" sz="2000" dirty="0" smtClean="0">
                <a:solidFill>
                  <a:srgbClr val="001238"/>
                </a:solidFill>
                <a:ea typeface="STXihei" panose="02010600040101010101" pitchFamily="2" charset="-122"/>
              </a:rPr>
              <a:t>The application conditions for </a:t>
            </a:r>
            <a:r>
              <a:rPr lang="en-GB" sz="2000" i="1" dirty="0" err="1" smtClean="0">
                <a:solidFill>
                  <a:srgbClr val="001238"/>
                </a:solidFill>
                <a:ea typeface="STXihei" panose="02010600040101010101" pitchFamily="2" charset="-122"/>
              </a:rPr>
              <a:t>Studiefinanciering</a:t>
            </a:r>
            <a:r>
              <a:rPr lang="en-GB" sz="2000" dirty="0" smtClean="0">
                <a:solidFill>
                  <a:srgbClr val="001238"/>
                </a:solidFill>
                <a:ea typeface="STXihei" panose="02010600040101010101" pitchFamily="2" charset="-122"/>
              </a:rPr>
              <a:t> are outlined on the DUO website</a:t>
            </a:r>
          </a:p>
          <a:p>
            <a:pPr>
              <a:lnSpc>
                <a:spcPct val="150000"/>
              </a:lnSpc>
            </a:pPr>
            <a:r>
              <a:rPr lang="en-GB" sz="2000" b="1" dirty="0" smtClean="0">
                <a:solidFill>
                  <a:srgbClr val="001238"/>
                </a:solidFill>
                <a:ea typeface="STXihei" panose="02010600040101010101" pitchFamily="2" charset="-122"/>
              </a:rPr>
              <a:t>You must:</a:t>
            </a:r>
          </a:p>
          <a:p>
            <a:pPr marL="342900" indent="-342900">
              <a:lnSpc>
                <a:spcPct val="150000"/>
              </a:lnSpc>
              <a:buFont typeface="Wingdings" panose="05000000000000000000" pitchFamily="2" charset="2"/>
              <a:buChar char="ü"/>
            </a:pPr>
            <a:r>
              <a:rPr lang="en-GB" sz="2000" dirty="0" smtClean="0">
                <a:solidFill>
                  <a:srgbClr val="001238"/>
                </a:solidFill>
                <a:ea typeface="STXihei" panose="02010600040101010101" pitchFamily="2" charset="-122"/>
              </a:rPr>
              <a:t>Be an EU/EEA national</a:t>
            </a:r>
          </a:p>
          <a:p>
            <a:pPr marL="342900" indent="-342900">
              <a:lnSpc>
                <a:spcPct val="150000"/>
              </a:lnSpc>
              <a:buFont typeface="Wingdings" panose="05000000000000000000" pitchFamily="2" charset="2"/>
              <a:buChar char="ü"/>
            </a:pPr>
            <a:r>
              <a:rPr lang="en-GB" sz="2000" dirty="0" smtClean="0">
                <a:solidFill>
                  <a:srgbClr val="001238"/>
                </a:solidFill>
                <a:ea typeface="STXihei" panose="02010600040101010101" pitchFamily="2" charset="-122"/>
              </a:rPr>
              <a:t>Be properly registered in the Netherlands</a:t>
            </a:r>
          </a:p>
          <a:p>
            <a:pPr marL="342900" indent="-342900">
              <a:lnSpc>
                <a:spcPct val="150000"/>
              </a:lnSpc>
              <a:buFont typeface="Wingdings" panose="05000000000000000000" pitchFamily="2" charset="2"/>
              <a:buChar char="ü"/>
            </a:pPr>
            <a:r>
              <a:rPr lang="en-GB" sz="2000" dirty="0" smtClean="0">
                <a:solidFill>
                  <a:srgbClr val="001238"/>
                </a:solidFill>
                <a:ea typeface="STXihei" panose="02010600040101010101" pitchFamily="2" charset="-122"/>
              </a:rPr>
              <a:t>Work in the Netherlands </a:t>
            </a:r>
          </a:p>
          <a:p>
            <a:pPr marL="342900" indent="-342900">
              <a:lnSpc>
                <a:spcPct val="150000"/>
              </a:lnSpc>
              <a:buFont typeface="Wingdings" panose="05000000000000000000" pitchFamily="2" charset="2"/>
              <a:buChar char="ü"/>
            </a:pPr>
            <a:r>
              <a:rPr lang="en-GB" sz="2000" dirty="0">
                <a:solidFill>
                  <a:srgbClr val="001238"/>
                </a:solidFill>
                <a:ea typeface="STXihei" panose="02010600040101010101" pitchFamily="2" charset="-122"/>
              </a:rPr>
              <a:t>H</a:t>
            </a:r>
            <a:r>
              <a:rPr lang="en-GB" sz="2000" dirty="0" smtClean="0">
                <a:solidFill>
                  <a:srgbClr val="001238"/>
                </a:solidFill>
                <a:ea typeface="STXihei" panose="02010600040101010101" pitchFamily="2" charset="-122"/>
              </a:rPr>
              <a:t>ave a valid working contract that starts at the first of a new month</a:t>
            </a:r>
          </a:p>
          <a:p>
            <a:pPr marL="342900" indent="-342900">
              <a:lnSpc>
                <a:spcPct val="150000"/>
              </a:lnSpc>
              <a:buFont typeface="Wingdings" panose="05000000000000000000" pitchFamily="2" charset="2"/>
              <a:buChar char="ü"/>
            </a:pPr>
            <a:r>
              <a:rPr lang="en-GB" sz="2000" dirty="0" smtClean="0">
                <a:solidFill>
                  <a:srgbClr val="001238"/>
                </a:solidFill>
                <a:ea typeface="STXihei" panose="02010600040101010101" pitchFamily="2" charset="-122"/>
              </a:rPr>
              <a:t>Have an income from this particular job</a:t>
            </a:r>
          </a:p>
          <a:p>
            <a:pPr marL="342900" indent="-342900">
              <a:lnSpc>
                <a:spcPct val="150000"/>
              </a:lnSpc>
              <a:buFont typeface="Wingdings" panose="05000000000000000000" pitchFamily="2" charset="2"/>
              <a:buChar char="ü"/>
            </a:pPr>
            <a:r>
              <a:rPr lang="en-GB" sz="2000" dirty="0" smtClean="0">
                <a:solidFill>
                  <a:srgbClr val="001238"/>
                </a:solidFill>
                <a:ea typeface="STXihei" panose="02010600040101010101" pitchFamily="2" charset="-122"/>
              </a:rPr>
              <a:t>Work at least 56 hours a month </a:t>
            </a:r>
            <a:endParaRPr lang="en-GB" sz="2000" dirty="0">
              <a:solidFill>
                <a:srgbClr val="001238"/>
              </a:solidFill>
              <a:ea typeface="STXihei" panose="02010600040101010101" pitchFamily="2" charset="-122"/>
            </a:endParaRPr>
          </a:p>
        </p:txBody>
      </p:sp>
      <p:sp>
        <p:nvSpPr>
          <p:cNvPr id="6" name="Rectangle 5"/>
          <p:cNvSpPr/>
          <p:nvPr/>
        </p:nvSpPr>
        <p:spPr>
          <a:xfrm>
            <a:off x="-573741" y="5920855"/>
            <a:ext cx="4285130" cy="568745"/>
          </a:xfrm>
          <a:prstGeom prst="rect">
            <a:avLst/>
          </a:prstGeom>
          <a:noFill/>
        </p:spPr>
        <p:txBody>
          <a:bodyPr wrap="square">
            <a:spAutoFit/>
          </a:bodyPr>
          <a:lstStyle/>
          <a:p>
            <a:pPr lvl="0" algn="ctr">
              <a:lnSpc>
                <a:spcPct val="200000"/>
              </a:lnSpc>
            </a:pPr>
            <a:r>
              <a:rPr lang="en-US" dirty="0" smtClean="0">
                <a:ln>
                  <a:solidFill>
                    <a:schemeClr val="bg1"/>
                  </a:solidFill>
                </a:ln>
                <a:solidFill>
                  <a:schemeClr val="bg1"/>
                </a:solidFill>
              </a:rPr>
              <a:t>https//56hourrule.nl/</a:t>
            </a:r>
          </a:p>
        </p:txBody>
      </p:sp>
    </p:spTree>
    <p:extLst>
      <p:ext uri="{BB962C8B-B14F-4D97-AF65-F5344CB8AC3E}">
        <p14:creationId xmlns:p14="http://schemas.microsoft.com/office/powerpoint/2010/main" val="2200443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056" y="0"/>
            <a:ext cx="8263216" cy="797089"/>
          </a:xfrm>
        </p:spPr>
        <p:txBody>
          <a:bodyPr>
            <a:normAutofit fontScale="90000"/>
          </a:bodyPr>
          <a:lstStyle/>
          <a:p>
            <a:pPr>
              <a:lnSpc>
                <a:spcPct val="200000"/>
              </a:lnSpc>
            </a:pPr>
            <a:r>
              <a:rPr lang="en-US" b="1" dirty="0" smtClean="0">
                <a:solidFill>
                  <a:srgbClr val="E84E10"/>
                </a:solidFill>
                <a:effectLst>
                  <a:outerShdw blurRad="38100" dist="38100" dir="2700000" algn="tl">
                    <a:srgbClr val="000000">
                      <a:alpha val="43137"/>
                    </a:srgbClr>
                  </a:outerShdw>
                </a:effectLst>
              </a:rPr>
              <a:t>Study Connect – Our Outcomes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 y="6060433"/>
            <a:ext cx="12192001" cy="509848"/>
          </a:xfrm>
        </p:spPr>
      </p:pic>
      <p:sp>
        <p:nvSpPr>
          <p:cNvPr id="5" name="TextBox 4"/>
          <p:cNvSpPr txBox="1"/>
          <p:nvPr/>
        </p:nvSpPr>
        <p:spPr>
          <a:xfrm>
            <a:off x="394447" y="1060774"/>
            <a:ext cx="11954435" cy="400110"/>
          </a:xfrm>
          <a:prstGeom prst="rect">
            <a:avLst/>
          </a:prstGeom>
          <a:noFill/>
        </p:spPr>
        <p:txBody>
          <a:bodyPr wrap="square" rtlCol="0">
            <a:spAutoFit/>
          </a:bodyPr>
          <a:lstStyle/>
          <a:p>
            <a:r>
              <a:rPr lang="en-GB" sz="2000" b="1" dirty="0" smtClean="0">
                <a:solidFill>
                  <a:srgbClr val="E84E10"/>
                </a:solidFill>
                <a:ea typeface="STXihei" panose="02010600040101010101" pitchFamily="2" charset="-122"/>
              </a:rPr>
              <a:t>The 56-hour criteria is contradicting EU law: </a:t>
            </a:r>
            <a:r>
              <a:rPr lang="en-GB" sz="2000" dirty="0" smtClean="0">
                <a:solidFill>
                  <a:srgbClr val="090E13"/>
                </a:solidFill>
                <a:ea typeface="STXihei" panose="02010600040101010101" pitchFamily="2" charset="-122"/>
              </a:rPr>
              <a:t>Our Survey: Over </a:t>
            </a:r>
            <a:r>
              <a:rPr lang="en-GB" sz="2000" b="1" dirty="0" smtClean="0">
                <a:solidFill>
                  <a:srgbClr val="E84E10"/>
                </a:solidFill>
                <a:ea typeface="STXihei" panose="02010600040101010101" pitchFamily="2" charset="-122"/>
              </a:rPr>
              <a:t>170 </a:t>
            </a:r>
            <a:r>
              <a:rPr lang="en-GB" sz="2000" dirty="0" smtClean="0">
                <a:solidFill>
                  <a:srgbClr val="090E13"/>
                </a:solidFill>
                <a:ea typeface="STXihei" panose="02010600040101010101" pitchFamily="2" charset="-122"/>
              </a:rPr>
              <a:t>respondents in </a:t>
            </a:r>
            <a:r>
              <a:rPr lang="en-GB" sz="2000" b="1" dirty="0" smtClean="0">
                <a:solidFill>
                  <a:srgbClr val="E84E10"/>
                </a:solidFill>
                <a:ea typeface="STXihei" panose="02010600040101010101" pitchFamily="2" charset="-122"/>
              </a:rPr>
              <a:t>2</a:t>
            </a:r>
            <a:r>
              <a:rPr lang="en-GB" sz="2000" dirty="0" smtClean="0">
                <a:solidFill>
                  <a:srgbClr val="090E13"/>
                </a:solidFill>
                <a:ea typeface="STXihei" panose="02010600040101010101" pitchFamily="2" charset="-122"/>
              </a:rPr>
              <a:t> weeks</a:t>
            </a:r>
          </a:p>
        </p:txBody>
      </p:sp>
      <p:graphicFrame>
        <p:nvGraphicFramePr>
          <p:cNvPr id="3" name="Diagram 2"/>
          <p:cNvGraphicFramePr/>
          <p:nvPr>
            <p:extLst>
              <p:ext uri="{D42A27DB-BD31-4B8C-83A1-F6EECF244321}">
                <p14:modId xmlns:p14="http://schemas.microsoft.com/office/powerpoint/2010/main" val="1486979290"/>
              </p:ext>
            </p:extLst>
          </p:nvPr>
        </p:nvGraphicFramePr>
        <p:xfrm>
          <a:off x="394448" y="1640541"/>
          <a:ext cx="10336306" cy="4222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73741" y="5920855"/>
            <a:ext cx="4285130" cy="568745"/>
          </a:xfrm>
          <a:prstGeom prst="rect">
            <a:avLst/>
          </a:prstGeom>
          <a:noFill/>
        </p:spPr>
        <p:txBody>
          <a:bodyPr wrap="square">
            <a:spAutoFit/>
          </a:bodyPr>
          <a:lstStyle/>
          <a:p>
            <a:pPr lvl="0" algn="ctr">
              <a:lnSpc>
                <a:spcPct val="200000"/>
              </a:lnSpc>
            </a:pPr>
            <a:r>
              <a:rPr lang="en-US" dirty="0" smtClean="0">
                <a:ln>
                  <a:solidFill>
                    <a:schemeClr val="bg1"/>
                  </a:solidFill>
                </a:ln>
                <a:solidFill>
                  <a:schemeClr val="bg1"/>
                </a:solidFill>
              </a:rPr>
              <a:t>https//56hourrule.nl/</a:t>
            </a:r>
          </a:p>
        </p:txBody>
      </p:sp>
    </p:spTree>
    <p:extLst>
      <p:ext uri="{BB962C8B-B14F-4D97-AF65-F5344CB8AC3E}">
        <p14:creationId xmlns:p14="http://schemas.microsoft.com/office/powerpoint/2010/main" val="2630723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67773" y="5715000"/>
            <a:ext cx="9874962" cy="945922"/>
          </a:xfrm>
          <a:prstGeom prst="rect">
            <a:avLst/>
          </a:prstGeom>
          <a:solidFill>
            <a:schemeClr val="bg1"/>
          </a:solidFill>
          <a:ln>
            <a:solidFill>
              <a:srgbClr val="996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p:cNvSpPr>
            <a:spLocks noGrp="1"/>
          </p:cNvSpPr>
          <p:nvPr>
            <p:ph type="title"/>
          </p:nvPr>
        </p:nvSpPr>
        <p:spPr>
          <a:xfrm>
            <a:off x="1467773" y="2443747"/>
            <a:ext cx="3691077" cy="1033369"/>
          </a:xfrm>
        </p:spPr>
        <p:txBody>
          <a:bodyPr>
            <a:noAutofit/>
          </a:bodyPr>
          <a:lstStyle/>
          <a:p>
            <a:r>
              <a:rPr lang="en-US" b="1" dirty="0" smtClean="0">
                <a:solidFill>
                  <a:srgbClr val="E84E10"/>
                </a:solidFill>
                <a:effectLst>
                  <a:outerShdw blurRad="38100" dist="38100" dir="2700000" algn="tl">
                    <a:srgbClr val="000000">
                      <a:alpha val="43137"/>
                    </a:srgbClr>
                  </a:outerShdw>
                </a:effectLst>
              </a:rPr>
              <a:t>Study Connect  </a:t>
            </a:r>
            <a:r>
              <a:rPr lang="en-US" b="1" dirty="0" smtClean="0">
                <a:solidFill>
                  <a:srgbClr val="00AAE5"/>
                </a:solidFill>
                <a:effectLst>
                  <a:outerShdw blurRad="38100" dist="38100" dir="2700000" algn="tl">
                    <a:srgbClr val="000000">
                      <a:alpha val="43137"/>
                    </a:srgbClr>
                  </a:outerShdw>
                </a:effectLst>
              </a:rPr>
              <a:t>Our Future Perspectives</a:t>
            </a:r>
            <a:endParaRPr lang="bg-BG" dirty="0">
              <a:solidFill>
                <a:srgbClr val="00AAE5"/>
              </a:solidFill>
            </a:endParaRPr>
          </a:p>
        </p:txBody>
      </p:sp>
      <p:pic>
        <p:nvPicPr>
          <p:cNvPr id="4" name="Picture 3" descr="Logo&#10;&#10;Description automatically generated with medium confidence">
            <a:extLst>
              <a:ext uri="{FF2B5EF4-FFF2-40B4-BE49-F238E27FC236}">
                <a16:creationId xmlns:a16="http://schemas.microsoft.com/office/drawing/2014/main" id="{D8CC2232-32D2-224C-BAFE-D5A65AB048DE}"/>
              </a:ext>
            </a:extLst>
          </p:cNvPr>
          <p:cNvPicPr>
            <a:picLocks noChangeAspect="1"/>
          </p:cNvPicPr>
          <p:nvPr/>
        </p:nvPicPr>
        <p:blipFill>
          <a:blip r:embed="rId2"/>
          <a:stretch>
            <a:fillRect/>
          </a:stretch>
        </p:blipFill>
        <p:spPr>
          <a:xfrm>
            <a:off x="6491411" y="605118"/>
            <a:ext cx="4851324" cy="4922674"/>
          </a:xfrm>
          <a:prstGeom prst="rect">
            <a:avLst/>
          </a:prstGeom>
        </p:spPr>
      </p:pic>
      <p:sp>
        <p:nvSpPr>
          <p:cNvPr id="6" name="Rectangle 5"/>
          <p:cNvSpPr/>
          <p:nvPr/>
        </p:nvSpPr>
        <p:spPr>
          <a:xfrm>
            <a:off x="1793794" y="5527792"/>
            <a:ext cx="9222920" cy="954107"/>
          </a:xfrm>
          <a:prstGeom prst="rect">
            <a:avLst/>
          </a:prstGeom>
          <a:no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lnSpc>
                <a:spcPct val="200000"/>
              </a:lnSpc>
            </a:pPr>
            <a:r>
              <a:rPr lang="en-US" sz="2800" b="1" dirty="0" smtClean="0">
                <a:ln>
                  <a:solidFill>
                    <a:schemeClr val="bg1"/>
                  </a:solidFill>
                </a:ln>
                <a:solidFill>
                  <a:srgbClr val="00AAE5"/>
                </a:solidFill>
              </a:rPr>
              <a:t> </a:t>
            </a:r>
            <a:r>
              <a:rPr lang="en-US" sz="2800" b="1" dirty="0" smtClean="0">
                <a:ln>
                  <a:solidFill>
                    <a:schemeClr val="bg1"/>
                  </a:solidFill>
                </a:ln>
                <a:solidFill>
                  <a:srgbClr val="E84E10"/>
                </a:solidFill>
              </a:rPr>
              <a:t>More about us:</a:t>
            </a:r>
            <a:r>
              <a:rPr lang="en-US" sz="2800" b="1" dirty="0" smtClean="0">
                <a:ln>
                  <a:solidFill>
                    <a:schemeClr val="bg1"/>
                  </a:solidFill>
                </a:ln>
                <a:solidFill>
                  <a:srgbClr val="00AAE5"/>
                </a:solidFill>
              </a:rPr>
              <a:t> </a:t>
            </a:r>
            <a:r>
              <a:rPr lang="en-US" sz="2800" b="1" dirty="0" smtClean="0">
                <a:ln>
                  <a:solidFill>
                    <a:schemeClr val="bg1"/>
                  </a:solidFill>
                </a:ln>
                <a:solidFill>
                  <a:srgbClr val="00AAE5"/>
                </a:solidFill>
                <a:hlinkClick r:id="rId3" action="ppaction://hlinkfile"/>
              </a:rPr>
              <a:t>56hourrule.nl</a:t>
            </a:r>
            <a:endParaRPr lang="en-US" sz="2800" b="1" dirty="0" smtClean="0">
              <a:ln>
                <a:solidFill>
                  <a:schemeClr val="bg1"/>
                </a:solidFill>
              </a:ln>
              <a:solidFill>
                <a:srgbClr val="00AAE5"/>
              </a:solidFill>
            </a:endParaRPr>
          </a:p>
        </p:txBody>
      </p:sp>
      <p:pic>
        <p:nvPicPr>
          <p:cNvPr id="7" name="Picture 6" descr="Logo&#10;&#10;Description automatically generated with medium confidence"/>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504405" y="5715000"/>
            <a:ext cx="963368" cy="945922"/>
          </a:xfrm>
          <a:prstGeom prst="rect">
            <a:avLst/>
          </a:prstGeom>
        </p:spPr>
      </p:pic>
    </p:spTree>
    <p:extLst>
      <p:ext uri="{BB962C8B-B14F-4D97-AF65-F5344CB8AC3E}">
        <p14:creationId xmlns:p14="http://schemas.microsoft.com/office/powerpoint/2010/main" val="4219938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TotalTime>
  <Words>984</Words>
  <Application>Microsoft Office PowerPoint</Application>
  <PresentationFormat>Widescreen</PresentationFormat>
  <Paragraphs>135</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Mongolian Baiti</vt:lpstr>
      <vt:lpstr>Roboto Bold</vt:lpstr>
      <vt:lpstr>Roboto Slab Regular</vt:lpstr>
      <vt:lpstr>STXihei</vt:lpstr>
      <vt:lpstr>Wingdings</vt:lpstr>
      <vt:lpstr>Office Theme</vt:lpstr>
      <vt:lpstr> Global Citizenship Education Student Projects 2020-2021</vt:lpstr>
      <vt:lpstr>Hackathon – About us</vt:lpstr>
      <vt:lpstr>Hackathon – Final Outcomes</vt:lpstr>
      <vt:lpstr>ReDonate – About us</vt:lpstr>
      <vt:lpstr>ReDonate – Projects Investment</vt:lpstr>
      <vt:lpstr>ReDonate: Our Final Outcomes &amp; Future</vt:lpstr>
      <vt:lpstr>Study Connect – About us</vt:lpstr>
      <vt:lpstr>Study Connect – Our Outcomes</vt:lpstr>
      <vt:lpstr>Study Connect  Our Future Perspectives</vt:lpstr>
      <vt:lpstr>Interdisciplinary Social Justice - About us</vt:lpstr>
      <vt:lpstr>Interdisciplinary Social Justice  Results Module 1</vt:lpstr>
      <vt:lpstr>Interdisciplinary Social Justice  Our Future: Module 2 Social Sciences</vt:lpstr>
      <vt:lpstr>Young Global Thinker: About us</vt:lpstr>
      <vt:lpstr>PowerPoint Presentation</vt:lpstr>
      <vt:lpstr>Young Global Thinker: Past &amp; Future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Projects Results  2020-2021</dc:title>
  <dc:creator>Branska</dc:creator>
  <cp:lastModifiedBy>Fonteijn, Herco (PSYCHOLOGY)</cp:lastModifiedBy>
  <cp:revision>85</cp:revision>
  <dcterms:created xsi:type="dcterms:W3CDTF">2021-05-11T09:14:44Z</dcterms:created>
  <dcterms:modified xsi:type="dcterms:W3CDTF">2021-06-02T11:47:29Z</dcterms:modified>
</cp:coreProperties>
</file>