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389" r:id="rId3"/>
    <p:sldId id="267" r:id="rId4"/>
    <p:sldId id="270" r:id="rId5"/>
    <p:sldId id="297" r:id="rId6"/>
    <p:sldId id="385" r:id="rId7"/>
    <p:sldId id="382" r:id="rId8"/>
    <p:sldId id="383" r:id="rId9"/>
    <p:sldId id="381" r:id="rId10"/>
    <p:sldId id="384" r:id="rId11"/>
    <p:sldId id="339" r:id="rId12"/>
    <p:sldId id="347" r:id="rId13"/>
    <p:sldId id="364" r:id="rId14"/>
    <p:sldId id="387" r:id="rId15"/>
    <p:sldId id="388" r:id="rId16"/>
    <p:sldId id="343" r:id="rId17"/>
    <p:sldId id="341" r:id="rId18"/>
    <p:sldId id="377" r:id="rId19"/>
    <p:sldId id="345" r:id="rId20"/>
    <p:sldId id="354" r:id="rId21"/>
    <p:sldId id="356" r:id="rId22"/>
    <p:sldId id="358" r:id="rId23"/>
    <p:sldId id="360" r:id="rId24"/>
    <p:sldId id="362" r:id="rId25"/>
    <p:sldId id="378" r:id="rId26"/>
    <p:sldId id="366" r:id="rId27"/>
    <p:sldId id="368" r:id="rId28"/>
    <p:sldId id="371" r:id="rId29"/>
    <p:sldId id="370" r:id="rId30"/>
    <p:sldId id="380" r:id="rId31"/>
    <p:sldId id="379" r:id="rId32"/>
    <p:sldId id="373" r:id="rId33"/>
    <p:sldId id="375" r:id="rId34"/>
    <p:sldId id="376" r:id="rId35"/>
    <p:sldId id="319" r:id="rId36"/>
    <p:sldId id="264" r:id="rId37"/>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A8"/>
    <a:srgbClr val="7038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6DF4B0-0A97-4569-A504-7AD9F5129EE8}" v="1143" dt="2019-03-18T14:17:57.381"/>
  </p1510:revLst>
</p1510:revInfo>
</file>

<file path=ppt/tableStyles.xml><?xml version="1.0" encoding="utf-8"?>
<a:tblStyleLst xmlns:a="http://schemas.openxmlformats.org/drawingml/2006/main" def="{5C22544A-7EE6-4342-B048-85BDC9FD1C3A}">
  <a:tblStyle styleId="{284E427A-3D55-4303-BF80-6455036E1DE7}" styleName="Stijl, thema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85" d="100"/>
          <a:sy n="85" d="100"/>
        </p:scale>
        <p:origin x="-101" y="-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282682A2-9CC9-45BA-B401-33D2B4A914BD}" type="datetimeFigureOut">
              <a:rPr lang="nl-BE" smtClean="0"/>
              <a:t>19/03/2019</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97C8804F-93AE-4CC3-BDAA-5FA1ABE7C041}" type="slidenum">
              <a:rPr lang="nl-BE" smtClean="0"/>
              <a:t>‹#›</a:t>
            </a:fld>
            <a:endParaRPr lang="nl-BE" dirty="0"/>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4628" y="958444"/>
            <a:ext cx="6821388" cy="3189001"/>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64618" y="4967931"/>
            <a:ext cx="1540395" cy="1080000"/>
          </a:xfrm>
          <a:prstGeom prst="rect">
            <a:avLst/>
          </a:prstGeom>
        </p:spPr>
      </p:pic>
      <p:pic>
        <p:nvPicPr>
          <p:cNvPr id="8" name="Afbeelding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5125" y="4968789"/>
            <a:ext cx="1540395" cy="1080000"/>
          </a:xfrm>
          <a:prstGeom prst="rect">
            <a:avLst/>
          </a:prstGeom>
        </p:spPr>
      </p:pic>
      <p:pic>
        <p:nvPicPr>
          <p:cNvPr id="9" name="Afbeelding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42382" y="4967931"/>
            <a:ext cx="1540395" cy="1080000"/>
          </a:xfrm>
          <a:prstGeom prst="rect">
            <a:avLst/>
          </a:prstGeom>
        </p:spPr>
      </p:pic>
    </p:spTree>
    <p:extLst>
      <p:ext uri="{BB962C8B-B14F-4D97-AF65-F5344CB8AC3E}">
        <p14:creationId xmlns:p14="http://schemas.microsoft.com/office/powerpoint/2010/main" val="2055817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282682A2-9CC9-45BA-B401-33D2B4A914BD}" type="datetimeFigureOut">
              <a:rPr lang="nl-BE" smtClean="0"/>
              <a:t>19/03/2019</a:t>
            </a:fld>
            <a:endParaRPr lang="nl-BE"/>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97C8804F-93AE-4CC3-BDAA-5FA1ABE7C041}" type="slidenum">
              <a:rPr lang="nl-BE" smtClean="0"/>
              <a:t>‹#›</a:t>
            </a:fld>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3273" y="6214186"/>
            <a:ext cx="1377141" cy="643814"/>
          </a:xfrm>
          <a:prstGeom prst="rect">
            <a:avLst/>
          </a:prstGeom>
        </p:spPr>
      </p:pic>
    </p:spTree>
    <p:extLst>
      <p:ext uri="{BB962C8B-B14F-4D97-AF65-F5344CB8AC3E}">
        <p14:creationId xmlns:p14="http://schemas.microsoft.com/office/powerpoint/2010/main" val="830934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282682A2-9CC9-45BA-B401-33D2B4A914BD}" type="datetimeFigureOut">
              <a:rPr lang="nl-BE" smtClean="0"/>
              <a:t>19/03/2019</a:t>
            </a:fld>
            <a:endParaRPr lang="nl-BE"/>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7C8804F-93AE-4CC3-BDAA-5FA1ABE7C041}" type="slidenum">
              <a:rPr lang="nl-BE" smtClean="0"/>
              <a:t>‹#›</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3273" y="6214186"/>
            <a:ext cx="1377141" cy="643814"/>
          </a:xfrm>
          <a:prstGeom prst="rect">
            <a:avLst/>
          </a:prstGeom>
        </p:spPr>
      </p:pic>
    </p:spTree>
    <p:extLst>
      <p:ext uri="{BB962C8B-B14F-4D97-AF65-F5344CB8AC3E}">
        <p14:creationId xmlns:p14="http://schemas.microsoft.com/office/powerpoint/2010/main" val="3513382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282682A2-9CC9-45BA-B401-33D2B4A914BD}" type="datetimeFigureOut">
              <a:rPr lang="nl-BE" smtClean="0"/>
              <a:t>19/03/2019</a:t>
            </a:fld>
            <a:endParaRPr lang="nl-BE"/>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7C8804F-93AE-4CC3-BDAA-5FA1ABE7C041}" type="slidenum">
              <a:rPr lang="nl-BE" smtClean="0"/>
              <a:t>‹#›</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3273" y="6214186"/>
            <a:ext cx="1377141" cy="643814"/>
          </a:xfrm>
          <a:prstGeom prst="rect">
            <a:avLst/>
          </a:prstGeom>
        </p:spPr>
      </p:pic>
    </p:spTree>
    <p:extLst>
      <p:ext uri="{BB962C8B-B14F-4D97-AF65-F5344CB8AC3E}">
        <p14:creationId xmlns:p14="http://schemas.microsoft.com/office/powerpoint/2010/main" val="3715099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7" name="Rectangle 6"/>
          <p:cNvSpPr/>
          <p:nvPr userDrawn="1"/>
        </p:nvSpPr>
        <p:spPr>
          <a:xfrm>
            <a:off x="642977" y="979594"/>
            <a:ext cx="11549023" cy="4573969"/>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noProof="0" dirty="0"/>
          </a:p>
        </p:txBody>
      </p:sp>
      <p:sp>
        <p:nvSpPr>
          <p:cNvPr id="5" name="Tijdelijke aanduiding voor tekst 4"/>
          <p:cNvSpPr>
            <a:spLocks noGrp="1"/>
          </p:cNvSpPr>
          <p:nvPr>
            <p:ph type="body" sz="quarter" idx="10" hasCustomPrompt="1"/>
          </p:nvPr>
        </p:nvSpPr>
        <p:spPr bwMode="white">
          <a:xfrm>
            <a:off x="6480395" y="2176875"/>
            <a:ext cx="5103311" cy="1207947"/>
          </a:xfrm>
        </p:spPr>
        <p:txBody>
          <a:bodyPr>
            <a:normAutofit/>
          </a:bodyPr>
          <a:lstStyle>
            <a:lvl1pPr marL="0" indent="0">
              <a:lnSpc>
                <a:spcPts val="2461"/>
              </a:lnSpc>
              <a:buNone/>
              <a:defRPr sz="1687">
                <a:solidFill>
                  <a:schemeClr val="bg1"/>
                </a:solidFill>
              </a:defRPr>
            </a:lvl1pPr>
          </a:lstStyle>
          <a:p>
            <a:pPr lvl="0"/>
            <a:r>
              <a:rPr lang="nl-NL" dirty="0"/>
              <a:t>Klik om de namen van </a:t>
            </a:r>
            <a:r>
              <a:rPr lang="nl-NL" dirty="0" err="1"/>
              <a:t>social</a:t>
            </a:r>
            <a:r>
              <a:rPr lang="nl-NL" dirty="0"/>
              <a:t> media in te typen</a:t>
            </a:r>
          </a:p>
        </p:txBody>
      </p:sp>
      <p:sp>
        <p:nvSpPr>
          <p:cNvPr id="2" name="Title 1"/>
          <p:cNvSpPr>
            <a:spLocks noGrp="1"/>
          </p:cNvSpPr>
          <p:nvPr>
            <p:ph type="ctrTitle" hasCustomPrompt="1"/>
          </p:nvPr>
        </p:nvSpPr>
        <p:spPr bwMode="white">
          <a:xfrm>
            <a:off x="907842" y="1225716"/>
            <a:ext cx="5217185" cy="4056750"/>
          </a:xfrm>
        </p:spPr>
        <p:txBody>
          <a:bodyPr anchor="t" anchorCtr="0">
            <a:noAutofit/>
          </a:bodyPr>
          <a:lstStyle>
            <a:lvl1pPr algn="l" defTabSz="381731">
              <a:lnSpc>
                <a:spcPts val="2461"/>
              </a:lnSpc>
              <a:defRPr sz="1758" u="none" cap="none" baseline="0">
                <a:solidFill>
                  <a:schemeClr val="bg1"/>
                </a:solidFill>
                <a:uFill>
                  <a:solidFill>
                    <a:schemeClr val="bg1"/>
                  </a:solidFill>
                </a:uFill>
                <a:latin typeface="+mn-lt"/>
              </a:defRPr>
            </a:lvl1pPr>
          </a:lstStyle>
          <a:p>
            <a:r>
              <a:rPr lang="nl-BE" noProof="0" dirty="0"/>
              <a:t>Klik om de gegevens van de presentator in </a:t>
            </a:r>
            <a:r>
              <a:rPr lang="nl-BE" noProof="0"/>
              <a:t>te typen</a:t>
            </a:r>
            <a:endParaRPr lang="nl-BE" noProof="0" dirty="0"/>
          </a:p>
        </p:txBody>
      </p:sp>
      <p:sp>
        <p:nvSpPr>
          <p:cNvPr id="8" name="Titles positoning box" hidden="1"/>
          <p:cNvSpPr/>
          <p:nvPr userDrawn="1"/>
        </p:nvSpPr>
        <p:spPr>
          <a:xfrm>
            <a:off x="964465" y="1285875"/>
            <a:ext cx="10555957" cy="421858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pic>
        <p:nvPicPr>
          <p:cNvPr id="10" name="Picture 2" descr="C:\Users\lrbeke\Desktop\RE-naamswijziging\nieuw v3\Faculteit Rechtsgeleerdheid (RE)\icoon_UGent_RE_NL\icoon_UGent_RE_NL_RGB_2400_kleur.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6552" y="0"/>
            <a:ext cx="2940882" cy="97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695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517"/>
            <a:ext cx="10058400" cy="1450757"/>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CC3C9-BD5E-4114-97E3-8084FD76348D}" type="datetimeFigureOut">
              <a:rPr lang="nl-BE" smtClean="0"/>
              <a:t>19/03/2019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DD7E957-4D3F-4311-9633-4AC6C0BC1825}" type="slidenum">
              <a:rPr lang="nl-BE" smtClean="0"/>
              <a:t>‹#›</a:t>
            </a:fld>
            <a:endParaRPr lang="nl-BE"/>
          </a:p>
        </p:txBody>
      </p:sp>
    </p:spTree>
    <p:extLst>
      <p:ext uri="{BB962C8B-B14F-4D97-AF65-F5344CB8AC3E}">
        <p14:creationId xmlns:p14="http://schemas.microsoft.com/office/powerpoint/2010/main" val="23933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4147F-ED97-47AF-A1B3-C82A179CF7F3}" type="datetime1">
              <a:rPr lang="nl-NL" smtClean="0"/>
              <a:t>19-3-2019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a:t>
            </a:fld>
            <a:endParaRPr lang="en-GB"/>
          </a:p>
        </p:txBody>
      </p:sp>
      <p:pic>
        <p:nvPicPr>
          <p:cNvPr id="9" name="Logo Lar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9682" y="1599810"/>
            <a:ext cx="3840722" cy="2933944"/>
          </a:xfrm>
          <a:prstGeom prst="rect">
            <a:avLst/>
          </a:prstGeom>
        </p:spPr>
      </p:pic>
    </p:spTree>
    <p:extLst>
      <p:ext uri="{BB962C8B-B14F-4D97-AF65-F5344CB8AC3E}">
        <p14:creationId xmlns:p14="http://schemas.microsoft.com/office/powerpoint/2010/main" val="3893060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642977" y="979594"/>
            <a:ext cx="11549023" cy="4573969"/>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noProof="0" dirty="0"/>
          </a:p>
        </p:txBody>
      </p:sp>
      <p:sp>
        <p:nvSpPr>
          <p:cNvPr id="2" name="Title 1"/>
          <p:cNvSpPr>
            <a:spLocks noGrp="1"/>
          </p:cNvSpPr>
          <p:nvPr>
            <p:ph type="ctrTitle"/>
          </p:nvPr>
        </p:nvSpPr>
        <p:spPr bwMode="white">
          <a:xfrm>
            <a:off x="907842" y="1607344"/>
            <a:ext cx="10676456" cy="3119285"/>
          </a:xfrm>
        </p:spPr>
        <p:txBody>
          <a:bodyPr anchor="b">
            <a:noAutofit/>
          </a:bodyPr>
          <a:lstStyle>
            <a:lvl1pPr algn="l">
              <a:lnSpc>
                <a:spcPts val="7734"/>
              </a:lnSpc>
              <a:defRPr sz="7031" u="sng" baseline="0">
                <a:solidFill>
                  <a:schemeClr val="bg1"/>
                </a:solidFill>
                <a:uFill>
                  <a:solidFill>
                    <a:schemeClr val="bg1"/>
                  </a:solidFill>
                </a:uFill>
              </a:defRPr>
            </a:lvl1pPr>
          </a:lstStyle>
          <a:p>
            <a:r>
              <a:rPr lang="nl-NL" noProof="0"/>
              <a:t>Klik om stijl te bewerken</a:t>
            </a:r>
            <a:endParaRPr lang="nl-BE" noProof="0" dirty="0"/>
          </a:p>
        </p:txBody>
      </p:sp>
      <p:sp>
        <p:nvSpPr>
          <p:cNvPr id="3" name="Subtitle 2"/>
          <p:cNvSpPr>
            <a:spLocks noGrp="1"/>
          </p:cNvSpPr>
          <p:nvPr>
            <p:ph type="subTitle" idx="1" hasCustomPrompt="1"/>
          </p:nvPr>
        </p:nvSpPr>
        <p:spPr bwMode="white">
          <a:xfrm>
            <a:off x="902456" y="4833784"/>
            <a:ext cx="10681842" cy="410063"/>
          </a:xfrm>
        </p:spPr>
        <p:txBody>
          <a:bodyPr>
            <a:normAutofit/>
          </a:bodyPr>
          <a:lstStyle>
            <a:lvl1pPr marL="0" indent="0" algn="l">
              <a:lnSpc>
                <a:spcPts val="2531"/>
              </a:lnSpc>
              <a:buNone/>
              <a:defRPr sz="2109" baseline="0">
                <a:solidFill>
                  <a:srgbClr val="FFD200"/>
                </a:solidFill>
              </a:defRPr>
            </a:lvl1pPr>
            <a:lvl2pPr marL="457144" indent="0" algn="ctr">
              <a:buNone/>
              <a:defRPr sz="2000"/>
            </a:lvl2pPr>
            <a:lvl3pPr marL="914289" indent="0" algn="ctr">
              <a:buNone/>
              <a:defRPr sz="1800"/>
            </a:lvl3pPr>
            <a:lvl4pPr marL="1371433" indent="0" algn="ctr">
              <a:buNone/>
              <a:defRPr sz="1600"/>
            </a:lvl4pPr>
            <a:lvl5pPr marL="1828577" indent="0" algn="ctr">
              <a:buNone/>
              <a:defRPr sz="1600"/>
            </a:lvl5pPr>
            <a:lvl6pPr marL="2285723" indent="0" algn="ctr">
              <a:buNone/>
              <a:defRPr sz="1600"/>
            </a:lvl6pPr>
            <a:lvl7pPr marL="2742867" indent="0" algn="ctr">
              <a:buNone/>
              <a:defRPr sz="1600"/>
            </a:lvl7pPr>
            <a:lvl8pPr marL="3200011" indent="0" algn="ctr">
              <a:buNone/>
              <a:defRPr sz="1600"/>
            </a:lvl8pPr>
            <a:lvl9pPr marL="3657156" indent="0" algn="ctr">
              <a:buNone/>
              <a:defRPr sz="1600"/>
            </a:lvl9pPr>
          </a:lstStyle>
          <a:p>
            <a:r>
              <a:rPr lang="nl-BE" noProof="0" dirty="0"/>
              <a:t>Klik om de ondertitel / presentator / datum [</a:t>
            </a:r>
            <a:r>
              <a:rPr lang="nl-BE" noProof="0" dirty="0" err="1"/>
              <a:t>dd</a:t>
            </a:r>
            <a:r>
              <a:rPr lang="nl-BE" noProof="0" dirty="0"/>
              <a:t>-mm-</a:t>
            </a:r>
            <a:r>
              <a:rPr lang="nl-BE" noProof="0" dirty="0" err="1"/>
              <a:t>yyyy</a:t>
            </a:r>
            <a:r>
              <a:rPr lang="nl-BE" noProof="0" dirty="0"/>
              <a:t>] te maken</a:t>
            </a:r>
          </a:p>
        </p:txBody>
      </p:sp>
      <p:sp>
        <p:nvSpPr>
          <p:cNvPr id="8" name="Titles positoning box" hidden="1"/>
          <p:cNvSpPr/>
          <p:nvPr userDrawn="1"/>
        </p:nvSpPr>
        <p:spPr>
          <a:xfrm>
            <a:off x="964465" y="4505625"/>
            <a:ext cx="10555957" cy="405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10" name="Organisation Placeholder"/>
          <p:cNvSpPr>
            <a:spLocks noGrp="1"/>
          </p:cNvSpPr>
          <p:nvPr>
            <p:ph type="body" sz="quarter" idx="10" hasCustomPrompt="1"/>
          </p:nvPr>
        </p:nvSpPr>
        <p:spPr bwMode="white">
          <a:xfrm>
            <a:off x="6022247" y="273186"/>
            <a:ext cx="5832070" cy="379688"/>
          </a:xfrm>
        </p:spPr>
        <p:txBody>
          <a:bodyPr anchor="b" anchorCtr="0">
            <a:normAutofit/>
          </a:bodyPr>
          <a:lstStyle>
            <a:lvl1pPr marL="0" indent="0">
              <a:lnSpc>
                <a:spcPts val="1195"/>
              </a:lnSpc>
              <a:buNone/>
              <a:defRPr sz="984" b="1" i="0" u="sng" cap="all" baseline="0">
                <a:solidFill>
                  <a:srgbClr val="1E64C8"/>
                </a:solidFill>
                <a:uFill>
                  <a:solidFill>
                    <a:schemeClr val="bg1"/>
                  </a:solidFill>
                </a:uFill>
              </a:defRPr>
            </a:lvl1pPr>
            <a:lvl2pPr marL="0" indent="0">
              <a:lnSpc>
                <a:spcPts val="1195"/>
              </a:lnSpc>
              <a:buNone/>
              <a:defRPr sz="984" cap="all" baseline="0">
                <a:solidFill>
                  <a:srgbClr val="1E64C8"/>
                </a:solidFill>
                <a:uFill>
                  <a:solidFill>
                    <a:schemeClr val="bg1"/>
                  </a:solidFill>
                </a:uFill>
              </a:defRPr>
            </a:lvl2pPr>
          </a:lstStyle>
          <a:p>
            <a:pPr lvl="0"/>
            <a:r>
              <a:rPr lang="nl-BE" noProof="0" dirty="0"/>
              <a:t>Klik om de organisatie stijlen te bewerken</a:t>
            </a:r>
          </a:p>
          <a:p>
            <a:pPr lvl="1"/>
            <a:r>
              <a:rPr lang="nl-BE" noProof="0"/>
              <a:t>tweede niveau</a:t>
            </a:r>
            <a:endParaRPr lang="nl-BE" noProof="0" dirty="0"/>
          </a:p>
        </p:txBody>
      </p:sp>
      <p:sp>
        <p:nvSpPr>
          <p:cNvPr id="12" name="Picture Placeholder 11"/>
          <p:cNvSpPr>
            <a:spLocks noGrp="1"/>
          </p:cNvSpPr>
          <p:nvPr>
            <p:ph type="pic" sz="quarter" idx="11" hasCustomPrompt="1"/>
          </p:nvPr>
        </p:nvSpPr>
        <p:spPr>
          <a:xfrm>
            <a:off x="2250419" y="5882625"/>
            <a:ext cx="1607442" cy="653063"/>
          </a:xfrm>
        </p:spPr>
        <p:txBody>
          <a:bodyPr/>
          <a:lstStyle>
            <a:lvl1pPr>
              <a:defRPr sz="1125">
                <a:solidFill>
                  <a:schemeClr val="bg1">
                    <a:lumMod val="50000"/>
                  </a:schemeClr>
                </a:solidFill>
              </a:defRPr>
            </a:lvl1pPr>
          </a:lstStyle>
          <a:p>
            <a:r>
              <a:rPr lang="nl-BE" noProof="0" dirty="0"/>
              <a:t>Partnerlogo 1</a:t>
            </a:r>
          </a:p>
        </p:txBody>
      </p:sp>
      <p:sp>
        <p:nvSpPr>
          <p:cNvPr id="13" name="Picture Placeholder 11"/>
          <p:cNvSpPr>
            <a:spLocks noGrp="1"/>
          </p:cNvSpPr>
          <p:nvPr>
            <p:ph type="pic" sz="quarter" idx="12" hasCustomPrompt="1"/>
          </p:nvPr>
        </p:nvSpPr>
        <p:spPr>
          <a:xfrm>
            <a:off x="4017339" y="5882625"/>
            <a:ext cx="1607442" cy="653063"/>
          </a:xfrm>
        </p:spPr>
        <p:txBody>
          <a:bodyPr/>
          <a:lstStyle>
            <a:lvl1pPr>
              <a:defRPr sz="1125">
                <a:solidFill>
                  <a:schemeClr val="bg1">
                    <a:lumMod val="50000"/>
                  </a:schemeClr>
                </a:solidFill>
              </a:defRPr>
            </a:lvl1pPr>
          </a:lstStyle>
          <a:p>
            <a:r>
              <a:rPr lang="nl-BE" noProof="0" dirty="0"/>
              <a:t>Partnerlogo 2</a:t>
            </a:r>
          </a:p>
        </p:txBody>
      </p:sp>
      <p:sp>
        <p:nvSpPr>
          <p:cNvPr id="14" name="Picture Placeholder 11"/>
          <p:cNvSpPr>
            <a:spLocks noGrp="1"/>
          </p:cNvSpPr>
          <p:nvPr>
            <p:ph type="pic" sz="quarter" idx="13" hasCustomPrompt="1"/>
          </p:nvPr>
        </p:nvSpPr>
        <p:spPr>
          <a:xfrm>
            <a:off x="5786791" y="5882625"/>
            <a:ext cx="1632756" cy="653063"/>
          </a:xfrm>
        </p:spPr>
        <p:txBody>
          <a:bodyPr/>
          <a:lstStyle>
            <a:lvl1pPr>
              <a:defRPr sz="1125">
                <a:solidFill>
                  <a:schemeClr val="bg1">
                    <a:lumMod val="50000"/>
                  </a:schemeClr>
                </a:solidFill>
              </a:defRPr>
            </a:lvl1pPr>
          </a:lstStyle>
          <a:p>
            <a:r>
              <a:rPr lang="nl-BE" noProof="0" dirty="0"/>
              <a:t>Partnerlogo 3</a:t>
            </a:r>
          </a:p>
        </p:txBody>
      </p:sp>
      <p:sp>
        <p:nvSpPr>
          <p:cNvPr id="15" name="Picture Placeholder 11"/>
          <p:cNvSpPr>
            <a:spLocks noGrp="1"/>
          </p:cNvSpPr>
          <p:nvPr>
            <p:ph type="pic" sz="quarter" idx="14" hasCustomPrompt="1"/>
          </p:nvPr>
        </p:nvSpPr>
        <p:spPr>
          <a:xfrm>
            <a:off x="7556242" y="5882625"/>
            <a:ext cx="1632756" cy="653063"/>
          </a:xfrm>
        </p:spPr>
        <p:txBody>
          <a:bodyPr/>
          <a:lstStyle>
            <a:lvl1pPr>
              <a:defRPr sz="1125">
                <a:solidFill>
                  <a:schemeClr val="bg1">
                    <a:lumMod val="50000"/>
                  </a:schemeClr>
                </a:solidFill>
              </a:defRPr>
            </a:lvl1pPr>
          </a:lstStyle>
          <a:p>
            <a:r>
              <a:rPr lang="nl-BE" noProof="0" dirty="0"/>
              <a:t>Partnerlogo 4</a:t>
            </a:r>
          </a:p>
        </p:txBody>
      </p:sp>
      <p:sp>
        <p:nvSpPr>
          <p:cNvPr id="5" name="Rectangle 4" hidden="1"/>
          <p:cNvSpPr/>
          <p:nvPr userDrawn="1"/>
        </p:nvSpPr>
        <p:spPr>
          <a:xfrm>
            <a:off x="642977" y="326531"/>
            <a:ext cx="10941321" cy="326531"/>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6"/>
          </a:p>
        </p:txBody>
      </p:sp>
      <p:pic>
        <p:nvPicPr>
          <p:cNvPr id="1026" name="Picture 2" descr="C:\Users\lrbeke\Desktop\RE-naamswijziging\nieuw v3\Faculteit Rechtsgeleerdheid (RE)\icoon_UGent_RE_NL\icoon_UGent_RE_NL_RGB_2400_kleur.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6552" y="0"/>
            <a:ext cx="2940882" cy="97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61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642977" y="0"/>
            <a:ext cx="11549023" cy="5553563"/>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noProof="0" dirty="0"/>
          </a:p>
        </p:txBody>
      </p:sp>
      <p:sp>
        <p:nvSpPr>
          <p:cNvPr id="2" name="Title 1"/>
          <p:cNvSpPr>
            <a:spLocks noGrp="1"/>
          </p:cNvSpPr>
          <p:nvPr>
            <p:ph type="ctrTitle" hasCustomPrompt="1"/>
          </p:nvPr>
        </p:nvSpPr>
        <p:spPr bwMode="white">
          <a:xfrm>
            <a:off x="907842" y="2282428"/>
            <a:ext cx="10676456" cy="3119285"/>
          </a:xfrm>
        </p:spPr>
        <p:txBody>
          <a:bodyPr anchor="b">
            <a:noAutofit/>
          </a:bodyPr>
          <a:lstStyle>
            <a:lvl1pPr algn="l">
              <a:lnSpc>
                <a:spcPts val="7734"/>
              </a:lnSpc>
              <a:defRPr sz="7031" u="sng" baseline="0">
                <a:solidFill>
                  <a:schemeClr val="bg1"/>
                </a:solidFill>
                <a:uFill>
                  <a:solidFill>
                    <a:schemeClr val="bg1"/>
                  </a:solidFill>
                </a:uFill>
              </a:defRPr>
            </a:lvl1pPr>
          </a:lstStyle>
          <a:p>
            <a:r>
              <a:rPr lang="nl-BE" noProof="0" dirty="0"/>
              <a:t>klik om een hoofdstuktitel te maken.</a:t>
            </a:r>
          </a:p>
        </p:txBody>
      </p:sp>
      <p:sp>
        <p:nvSpPr>
          <p:cNvPr id="8" name="Titles positoning box" hidden="1"/>
          <p:cNvSpPr/>
          <p:nvPr userDrawn="1"/>
        </p:nvSpPr>
        <p:spPr>
          <a:xfrm>
            <a:off x="964465" y="5163750"/>
            <a:ext cx="10555957" cy="405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16"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a:t>
            </a:fld>
            <a:endParaRPr lang="nl-BE" noProof="0" dirty="0"/>
          </a:p>
        </p:txBody>
      </p:sp>
      <p:sp>
        <p:nvSpPr>
          <p:cNvPr id="10" name="Rectangle 9" hidden="1"/>
          <p:cNvSpPr/>
          <p:nvPr userDrawn="1"/>
        </p:nvSpPr>
        <p:spPr>
          <a:xfrm>
            <a:off x="642977" y="326531"/>
            <a:ext cx="10941321" cy="326531"/>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6"/>
          </a:p>
        </p:txBody>
      </p:sp>
    </p:spTree>
    <p:extLst>
      <p:ext uri="{BB962C8B-B14F-4D97-AF65-F5344CB8AC3E}">
        <p14:creationId xmlns:p14="http://schemas.microsoft.com/office/powerpoint/2010/main" val="3194562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stijl te bewerken</a:t>
            </a:r>
            <a:endParaRPr lang="nl-BE" noProof="0" dirty="0"/>
          </a:p>
        </p:txBody>
      </p:sp>
      <p:sp>
        <p:nvSpPr>
          <p:cNvPr id="3" name="Content Placeholder 2"/>
          <p:cNvSpPr>
            <a:spLocks noGrp="1"/>
          </p:cNvSpPr>
          <p:nvPr>
            <p:ph idx="1" hasCustomPrompt="1"/>
          </p:nvPr>
        </p:nvSpPr>
        <p:spPr>
          <a:xfrm>
            <a:off x="587726" y="839787"/>
            <a:ext cx="11039437" cy="4708125"/>
          </a:xfrm>
        </p:spPr>
        <p:txBody>
          <a:bodyPr/>
          <a:lstStyle>
            <a:lvl1pPr defTabSz="321457">
              <a:lnSpc>
                <a:spcPct val="120000"/>
              </a:lnSpc>
              <a:defRPr/>
            </a:lvl1pPr>
            <a:lvl2pPr>
              <a:lnSpc>
                <a:spcPct val="120000"/>
              </a:lnSpc>
              <a:defRPr/>
            </a:lvl2pPr>
            <a:lvl3pPr defTabSz="321457">
              <a:lnSpc>
                <a:spcPct val="120000"/>
              </a:lnSpc>
              <a:defRPr/>
            </a:lvl3pPr>
            <a:lvl4pPr marL="1637424" indent="-387312" defTabSz="1344987">
              <a:lnSpc>
                <a:spcPct val="120000"/>
              </a:lnSpc>
              <a:tabLst/>
              <a:defRPr/>
            </a:lvl4pPr>
            <a:lvl5pPr marL="2082776" indent="-311412" defTabSz="321457">
              <a:lnSpc>
                <a:spcPct val="120000"/>
              </a:lnSpc>
              <a:buFont typeface="Arial" panose="020B0604020202020204" pitchFamily="34" charset="0"/>
              <a:buChar char="̶"/>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a:p>
            <a:pPr lvl="3"/>
            <a:r>
              <a:rPr lang="nl-BE" noProof="0" dirty="0" err="1"/>
              <a:t>Fourth</a:t>
            </a:r>
            <a:r>
              <a:rPr lang="nl-BE" noProof="0" dirty="0"/>
              <a:t> level</a:t>
            </a:r>
          </a:p>
          <a:p>
            <a:pPr lvl="4"/>
            <a:r>
              <a:rPr lang="nl-BE" noProof="0" dirty="0" err="1"/>
              <a:t>Fifth</a:t>
            </a:r>
            <a:r>
              <a:rPr lang="nl-BE" noProof="0" dirty="0"/>
              <a:t> level</a:t>
            </a:r>
          </a:p>
        </p:txBody>
      </p:sp>
      <p:sp>
        <p:nvSpPr>
          <p:cNvPr id="4" name="Date Placeholder 3"/>
          <p:cNvSpPr>
            <a:spLocks noGrp="1"/>
          </p:cNvSpPr>
          <p:nvPr>
            <p:ph type="dt" sz="half" idx="10"/>
          </p:nvPr>
        </p:nvSpPr>
        <p:spPr/>
        <p:txBody>
          <a:bodyPr/>
          <a:lstStyle/>
          <a:p>
            <a:fld id="{25470885-0B31-4E06-AE71-7E16801F2838}" type="datetime1">
              <a:rPr lang="nl-BE" noProof="0" smtClean="0"/>
              <a:t>19/03/2019</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6" name="Slide Number Placeholder 5"/>
          <p:cNvSpPr>
            <a:spLocks noGrp="1"/>
          </p:cNvSpPr>
          <p:nvPr>
            <p:ph type="sldNum" sz="quarter" idx="12"/>
          </p:nvPr>
        </p:nvSpPr>
        <p:spPr/>
        <p:txBody>
          <a:bodyPr/>
          <a:lstStyle/>
          <a:p>
            <a:fld id="{7AE184E0-0BD4-4705-A12B-9B71DDE63301}" type="slidenum">
              <a:rPr lang="nl-BE" noProof="0" smtClean="0"/>
              <a:t>‹#›</a:t>
            </a:fld>
            <a:endParaRPr lang="nl-BE" noProof="0" dirty="0"/>
          </a:p>
        </p:txBody>
      </p:sp>
    </p:spTree>
    <p:extLst>
      <p:ext uri="{BB962C8B-B14F-4D97-AF65-F5344CB8AC3E}">
        <p14:creationId xmlns:p14="http://schemas.microsoft.com/office/powerpoint/2010/main" val="3242379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stijl te bewerken</a:t>
            </a:r>
            <a:endParaRPr lang="nl-BE" noProof="0" dirty="0"/>
          </a:p>
        </p:txBody>
      </p:sp>
      <p:sp>
        <p:nvSpPr>
          <p:cNvPr id="4" name="Date Placeholder 3"/>
          <p:cNvSpPr>
            <a:spLocks noGrp="1"/>
          </p:cNvSpPr>
          <p:nvPr>
            <p:ph type="dt" sz="half" idx="10"/>
          </p:nvPr>
        </p:nvSpPr>
        <p:spPr/>
        <p:txBody>
          <a:bodyPr/>
          <a:lstStyle/>
          <a:p>
            <a:fld id="{E7410F60-8C93-4C37-B51A-4DDAE36F7E9B}" type="datetime1">
              <a:rPr lang="nl-BE" noProof="0" smtClean="0"/>
              <a:t>19/03/2019</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8" name="Picture Placeholder 7"/>
          <p:cNvSpPr>
            <a:spLocks noGrp="1"/>
          </p:cNvSpPr>
          <p:nvPr>
            <p:ph type="pic" sz="quarter" idx="13" hasCustomPrompt="1"/>
          </p:nvPr>
        </p:nvSpPr>
        <p:spPr>
          <a:xfrm>
            <a:off x="7105117" y="964630"/>
            <a:ext cx="4429958" cy="4568906"/>
          </a:xfrm>
        </p:spPr>
        <p:txBody>
          <a:bodyPr/>
          <a:lstStyle>
            <a:lvl1pPr marL="60273" indent="0">
              <a:buNone/>
              <a:defRPr>
                <a:solidFill>
                  <a:schemeClr val="bg1">
                    <a:lumMod val="50000"/>
                  </a:schemeClr>
                </a:solidFill>
              </a:defRPr>
            </a:lvl1pPr>
          </a:lstStyle>
          <a:p>
            <a:r>
              <a:rPr lang="nl-BE" noProof="0" dirty="0"/>
              <a:t>Photo</a:t>
            </a:r>
          </a:p>
        </p:txBody>
      </p:sp>
      <p:sp>
        <p:nvSpPr>
          <p:cNvPr id="9"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a:t>
            </a:fld>
            <a:endParaRPr lang="nl-BE" noProof="0" dirty="0"/>
          </a:p>
        </p:txBody>
      </p:sp>
      <p:sp>
        <p:nvSpPr>
          <p:cNvPr id="12" name="Content Placeholder 2"/>
          <p:cNvSpPr>
            <a:spLocks noGrp="1"/>
          </p:cNvSpPr>
          <p:nvPr>
            <p:ph idx="1" hasCustomPrompt="1"/>
          </p:nvPr>
        </p:nvSpPr>
        <p:spPr>
          <a:xfrm>
            <a:off x="587725" y="839787"/>
            <a:ext cx="5936144" cy="4708125"/>
          </a:xfrm>
        </p:spPr>
        <p:txBody>
          <a:bodyPr/>
          <a:lstStyle>
            <a:lvl1pPr defTabSz="321457">
              <a:lnSpc>
                <a:spcPct val="120000"/>
              </a:lnSpc>
              <a:defRPr/>
            </a:lvl1pPr>
            <a:lvl2pPr>
              <a:lnSpc>
                <a:spcPct val="120000"/>
              </a:lnSpc>
              <a:defRPr/>
            </a:lvl2pPr>
            <a:lvl3pPr defTabSz="321457">
              <a:lnSpc>
                <a:spcPct val="120000"/>
              </a:lnSpc>
              <a:defRPr/>
            </a:lvl3pPr>
            <a:lvl4pPr defTabSz="321457">
              <a:lnSpc>
                <a:spcPct val="120000"/>
              </a:lnSpc>
              <a:defRPr/>
            </a:lvl4pPr>
            <a:lvl5pPr defTabSz="321457">
              <a:lnSpc>
                <a:spcPct val="120000"/>
              </a:lnSpc>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Tree>
    <p:extLst>
      <p:ext uri="{BB962C8B-B14F-4D97-AF65-F5344CB8AC3E}">
        <p14:creationId xmlns:p14="http://schemas.microsoft.com/office/powerpoint/2010/main" val="888392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solidFill>
                  <a:srgbClr val="0038A8"/>
                </a:solidFill>
              </a:defRPr>
            </a:lvl1pPr>
          </a:lstStyle>
          <a:p>
            <a:r>
              <a:rPr lang="nl-NL" dirty="0"/>
              <a:t>Klik om de stijl te bewerken</a:t>
            </a:r>
            <a:endParaRPr lang="nl-BE" dirty="0"/>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solidFill>
                  <a:srgbClr val="0070C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endParaRPr lang="nl-BE" dirty="0"/>
          </a:p>
        </p:txBody>
      </p:sp>
      <p:sp>
        <p:nvSpPr>
          <p:cNvPr id="4" name="Tijdelijke aanduiding voor datum 3"/>
          <p:cNvSpPr>
            <a:spLocks noGrp="1"/>
          </p:cNvSpPr>
          <p:nvPr>
            <p:ph type="dt" sz="half" idx="10"/>
          </p:nvPr>
        </p:nvSpPr>
        <p:spPr/>
        <p:txBody>
          <a:bodyPr/>
          <a:lstStyle/>
          <a:p>
            <a:fld id="{282682A2-9CC9-45BA-B401-33D2B4A914BD}" type="datetimeFigureOut">
              <a:rPr lang="nl-BE" smtClean="0"/>
              <a:t>19/03/2019</a:t>
            </a:fld>
            <a:endParaRPr lang="nl-BE"/>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7C8804F-93AE-4CC3-BDAA-5FA1ABE7C041}" type="slidenum">
              <a:rPr lang="nl-BE" smtClean="0"/>
              <a:t>‹#›</a:t>
            </a:fld>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3273" y="6214186"/>
            <a:ext cx="1377141" cy="643814"/>
          </a:xfrm>
          <a:prstGeom prst="rect">
            <a:avLst/>
          </a:prstGeom>
        </p:spPr>
      </p:pic>
      <p:pic>
        <p:nvPicPr>
          <p:cNvPr id="9" name="Afbeelding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64618" y="4967931"/>
            <a:ext cx="1540395" cy="1080000"/>
          </a:xfrm>
          <a:prstGeom prst="rect">
            <a:avLst/>
          </a:prstGeom>
        </p:spPr>
      </p:pic>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5125" y="4968789"/>
            <a:ext cx="1540395" cy="1080000"/>
          </a:xfrm>
          <a:prstGeom prst="rect">
            <a:avLst/>
          </a:prstGeom>
        </p:spPr>
      </p:pic>
      <p:pic>
        <p:nvPicPr>
          <p:cNvPr id="11" name="Afbeelding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42382" y="4967931"/>
            <a:ext cx="1540395" cy="1080000"/>
          </a:xfrm>
          <a:prstGeom prst="rect">
            <a:avLst/>
          </a:prstGeom>
        </p:spPr>
      </p:pic>
    </p:spTree>
    <p:extLst>
      <p:ext uri="{BB962C8B-B14F-4D97-AF65-F5344CB8AC3E}">
        <p14:creationId xmlns:p14="http://schemas.microsoft.com/office/powerpoint/2010/main" val="4793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stijl te bewerken</a:t>
            </a:r>
            <a:endParaRPr lang="nl-BE" noProof="0" dirty="0"/>
          </a:p>
        </p:txBody>
      </p:sp>
      <p:sp>
        <p:nvSpPr>
          <p:cNvPr id="3" name="Date Placeholder 2"/>
          <p:cNvSpPr>
            <a:spLocks noGrp="1"/>
          </p:cNvSpPr>
          <p:nvPr>
            <p:ph type="dt" sz="half" idx="10"/>
          </p:nvPr>
        </p:nvSpPr>
        <p:spPr/>
        <p:txBody>
          <a:bodyPr/>
          <a:lstStyle/>
          <a:p>
            <a:fld id="{656594B6-17DF-4759-A7A5-128AFEA77F2C}" type="datetime1">
              <a:rPr lang="nl-BE" noProof="0" smtClean="0"/>
              <a:t>19/03/2019</a:t>
            </a:fld>
            <a:endParaRPr lang="nl-BE" noProof="0" dirty="0"/>
          </a:p>
        </p:txBody>
      </p:sp>
      <p:sp>
        <p:nvSpPr>
          <p:cNvPr id="4" name="Footer Placeholder 3"/>
          <p:cNvSpPr>
            <a:spLocks noGrp="1"/>
          </p:cNvSpPr>
          <p:nvPr>
            <p:ph type="ftr" sz="quarter" idx="11"/>
          </p:nvPr>
        </p:nvSpPr>
        <p:spPr/>
        <p:txBody>
          <a:bodyPr/>
          <a:lstStyle/>
          <a:p>
            <a:endParaRPr lang="nl-BE" noProof="0" dirty="0"/>
          </a:p>
        </p:txBody>
      </p:sp>
      <p:sp>
        <p:nvSpPr>
          <p:cNvPr id="5" name="Slide Number Placeholder 4"/>
          <p:cNvSpPr>
            <a:spLocks noGrp="1"/>
          </p:cNvSpPr>
          <p:nvPr>
            <p:ph type="sldNum" sz="quarter" idx="12"/>
          </p:nvPr>
        </p:nvSpPr>
        <p:spPr/>
        <p:txBody>
          <a:bodyPr/>
          <a:lstStyle/>
          <a:p>
            <a:fld id="{7AE184E0-0BD4-4705-A12B-9B71DDE63301}" type="slidenum">
              <a:rPr lang="nl-BE" noProof="0" smtClean="0"/>
              <a:t>‹#›</a:t>
            </a:fld>
            <a:endParaRPr lang="nl-BE" noProof="0" dirty="0"/>
          </a:p>
        </p:txBody>
      </p:sp>
      <p:sp>
        <p:nvSpPr>
          <p:cNvPr id="7" name="Picture Placeholder 6"/>
          <p:cNvSpPr>
            <a:spLocks noGrp="1"/>
          </p:cNvSpPr>
          <p:nvPr>
            <p:ph type="pic" sz="quarter" idx="13" hasCustomPrompt="1"/>
          </p:nvPr>
        </p:nvSpPr>
        <p:spPr>
          <a:xfrm>
            <a:off x="669443" y="964406"/>
            <a:ext cx="10885039" cy="4571438"/>
          </a:xfrm>
        </p:spPr>
        <p:txBody>
          <a:bodyPr/>
          <a:lstStyle>
            <a:lvl1pPr marL="0"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4088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81384-1200-4D40-BEF0-3A17A1F906F4}" type="datetime1">
              <a:rPr lang="nl-NL" noProof="0" smtClean="0"/>
              <a:t>19-3-2019</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7" name="Covering Background"/>
          <p:cNvSpPr/>
          <p:nvPr userDrawn="1"/>
        </p:nvSpPr>
        <p:spPr>
          <a:xfrm>
            <a:off x="-1" y="0"/>
            <a:ext cx="12191244"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6" noProof="0" dirty="0"/>
          </a:p>
        </p:txBody>
      </p:sp>
      <p:sp>
        <p:nvSpPr>
          <p:cNvPr id="6" name="Picture Placeholder 5"/>
          <p:cNvSpPr>
            <a:spLocks noGrp="1"/>
          </p:cNvSpPr>
          <p:nvPr>
            <p:ph type="pic" sz="quarter" idx="12" hasCustomPrompt="1"/>
          </p:nvPr>
        </p:nvSpPr>
        <p:spPr>
          <a:xfrm>
            <a:off x="-1" y="0"/>
            <a:ext cx="12191244" cy="6858000"/>
          </a:xfrm>
        </p:spPr>
        <p:txBody>
          <a:bodyPr/>
          <a:lstStyle>
            <a:lvl1pPr marL="60273"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2815577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642977" y="979594"/>
            <a:ext cx="11549023" cy="4573969"/>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noProof="0" dirty="0"/>
          </a:p>
        </p:txBody>
      </p:sp>
      <p:sp>
        <p:nvSpPr>
          <p:cNvPr id="5" name="Tijdelijke aanduiding voor tekst 4"/>
          <p:cNvSpPr>
            <a:spLocks noGrp="1"/>
          </p:cNvSpPr>
          <p:nvPr>
            <p:ph type="body" sz="quarter" idx="10" hasCustomPrompt="1"/>
          </p:nvPr>
        </p:nvSpPr>
        <p:spPr bwMode="white">
          <a:xfrm>
            <a:off x="6480395" y="2176875"/>
            <a:ext cx="5103311" cy="1207947"/>
          </a:xfrm>
        </p:spPr>
        <p:txBody>
          <a:bodyPr>
            <a:normAutofit/>
          </a:bodyPr>
          <a:lstStyle>
            <a:lvl1pPr marL="0" indent="0">
              <a:lnSpc>
                <a:spcPts val="2461"/>
              </a:lnSpc>
              <a:buNone/>
              <a:defRPr sz="1687">
                <a:solidFill>
                  <a:schemeClr val="bg1"/>
                </a:solidFill>
              </a:defRPr>
            </a:lvl1pPr>
          </a:lstStyle>
          <a:p>
            <a:pPr lvl="0"/>
            <a:r>
              <a:rPr lang="nl-NL" dirty="0"/>
              <a:t>Klik om de namen van </a:t>
            </a:r>
            <a:r>
              <a:rPr lang="nl-NL" dirty="0" err="1"/>
              <a:t>social</a:t>
            </a:r>
            <a:r>
              <a:rPr lang="nl-NL" dirty="0"/>
              <a:t> media in te typen</a:t>
            </a:r>
          </a:p>
        </p:txBody>
      </p:sp>
      <p:sp>
        <p:nvSpPr>
          <p:cNvPr id="2" name="Title 1"/>
          <p:cNvSpPr>
            <a:spLocks noGrp="1"/>
          </p:cNvSpPr>
          <p:nvPr>
            <p:ph type="ctrTitle" hasCustomPrompt="1"/>
          </p:nvPr>
        </p:nvSpPr>
        <p:spPr bwMode="white">
          <a:xfrm>
            <a:off x="907842" y="1225716"/>
            <a:ext cx="5217185" cy="4056750"/>
          </a:xfrm>
        </p:spPr>
        <p:txBody>
          <a:bodyPr anchor="t" anchorCtr="0">
            <a:noAutofit/>
          </a:bodyPr>
          <a:lstStyle>
            <a:lvl1pPr algn="l" defTabSz="381731">
              <a:lnSpc>
                <a:spcPts val="2461"/>
              </a:lnSpc>
              <a:defRPr sz="1758" u="none" cap="none" baseline="0">
                <a:solidFill>
                  <a:schemeClr val="bg1"/>
                </a:solidFill>
                <a:uFill>
                  <a:solidFill>
                    <a:schemeClr val="bg1"/>
                  </a:solidFill>
                </a:uFill>
                <a:latin typeface="+mn-lt"/>
              </a:defRPr>
            </a:lvl1pPr>
          </a:lstStyle>
          <a:p>
            <a:r>
              <a:rPr lang="nl-BE" noProof="0" dirty="0"/>
              <a:t>Klik om de gegevens van de presentator in </a:t>
            </a:r>
            <a:r>
              <a:rPr lang="nl-BE" noProof="0"/>
              <a:t>te typen</a:t>
            </a:r>
            <a:endParaRPr lang="nl-BE" noProof="0" dirty="0"/>
          </a:p>
        </p:txBody>
      </p:sp>
      <p:sp>
        <p:nvSpPr>
          <p:cNvPr id="8" name="Titles positoning box" hidden="1"/>
          <p:cNvSpPr/>
          <p:nvPr userDrawn="1"/>
        </p:nvSpPr>
        <p:spPr>
          <a:xfrm>
            <a:off x="964465" y="1285875"/>
            <a:ext cx="10555957" cy="421858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pic>
        <p:nvPicPr>
          <p:cNvPr id="10" name="Picture 2" descr="C:\Users\lrbeke\Desktop\RE-naamswijziging\nieuw v3\Faculteit Rechtsgeleerdheid (RE)\icoon_UGent_RE_NL\icoon_UGent_RE_NL_RGB_2400_kleur.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6552" y="0"/>
            <a:ext cx="2940882" cy="97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530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282682A2-9CC9-45BA-B401-33D2B4A914BD}" type="datetimeFigureOut">
              <a:rPr lang="nl-BE" smtClean="0"/>
              <a:t>19/03/2019</a:t>
            </a:fld>
            <a:endParaRPr lang="nl-BE"/>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7C8804F-93AE-4CC3-BDAA-5FA1ABE7C041}" type="slidenum">
              <a:rPr lang="nl-BE" smtClean="0"/>
              <a:t>‹#›</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3273" y="6214186"/>
            <a:ext cx="1377141" cy="643814"/>
          </a:xfrm>
          <a:prstGeom prst="rect">
            <a:avLst/>
          </a:prstGeom>
        </p:spPr>
      </p:pic>
      <p:sp>
        <p:nvSpPr>
          <p:cNvPr id="9" name="Titel 1"/>
          <p:cNvSpPr>
            <a:spLocks noGrp="1"/>
          </p:cNvSpPr>
          <p:nvPr>
            <p:ph type="title"/>
          </p:nvPr>
        </p:nvSpPr>
        <p:spPr>
          <a:xfrm>
            <a:off x="332592" y="352334"/>
            <a:ext cx="11511576" cy="904278"/>
          </a:xfrm>
          <a:prstGeom prst="rect">
            <a:avLst/>
          </a:prstGeom>
        </p:spPr>
        <p:txBody>
          <a:bodyPr/>
          <a:lstStyle>
            <a:lvl1pPr>
              <a:defRPr>
                <a:solidFill>
                  <a:srgbClr val="0038A8"/>
                </a:solidFill>
              </a:defRPr>
            </a:lvl1pPr>
          </a:lstStyle>
          <a:p>
            <a:r>
              <a:rPr lang="nl-NL" dirty="0"/>
              <a:t>Klik om de stijl te bewerken</a:t>
            </a:r>
            <a:endParaRPr lang="nl-BE" dirty="0"/>
          </a:p>
        </p:txBody>
      </p:sp>
      <p:sp>
        <p:nvSpPr>
          <p:cNvPr id="12" name="Tijdelijke aanduiding voor inhoud 2"/>
          <p:cNvSpPr>
            <a:spLocks noGrp="1"/>
          </p:cNvSpPr>
          <p:nvPr>
            <p:ph idx="1"/>
          </p:nvPr>
        </p:nvSpPr>
        <p:spPr>
          <a:xfrm>
            <a:off x="343343" y="1364105"/>
            <a:ext cx="11500825" cy="4875329"/>
          </a:xfrm>
          <a:prstGeom prst="rect">
            <a:avLst/>
          </a:prstGeom>
        </p:spPr>
        <p:txBody>
          <a:bodyPr/>
          <a:lstStyle>
            <a:lvl2pPr marL="685800" indent="-228600">
              <a:buSzPct val="85000"/>
              <a:buFont typeface="Courier New" panose="02070309020205020404" pitchFamily="49" charset="0"/>
              <a:buChar char="o"/>
              <a:defRPr/>
            </a:lvl2pPr>
            <a:lvl3pPr marL="1143000" indent="-228600">
              <a:buFont typeface="Wingdings" panose="05000000000000000000" pitchFamily="2" charset="2"/>
              <a:buChar char="§"/>
              <a:defRPr/>
            </a:lvl3pPr>
            <a:lvl4pPr marL="1600200" indent="-228600">
              <a:buFont typeface="Wingdings" panose="05000000000000000000" pitchFamily="2" charset="2"/>
              <a:buChar char="Ø"/>
              <a:defRPr/>
            </a:lvl4pPr>
            <a:lvl5pPr marL="2057400" indent="-228600">
              <a:buFont typeface="Courier New" panose="02070309020205020404" pitchFamily="49" charset="0"/>
              <a:buChar char="o"/>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3903175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solidFill>
                  <a:srgbClr val="0038A8"/>
                </a:solidFill>
              </a:defRPr>
            </a:lvl1pPr>
          </a:lstStyle>
          <a:p>
            <a:r>
              <a:rPr lang="nl-NL" dirty="0"/>
              <a:t>Klik om de stijl te bewerken</a:t>
            </a:r>
            <a:endParaRPr lang="nl-BE" dirty="0"/>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rgbClr val="0070C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282682A2-9CC9-45BA-B401-33D2B4A914BD}" type="datetimeFigureOut">
              <a:rPr lang="nl-BE" smtClean="0"/>
              <a:t>19/03/2019</a:t>
            </a:fld>
            <a:endParaRPr lang="nl-BE"/>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7C8804F-93AE-4CC3-BDAA-5FA1ABE7C041}" type="slidenum">
              <a:rPr lang="nl-BE" smtClean="0"/>
              <a:t>‹#›</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3273" y="6214186"/>
            <a:ext cx="1377141" cy="643814"/>
          </a:xfrm>
          <a:prstGeom prst="rect">
            <a:avLst/>
          </a:prstGeom>
        </p:spPr>
      </p:pic>
    </p:spTree>
    <p:extLst>
      <p:ext uri="{BB962C8B-B14F-4D97-AF65-F5344CB8AC3E}">
        <p14:creationId xmlns:p14="http://schemas.microsoft.com/office/powerpoint/2010/main" val="3212609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282682A2-9CC9-45BA-B401-33D2B4A914BD}" type="datetimeFigureOut">
              <a:rPr lang="nl-BE" smtClean="0"/>
              <a:t>19/03/2019</a:t>
            </a:fld>
            <a:endParaRPr lang="nl-BE"/>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97C8804F-93AE-4CC3-BDAA-5FA1ABE7C041}" type="slidenum">
              <a:rPr lang="nl-BE" smtClean="0"/>
              <a:t>‹#›</a:t>
            </a:fld>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3273" y="6214186"/>
            <a:ext cx="1377141" cy="643814"/>
          </a:xfrm>
          <a:prstGeom prst="rect">
            <a:avLst/>
          </a:prstGeom>
        </p:spPr>
      </p:pic>
    </p:spTree>
    <p:extLst>
      <p:ext uri="{BB962C8B-B14F-4D97-AF65-F5344CB8AC3E}">
        <p14:creationId xmlns:p14="http://schemas.microsoft.com/office/powerpoint/2010/main" val="2895533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282682A2-9CC9-45BA-B401-33D2B4A914BD}" type="datetimeFigureOut">
              <a:rPr lang="nl-BE" smtClean="0"/>
              <a:t>19/03/2019</a:t>
            </a:fld>
            <a:endParaRPr lang="nl-BE"/>
          </a:p>
        </p:txBody>
      </p:sp>
      <p:sp>
        <p:nvSpPr>
          <p:cNvPr id="8" name="Tijdelijke aanduiding voor voettekst 7"/>
          <p:cNvSpPr>
            <a:spLocks noGrp="1"/>
          </p:cNvSpPr>
          <p:nvPr>
            <p:ph type="ftr" sz="quarter" idx="11"/>
          </p:nvPr>
        </p:nvSpPr>
        <p:spPr/>
        <p:txBody>
          <a:bodyPr/>
          <a:lstStyle/>
          <a:p>
            <a:endParaRPr lang="nl-BE" dirty="0"/>
          </a:p>
        </p:txBody>
      </p:sp>
      <p:sp>
        <p:nvSpPr>
          <p:cNvPr id="9" name="Tijdelijke aanduiding voor dianummer 8"/>
          <p:cNvSpPr>
            <a:spLocks noGrp="1"/>
          </p:cNvSpPr>
          <p:nvPr>
            <p:ph type="sldNum" sz="quarter" idx="12"/>
          </p:nvPr>
        </p:nvSpPr>
        <p:spPr/>
        <p:txBody>
          <a:bodyPr/>
          <a:lstStyle/>
          <a:p>
            <a:fld id="{97C8804F-93AE-4CC3-BDAA-5FA1ABE7C041}" type="slidenum">
              <a:rPr lang="nl-BE" smtClean="0"/>
              <a:t>‹#›</a:t>
            </a:fld>
            <a:endParaRPr lang="nl-BE"/>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3273" y="6214186"/>
            <a:ext cx="1377141" cy="643814"/>
          </a:xfrm>
          <a:prstGeom prst="rect">
            <a:avLst/>
          </a:prstGeom>
        </p:spPr>
      </p:pic>
    </p:spTree>
    <p:extLst>
      <p:ext uri="{BB962C8B-B14F-4D97-AF65-F5344CB8AC3E}">
        <p14:creationId xmlns:p14="http://schemas.microsoft.com/office/powerpoint/2010/main" val="3286798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282682A2-9CC9-45BA-B401-33D2B4A914BD}" type="datetimeFigureOut">
              <a:rPr lang="nl-BE" smtClean="0"/>
              <a:t>19/03/2019</a:t>
            </a:fld>
            <a:endParaRPr lang="nl-BE"/>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97C8804F-93AE-4CC3-BDAA-5FA1ABE7C041}" type="slidenum">
              <a:rPr lang="nl-BE" smtClean="0"/>
              <a:t>‹#›</a:t>
            </a:fld>
            <a:endParaRPr lang="nl-BE"/>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3273" y="6214186"/>
            <a:ext cx="1377141" cy="643814"/>
          </a:xfrm>
          <a:prstGeom prst="rect">
            <a:avLst/>
          </a:prstGeom>
        </p:spPr>
      </p:pic>
    </p:spTree>
    <p:extLst>
      <p:ext uri="{BB962C8B-B14F-4D97-AF65-F5344CB8AC3E}">
        <p14:creationId xmlns:p14="http://schemas.microsoft.com/office/powerpoint/2010/main" val="874916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82682A2-9CC9-45BA-B401-33D2B4A914BD}" type="datetimeFigureOut">
              <a:rPr lang="nl-BE" smtClean="0"/>
              <a:t>19/03/2019</a:t>
            </a:fld>
            <a:endParaRPr lang="nl-BE"/>
          </a:p>
        </p:txBody>
      </p:sp>
      <p:sp>
        <p:nvSpPr>
          <p:cNvPr id="3" name="Tijdelijke aanduiding voor voettekst 2"/>
          <p:cNvSpPr>
            <a:spLocks noGrp="1"/>
          </p:cNvSpPr>
          <p:nvPr>
            <p:ph type="ftr" sz="quarter" idx="1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97C8804F-93AE-4CC3-BDAA-5FA1ABE7C041}" type="slidenum">
              <a:rPr lang="nl-BE" smtClean="0"/>
              <a:t>‹#›</a:t>
            </a:fld>
            <a:endParaRPr lang="nl-BE"/>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3273" y="6214186"/>
            <a:ext cx="1377141" cy="643814"/>
          </a:xfrm>
          <a:prstGeom prst="rect">
            <a:avLst/>
          </a:prstGeom>
        </p:spPr>
      </p:pic>
    </p:spTree>
    <p:extLst>
      <p:ext uri="{BB962C8B-B14F-4D97-AF65-F5344CB8AC3E}">
        <p14:creationId xmlns:p14="http://schemas.microsoft.com/office/powerpoint/2010/main" val="3122049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282682A2-9CC9-45BA-B401-33D2B4A914BD}" type="datetimeFigureOut">
              <a:rPr lang="nl-BE" smtClean="0"/>
              <a:t>19/03/2019</a:t>
            </a:fld>
            <a:endParaRPr lang="nl-BE"/>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97C8804F-93AE-4CC3-BDAA-5FA1ABE7C041}" type="slidenum">
              <a:rPr lang="nl-BE" smtClean="0"/>
              <a:t>‹#›</a:t>
            </a:fld>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3273" y="6214186"/>
            <a:ext cx="1377141" cy="643814"/>
          </a:xfrm>
          <a:prstGeom prst="rect">
            <a:avLst/>
          </a:prstGeom>
        </p:spPr>
      </p:pic>
    </p:spTree>
    <p:extLst>
      <p:ext uri="{BB962C8B-B14F-4D97-AF65-F5344CB8AC3E}">
        <p14:creationId xmlns:p14="http://schemas.microsoft.com/office/powerpoint/2010/main" val="1326750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7.png"/><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682A2-9CC9-45BA-B401-33D2B4A914BD}" type="datetimeFigureOut">
              <a:rPr lang="nl-BE" smtClean="0"/>
              <a:t>19/03/2019</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dirty="0"/>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C8804F-93AE-4CC3-BDAA-5FA1ABE7C041}" type="slidenum">
              <a:rPr lang="nl-BE" smtClean="0"/>
              <a:t>‹#›</a:t>
            </a:fld>
            <a:endParaRPr lang="nl-BE"/>
          </a:p>
        </p:txBody>
      </p:sp>
    </p:spTree>
    <p:extLst>
      <p:ext uri="{BB962C8B-B14F-4D97-AF65-F5344CB8AC3E}">
        <p14:creationId xmlns:p14="http://schemas.microsoft.com/office/powerpoint/2010/main" val="355975728"/>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70" r:id="rId13"/>
    <p:sldLayoutId id="214748367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713" y="177188"/>
            <a:ext cx="11043450" cy="607284"/>
          </a:xfrm>
          <a:prstGeom prst="rect">
            <a:avLst/>
          </a:prstGeom>
        </p:spPr>
        <p:txBody>
          <a:bodyPr vert="horz" lIns="91440" tIns="45720" rIns="91440" bIns="45720" rtlCol="0" anchor="t" anchorCtr="0">
            <a:noAutofit/>
          </a:bodyPr>
          <a:lstStyle/>
          <a:p>
            <a:r>
              <a:rPr lang="nl-BE" noProof="0" dirty="0"/>
              <a:t>Klik om de stijl te bewerken</a:t>
            </a:r>
          </a:p>
        </p:txBody>
      </p:sp>
      <p:sp>
        <p:nvSpPr>
          <p:cNvPr id="3" name="Text Placeholder 2"/>
          <p:cNvSpPr>
            <a:spLocks noGrp="1"/>
          </p:cNvSpPr>
          <p:nvPr>
            <p:ph type="body" idx="1"/>
          </p:nvPr>
        </p:nvSpPr>
        <p:spPr>
          <a:xfrm>
            <a:off x="587726" y="839787"/>
            <a:ext cx="11039437" cy="4708125"/>
          </a:xfrm>
          <a:prstGeom prst="rect">
            <a:avLst/>
          </a:prstGeom>
        </p:spPr>
        <p:txBody>
          <a:bodyPr vert="horz" lIns="91440" tIns="45720" rIns="91440" bIns="45720" rtlCol="0">
            <a:normAutofit/>
          </a:body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
        <p:nvSpPr>
          <p:cNvPr id="4" name="Date Placeholder 3"/>
          <p:cNvSpPr>
            <a:spLocks noGrp="1"/>
          </p:cNvSpPr>
          <p:nvPr>
            <p:ph type="dt" sz="half" idx="2"/>
          </p:nvPr>
        </p:nvSpPr>
        <p:spPr>
          <a:xfrm>
            <a:off x="2863577" y="6292057"/>
            <a:ext cx="161582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870D1A-A3AB-4E9F-892E-C45B5A80FDBF}" type="datetime1">
              <a:rPr lang="nl-BE" noProof="0" smtClean="0"/>
              <a:t>19/03/2019</a:t>
            </a:fld>
            <a:endParaRPr lang="nl-BE" noProof="0" dirty="0"/>
          </a:p>
        </p:txBody>
      </p:sp>
      <p:sp>
        <p:nvSpPr>
          <p:cNvPr id="5" name="Footer Placeholder 4"/>
          <p:cNvSpPr>
            <a:spLocks noGrp="1"/>
          </p:cNvSpPr>
          <p:nvPr>
            <p:ph type="ftr" sz="quarter" idx="3"/>
          </p:nvPr>
        </p:nvSpPr>
        <p:spPr>
          <a:xfrm>
            <a:off x="4788740" y="6324204"/>
            <a:ext cx="5873958" cy="30792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noProof="0" dirty="0"/>
          </a:p>
        </p:txBody>
      </p:sp>
      <p:sp>
        <p:nvSpPr>
          <p:cNvPr id="6"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a:t>
            </a:fld>
            <a:endParaRPr lang="nl-BE" noProof="0" dirty="0"/>
          </a:p>
        </p:txBody>
      </p:sp>
      <p:sp>
        <p:nvSpPr>
          <p:cNvPr id="7" name="Title positioning box" hidden="1"/>
          <p:cNvSpPr/>
          <p:nvPr/>
        </p:nvSpPr>
        <p:spPr>
          <a:xfrm>
            <a:off x="652023" y="258187"/>
            <a:ext cx="10885039" cy="32599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8" name="Text positoning box" hidden="1"/>
          <p:cNvSpPr/>
          <p:nvPr/>
        </p:nvSpPr>
        <p:spPr>
          <a:xfrm>
            <a:off x="652023" y="1113750"/>
            <a:ext cx="5786791" cy="442968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9" name="Logo positioning box" hidden="1"/>
          <p:cNvSpPr/>
          <p:nvPr/>
        </p:nvSpPr>
        <p:spPr>
          <a:xfrm flipV="1">
            <a:off x="653103" y="5539811"/>
            <a:ext cx="10883960" cy="99587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0064" y="5559019"/>
            <a:ext cx="1623178" cy="1298981"/>
          </a:xfrm>
          <a:prstGeom prst="rect">
            <a:avLst/>
          </a:prstGeom>
        </p:spPr>
      </p:pic>
      <p:sp>
        <p:nvSpPr>
          <p:cNvPr id="12" name="Text positoning box" hidden="1"/>
          <p:cNvSpPr/>
          <p:nvPr/>
        </p:nvSpPr>
        <p:spPr>
          <a:xfrm>
            <a:off x="6449530" y="1113750"/>
            <a:ext cx="642977" cy="442968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13" name="Text positoning box" hidden="1"/>
          <p:cNvSpPr/>
          <p:nvPr/>
        </p:nvSpPr>
        <p:spPr>
          <a:xfrm>
            <a:off x="7101553" y="953691"/>
            <a:ext cx="4435509" cy="458974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Tree>
    <p:extLst>
      <p:ext uri="{BB962C8B-B14F-4D97-AF65-F5344CB8AC3E}">
        <p14:creationId xmlns:p14="http://schemas.microsoft.com/office/powerpoint/2010/main" val="22642529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hf hdr="0" ftr="0" dt="0"/>
  <p:txStyles>
    <p:titleStyle>
      <a:lvl1pPr algn="l" defTabSz="914289" rtl="0" eaLnBrk="1" latinLnBrk="0" hangingPunct="1">
        <a:lnSpc>
          <a:spcPct val="90000"/>
        </a:lnSpc>
        <a:spcBef>
          <a:spcPct val="0"/>
        </a:spcBef>
        <a:buNone/>
        <a:defRPr sz="3797" u="sng" kern="1200" cap="all" baseline="0">
          <a:solidFill>
            <a:srgbClr val="1E64C8"/>
          </a:solidFill>
          <a:uFill>
            <a:solidFill>
              <a:srgbClr val="1E64C8"/>
            </a:solidFill>
          </a:uFill>
          <a:latin typeface="+mj-lt"/>
          <a:ea typeface="+mj-ea"/>
          <a:cs typeface="+mj-cs"/>
        </a:defRPr>
      </a:lvl1pPr>
    </p:titleStyle>
    <p:bodyStyle>
      <a:lvl1pPr marL="377266" indent="-316993" algn="l" defTabSz="914289" rtl="0" eaLnBrk="1" latinLnBrk="0" hangingPunct="1">
        <a:lnSpc>
          <a:spcPct val="120000"/>
        </a:lnSpc>
        <a:spcBef>
          <a:spcPts val="0"/>
        </a:spcBef>
        <a:buFont typeface="Arial" panose="020B0604020202020204" pitchFamily="34" charset="0"/>
        <a:buChar char="̶"/>
        <a:defRPr sz="3375" kern="1200">
          <a:solidFill>
            <a:schemeClr val="tx1"/>
          </a:solidFill>
          <a:latin typeface="+mn-lt"/>
          <a:ea typeface="+mn-ea"/>
          <a:cs typeface="+mn-cs"/>
        </a:defRPr>
      </a:lvl1pPr>
      <a:lvl2pPr marL="822619" indent="-316993" algn="l" defTabSz="321457" rtl="0" eaLnBrk="1" latinLnBrk="0" hangingPunct="1">
        <a:lnSpc>
          <a:spcPct val="120000"/>
        </a:lnSpc>
        <a:spcBef>
          <a:spcPts val="0"/>
        </a:spcBef>
        <a:buFont typeface="Arial" panose="020B0604020202020204" pitchFamily="34" charset="0"/>
        <a:buChar char="̶"/>
        <a:tabLst/>
        <a:defRPr sz="3375" kern="1200">
          <a:solidFill>
            <a:schemeClr val="tx1"/>
          </a:solidFill>
          <a:latin typeface="+mn-lt"/>
          <a:ea typeface="+mn-ea"/>
          <a:cs typeface="+mn-cs"/>
        </a:defRPr>
      </a:lvl2pPr>
      <a:lvl3pPr marL="1234485" indent="-316395" algn="l" defTabSz="914289" rtl="0" eaLnBrk="1" latinLnBrk="0" hangingPunct="1">
        <a:lnSpc>
          <a:spcPct val="120000"/>
        </a:lnSpc>
        <a:spcBef>
          <a:spcPts val="0"/>
        </a:spcBef>
        <a:buFont typeface="Arial" panose="020B0604020202020204" pitchFamily="34" charset="0"/>
        <a:buChar char="‒"/>
        <a:defRPr sz="3375" kern="1200">
          <a:solidFill>
            <a:schemeClr val="tx1"/>
          </a:solidFill>
          <a:latin typeface="+mn-lt"/>
          <a:ea typeface="+mn-ea"/>
          <a:cs typeface="+mn-cs"/>
        </a:defRPr>
      </a:lvl3pPr>
      <a:lvl4pPr marL="1013483" indent="-387312" algn="l" defTabSz="914289" rtl="0" eaLnBrk="1" latinLnBrk="0" hangingPunct="1">
        <a:lnSpc>
          <a:spcPct val="120000"/>
        </a:lnSpc>
        <a:spcBef>
          <a:spcPts val="0"/>
        </a:spcBef>
        <a:buFont typeface="Arial" panose="020B0604020202020204" pitchFamily="34" charset="0"/>
        <a:buChar char="–"/>
        <a:defRPr sz="3375" kern="1200">
          <a:solidFill>
            <a:schemeClr val="tx1"/>
          </a:solidFill>
          <a:latin typeface="+mn-lt"/>
          <a:ea typeface="+mn-ea"/>
          <a:cs typeface="+mn-cs"/>
        </a:defRPr>
      </a:lvl4pPr>
      <a:lvl5pPr marL="1828289" indent="-814805" algn="l" defTabSz="914289" rtl="0" eaLnBrk="1" latinLnBrk="0" hangingPunct="1">
        <a:lnSpc>
          <a:spcPct val="120000"/>
        </a:lnSpc>
        <a:spcBef>
          <a:spcPts val="0"/>
        </a:spcBef>
        <a:buFont typeface="Arial" panose="020B0604020202020204" pitchFamily="34" charset="0"/>
        <a:buNone/>
        <a:defRPr sz="3375" kern="1200">
          <a:solidFill>
            <a:schemeClr val="tx1"/>
          </a:solidFill>
          <a:latin typeface="+mn-lt"/>
          <a:ea typeface="+mn-ea"/>
          <a:cs typeface="+mn-cs"/>
        </a:defRPr>
      </a:lvl5pPr>
      <a:lvl6pPr marL="2514295" indent="-228572" algn="l" defTabSz="9142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9" indent="-228572" algn="l" defTabSz="9142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83" indent="-228572" algn="l" defTabSz="9142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28" indent="-228572" algn="l" defTabSz="9142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3" algn="l" defTabSz="914289" rtl="0" eaLnBrk="1" latinLnBrk="0" hangingPunct="1">
        <a:defRPr sz="1800" kern="1200">
          <a:solidFill>
            <a:schemeClr val="tx1"/>
          </a:solidFill>
          <a:latin typeface="+mn-lt"/>
          <a:ea typeface="+mn-ea"/>
          <a:cs typeface="+mn-cs"/>
        </a:defRPr>
      </a:lvl4pPr>
      <a:lvl5pPr marL="1828577" algn="l" defTabSz="914289" rtl="0" eaLnBrk="1" latinLnBrk="0" hangingPunct="1">
        <a:defRPr sz="1800" kern="1200">
          <a:solidFill>
            <a:schemeClr val="tx1"/>
          </a:solidFill>
          <a:latin typeface="+mn-lt"/>
          <a:ea typeface="+mn-ea"/>
          <a:cs typeface="+mn-cs"/>
        </a:defRPr>
      </a:lvl5pPr>
      <a:lvl6pPr marL="2285723" algn="l" defTabSz="914289" rtl="0" eaLnBrk="1" latinLnBrk="0" hangingPunct="1">
        <a:defRPr sz="1800" kern="1200">
          <a:solidFill>
            <a:schemeClr val="tx1"/>
          </a:solidFill>
          <a:latin typeface="+mn-lt"/>
          <a:ea typeface="+mn-ea"/>
          <a:cs typeface="+mn-cs"/>
        </a:defRPr>
      </a:lvl6pPr>
      <a:lvl7pPr marL="2742867"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6" algn="l" defTabSz="9142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p:cNvSpPr>
            <a:spLocks noGrp="1"/>
          </p:cNvSpPr>
          <p:nvPr>
            <p:ph type="ctrTitle"/>
          </p:nvPr>
        </p:nvSpPr>
        <p:spPr>
          <a:xfrm>
            <a:off x="1030242" y="1414131"/>
            <a:ext cx="10554056" cy="2238610"/>
          </a:xfrm>
        </p:spPr>
        <p:txBody>
          <a:bodyPr/>
          <a:lstStyle/>
          <a:p>
            <a:pPr algn="ctr"/>
            <a:r>
              <a:rPr lang="nl-NL" sz="4400" dirty="0"/>
              <a:t>Onroerend Goed over de grenzen heen</a:t>
            </a:r>
          </a:p>
        </p:txBody>
      </p:sp>
      <p:sp>
        <p:nvSpPr>
          <p:cNvPr id="18" name="Ondertitel 17"/>
          <p:cNvSpPr>
            <a:spLocks noGrp="1"/>
          </p:cNvSpPr>
          <p:nvPr>
            <p:ph type="subTitle" idx="1"/>
          </p:nvPr>
        </p:nvSpPr>
        <p:spPr>
          <a:xfrm>
            <a:off x="1030242" y="4208966"/>
            <a:ext cx="10681842" cy="410063"/>
          </a:xfrm>
        </p:spPr>
        <p:txBody>
          <a:bodyPr>
            <a:noAutofit/>
          </a:bodyPr>
          <a:lstStyle/>
          <a:p>
            <a:pPr algn="ctr"/>
            <a:r>
              <a:rPr lang="nl-NL" sz="3200" dirty="0"/>
              <a:t>Grensoverschrijdende aspecten van onroerend goed</a:t>
            </a:r>
            <a:br>
              <a:rPr lang="nl-NL" sz="3200" dirty="0"/>
            </a:br>
            <a:r>
              <a:rPr lang="nl-NL" sz="3200" dirty="0"/>
              <a:t> </a:t>
            </a:r>
            <a:br>
              <a:rPr lang="nl-NL" sz="3200" dirty="0"/>
            </a:br>
            <a:r>
              <a:rPr lang="nl-NL" sz="3200" dirty="0"/>
              <a:t>vanuit Belgisch fiscaal perspectief</a:t>
            </a:r>
          </a:p>
        </p:txBody>
      </p:sp>
      <p:sp>
        <p:nvSpPr>
          <p:cNvPr id="6" name="Text Placeholder Organsation L1/L2"/>
          <p:cNvSpPr>
            <a:spLocks noGrp="1"/>
          </p:cNvSpPr>
          <p:nvPr>
            <p:ph type="body" sz="quarter" idx="10"/>
          </p:nvPr>
        </p:nvSpPr>
        <p:spPr>
          <a:xfrm>
            <a:off x="4792725" y="0"/>
            <a:ext cx="7399275" cy="967563"/>
          </a:xfrm>
        </p:spPr>
        <p:txBody>
          <a:bodyPr>
            <a:noAutofit/>
          </a:bodyPr>
          <a:lstStyle/>
          <a:p>
            <a:r>
              <a:rPr lang="nl-BE" sz="1700" dirty="0"/>
              <a:t>vakgroep </a:t>
            </a:r>
            <a:r>
              <a:rPr lang="nl-BE" sz="1700" dirty="0" err="1"/>
              <a:t>Metajuridica</a:t>
            </a:r>
            <a:r>
              <a:rPr lang="nl-BE" sz="1700" dirty="0"/>
              <a:t>, privaat- en ondernemingsrecht</a:t>
            </a:r>
          </a:p>
          <a:p>
            <a:r>
              <a:rPr lang="nl-BE" sz="1700" dirty="0"/>
              <a:t>  </a:t>
            </a:r>
          </a:p>
          <a:p>
            <a:pPr lvl="1"/>
            <a:r>
              <a:rPr lang="nl-BE" sz="1700" dirty="0"/>
              <a:t>                       Onderzoeksgroep Fiscaal recht</a:t>
            </a:r>
          </a:p>
        </p:txBody>
      </p:sp>
      <p:sp>
        <p:nvSpPr>
          <p:cNvPr id="2" name="Tekstvak 1">
            <a:extLst>
              <a:ext uri="{FF2B5EF4-FFF2-40B4-BE49-F238E27FC236}">
                <a16:creationId xmlns:a16="http://schemas.microsoft.com/office/drawing/2014/main" xmlns="" id="{AE9DF37F-39C4-49E9-A39F-2324A007A4D2}"/>
              </a:ext>
            </a:extLst>
          </p:cNvPr>
          <p:cNvSpPr txBox="1"/>
          <p:nvPr/>
        </p:nvSpPr>
        <p:spPr>
          <a:xfrm>
            <a:off x="8492362" y="5730949"/>
            <a:ext cx="2531719" cy="797078"/>
          </a:xfrm>
          <a:prstGeom prst="rect">
            <a:avLst/>
          </a:prstGeom>
          <a:noFill/>
        </p:spPr>
        <p:txBody>
          <a:bodyPr wrap="none" rtlCol="0">
            <a:spAutoFit/>
          </a:bodyPr>
          <a:lstStyle/>
          <a:p>
            <a:pPr>
              <a:lnSpc>
                <a:spcPct val="120000"/>
              </a:lnSpc>
            </a:pPr>
            <a:r>
              <a:rPr lang="nl-BE" sz="2000" dirty="0"/>
              <a:t>Prof. dr. M. Delanote</a:t>
            </a:r>
          </a:p>
          <a:p>
            <a:pPr>
              <a:lnSpc>
                <a:spcPct val="120000"/>
              </a:lnSpc>
            </a:pPr>
            <a:r>
              <a:rPr lang="nl-BE" sz="2000" dirty="0"/>
              <a:t>Prof. dr. B. Peeters</a:t>
            </a:r>
          </a:p>
        </p:txBody>
      </p:sp>
    </p:spTree>
    <p:extLst>
      <p:ext uri="{BB962C8B-B14F-4D97-AF65-F5344CB8AC3E}">
        <p14:creationId xmlns:p14="http://schemas.microsoft.com/office/powerpoint/2010/main" val="3355618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432261"/>
            <a:ext cx="10515600" cy="587912"/>
          </a:xfrm>
        </p:spPr>
        <p:txBody>
          <a:bodyPr>
            <a:noAutofit/>
          </a:bodyPr>
          <a:lstStyle/>
          <a:p>
            <a:r>
              <a:rPr lang="nl-NL" sz="4000" dirty="0">
                <a:solidFill>
                  <a:srgbClr val="0038A8"/>
                </a:solidFill>
              </a:rPr>
              <a:t>Belgisch belastingregime van een buitenlands tweede verblijf </a:t>
            </a:r>
            <a:endParaRPr lang="nl-BE" sz="2800" dirty="0">
              <a:solidFill>
                <a:srgbClr val="0038A8"/>
              </a:solidFill>
            </a:endParaRPr>
          </a:p>
        </p:txBody>
      </p:sp>
      <p:sp>
        <p:nvSpPr>
          <p:cNvPr id="5" name="Titel 1"/>
          <p:cNvSpPr txBox="1">
            <a:spLocks/>
          </p:cNvSpPr>
          <p:nvPr/>
        </p:nvSpPr>
        <p:spPr>
          <a:xfrm>
            <a:off x="626499" y="10201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Algemeen</a:t>
            </a:r>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6" name="Tekstvak 5"/>
          <p:cNvSpPr txBox="1"/>
          <p:nvPr/>
        </p:nvSpPr>
        <p:spPr>
          <a:xfrm>
            <a:off x="653769" y="1893022"/>
            <a:ext cx="11353800" cy="5139869"/>
          </a:xfrm>
          <a:prstGeom prst="rect">
            <a:avLst/>
          </a:prstGeom>
          <a:noFill/>
        </p:spPr>
        <p:txBody>
          <a:bodyPr wrap="square" rtlCol="0">
            <a:spAutoFit/>
          </a:bodyPr>
          <a:lstStyle/>
          <a:p>
            <a:pPr marL="742950" lvl="1" indent="-285750">
              <a:buFont typeface="Arial" panose="020B0604020202020204" pitchFamily="34" charset="0"/>
              <a:buChar char="•"/>
            </a:pPr>
            <a:r>
              <a:rPr lang="nl-NL" sz="1600" dirty="0">
                <a:ea typeface="Verdana" panose="020B0604030504040204" pitchFamily="34" charset="0"/>
                <a:cs typeface="Verdana" panose="020B0604030504040204" pitchFamily="34" charset="0"/>
              </a:rPr>
              <a:t>Het begrip “</a:t>
            </a:r>
            <a:r>
              <a:rPr lang="nl-BE" sz="1600" dirty="0">
                <a:ea typeface="Verdana" panose="020B0604030504040204" pitchFamily="34" charset="0"/>
                <a:cs typeface="Verdana" panose="020B0604030504040204" pitchFamily="34" charset="0"/>
              </a:rPr>
              <a:t>huurwaarde”</a:t>
            </a:r>
          </a:p>
          <a:p>
            <a:pPr lvl="1"/>
            <a:endParaRPr lang="nl-BE" sz="1600" dirty="0">
              <a:ea typeface="Verdana" panose="020B0604030504040204" pitchFamily="34" charset="0"/>
              <a:cs typeface="Verdana" panose="020B0604030504040204" pitchFamily="34" charset="0"/>
            </a:endParaRPr>
          </a:p>
          <a:p>
            <a:pPr marL="1200150" lvl="2" indent="-285750">
              <a:buFont typeface="Arial" panose="020B0604020202020204" pitchFamily="34" charset="0"/>
              <a:buChar char="•"/>
            </a:pPr>
            <a:r>
              <a:rPr lang="fr-BE" sz="1600" dirty="0" err="1">
                <a:ea typeface="Verdana" panose="020B0604030504040204" pitchFamily="34" charset="0"/>
                <a:cs typeface="Verdana" panose="020B0604030504040204" pitchFamily="34" charset="0"/>
              </a:rPr>
              <a:t>Standpunt</a:t>
            </a:r>
            <a:r>
              <a:rPr lang="fr-BE" sz="1600" dirty="0">
                <a:ea typeface="Verdana" panose="020B0604030504040204" pitchFamily="34" charset="0"/>
                <a:cs typeface="Verdana" panose="020B0604030504040204" pitchFamily="34" charset="0"/>
              </a:rPr>
              <a:t> van de </a:t>
            </a:r>
            <a:r>
              <a:rPr lang="fr-BE" sz="1600" dirty="0" err="1">
                <a:ea typeface="Verdana" panose="020B0604030504040204" pitchFamily="34" charset="0"/>
                <a:cs typeface="Verdana" panose="020B0604030504040204" pitchFamily="34" charset="0"/>
              </a:rPr>
              <a:t>Administratie</a:t>
            </a:r>
            <a:r>
              <a:rPr lang="fr-BE" sz="1600" dirty="0">
                <a:ea typeface="Verdana" panose="020B0604030504040204" pitchFamily="34" charset="0"/>
                <a:cs typeface="Verdana" panose="020B0604030504040204" pitchFamily="34" charset="0"/>
              </a:rPr>
              <a:t> in Comm.IB92 nr. 13/8 </a:t>
            </a:r>
          </a:p>
          <a:p>
            <a:pPr lvl="2"/>
            <a:endParaRPr lang="fr-BE" sz="1600" dirty="0">
              <a:ea typeface="Verdana" panose="020B0604030504040204" pitchFamily="34" charset="0"/>
              <a:cs typeface="Verdana" panose="020B0604030504040204" pitchFamily="34" charset="0"/>
            </a:endParaRPr>
          </a:p>
          <a:p>
            <a:pPr algn="just"/>
            <a:r>
              <a:rPr lang="nl-BE" sz="1600" dirty="0"/>
              <a:t>	“</a:t>
            </a:r>
            <a:r>
              <a:rPr lang="nl-BE" sz="1400" i="1" dirty="0"/>
              <a:t>De huurwaarde vertegenwoordigt </a:t>
            </a:r>
            <a:r>
              <a:rPr lang="nl-BE" sz="1400" i="1" u="sng" dirty="0"/>
              <a:t>de gemiddelde jaarlijkse brutohuur die men, in geval van verhuring</a:t>
            </a:r>
            <a:r>
              <a:rPr lang="nl-BE" sz="1400" i="1" dirty="0"/>
              <a:t>, gedurende het belastbaar tijdperk, 	volgens de gebruiken van het land en de ligging van de goederen, </a:t>
            </a:r>
            <a:r>
              <a:rPr lang="nl-BE" sz="1400" i="1" u="sng" dirty="0"/>
              <a:t>had kunnen verkrijgen</a:t>
            </a:r>
            <a:r>
              <a:rPr lang="nl-BE" sz="1400" i="1" dirty="0"/>
              <a:t>, in de vorm zowel van een eigenlijke huurprijs als van 	door de huurder voor rekening en in de plaats van de verhuurder gedragen lasten of van door de huurder ten voordele en voor rekening van de 	verhuurder geleverde prestaties en goederen.</a:t>
            </a:r>
          </a:p>
          <a:p>
            <a:pPr algn="just"/>
            <a:r>
              <a:rPr lang="nl-BE" sz="1400" i="1" dirty="0"/>
              <a:t> </a:t>
            </a:r>
          </a:p>
          <a:p>
            <a:pPr algn="just"/>
            <a:r>
              <a:rPr lang="nl-BE" sz="1400" i="1" dirty="0"/>
              <a:t>	Tot staving van de door hem aangegeven huurwaarde, moet de eigenaar, op verzoek van de aanslagambtenaar, alle nodig geachte 	verantwoordingsstukken en inzonderheid de akten van verwerving van de goederen, de aangiften van successierechten, de bescheiden van de 	grondbelastingen en de personele belastingen overleggen. Voor de controle van het bedoelde bedrag kunnen eventueel opzoekingen worden 	gedaan bij de bevoegde ontvangers van de successierechten</a:t>
            </a:r>
            <a:r>
              <a:rPr lang="nl-BE" sz="1600" dirty="0"/>
              <a:t>.”</a:t>
            </a:r>
            <a:endParaRPr lang="nl-BE" sz="1600" dirty="0">
              <a:ea typeface="Verdana" panose="020B0604030504040204" pitchFamily="34" charset="0"/>
              <a:cs typeface="Verdana" panose="020B0604030504040204" pitchFamily="34" charset="0"/>
            </a:endParaRPr>
          </a:p>
          <a:p>
            <a:endParaRPr lang="fr-BE" sz="1600" dirty="0">
              <a:latin typeface="Verdana" panose="020B0604030504040204" pitchFamily="34" charset="0"/>
              <a:ea typeface="Verdana" panose="020B0604030504040204" pitchFamily="34" charset="0"/>
              <a:cs typeface="Verdana" panose="020B0604030504040204" pitchFamily="34" charset="0"/>
            </a:endParaRPr>
          </a:p>
          <a:p>
            <a:pPr marL="1200150" lvl="2" indent="-285750">
              <a:buFont typeface="Wingdings" panose="05000000000000000000" pitchFamily="2" charset="2"/>
              <a:buChar char="è"/>
            </a:pPr>
            <a:r>
              <a:rPr lang="fr-BE" sz="1600" dirty="0">
                <a:ea typeface="Verdana" panose="020B0604030504040204" pitchFamily="34" charset="0"/>
                <a:cs typeface="Verdana" panose="020B0604030504040204" pitchFamily="34" charset="0"/>
                <a:sym typeface="Wingdings" panose="05000000000000000000" pitchFamily="2" charset="2"/>
              </a:rPr>
              <a:t>In de </a:t>
            </a:r>
            <a:r>
              <a:rPr lang="fr-BE" sz="1600" dirty="0" err="1">
                <a:ea typeface="Verdana" panose="020B0604030504040204" pitchFamily="34" charset="0"/>
                <a:cs typeface="Verdana" panose="020B0604030504040204" pitchFamily="34" charset="0"/>
                <a:sym typeface="Wingdings" panose="05000000000000000000" pitchFamily="2" charset="2"/>
              </a:rPr>
              <a:t>praktijk</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zeer</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moeilijk</a:t>
            </a:r>
            <a:r>
              <a:rPr lang="fr-BE" sz="1600" dirty="0">
                <a:ea typeface="Verdana" panose="020B0604030504040204" pitchFamily="34" charset="0"/>
                <a:cs typeface="Verdana" panose="020B0604030504040204" pitchFamily="34" charset="0"/>
                <a:sym typeface="Wingdings" panose="05000000000000000000" pitchFamily="2" charset="2"/>
              </a:rPr>
              <a:t> om de ‘</a:t>
            </a:r>
            <a:r>
              <a:rPr lang="fr-BE" sz="1600" dirty="0" err="1">
                <a:ea typeface="Verdana" panose="020B0604030504040204" pitchFamily="34" charset="0"/>
                <a:cs typeface="Verdana" panose="020B0604030504040204" pitchFamily="34" charset="0"/>
                <a:sym typeface="Wingdings" panose="05000000000000000000" pitchFamily="2" charset="2"/>
              </a:rPr>
              <a:t>huurwaarde</a:t>
            </a:r>
            <a:r>
              <a:rPr lang="fr-BE" sz="1600" dirty="0">
                <a:ea typeface="Verdana" panose="020B0604030504040204" pitchFamily="34" charset="0"/>
                <a:cs typeface="Verdana" panose="020B0604030504040204" pitchFamily="34" charset="0"/>
                <a:sym typeface="Wingdings" panose="05000000000000000000" pitchFamily="2" charset="2"/>
              </a:rPr>
              <a:t>’ van </a:t>
            </a:r>
            <a:r>
              <a:rPr lang="fr-BE" sz="1600" dirty="0" err="1">
                <a:ea typeface="Verdana" panose="020B0604030504040204" pitchFamily="34" charset="0"/>
                <a:cs typeface="Verdana" panose="020B0604030504040204" pitchFamily="34" charset="0"/>
                <a:sym typeface="Wingdings" panose="05000000000000000000" pitchFamily="2" charset="2"/>
              </a:rPr>
              <a:t>een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buitenlands</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onroerend</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goed</a:t>
            </a:r>
            <a:r>
              <a:rPr lang="fr-BE" sz="1600" dirty="0">
                <a:ea typeface="Verdana" panose="020B0604030504040204" pitchFamily="34" charset="0"/>
                <a:cs typeface="Verdana" panose="020B0604030504040204" pitchFamily="34" charset="0"/>
                <a:sym typeface="Wingdings" panose="05000000000000000000" pitchFamily="2" charset="2"/>
              </a:rPr>
              <a:t> te </a:t>
            </a:r>
            <a:r>
              <a:rPr lang="fr-BE" sz="1600" dirty="0" err="1">
                <a:ea typeface="Verdana" panose="020B0604030504040204" pitchFamily="34" charset="0"/>
                <a:cs typeface="Verdana" panose="020B0604030504040204" pitchFamily="34" charset="0"/>
                <a:sym typeface="Wingdings" panose="05000000000000000000" pitchFamily="2" charset="2"/>
              </a:rPr>
              <a:t>bepalen</a:t>
            </a:r>
            <a:r>
              <a:rPr lang="fr-BE" sz="1600" dirty="0">
                <a:ea typeface="Verdana" panose="020B0604030504040204" pitchFamily="34" charset="0"/>
                <a:cs typeface="Verdana" panose="020B0604030504040204" pitchFamily="34" charset="0"/>
                <a:sym typeface="Wingdings" panose="05000000000000000000" pitchFamily="2" charset="2"/>
              </a:rPr>
              <a:t/>
            </a:r>
            <a:br>
              <a:rPr lang="fr-BE" sz="1600" dirty="0">
                <a:ea typeface="Verdana" panose="020B0604030504040204" pitchFamily="34" charset="0"/>
                <a:cs typeface="Verdana" panose="020B0604030504040204" pitchFamily="34" charset="0"/>
                <a:sym typeface="Wingdings" panose="05000000000000000000" pitchFamily="2" charset="2"/>
              </a:rPr>
            </a:br>
            <a:r>
              <a:rPr lang="fr-BE" sz="1600" dirty="0">
                <a:ea typeface="Verdana" panose="020B0604030504040204" pitchFamily="34" charset="0"/>
                <a:cs typeface="Verdana" panose="020B0604030504040204" pitchFamily="34" charset="0"/>
                <a:sym typeface="Wingdings" panose="05000000000000000000" pitchFamily="2" charset="2"/>
              </a:rPr>
              <a:t>	=&gt; </a:t>
            </a:r>
            <a:r>
              <a:rPr lang="fr-BE" sz="1600" dirty="0" err="1">
                <a:ea typeface="Verdana" panose="020B0604030504040204" pitchFamily="34" charset="0"/>
                <a:cs typeface="Verdana" panose="020B0604030504040204" pitchFamily="34" charset="0"/>
                <a:sym typeface="Wingdings" panose="05000000000000000000" pitchFamily="2" charset="2"/>
              </a:rPr>
              <a:t>referentiewaarden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zelf</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voor</a:t>
            </a:r>
            <a:r>
              <a:rPr lang="fr-BE" sz="1600" dirty="0">
                <a:ea typeface="Verdana" panose="020B0604030504040204" pitchFamily="34" charset="0"/>
                <a:cs typeface="Verdana" panose="020B0604030504040204" pitchFamily="34" charset="0"/>
                <a:sym typeface="Wingdings" panose="05000000000000000000" pitchFamily="2" charset="2"/>
              </a:rPr>
              <a:t> te </a:t>
            </a:r>
            <a:r>
              <a:rPr lang="fr-BE" sz="1600" dirty="0" err="1">
                <a:ea typeface="Verdana" panose="020B0604030504040204" pitchFamily="34" charset="0"/>
                <a:cs typeface="Verdana" panose="020B0604030504040204" pitchFamily="34" charset="0"/>
                <a:sym typeface="Wingdings" panose="05000000000000000000" pitchFamily="2" charset="2"/>
              </a:rPr>
              <a:t>stellen</a:t>
            </a:r>
            <a:r>
              <a:rPr lang="fr-BE" sz="1600" dirty="0">
                <a:ea typeface="Verdana" panose="020B0604030504040204" pitchFamily="34" charset="0"/>
                <a:cs typeface="Verdana" panose="020B0604030504040204" pitchFamily="34" charset="0"/>
                <a:sym typeface="Wingdings" panose="05000000000000000000" pitchFamily="2" charset="2"/>
              </a:rPr>
              <a:t> van ‘</a:t>
            </a:r>
            <a:r>
              <a:rPr lang="fr-BE" sz="1600" dirty="0" err="1">
                <a:ea typeface="Verdana" panose="020B0604030504040204" pitchFamily="34" charset="0"/>
                <a:cs typeface="Verdana" panose="020B0604030504040204" pitchFamily="34" charset="0"/>
                <a:sym typeface="Wingdings" panose="05000000000000000000" pitchFamily="2" charset="2"/>
              </a:rPr>
              <a:t>gelijkaardige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woonsten</a:t>
            </a:r>
            <a:r>
              <a:rPr lang="fr-BE" sz="1600" dirty="0">
                <a:ea typeface="Verdana" panose="020B0604030504040204" pitchFamily="34" charset="0"/>
                <a:cs typeface="Verdana" panose="020B0604030504040204" pitchFamily="34" charset="0"/>
                <a:sym typeface="Wingdings" panose="05000000000000000000" pitchFamily="2" charset="2"/>
              </a:rPr>
              <a:t>’</a:t>
            </a:r>
            <a:br>
              <a:rPr lang="fr-BE" sz="1600" dirty="0">
                <a:ea typeface="Verdana" panose="020B0604030504040204" pitchFamily="34" charset="0"/>
                <a:cs typeface="Verdana" panose="020B0604030504040204" pitchFamily="34" charset="0"/>
                <a:sym typeface="Wingdings" panose="05000000000000000000" pitchFamily="2" charset="2"/>
              </a:rPr>
            </a:br>
            <a:r>
              <a:rPr lang="fr-BE" sz="1600" dirty="0">
                <a:ea typeface="Verdana" panose="020B0604030504040204" pitchFamily="34" charset="0"/>
                <a:cs typeface="Verdana" panose="020B0604030504040204" pitchFamily="34" charset="0"/>
                <a:sym typeface="Wingdings" panose="05000000000000000000" pitchFamily="2" charset="2"/>
              </a:rPr>
              <a:t>		MAAR: 	</a:t>
            </a:r>
            <a:r>
              <a:rPr lang="fr-BE" sz="1600">
                <a:ea typeface="Verdana" panose="020B0604030504040204" pitchFamily="34" charset="0"/>
                <a:cs typeface="Verdana" panose="020B0604030504040204" pitchFamily="34" charset="0"/>
                <a:sym typeface="Wingdings" panose="05000000000000000000" pitchFamily="2" charset="2"/>
              </a:rPr>
              <a:t>quid indien </a:t>
            </a:r>
            <a:r>
              <a:rPr lang="fr-BE" sz="1600" dirty="0" err="1">
                <a:ea typeface="Verdana" panose="020B0604030504040204" pitchFamily="34" charset="0"/>
                <a:cs typeface="Verdana" panose="020B0604030504040204" pitchFamily="34" charset="0"/>
                <a:sym typeface="Wingdings" panose="05000000000000000000" pitchFamily="2" charset="2"/>
              </a:rPr>
              <a:t>geen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gelijke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panden</a:t>
            </a:r>
            <a:r>
              <a:rPr lang="fr-BE" sz="1600" dirty="0">
                <a:ea typeface="Verdana" panose="020B0604030504040204" pitchFamily="34" charset="0"/>
                <a:cs typeface="Verdana" panose="020B0604030504040204" pitchFamily="34" charset="0"/>
                <a:sym typeface="Wingdings" panose="05000000000000000000" pitchFamily="2" charset="2"/>
              </a:rPr>
              <a:t>, </a:t>
            </a:r>
            <a:br>
              <a:rPr lang="fr-BE" sz="1600" dirty="0">
                <a:ea typeface="Verdana" panose="020B0604030504040204" pitchFamily="34" charset="0"/>
                <a:cs typeface="Verdana" panose="020B0604030504040204" pitchFamily="34" charset="0"/>
                <a:sym typeface="Wingdings" panose="05000000000000000000" pitchFamily="2" charset="2"/>
              </a:rPr>
            </a:br>
            <a:r>
              <a:rPr lang="fr-BE" sz="1600" dirty="0">
                <a:ea typeface="Verdana" panose="020B0604030504040204" pitchFamily="34" charset="0"/>
                <a:cs typeface="Verdana" panose="020B0604030504040204" pitchFamily="34" charset="0"/>
                <a:sym typeface="Wingdings" panose="05000000000000000000" pitchFamily="2" charset="2"/>
              </a:rPr>
              <a:t>			quid </a:t>
            </a:r>
            <a:r>
              <a:rPr lang="fr-BE" sz="1600" dirty="0" err="1">
                <a:ea typeface="Verdana" panose="020B0604030504040204" pitchFamily="34" charset="0"/>
                <a:cs typeface="Verdana" panose="020B0604030504040204" pitchFamily="34" charset="0"/>
                <a:sym typeface="Wingdings" panose="05000000000000000000" pitchFamily="2" charset="2"/>
              </a:rPr>
              <a:t>waarde</a:t>
            </a:r>
            <a:r>
              <a:rPr lang="fr-BE" sz="1600" dirty="0">
                <a:ea typeface="Verdana" panose="020B0604030504040204" pitchFamily="34" charset="0"/>
                <a:cs typeface="Verdana" panose="020B0604030504040204" pitchFamily="34" charset="0"/>
                <a:sym typeface="Wingdings" panose="05000000000000000000" pitchFamily="2" charset="2"/>
              </a:rPr>
              <a:t> van chalets in ski-</a:t>
            </a:r>
            <a:r>
              <a:rPr lang="fr-BE" sz="1600" dirty="0" err="1">
                <a:ea typeface="Verdana" panose="020B0604030504040204" pitchFamily="34" charset="0"/>
                <a:cs typeface="Verdana" panose="020B0604030504040204" pitchFamily="34" charset="0"/>
                <a:sym typeface="Wingdings" panose="05000000000000000000" pitchFamily="2" charset="2"/>
              </a:rPr>
              <a:t>oorden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tijdens</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zomer</a:t>
            </a:r>
            <a:r>
              <a:rPr lang="fr-BE" sz="1600" dirty="0">
                <a:ea typeface="Verdana" panose="020B0604030504040204" pitchFamily="34" charset="0"/>
                <a:cs typeface="Verdana" panose="020B0604030504040204" pitchFamily="34" charset="0"/>
                <a:sym typeface="Wingdings" panose="05000000000000000000" pitchFamily="2" charset="2"/>
              </a:rPr>
              <a:t> ?  	</a:t>
            </a:r>
            <a:br>
              <a:rPr lang="fr-BE" sz="1600" dirty="0">
                <a:ea typeface="Verdana" panose="020B0604030504040204" pitchFamily="34" charset="0"/>
                <a:cs typeface="Verdana" panose="020B0604030504040204" pitchFamily="34" charset="0"/>
                <a:sym typeface="Wingdings" panose="05000000000000000000" pitchFamily="2" charset="2"/>
              </a:rPr>
            </a:br>
            <a:r>
              <a:rPr lang="fr-BE" sz="1600" dirty="0">
                <a:ea typeface="Verdana" panose="020B0604030504040204" pitchFamily="34" charset="0"/>
                <a:cs typeface="Verdana" panose="020B0604030504040204" pitchFamily="34" charset="0"/>
                <a:sym typeface="Wingdings" panose="05000000000000000000" pitchFamily="2" charset="2"/>
              </a:rPr>
              <a:t>			…</a:t>
            </a:r>
            <a:endParaRPr lang="fr-BE" dirty="0">
              <a:ea typeface="Verdana" panose="020B0604030504040204" pitchFamily="34" charset="0"/>
              <a:cs typeface="Verdana" panose="020B0604030504040204" pitchFamily="34" charset="0"/>
              <a:sym typeface="Wingdings" panose="05000000000000000000" pitchFamily="2" charset="2"/>
            </a:endParaRPr>
          </a:p>
          <a:p>
            <a:pPr marL="742950" lvl="1" indent="-285750">
              <a:buFont typeface="Arial" panose="020B0604020202020204" pitchFamily="34" charset="0"/>
              <a:buChar char="•"/>
            </a:pPr>
            <a:endParaRPr lang="nl-NL" dirty="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p:txBody>
      </p:sp>
      <p:pic>
        <p:nvPicPr>
          <p:cNvPr id="11270" name="Picture 6" descr="Afbeeldingsresultaat voor grenspaal maastric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431" y="2558040"/>
            <a:ext cx="1303547" cy="2909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594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432261"/>
            <a:ext cx="10515600" cy="587912"/>
          </a:xfrm>
        </p:spPr>
        <p:txBody>
          <a:bodyPr>
            <a:noAutofit/>
          </a:bodyPr>
          <a:lstStyle/>
          <a:p>
            <a:r>
              <a:rPr lang="nl-NL" sz="4000" dirty="0">
                <a:solidFill>
                  <a:srgbClr val="0038A8"/>
                </a:solidFill>
              </a:rPr>
              <a:t>Belgisch belastingregime van een buitenlands tweede verblijf </a:t>
            </a:r>
            <a:endParaRPr lang="nl-BE" sz="2800" dirty="0">
              <a:solidFill>
                <a:srgbClr val="0038A8"/>
              </a:solidFill>
            </a:endParaRPr>
          </a:p>
        </p:txBody>
      </p:sp>
      <p:sp>
        <p:nvSpPr>
          <p:cNvPr id="5" name="Titel 1"/>
          <p:cNvSpPr txBox="1">
            <a:spLocks/>
          </p:cNvSpPr>
          <p:nvPr/>
        </p:nvSpPr>
        <p:spPr>
          <a:xfrm>
            <a:off x="626499" y="10201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Algemeen</a:t>
            </a:r>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626499" y="2073776"/>
            <a:ext cx="11353800" cy="3323987"/>
          </a:xfrm>
          <a:prstGeom prst="rect">
            <a:avLst/>
          </a:prstGeom>
          <a:noFill/>
        </p:spPr>
        <p:txBody>
          <a:bodyPr wrap="square" rtlCol="0">
            <a:spAutoFit/>
          </a:bodyPr>
          <a:lstStyle/>
          <a:p>
            <a:pPr marL="285750" indent="-285750" algn="just">
              <a:buFont typeface="Arial" panose="020B0604020202020204" pitchFamily="34" charset="0"/>
              <a:buChar char="•"/>
            </a:pPr>
            <a:r>
              <a:rPr lang="nl-NL" sz="1600" b="1" dirty="0">
                <a:ea typeface="Verdana" panose="020B0604030504040204" pitchFamily="34" charset="0"/>
                <a:cs typeface="Verdana" panose="020B0604030504040204" pitchFamily="34" charset="0"/>
              </a:rPr>
              <a:t>Vaststelling van het netto-inkomen uit een buitenlands onroerend goed</a:t>
            </a:r>
          </a:p>
          <a:p>
            <a:pPr algn="just"/>
            <a:endParaRPr lang="nl-NL" sz="1600" b="1" dirty="0">
              <a:ea typeface="Verdana" panose="020B0604030504040204" pitchFamily="34" charset="0"/>
              <a:cs typeface="Verdana" panose="020B0604030504040204" pitchFamily="34" charset="0"/>
            </a:endParaRPr>
          </a:p>
          <a:p>
            <a:pPr marL="742950" lvl="1" indent="-285750" algn="just">
              <a:buFont typeface="Arial" panose="020B0604020202020204" pitchFamily="34" charset="0"/>
              <a:buChar char="•"/>
            </a:pPr>
            <a:r>
              <a:rPr lang="nl-NL" sz="1600" dirty="0">
                <a:ea typeface="Verdana" panose="020B0604030504040204" pitchFamily="34" charset="0"/>
                <a:cs typeface="Verdana" panose="020B0604030504040204" pitchFamily="34" charset="0"/>
              </a:rPr>
              <a:t>Brutobedrag van de inkomsten (huurwaarde/huurprijs en huurvoordelen), verminderd met </a:t>
            </a:r>
          </a:p>
          <a:p>
            <a:pPr marL="1200150" lvl="2" indent="-285750" algn="just">
              <a:buFont typeface="Arial" panose="020B0604020202020204" pitchFamily="34" charset="0"/>
              <a:buChar char="•"/>
            </a:pPr>
            <a:r>
              <a:rPr lang="nl-NL" sz="1600" dirty="0">
                <a:ea typeface="Verdana" panose="020B0604030504040204" pitchFamily="34" charset="0"/>
                <a:cs typeface="Verdana" panose="020B0604030504040204" pitchFamily="34" charset="0"/>
              </a:rPr>
              <a:t>de kosten voor onderhoud en herstellingen ten belope van 40% voor gebouwde goederen en 10% voor ongebouwde goederen (artikel 13 WIB92)</a:t>
            </a:r>
          </a:p>
          <a:p>
            <a:pPr marL="1200150" lvl="2" indent="-285750" algn="just">
              <a:buFont typeface="Arial" panose="020B0604020202020204" pitchFamily="34" charset="0"/>
              <a:buChar char="•"/>
            </a:pPr>
            <a:r>
              <a:rPr lang="nl-NL" sz="1600" dirty="0">
                <a:ea typeface="Verdana" panose="020B0604030504040204" pitchFamily="34" charset="0"/>
                <a:cs typeface="Verdana" panose="020B0604030504040204" pitchFamily="34" charset="0"/>
              </a:rPr>
              <a:t>de interest van leningen specifiek aangegaan voor het verwerven/behouden van een onroerend goed (artikel 14 WIB92)</a:t>
            </a:r>
          </a:p>
          <a:p>
            <a:pPr lvl="2" algn="just"/>
            <a:r>
              <a:rPr lang="nl-NL" sz="1600" dirty="0">
                <a:ea typeface="Verdana" panose="020B0604030504040204" pitchFamily="34" charset="0"/>
                <a:cs typeface="Verdana" panose="020B0604030504040204" pitchFamily="34" charset="0"/>
              </a:rPr>
              <a:t>	</a:t>
            </a:r>
            <a:r>
              <a:rPr lang="nl-NL" sz="1600" dirty="0">
                <a:ea typeface="Verdana" panose="020B0604030504040204" pitchFamily="34" charset="0"/>
                <a:cs typeface="Verdana" panose="020B0604030504040204" pitchFamily="34" charset="0"/>
                <a:sym typeface="Wingdings" panose="05000000000000000000" pitchFamily="2" charset="2"/>
              </a:rPr>
              <a:t> ook lening voor betaling successierechten, maar geen ‘indirecte linken met onroerend goed’</a:t>
            </a:r>
            <a:endParaRPr lang="nl-NL" sz="1600" dirty="0">
              <a:ea typeface="Verdana" panose="020B0604030504040204" pitchFamily="34" charset="0"/>
              <a:cs typeface="Verdana" panose="020B0604030504040204" pitchFamily="34" charset="0"/>
            </a:endParaRPr>
          </a:p>
          <a:p>
            <a:pPr lvl="2" algn="just"/>
            <a:r>
              <a:rPr lang="nl-NL" sz="1600" dirty="0">
                <a:ea typeface="Verdana" panose="020B0604030504040204" pitchFamily="34" charset="0"/>
                <a:cs typeface="Verdana" panose="020B0604030504040204" pitchFamily="34" charset="0"/>
              </a:rPr>
              <a:t>	</a:t>
            </a:r>
            <a:r>
              <a:rPr lang="nl-NL" sz="1600" dirty="0">
                <a:ea typeface="Verdana" panose="020B0604030504040204" pitchFamily="34" charset="0"/>
                <a:cs typeface="Verdana" panose="020B0604030504040204" pitchFamily="34" charset="0"/>
                <a:sym typeface="Wingdings" panose="05000000000000000000" pitchFamily="2" charset="2"/>
              </a:rPr>
              <a:t> maar aan te rekenen over geheel van alle (niet intern vrijgestelde) onroerende goederen gezamenlijk met			inbegrip van buitenlandse onroerende goederen</a:t>
            </a:r>
            <a:endParaRPr lang="nl-NL" sz="1600" dirty="0">
              <a:ea typeface="Verdana" panose="020B0604030504040204" pitchFamily="34" charset="0"/>
              <a:cs typeface="Verdana" panose="020B0604030504040204" pitchFamily="34" charset="0"/>
            </a:endParaRPr>
          </a:p>
          <a:p>
            <a:pPr marL="1200150" lvl="2" indent="-285750" algn="just">
              <a:buFont typeface="Arial" panose="020B0604020202020204" pitchFamily="34" charset="0"/>
              <a:buChar char="•"/>
            </a:pPr>
            <a:r>
              <a:rPr lang="nl-NL" sz="1600" dirty="0">
                <a:ea typeface="Verdana" panose="020B0604030504040204" pitchFamily="34" charset="0"/>
                <a:cs typeface="Verdana" panose="020B0604030504040204" pitchFamily="34" charset="0"/>
              </a:rPr>
              <a:t>de buitenlandse belasting die werkelijk op het onroerend goed drukt en daarom verschuldigd is in hoofde van de			eigenaar van het onroerend goed (alvorens 40 of 10 % kostaftrek uit te voeren !)</a:t>
            </a:r>
          </a:p>
          <a:p>
            <a:pPr lvl="1" algn="just"/>
            <a:endParaRPr lang="nl-NL" sz="1600" dirty="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p:txBody>
      </p:sp>
      <p:pic>
        <p:nvPicPr>
          <p:cNvPr id="9218" name="Picture 2" descr="Gerelateerde afbeel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308344" y="4512265"/>
            <a:ext cx="2797590" cy="2254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335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432261"/>
            <a:ext cx="10515600" cy="587912"/>
          </a:xfrm>
        </p:spPr>
        <p:txBody>
          <a:bodyPr>
            <a:noAutofit/>
          </a:bodyPr>
          <a:lstStyle/>
          <a:p>
            <a:r>
              <a:rPr lang="nl-NL" sz="4000" dirty="0">
                <a:solidFill>
                  <a:srgbClr val="0038A8"/>
                </a:solidFill>
              </a:rPr>
              <a:t>Belgisch belastingregime van een buitenlands tweede verblijf </a:t>
            </a:r>
            <a:endParaRPr lang="nl-BE" sz="2800" dirty="0">
              <a:solidFill>
                <a:srgbClr val="0038A8"/>
              </a:solidFill>
            </a:endParaRPr>
          </a:p>
        </p:txBody>
      </p:sp>
      <p:sp>
        <p:nvSpPr>
          <p:cNvPr id="5" name="Titel 1"/>
          <p:cNvSpPr txBox="1">
            <a:spLocks/>
          </p:cNvSpPr>
          <p:nvPr/>
        </p:nvSpPr>
        <p:spPr>
          <a:xfrm>
            <a:off x="626499" y="10201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Algemeen: correcties voor buitenlandse inkomsten</a:t>
            </a:r>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419099" y="2148818"/>
            <a:ext cx="11353800" cy="1569660"/>
          </a:xfrm>
          <a:prstGeom prst="rect">
            <a:avLst/>
          </a:prstGeom>
          <a:noFill/>
        </p:spPr>
        <p:txBody>
          <a:bodyPr wrap="square" rtlCol="0">
            <a:spAutoFit/>
          </a:bodyPr>
          <a:lstStyle/>
          <a:p>
            <a:pPr marL="800100" lvl="1" indent="-342900" algn="just">
              <a:buFont typeface="Wingdings" panose="05000000000000000000" pitchFamily="2" charset="2"/>
              <a:buChar char="è"/>
            </a:pPr>
            <a:r>
              <a:rPr lang="nl-BE" sz="2400" dirty="0">
                <a:ea typeface="Verdana" panose="020B0604030504040204" pitchFamily="34" charset="0"/>
                <a:cs typeface="Verdana" panose="020B0604030504040204" pitchFamily="34" charset="0"/>
                <a:sym typeface="Wingdings" panose="05000000000000000000" pitchFamily="2" charset="2"/>
              </a:rPr>
              <a:t>Cruciaal onderscheid </a:t>
            </a:r>
          </a:p>
          <a:p>
            <a:pPr lvl="1" algn="just"/>
            <a:endParaRPr lang="nl-BE" sz="2400" dirty="0">
              <a:ea typeface="Verdana" panose="020B0604030504040204" pitchFamily="34" charset="0"/>
              <a:cs typeface="Verdana" panose="020B0604030504040204" pitchFamily="34" charset="0"/>
              <a:sym typeface="Wingdings" panose="05000000000000000000" pitchFamily="2" charset="2"/>
            </a:endParaRPr>
          </a:p>
          <a:p>
            <a:pPr lvl="1"/>
            <a:r>
              <a:rPr lang="nl-BE" sz="2400" dirty="0">
                <a:ea typeface="Verdana" panose="020B0604030504040204" pitchFamily="34" charset="0"/>
                <a:cs typeface="Verdana" panose="020B0604030504040204" pitchFamily="34" charset="0"/>
                <a:sym typeface="Wingdings" panose="05000000000000000000" pitchFamily="2" charset="2"/>
              </a:rPr>
              <a:t>-Is onroerend goed gelegen in een land waarmee België 	</a:t>
            </a:r>
            <a:br>
              <a:rPr lang="nl-BE" sz="2400" dirty="0">
                <a:ea typeface="Verdana" panose="020B0604030504040204" pitchFamily="34" charset="0"/>
                <a:cs typeface="Verdana" panose="020B0604030504040204" pitchFamily="34" charset="0"/>
                <a:sym typeface="Wingdings" panose="05000000000000000000" pitchFamily="2" charset="2"/>
              </a:rPr>
            </a:br>
            <a:r>
              <a:rPr lang="nl-BE" sz="2400" dirty="0">
                <a:ea typeface="Verdana" panose="020B0604030504040204" pitchFamily="34" charset="0"/>
                <a:cs typeface="Verdana" panose="020B0604030504040204" pitchFamily="34" charset="0"/>
                <a:sym typeface="Wingdings" panose="05000000000000000000" pitchFamily="2" charset="2"/>
              </a:rPr>
              <a:t>			een dubbelbelastingverdrag heeft gesloten ?</a:t>
            </a:r>
            <a:endParaRPr lang="nl-BE" sz="2400" dirty="0">
              <a:ea typeface="Verdana" panose="020B0604030504040204" pitchFamily="34" charset="0"/>
              <a:cs typeface="Verdana" panose="020B0604030504040204" pitchFamily="34" charset="0"/>
            </a:endParaRPr>
          </a:p>
        </p:txBody>
      </p:sp>
      <p:pic>
        <p:nvPicPr>
          <p:cNvPr id="3" name="Afbeelding 2"/>
          <p:cNvPicPr>
            <a:picLocks noChangeAspect="1"/>
          </p:cNvPicPr>
          <p:nvPr/>
        </p:nvPicPr>
        <p:blipFill>
          <a:blip r:embed="rId2"/>
          <a:stretch>
            <a:fillRect/>
          </a:stretch>
        </p:blipFill>
        <p:spPr>
          <a:xfrm>
            <a:off x="5049590" y="4335175"/>
            <a:ext cx="2092819" cy="1176164"/>
          </a:xfrm>
          <a:prstGeom prst="rect">
            <a:avLst/>
          </a:prstGeom>
        </p:spPr>
      </p:pic>
    </p:spTree>
    <p:extLst>
      <p:ext uri="{BB962C8B-B14F-4D97-AF65-F5344CB8AC3E}">
        <p14:creationId xmlns:p14="http://schemas.microsoft.com/office/powerpoint/2010/main" val="3536761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432261"/>
            <a:ext cx="10515600" cy="587912"/>
          </a:xfrm>
        </p:spPr>
        <p:txBody>
          <a:bodyPr>
            <a:noAutofit/>
          </a:bodyPr>
          <a:lstStyle/>
          <a:p>
            <a:r>
              <a:rPr lang="nl-NL" sz="4000" dirty="0">
                <a:solidFill>
                  <a:srgbClr val="0038A8"/>
                </a:solidFill>
              </a:rPr>
              <a:t>Belgisch belastingregime van een buitenlands tweede verblijf </a:t>
            </a:r>
            <a:endParaRPr lang="nl-BE" sz="2800" dirty="0">
              <a:solidFill>
                <a:srgbClr val="0038A8"/>
              </a:solidFill>
            </a:endParaRPr>
          </a:p>
        </p:txBody>
      </p:sp>
      <p:sp>
        <p:nvSpPr>
          <p:cNvPr id="5" name="Titel 1"/>
          <p:cNvSpPr txBox="1">
            <a:spLocks/>
          </p:cNvSpPr>
          <p:nvPr/>
        </p:nvSpPr>
        <p:spPr>
          <a:xfrm>
            <a:off x="626499" y="10201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Algemeen: onroerende inkomsten in land </a:t>
            </a:r>
            <a:r>
              <a:rPr lang="nl-NL" sz="2400" b="1" i="1" dirty="0">
                <a:latin typeface="Verdana" panose="020B0604030504040204" pitchFamily="34" charset="0"/>
                <a:ea typeface="Verdana" panose="020B0604030504040204" pitchFamily="34" charset="0"/>
                <a:cs typeface="Verdana" panose="020B0604030504040204" pitchFamily="34" charset="0"/>
              </a:rPr>
              <a:t>met</a:t>
            </a:r>
            <a:r>
              <a:rPr lang="nl-NL" sz="2400" dirty="0">
                <a:latin typeface="Verdana" panose="020B0604030504040204" pitchFamily="34" charset="0"/>
                <a:ea typeface="Verdana" panose="020B0604030504040204" pitchFamily="34" charset="0"/>
                <a:cs typeface="Verdana" panose="020B0604030504040204" pitchFamily="34" charset="0"/>
              </a:rPr>
              <a:t> verdrag</a:t>
            </a:r>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419100" y="2015967"/>
            <a:ext cx="11353800" cy="3816429"/>
          </a:xfrm>
          <a:prstGeom prst="rect">
            <a:avLst/>
          </a:prstGeom>
          <a:noFill/>
        </p:spPr>
        <p:txBody>
          <a:bodyPr wrap="square" rtlCol="0">
            <a:spAutoFit/>
          </a:bodyPr>
          <a:lstStyle/>
          <a:p>
            <a:pPr marL="742950" lvl="1" indent="-285750" algn="just">
              <a:buFont typeface="Arial" panose="020B0604020202020204" pitchFamily="34" charset="0"/>
              <a:buChar char="•"/>
            </a:pPr>
            <a:r>
              <a:rPr lang="nl-NL" sz="2000" dirty="0">
                <a:ea typeface="Verdana" panose="020B0604030504040204" pitchFamily="34" charset="0"/>
                <a:cs typeface="Verdana" panose="020B0604030504040204" pitchFamily="34" charset="0"/>
              </a:rPr>
              <a:t>De heffingsbevoegdheid zal meestal zijn toegekend aan de staat waar onroerend goed is gelegen </a:t>
            </a:r>
          </a:p>
          <a:p>
            <a:pPr lvl="1" algn="just"/>
            <a:r>
              <a:rPr lang="nl-NL" sz="2000" dirty="0">
                <a:ea typeface="Verdana" panose="020B0604030504040204" pitchFamily="34" charset="0"/>
                <a:cs typeface="Verdana" panose="020B0604030504040204" pitchFamily="34" charset="0"/>
              </a:rPr>
              <a:t> 		(</a:t>
            </a:r>
            <a:r>
              <a:rPr lang="nl-NL" sz="2000" dirty="0" err="1">
                <a:ea typeface="Verdana" panose="020B0604030504040204" pitchFamily="34" charset="0"/>
                <a:cs typeface="Verdana" panose="020B0604030504040204" pitchFamily="34" charset="0"/>
              </a:rPr>
              <a:t>vgl</a:t>
            </a:r>
            <a:r>
              <a:rPr lang="nl-NL" sz="2000" dirty="0">
                <a:ea typeface="Verdana" panose="020B0604030504040204" pitchFamily="34" charset="0"/>
                <a:cs typeface="Verdana" panose="020B0604030504040204" pitchFamily="34" charset="0"/>
              </a:rPr>
              <a:t> art. 6 OESO-Modelverdrag)</a:t>
            </a:r>
          </a:p>
          <a:p>
            <a:pPr lvl="1" algn="just"/>
            <a:r>
              <a:rPr lang="nl-NL" sz="2000" dirty="0">
                <a:ea typeface="Verdana" panose="020B0604030504040204" pitchFamily="34" charset="0"/>
                <a:cs typeface="Verdana" panose="020B0604030504040204" pitchFamily="34" charset="0"/>
              </a:rPr>
              <a:t> 	België opteert voor vrijstellingsmethode met progressievoorbehoud 	</a:t>
            </a:r>
          </a:p>
          <a:p>
            <a:pPr lvl="1" algn="just"/>
            <a:r>
              <a:rPr lang="nl-NL" sz="2000" dirty="0">
                <a:ea typeface="Verdana" panose="020B0604030504040204" pitchFamily="34" charset="0"/>
                <a:cs typeface="Verdana" panose="020B0604030504040204" pitchFamily="34" charset="0"/>
              </a:rPr>
              <a:t>		(</a:t>
            </a:r>
            <a:r>
              <a:rPr lang="nl-NL" sz="2000" dirty="0" err="1">
                <a:ea typeface="Verdana" panose="020B0604030504040204" pitchFamily="34" charset="0"/>
                <a:cs typeface="Verdana" panose="020B0604030504040204" pitchFamily="34" charset="0"/>
              </a:rPr>
              <a:t>vgl</a:t>
            </a:r>
            <a:r>
              <a:rPr lang="nl-NL" sz="2000" dirty="0">
                <a:ea typeface="Verdana" panose="020B0604030504040204" pitchFamily="34" charset="0"/>
                <a:cs typeface="Verdana" panose="020B0604030504040204" pitchFamily="34" charset="0"/>
              </a:rPr>
              <a:t> art. 23A OESO-Modelverdrag)</a:t>
            </a:r>
          </a:p>
          <a:p>
            <a:pPr lvl="2" algn="just"/>
            <a:r>
              <a:rPr lang="nl-NL" dirty="0">
                <a:ea typeface="Verdana" panose="020B0604030504040204" pitchFamily="34" charset="0"/>
                <a:cs typeface="Verdana" panose="020B0604030504040204" pitchFamily="34" charset="0"/>
              </a:rPr>
              <a:t>=&gt; de belastbare inkomsten uit het buitenlands onroerend goed worden meegerekend met de andere  	belastbare inkomsten van de belastingplichtige ter bepaling van het toepasselijke belastingtarief</a:t>
            </a:r>
          </a:p>
          <a:p>
            <a:pPr lvl="2" algn="just"/>
            <a:endParaRPr lang="nl-BE" sz="2200" dirty="0">
              <a:ea typeface="Verdana" panose="020B0604030504040204" pitchFamily="34" charset="0"/>
              <a:cs typeface="Verdana" panose="020B0604030504040204" pitchFamily="34" charset="0"/>
            </a:endParaRPr>
          </a:p>
          <a:p>
            <a:pPr lvl="2" algn="just"/>
            <a:endParaRPr lang="nl-BE" sz="2200" dirty="0">
              <a:ea typeface="Verdana" panose="020B0604030504040204" pitchFamily="34" charset="0"/>
              <a:cs typeface="Verdana" panose="020B0604030504040204" pitchFamily="34" charset="0"/>
            </a:endParaRPr>
          </a:p>
          <a:p>
            <a:pPr marL="800100" lvl="1" indent="-342900" algn="just">
              <a:buFont typeface="Arial" panose="020B0604020202020204" pitchFamily="34" charset="0"/>
              <a:buChar char="•"/>
            </a:pPr>
            <a:r>
              <a:rPr lang="nl-BE" sz="2000" dirty="0">
                <a:ea typeface="Verdana" panose="020B0604030504040204" pitchFamily="34" charset="0"/>
                <a:cs typeface="Verdana" panose="020B0604030504040204" pitchFamily="34" charset="0"/>
              </a:rPr>
              <a:t>Toegerekende intrestkosten zijn gedeeltelijk verloren !</a:t>
            </a:r>
          </a:p>
          <a:p>
            <a:pPr marL="800100" lvl="1" indent="-342900" algn="just">
              <a:buFont typeface="Arial" panose="020B0604020202020204" pitchFamily="34" charset="0"/>
              <a:buChar char="•"/>
            </a:pPr>
            <a:r>
              <a:rPr lang="nl-BE" sz="2000" dirty="0">
                <a:ea typeface="Verdana" panose="020B0604030504040204" pitchFamily="34" charset="0"/>
                <a:cs typeface="Verdana" panose="020B0604030504040204" pitchFamily="34" charset="0"/>
              </a:rPr>
              <a:t>Vrijstelling wordt soms onderworpen aan voorwaarde dat inkomsten in land van ligging werden 			belast (of opgenomen in belastingwetgeving)</a:t>
            </a:r>
          </a:p>
          <a:p>
            <a:pPr marL="800100" lvl="1" indent="-342900" algn="just">
              <a:buFont typeface="Arial" panose="020B0604020202020204" pitchFamily="34" charset="0"/>
              <a:buChar char="•"/>
            </a:pPr>
            <a:endParaRPr lang="nl-BE" sz="2200" dirty="0">
              <a:ea typeface="Verdana" panose="020B0604030504040204" pitchFamily="34" charset="0"/>
              <a:cs typeface="Verdana" panose="020B0604030504040204" pitchFamily="34" charset="0"/>
            </a:endParaRPr>
          </a:p>
        </p:txBody>
      </p:sp>
      <p:pic>
        <p:nvPicPr>
          <p:cNvPr id="3" name="Afbeelding 2"/>
          <p:cNvPicPr>
            <a:picLocks noChangeAspect="1"/>
          </p:cNvPicPr>
          <p:nvPr/>
        </p:nvPicPr>
        <p:blipFill>
          <a:blip r:embed="rId2"/>
          <a:stretch>
            <a:fillRect/>
          </a:stretch>
        </p:blipFill>
        <p:spPr>
          <a:xfrm>
            <a:off x="8462640" y="5249745"/>
            <a:ext cx="2092819" cy="1176164"/>
          </a:xfrm>
          <a:prstGeom prst="rect">
            <a:avLst/>
          </a:prstGeom>
        </p:spPr>
      </p:pic>
    </p:spTree>
    <p:extLst>
      <p:ext uri="{BB962C8B-B14F-4D97-AF65-F5344CB8AC3E}">
        <p14:creationId xmlns:p14="http://schemas.microsoft.com/office/powerpoint/2010/main" val="1865434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432261"/>
            <a:ext cx="10515600" cy="587912"/>
          </a:xfrm>
        </p:spPr>
        <p:txBody>
          <a:bodyPr>
            <a:noAutofit/>
          </a:bodyPr>
          <a:lstStyle/>
          <a:p>
            <a:r>
              <a:rPr lang="nl-NL" sz="4000" dirty="0">
                <a:solidFill>
                  <a:srgbClr val="0038A8"/>
                </a:solidFill>
              </a:rPr>
              <a:t>Belgisch belastingregime van een buitenlands tweede verblijf </a:t>
            </a:r>
            <a:endParaRPr lang="nl-BE" sz="2800" dirty="0">
              <a:solidFill>
                <a:srgbClr val="0038A8"/>
              </a:solidFill>
            </a:endParaRPr>
          </a:p>
        </p:txBody>
      </p:sp>
      <p:sp>
        <p:nvSpPr>
          <p:cNvPr id="5" name="Titel 1"/>
          <p:cNvSpPr txBox="1">
            <a:spLocks/>
          </p:cNvSpPr>
          <p:nvPr/>
        </p:nvSpPr>
        <p:spPr>
          <a:xfrm>
            <a:off x="626499" y="10201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Algemeen: onroerende inkomsten in land </a:t>
            </a:r>
            <a:r>
              <a:rPr lang="nl-NL" sz="2400" b="1" i="1" dirty="0">
                <a:latin typeface="Verdana" panose="020B0604030504040204" pitchFamily="34" charset="0"/>
                <a:ea typeface="Verdana" panose="020B0604030504040204" pitchFamily="34" charset="0"/>
                <a:cs typeface="Verdana" panose="020B0604030504040204" pitchFamily="34" charset="0"/>
              </a:rPr>
              <a:t>zonder</a:t>
            </a:r>
            <a:r>
              <a:rPr lang="nl-NL" sz="2400" dirty="0">
                <a:latin typeface="Verdana" panose="020B0604030504040204" pitchFamily="34" charset="0"/>
                <a:ea typeface="Verdana" panose="020B0604030504040204" pitchFamily="34" charset="0"/>
                <a:cs typeface="Verdana" panose="020B0604030504040204" pitchFamily="34" charset="0"/>
              </a:rPr>
              <a:t> verdrag</a:t>
            </a:r>
            <a:endParaRPr lang="nl-BE" sz="2400" dirty="0">
              <a:latin typeface="Verdana" panose="020B0604030504040204" pitchFamily="34" charset="0"/>
              <a:ea typeface="Verdana" panose="020B0604030504040204" pitchFamily="34" charset="0"/>
              <a:cs typeface="Verdana" panose="020B0604030504040204" pitchFamily="34" charset="0"/>
            </a:endParaRPr>
          </a:p>
        </p:txBody>
      </p:sp>
      <p:pic>
        <p:nvPicPr>
          <p:cNvPr id="3" name="Afbeelding 2"/>
          <p:cNvPicPr>
            <a:picLocks noChangeAspect="1"/>
          </p:cNvPicPr>
          <p:nvPr/>
        </p:nvPicPr>
        <p:blipFill>
          <a:blip r:embed="rId2"/>
          <a:stretch>
            <a:fillRect/>
          </a:stretch>
        </p:blipFill>
        <p:spPr>
          <a:xfrm>
            <a:off x="8133031" y="4909503"/>
            <a:ext cx="2329406" cy="1309126"/>
          </a:xfrm>
          <a:prstGeom prst="rect">
            <a:avLst/>
          </a:prstGeom>
        </p:spPr>
      </p:pic>
      <p:sp>
        <p:nvSpPr>
          <p:cNvPr id="6" name="Tekstvak 5">
            <a:extLst>
              <a:ext uri="{FF2B5EF4-FFF2-40B4-BE49-F238E27FC236}">
                <a16:creationId xmlns:a16="http://schemas.microsoft.com/office/drawing/2014/main" xmlns="" id="{B177A734-AB73-4FCF-9C36-4DFCB4E29ABA}"/>
              </a:ext>
            </a:extLst>
          </p:cNvPr>
          <p:cNvSpPr txBox="1"/>
          <p:nvPr/>
        </p:nvSpPr>
        <p:spPr>
          <a:xfrm>
            <a:off x="419100" y="3150566"/>
            <a:ext cx="11353800" cy="2062103"/>
          </a:xfrm>
          <a:prstGeom prst="rect">
            <a:avLst/>
          </a:prstGeom>
          <a:noFill/>
        </p:spPr>
        <p:txBody>
          <a:bodyPr wrap="square" rtlCol="0">
            <a:spAutoFit/>
          </a:bodyPr>
          <a:lstStyle/>
          <a:p>
            <a:pPr lvl="2" algn="just"/>
            <a:endParaRPr lang="nl-BE" sz="1600" dirty="0">
              <a:ea typeface="Verdana" panose="020B0604030504040204" pitchFamily="34" charset="0"/>
              <a:cs typeface="Verdana" panose="020B0604030504040204" pitchFamily="34" charset="0"/>
            </a:endParaRPr>
          </a:p>
          <a:p>
            <a:pPr lvl="1"/>
            <a:r>
              <a:rPr lang="nl-BE" sz="2000" dirty="0">
                <a:ea typeface="Verdana" panose="020B0604030504040204" pitchFamily="34" charset="0"/>
                <a:cs typeface="Verdana" panose="020B0604030504040204" pitchFamily="34" charset="0"/>
              </a:rPr>
              <a:t>=&gt; België behoudt België haar heffingsbevoegdheid, </a:t>
            </a:r>
          </a:p>
          <a:p>
            <a:pPr lvl="1"/>
            <a:r>
              <a:rPr lang="nl-BE" sz="2000" dirty="0">
                <a:ea typeface="Verdana" panose="020B0604030504040204" pitchFamily="34" charset="0"/>
                <a:cs typeface="Verdana" panose="020B0604030504040204" pitchFamily="34" charset="0"/>
              </a:rPr>
              <a:t/>
            </a:r>
            <a:br>
              <a:rPr lang="nl-BE" sz="2000" dirty="0">
                <a:ea typeface="Verdana" panose="020B0604030504040204" pitchFamily="34" charset="0"/>
                <a:cs typeface="Verdana" panose="020B0604030504040204" pitchFamily="34" charset="0"/>
              </a:rPr>
            </a:br>
            <a:r>
              <a:rPr lang="nl-BE" sz="2000" dirty="0">
                <a:ea typeface="Verdana" panose="020B0604030504040204" pitchFamily="34" charset="0"/>
                <a:cs typeface="Verdana" panose="020B0604030504040204" pitchFamily="34" charset="0"/>
              </a:rPr>
              <a:t>	maar het bedrag aan belastingen berekend op inkomsten uit buitenlandse onroerende goederen 	wordt met de helft verminderd (artikel 156 WIB92)</a:t>
            </a:r>
          </a:p>
          <a:p>
            <a:pPr marL="742950" lvl="1" indent="-285750" algn="just">
              <a:buFont typeface="Arial" panose="020B0604020202020204" pitchFamily="34" charset="0"/>
              <a:buChar char="•"/>
            </a:pPr>
            <a:endParaRPr lang="nl-BE" sz="1600" dirty="0">
              <a:ea typeface="Verdana" panose="020B0604030504040204" pitchFamily="34" charset="0"/>
              <a:cs typeface="Verdana" panose="020B0604030504040204" pitchFamily="34" charset="0"/>
            </a:endParaRPr>
          </a:p>
          <a:p>
            <a:pPr lvl="1" algn="just"/>
            <a:endParaRPr lang="nl-BE" sz="1600" dirty="0">
              <a:ea typeface="Verdana" panose="020B0604030504040204" pitchFamily="34" charset="0"/>
              <a:cs typeface="Verdana" panose="020B0604030504040204" pitchFamily="34" charset="0"/>
            </a:endParaRPr>
          </a:p>
        </p:txBody>
      </p:sp>
      <p:sp>
        <p:nvSpPr>
          <p:cNvPr id="4" name="Tekstvak 3">
            <a:extLst>
              <a:ext uri="{FF2B5EF4-FFF2-40B4-BE49-F238E27FC236}">
                <a16:creationId xmlns:a16="http://schemas.microsoft.com/office/drawing/2014/main" xmlns="" id="{2B0786DE-62DC-4D52-81F5-8BC2816BB4C7}"/>
              </a:ext>
            </a:extLst>
          </p:cNvPr>
          <p:cNvSpPr txBox="1"/>
          <p:nvPr/>
        </p:nvSpPr>
        <p:spPr>
          <a:xfrm>
            <a:off x="1049901" y="1825003"/>
            <a:ext cx="10332957" cy="1200329"/>
          </a:xfrm>
          <a:prstGeom prst="rect">
            <a:avLst/>
          </a:prstGeom>
          <a:noFill/>
        </p:spPr>
        <p:txBody>
          <a:bodyPr wrap="none" rtlCol="0">
            <a:spAutoFit/>
          </a:bodyPr>
          <a:lstStyle/>
          <a:p>
            <a:r>
              <a:rPr lang="nl-BE" i="1" dirty="0"/>
              <a:t>Maar</a:t>
            </a:r>
            <a:r>
              <a:rPr lang="nl-BE" dirty="0"/>
              <a:t> ook voor zones die niet mee in territoriaal toepassingsgebied van een verdrag vallen</a:t>
            </a:r>
            <a:br>
              <a:rPr lang="nl-BE" dirty="0"/>
            </a:br>
            <a:r>
              <a:rPr lang="nl-BE" dirty="0"/>
              <a:t>	-Zie vb. verdrag met Frankrijk</a:t>
            </a:r>
            <a:br>
              <a:rPr lang="nl-BE" dirty="0"/>
            </a:br>
            <a:r>
              <a:rPr lang="nl-BE" dirty="0"/>
              <a:t>		-geldt niet voor Monaco of overzeese gebieden van de Franse republiek</a:t>
            </a:r>
            <a:br>
              <a:rPr lang="nl-BE" dirty="0"/>
            </a:br>
            <a:r>
              <a:rPr lang="nl-BE" dirty="0"/>
              <a:t>		-geldt wel voor overzeese departementen (Guadeloupe, Guyana, Martinique en Réunion)</a:t>
            </a:r>
          </a:p>
        </p:txBody>
      </p:sp>
    </p:spTree>
    <p:extLst>
      <p:ext uri="{BB962C8B-B14F-4D97-AF65-F5344CB8AC3E}">
        <p14:creationId xmlns:p14="http://schemas.microsoft.com/office/powerpoint/2010/main" val="3261780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432261"/>
            <a:ext cx="10515600" cy="587912"/>
          </a:xfrm>
        </p:spPr>
        <p:txBody>
          <a:bodyPr>
            <a:noAutofit/>
          </a:bodyPr>
          <a:lstStyle/>
          <a:p>
            <a:r>
              <a:rPr lang="nl-NL" sz="4000" dirty="0">
                <a:solidFill>
                  <a:srgbClr val="0038A8"/>
                </a:solidFill>
              </a:rPr>
              <a:t>Belgisch belastingregime van een buitenlands tweede verblijf </a:t>
            </a:r>
            <a:endParaRPr lang="nl-BE" sz="2800" dirty="0">
              <a:solidFill>
                <a:srgbClr val="0038A8"/>
              </a:solidFill>
            </a:endParaRPr>
          </a:p>
        </p:txBody>
      </p:sp>
      <p:sp>
        <p:nvSpPr>
          <p:cNvPr id="5" name="Titel 1"/>
          <p:cNvSpPr txBox="1">
            <a:spLocks/>
          </p:cNvSpPr>
          <p:nvPr/>
        </p:nvSpPr>
        <p:spPr>
          <a:xfrm>
            <a:off x="626499" y="10201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Algemeen</a:t>
            </a:r>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6" name="Tekstvak 5"/>
          <p:cNvSpPr txBox="1"/>
          <p:nvPr/>
        </p:nvSpPr>
        <p:spPr>
          <a:xfrm>
            <a:off x="626499" y="2073776"/>
            <a:ext cx="11353800" cy="2585323"/>
          </a:xfrm>
          <a:prstGeom prst="rect">
            <a:avLst/>
          </a:prstGeom>
          <a:noFill/>
        </p:spPr>
        <p:txBody>
          <a:bodyPr wrap="square" rtlCol="0">
            <a:spAutoFit/>
          </a:bodyPr>
          <a:lstStyle/>
          <a:p>
            <a:pPr marL="285750" indent="-285750">
              <a:buFont typeface="Arial" panose="020B0604020202020204" pitchFamily="34" charset="0"/>
              <a:buChar char="•"/>
            </a:pPr>
            <a:r>
              <a:rPr lang="fr-BE" sz="1600" b="1" dirty="0" err="1"/>
              <a:t>Aangifteplicht</a:t>
            </a:r>
            <a:r>
              <a:rPr lang="fr-BE" sz="1600" b="1" dirty="0"/>
              <a:t> van de </a:t>
            </a:r>
            <a:r>
              <a:rPr lang="fr-BE" sz="1600" b="1" dirty="0" err="1"/>
              <a:t>onroerende</a:t>
            </a:r>
            <a:r>
              <a:rPr lang="fr-BE" sz="1600" b="1" dirty="0"/>
              <a:t> </a:t>
            </a:r>
            <a:r>
              <a:rPr lang="fr-BE" sz="1600" b="1" dirty="0" err="1"/>
              <a:t>inkomsten</a:t>
            </a:r>
            <a:r>
              <a:rPr lang="fr-BE" sz="1600" b="1" dirty="0"/>
              <a:t> </a:t>
            </a:r>
            <a:r>
              <a:rPr lang="fr-BE" sz="1600" b="1" dirty="0" err="1"/>
              <a:t>uit</a:t>
            </a:r>
            <a:r>
              <a:rPr lang="fr-BE" sz="1600" b="1" dirty="0"/>
              <a:t> </a:t>
            </a:r>
            <a:r>
              <a:rPr lang="fr-BE" sz="1600" b="1" dirty="0" err="1"/>
              <a:t>een</a:t>
            </a:r>
            <a:r>
              <a:rPr lang="fr-BE" sz="1600" b="1" dirty="0"/>
              <a:t> </a:t>
            </a:r>
            <a:r>
              <a:rPr lang="fr-BE" sz="1600" b="1" dirty="0" err="1"/>
              <a:t>buitenlands</a:t>
            </a:r>
            <a:r>
              <a:rPr lang="fr-BE" sz="1600" b="1" dirty="0"/>
              <a:t> </a:t>
            </a:r>
            <a:r>
              <a:rPr lang="fr-BE" sz="1600" b="1" dirty="0" err="1"/>
              <a:t>tweede</a:t>
            </a:r>
            <a:r>
              <a:rPr lang="fr-BE" sz="1600" b="1" dirty="0"/>
              <a:t> </a:t>
            </a:r>
            <a:r>
              <a:rPr lang="fr-BE" sz="1600" b="1" dirty="0" err="1"/>
              <a:t>verblijf</a:t>
            </a:r>
            <a:endParaRPr lang="nl-BE" sz="1600" b="1" dirty="0"/>
          </a:p>
          <a:p>
            <a:endParaRPr lang="nl-BE" sz="1600" dirty="0"/>
          </a:p>
          <a:p>
            <a:pPr marL="742950" lvl="1" indent="-285750">
              <a:buFont typeface="Arial" panose="020B0604020202020204" pitchFamily="34" charset="0"/>
              <a:buChar char="•"/>
            </a:pPr>
            <a:r>
              <a:rPr lang="nl-BE" sz="1600" dirty="0"/>
              <a:t>Onroerend goed gelegen in een land waarmee België een dubbelbelastingverdrag heeft gesloten</a:t>
            </a:r>
          </a:p>
          <a:p>
            <a:pPr marL="1200150" lvl="2" indent="-285750">
              <a:buFont typeface="Arial" panose="020B0604020202020204" pitchFamily="34" charset="0"/>
              <a:buChar char="•"/>
            </a:pPr>
            <a:r>
              <a:rPr lang="nl-BE" sz="1600" dirty="0"/>
              <a:t>code </a:t>
            </a:r>
            <a:r>
              <a:rPr lang="nl-BE" sz="1600" b="1" dirty="0"/>
              <a:t>1130/2130</a:t>
            </a:r>
            <a:r>
              <a:rPr lang="nl-BE" sz="1600" dirty="0"/>
              <a:t> voor een gebouw</a:t>
            </a:r>
          </a:p>
          <a:p>
            <a:pPr marL="1200150" lvl="2" indent="-285750">
              <a:buFont typeface="Arial" panose="020B0604020202020204" pitchFamily="34" charset="0"/>
              <a:buChar char="•"/>
            </a:pPr>
            <a:r>
              <a:rPr lang="nl-BE" sz="1600" dirty="0"/>
              <a:t>code </a:t>
            </a:r>
            <a:r>
              <a:rPr lang="nl-BE" sz="1600" b="1" dirty="0"/>
              <a:t>1131/2131</a:t>
            </a:r>
            <a:r>
              <a:rPr lang="nl-BE" sz="1600" dirty="0"/>
              <a:t> voor een grond</a:t>
            </a:r>
          </a:p>
          <a:p>
            <a:pPr lvl="2"/>
            <a:endParaRPr lang="nl-BE" sz="1600" dirty="0"/>
          </a:p>
          <a:p>
            <a:pPr marL="742950" lvl="1" indent="-285750">
              <a:buFont typeface="Arial" panose="020B0604020202020204" pitchFamily="34" charset="0"/>
              <a:buChar char="•"/>
            </a:pPr>
            <a:r>
              <a:rPr lang="nl-BE" sz="1600" dirty="0"/>
              <a:t>Onroerend goed gelegen in een land waarmee België geen dubbelbelastingverdrag heeft gesloten</a:t>
            </a:r>
          </a:p>
          <a:p>
            <a:pPr marL="1200150" lvl="2" indent="-285750">
              <a:buFont typeface="Arial" panose="020B0604020202020204" pitchFamily="34" charset="0"/>
              <a:buChar char="•"/>
            </a:pPr>
            <a:r>
              <a:rPr lang="nl-BE" sz="1600" dirty="0"/>
              <a:t>code</a:t>
            </a:r>
            <a:r>
              <a:rPr lang="nl-BE" sz="1600" b="1" dirty="0"/>
              <a:t> 1123/2123</a:t>
            </a:r>
            <a:r>
              <a:rPr lang="nl-BE" sz="1600" dirty="0"/>
              <a:t> voor een gebouw</a:t>
            </a:r>
          </a:p>
          <a:p>
            <a:pPr marL="1200150" lvl="2" indent="-285750">
              <a:buFont typeface="Arial" panose="020B0604020202020204" pitchFamily="34" charset="0"/>
              <a:buChar char="•"/>
            </a:pPr>
            <a:r>
              <a:rPr lang="nl-BE" sz="1600" dirty="0"/>
              <a:t>code</a:t>
            </a:r>
            <a:r>
              <a:rPr lang="nl-BE" sz="1600" b="1" dirty="0"/>
              <a:t> 1124/2124</a:t>
            </a:r>
            <a:r>
              <a:rPr lang="nl-BE" sz="1600" dirty="0"/>
              <a:t> voor een grond</a:t>
            </a:r>
          </a:p>
          <a:p>
            <a:pPr marL="285750"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Afbeeldingsresultaat voor immobilien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5794" y="4161153"/>
            <a:ext cx="342900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973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432261"/>
            <a:ext cx="10515600" cy="587912"/>
          </a:xfrm>
        </p:spPr>
        <p:txBody>
          <a:bodyPr>
            <a:noAutofit/>
          </a:bodyPr>
          <a:lstStyle/>
          <a:p>
            <a:r>
              <a:rPr lang="nl-NL" sz="4000" dirty="0">
                <a:solidFill>
                  <a:srgbClr val="0038A8"/>
                </a:solidFill>
              </a:rPr>
              <a:t>Belgisch belastingregime van een buitenlands tweede verblijf </a:t>
            </a:r>
            <a:endParaRPr lang="nl-BE" sz="2800" dirty="0">
              <a:solidFill>
                <a:srgbClr val="0038A8"/>
              </a:solidFill>
            </a:endParaRPr>
          </a:p>
        </p:txBody>
      </p:sp>
      <p:sp>
        <p:nvSpPr>
          <p:cNvPr id="5" name="Titel 1"/>
          <p:cNvSpPr txBox="1">
            <a:spLocks/>
          </p:cNvSpPr>
          <p:nvPr/>
        </p:nvSpPr>
        <p:spPr>
          <a:xfrm>
            <a:off x="626499" y="10201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Verschillende behandeling tussen Belgische en buitenlandse tweede verblijven</a:t>
            </a:r>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6" name="Tekstvak 5"/>
          <p:cNvSpPr txBox="1"/>
          <p:nvPr/>
        </p:nvSpPr>
        <p:spPr>
          <a:xfrm>
            <a:off x="626499" y="2073776"/>
            <a:ext cx="11353800" cy="646331"/>
          </a:xfrm>
          <a:prstGeom prst="rect">
            <a:avLst/>
          </a:prstGeom>
          <a:noFill/>
        </p:spPr>
        <p:txBody>
          <a:bodyPr wrap="square" rtlCol="0">
            <a:spAutoFit/>
          </a:bodyPr>
          <a:lstStyle/>
          <a:p>
            <a:endParaRPr lang="nl-NL" dirty="0">
              <a:latin typeface="Verdana" panose="020B0604030504040204" pitchFamily="34" charset="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 2"/>
          <p:cNvGraphicFramePr>
            <a:graphicFrameLocks noGrp="1"/>
          </p:cNvGraphicFramePr>
          <p:nvPr>
            <p:extLst>
              <p:ext uri="{D42A27DB-BD31-4B8C-83A1-F6EECF244321}">
                <p14:modId xmlns:p14="http://schemas.microsoft.com/office/powerpoint/2010/main" val="3928434222"/>
              </p:ext>
            </p:extLst>
          </p:nvPr>
        </p:nvGraphicFramePr>
        <p:xfrm>
          <a:off x="626499" y="2157195"/>
          <a:ext cx="10678810" cy="2072640"/>
        </p:xfrm>
        <a:graphic>
          <a:graphicData uri="http://schemas.openxmlformats.org/drawingml/2006/table">
            <a:tbl>
              <a:tblPr firstRow="1" bandRow="1">
                <a:tableStyleId>{5C22544A-7EE6-4342-B048-85BDC9FD1C3A}</a:tableStyleId>
              </a:tblPr>
              <a:tblGrid>
                <a:gridCol w="3139166">
                  <a:extLst>
                    <a:ext uri="{9D8B030D-6E8A-4147-A177-3AD203B41FA5}">
                      <a16:colId xmlns:a16="http://schemas.microsoft.com/office/drawing/2014/main" xmlns="" val="811239452"/>
                    </a:ext>
                  </a:extLst>
                </a:gridCol>
                <a:gridCol w="3250277">
                  <a:extLst>
                    <a:ext uri="{9D8B030D-6E8A-4147-A177-3AD203B41FA5}">
                      <a16:colId xmlns:a16="http://schemas.microsoft.com/office/drawing/2014/main" xmlns="" val="1238298339"/>
                    </a:ext>
                  </a:extLst>
                </a:gridCol>
                <a:gridCol w="4289367">
                  <a:extLst>
                    <a:ext uri="{9D8B030D-6E8A-4147-A177-3AD203B41FA5}">
                      <a16:colId xmlns:a16="http://schemas.microsoft.com/office/drawing/2014/main" xmlns="" val="1574080363"/>
                    </a:ext>
                  </a:extLst>
                </a:gridCol>
              </a:tblGrid>
              <a:tr h="321605">
                <a:tc>
                  <a:txBody>
                    <a:bodyPr/>
                    <a:lstStyle/>
                    <a:p>
                      <a:endParaRPr lang="nl-BE" sz="1600" dirty="0"/>
                    </a:p>
                  </a:txBody>
                  <a:tcPr/>
                </a:tc>
                <a:tc>
                  <a:txBody>
                    <a:bodyPr/>
                    <a:lstStyle/>
                    <a:p>
                      <a:r>
                        <a:rPr lang="fr-BE" sz="1600" dirty="0" err="1"/>
                        <a:t>Belgisch</a:t>
                      </a:r>
                      <a:r>
                        <a:rPr lang="fr-BE" sz="1600" dirty="0"/>
                        <a:t> </a:t>
                      </a:r>
                      <a:r>
                        <a:rPr lang="fr-BE" sz="1600" dirty="0" err="1"/>
                        <a:t>vastgoed</a:t>
                      </a:r>
                      <a:endParaRPr lang="nl-BE" sz="1600" dirty="0"/>
                    </a:p>
                  </a:txBody>
                  <a:tcPr/>
                </a:tc>
                <a:tc>
                  <a:txBody>
                    <a:bodyPr/>
                    <a:lstStyle/>
                    <a:p>
                      <a:r>
                        <a:rPr lang="fr-BE" sz="1600" dirty="0" err="1"/>
                        <a:t>Buitenlands</a:t>
                      </a:r>
                      <a:r>
                        <a:rPr lang="fr-BE" sz="1600" dirty="0"/>
                        <a:t> </a:t>
                      </a:r>
                      <a:r>
                        <a:rPr lang="fr-BE" sz="1600" dirty="0" err="1"/>
                        <a:t>vastgoed</a:t>
                      </a:r>
                      <a:endParaRPr lang="nl-BE" sz="1600" dirty="0"/>
                    </a:p>
                  </a:txBody>
                  <a:tcPr/>
                </a:tc>
                <a:extLst>
                  <a:ext uri="{0D108BD9-81ED-4DB2-BD59-A6C34878D82A}">
                    <a16:rowId xmlns:a16="http://schemas.microsoft.com/office/drawing/2014/main" xmlns="" val="818692151"/>
                  </a:ext>
                </a:extLst>
              </a:tr>
              <a:tr h="321605">
                <a:tc>
                  <a:txBody>
                    <a:bodyPr/>
                    <a:lstStyle/>
                    <a:p>
                      <a:r>
                        <a:rPr lang="fr-BE" sz="1600" dirty="0"/>
                        <a:t>Niet</a:t>
                      </a:r>
                      <a:r>
                        <a:rPr lang="fr-BE" sz="1600" baseline="0" dirty="0"/>
                        <a:t> </a:t>
                      </a:r>
                      <a:r>
                        <a:rPr lang="fr-BE" sz="1600" dirty="0" err="1"/>
                        <a:t>verhuurd</a:t>
                      </a:r>
                      <a:endParaRPr lang="nl-BE" sz="1600" dirty="0"/>
                    </a:p>
                  </a:txBody>
                  <a:tcPr/>
                </a:tc>
                <a:tc>
                  <a:txBody>
                    <a:bodyPr/>
                    <a:lstStyle/>
                    <a:p>
                      <a:r>
                        <a:rPr lang="fr-BE" sz="1600" dirty="0"/>
                        <a:t>KI (+40%)</a:t>
                      </a:r>
                      <a:endParaRPr lang="nl-BE" sz="1600" dirty="0"/>
                    </a:p>
                  </a:txBody>
                  <a:tcPr/>
                </a:tc>
                <a:tc>
                  <a:txBody>
                    <a:bodyPr/>
                    <a:lstStyle/>
                    <a:p>
                      <a:r>
                        <a:rPr lang="fr-BE" sz="1600" dirty="0" err="1"/>
                        <a:t>huurwaarde</a:t>
                      </a:r>
                      <a:endParaRPr lang="nl-BE" sz="1600" dirty="0"/>
                    </a:p>
                  </a:txBody>
                  <a:tcPr/>
                </a:tc>
                <a:extLst>
                  <a:ext uri="{0D108BD9-81ED-4DB2-BD59-A6C34878D82A}">
                    <a16:rowId xmlns:a16="http://schemas.microsoft.com/office/drawing/2014/main" xmlns="" val="3004181518"/>
                  </a:ext>
                </a:extLst>
              </a:tr>
              <a:tr h="562808">
                <a:tc>
                  <a:txBody>
                    <a:bodyPr/>
                    <a:lstStyle/>
                    <a:p>
                      <a:r>
                        <a:rPr lang="fr-BE" sz="1600" dirty="0" err="1"/>
                        <a:t>Verhuurd</a:t>
                      </a:r>
                      <a:r>
                        <a:rPr lang="fr-BE" sz="1600" dirty="0"/>
                        <a:t> </a:t>
                      </a:r>
                      <a:r>
                        <a:rPr lang="fr-BE" sz="1600" dirty="0" err="1"/>
                        <a:t>aan</a:t>
                      </a:r>
                      <a:r>
                        <a:rPr lang="fr-BE" sz="1600" baseline="0" dirty="0"/>
                        <a:t> </a:t>
                      </a:r>
                      <a:r>
                        <a:rPr lang="fr-BE" sz="1600" baseline="0" dirty="0" err="1"/>
                        <a:t>natuurlijke</a:t>
                      </a:r>
                      <a:r>
                        <a:rPr lang="fr-BE" sz="1600" baseline="0" dirty="0"/>
                        <a:t> </a:t>
                      </a:r>
                      <a:r>
                        <a:rPr lang="fr-BE" sz="1600" baseline="0" dirty="0" err="1"/>
                        <a:t>persoon</a:t>
                      </a:r>
                      <a:r>
                        <a:rPr lang="fr-BE" sz="1600" baseline="0" dirty="0"/>
                        <a:t> </a:t>
                      </a:r>
                      <a:r>
                        <a:rPr lang="fr-BE" sz="1600" baseline="0" dirty="0" err="1"/>
                        <a:t>voor</a:t>
                      </a:r>
                      <a:r>
                        <a:rPr lang="fr-BE" sz="1600" baseline="0" dirty="0"/>
                        <a:t> </a:t>
                      </a:r>
                      <a:r>
                        <a:rPr lang="fr-BE" sz="1600" baseline="0" dirty="0" err="1"/>
                        <a:t>louter</a:t>
                      </a:r>
                      <a:r>
                        <a:rPr lang="fr-BE" sz="1600" baseline="0" dirty="0"/>
                        <a:t> </a:t>
                      </a:r>
                      <a:r>
                        <a:rPr lang="fr-BE" sz="1600" baseline="0" dirty="0" err="1"/>
                        <a:t>privégebruik</a:t>
                      </a:r>
                      <a:endParaRPr lang="nl-BE" sz="1600" dirty="0"/>
                    </a:p>
                  </a:txBody>
                  <a:tcPr/>
                </a:tc>
                <a:tc>
                  <a:txBody>
                    <a:bodyPr/>
                    <a:lstStyle/>
                    <a:p>
                      <a:r>
                        <a:rPr lang="fr-BE" sz="1600" dirty="0"/>
                        <a:t>KI (+40%)</a:t>
                      </a:r>
                      <a:endParaRPr lang="nl-BE" sz="1600" dirty="0"/>
                    </a:p>
                  </a:txBody>
                  <a:tcPr/>
                </a:tc>
                <a:tc>
                  <a:txBody>
                    <a:bodyPr/>
                    <a:lstStyle/>
                    <a:p>
                      <a:r>
                        <a:rPr lang="nl-BE" sz="1600" b="0" dirty="0"/>
                        <a:t>het totale bedrag van de huurprijs en de huurvoordelen</a:t>
                      </a:r>
                    </a:p>
                  </a:txBody>
                  <a:tcPr/>
                </a:tc>
                <a:extLst>
                  <a:ext uri="{0D108BD9-81ED-4DB2-BD59-A6C34878D82A}">
                    <a16:rowId xmlns:a16="http://schemas.microsoft.com/office/drawing/2014/main" xmlns="" val="767294895"/>
                  </a:ext>
                </a:extLst>
              </a:tr>
              <a:tr h="787694">
                <a:tc>
                  <a:txBody>
                    <a:bodyPr/>
                    <a:lstStyle/>
                    <a:p>
                      <a:r>
                        <a:rPr lang="fr-BE" sz="1600" dirty="0" err="1"/>
                        <a:t>Verhuurd</a:t>
                      </a:r>
                      <a:r>
                        <a:rPr lang="fr-BE" sz="1600" baseline="0" dirty="0"/>
                        <a:t> </a:t>
                      </a:r>
                      <a:r>
                        <a:rPr lang="fr-BE" sz="1600" baseline="0" dirty="0" err="1"/>
                        <a:t>aan</a:t>
                      </a:r>
                      <a:r>
                        <a:rPr lang="fr-BE" sz="1600" baseline="0" dirty="0"/>
                        <a:t> </a:t>
                      </a:r>
                      <a:r>
                        <a:rPr lang="fr-BE" sz="1600" baseline="0" dirty="0" err="1"/>
                        <a:t>rechtspersoon</a:t>
                      </a:r>
                      <a:r>
                        <a:rPr lang="fr-BE" sz="1600" baseline="0" dirty="0"/>
                        <a:t> of </a:t>
                      </a:r>
                      <a:r>
                        <a:rPr lang="fr-BE" sz="1600" baseline="0" dirty="0" err="1"/>
                        <a:t>aan</a:t>
                      </a:r>
                      <a:r>
                        <a:rPr lang="fr-BE" sz="1600" baseline="0" dirty="0"/>
                        <a:t> </a:t>
                      </a:r>
                      <a:r>
                        <a:rPr lang="fr-BE" sz="1600" baseline="0" dirty="0" err="1"/>
                        <a:t>natuurlijke</a:t>
                      </a:r>
                      <a:r>
                        <a:rPr lang="fr-BE" sz="1600" baseline="0" dirty="0"/>
                        <a:t> </a:t>
                      </a:r>
                      <a:r>
                        <a:rPr lang="fr-BE" sz="1600" baseline="0" dirty="0" err="1"/>
                        <a:t>persoon</a:t>
                      </a:r>
                      <a:r>
                        <a:rPr lang="fr-BE" sz="1600" baseline="0" dirty="0"/>
                        <a:t> </a:t>
                      </a:r>
                      <a:r>
                        <a:rPr lang="fr-BE" sz="1600" baseline="0" dirty="0" err="1"/>
                        <a:t>voor</a:t>
                      </a:r>
                      <a:r>
                        <a:rPr lang="fr-BE" sz="1600" baseline="0" dirty="0"/>
                        <a:t> </a:t>
                      </a:r>
                      <a:r>
                        <a:rPr lang="fr-BE" sz="1600" baseline="0" dirty="0" err="1"/>
                        <a:t>beroepsmatig</a:t>
                      </a:r>
                      <a:r>
                        <a:rPr lang="fr-BE" sz="1600" baseline="0" dirty="0"/>
                        <a:t> </a:t>
                      </a:r>
                      <a:r>
                        <a:rPr lang="fr-BE" sz="1600" baseline="0" dirty="0" err="1"/>
                        <a:t>gebruik</a:t>
                      </a:r>
                      <a:endParaRPr lang="nl-BE" sz="1600" dirty="0"/>
                    </a:p>
                  </a:txBody>
                  <a:tcPr/>
                </a:tc>
                <a:tc>
                  <a:txBody>
                    <a:bodyPr/>
                    <a:lstStyle/>
                    <a:p>
                      <a:r>
                        <a:rPr lang="nl-BE" sz="1600" dirty="0"/>
                        <a:t>het totale bedrag van de huurprijs en de huurvoordelen</a:t>
                      </a:r>
                      <a:r>
                        <a:rPr lang="nl-BE" sz="1600" baseline="0" dirty="0"/>
                        <a:t> &gt; KI (+40%)</a:t>
                      </a:r>
                      <a:endParaRPr lang="nl-BE" sz="1600" dirty="0"/>
                    </a:p>
                  </a:txBody>
                  <a:tcPr/>
                </a:tc>
                <a:tc>
                  <a:txBody>
                    <a:bodyPr/>
                    <a:lstStyle/>
                    <a:p>
                      <a:r>
                        <a:rPr lang="nl-BE" sz="1600" b="0" dirty="0"/>
                        <a:t>het totale bedrag van de huurprijs en de huurvoordelen</a:t>
                      </a:r>
                      <a:endParaRPr lang="nl-BE" sz="1600" dirty="0"/>
                    </a:p>
                  </a:txBody>
                  <a:tcPr/>
                </a:tc>
                <a:extLst>
                  <a:ext uri="{0D108BD9-81ED-4DB2-BD59-A6C34878D82A}">
                    <a16:rowId xmlns:a16="http://schemas.microsoft.com/office/drawing/2014/main" xmlns="" val="2445187411"/>
                  </a:ext>
                </a:extLst>
              </a:tr>
            </a:tbl>
          </a:graphicData>
        </a:graphic>
      </p:graphicFrame>
      <p:sp>
        <p:nvSpPr>
          <p:cNvPr id="7" name="Rechthoek 6"/>
          <p:cNvSpPr/>
          <p:nvPr/>
        </p:nvSpPr>
        <p:spPr>
          <a:xfrm>
            <a:off x="626498" y="4302923"/>
            <a:ext cx="10795188" cy="2308324"/>
          </a:xfrm>
          <a:prstGeom prst="rect">
            <a:avLst/>
          </a:prstGeom>
        </p:spPr>
        <p:txBody>
          <a:bodyPr wrap="square">
            <a:spAutoFit/>
          </a:bodyPr>
          <a:lstStyle/>
          <a:p>
            <a:pPr marL="285750" indent="-285750" algn="just">
              <a:buFont typeface="Arial" panose="020B0604020202020204" pitchFamily="34" charset="0"/>
              <a:buChar char="•"/>
            </a:pPr>
            <a:r>
              <a:rPr lang="nl-NL" dirty="0">
                <a:ea typeface="Verdana" panose="020B0604030504040204" pitchFamily="34" charset="0"/>
                <a:cs typeface="Verdana" panose="020B0604030504040204" pitchFamily="34" charset="0"/>
              </a:rPr>
              <a:t>Het Belgisch kadastraal inkomen</a:t>
            </a:r>
          </a:p>
          <a:p>
            <a:pPr marL="742950" lvl="1" indent="-285750" algn="just">
              <a:buFont typeface="Arial" panose="020B0604020202020204" pitchFamily="34" charset="0"/>
              <a:buChar char="•"/>
            </a:pPr>
            <a:r>
              <a:rPr lang="nl-NL" dirty="0">
                <a:ea typeface="Verdana" panose="020B0604030504040204" pitchFamily="34" charset="0"/>
                <a:cs typeface="Verdana" panose="020B0604030504040204" pitchFamily="34" charset="0"/>
              </a:rPr>
              <a:t>= een fictief inkomen dat overeenstemt met </a:t>
            </a:r>
            <a:r>
              <a:rPr lang="nl-BE" dirty="0">
                <a:ea typeface="Verdana" panose="020B0604030504040204" pitchFamily="34" charset="0"/>
                <a:cs typeface="Verdana" panose="020B0604030504040204" pitchFamily="34" charset="0"/>
              </a:rPr>
              <a:t>het gemiddeld normaal netto- inkomen van één jaar (art. 471 WIB92). </a:t>
            </a:r>
            <a:r>
              <a:rPr lang="fr-BE" dirty="0">
                <a:ea typeface="Verdana" panose="020B0604030504040204" pitchFamily="34" charset="0"/>
                <a:cs typeface="Verdana" panose="020B0604030504040204" pitchFamily="34" charset="0"/>
              </a:rPr>
              <a:t>De </a:t>
            </a:r>
            <a:r>
              <a:rPr lang="fr-BE" dirty="0" err="1">
                <a:ea typeface="Verdana" panose="020B0604030504040204" pitchFamily="34" charset="0"/>
                <a:cs typeface="Verdana" panose="020B0604030504040204" pitchFamily="34" charset="0"/>
              </a:rPr>
              <a:t>Administratie</a:t>
            </a:r>
            <a:r>
              <a:rPr lang="fr-BE" dirty="0">
                <a:ea typeface="Verdana" panose="020B0604030504040204" pitchFamily="34" charset="0"/>
                <a:cs typeface="Verdana" panose="020B0604030504040204" pitchFamily="34" charset="0"/>
              </a:rPr>
              <a:t> </a:t>
            </a:r>
            <a:r>
              <a:rPr lang="fr-BE" dirty="0" err="1">
                <a:ea typeface="Verdana" panose="020B0604030504040204" pitchFamily="34" charset="0"/>
                <a:cs typeface="Verdana" panose="020B0604030504040204" pitchFamily="34" charset="0"/>
              </a:rPr>
              <a:t>neemt</a:t>
            </a:r>
            <a:r>
              <a:rPr lang="fr-BE" dirty="0">
                <a:ea typeface="Verdana" panose="020B0604030504040204" pitchFamily="34" charset="0"/>
                <a:cs typeface="Verdana" panose="020B0604030504040204" pitchFamily="34" charset="0"/>
              </a:rPr>
              <a:t> </a:t>
            </a:r>
            <a:r>
              <a:rPr lang="fr-BE" dirty="0" err="1">
                <a:ea typeface="Verdana" panose="020B0604030504040204" pitchFamily="34" charset="0"/>
                <a:cs typeface="Verdana" panose="020B0604030504040204" pitchFamily="34" charset="0"/>
              </a:rPr>
              <a:t>voor</a:t>
            </a:r>
            <a:r>
              <a:rPr lang="fr-BE" dirty="0">
                <a:ea typeface="Verdana" panose="020B0604030504040204" pitchFamily="34" charset="0"/>
                <a:cs typeface="Verdana" panose="020B0604030504040204" pitchFamily="34" charset="0"/>
              </a:rPr>
              <a:t> de </a:t>
            </a:r>
            <a:r>
              <a:rPr lang="fr-BE" dirty="0" err="1">
                <a:ea typeface="Verdana" panose="020B0604030504040204" pitchFamily="34" charset="0"/>
                <a:cs typeface="Verdana" panose="020B0604030504040204" pitchFamily="34" charset="0"/>
              </a:rPr>
              <a:t>vaststelling</a:t>
            </a:r>
            <a:r>
              <a:rPr lang="fr-BE" dirty="0">
                <a:ea typeface="Verdana" panose="020B0604030504040204" pitchFamily="34" charset="0"/>
                <a:cs typeface="Verdana" panose="020B0604030504040204" pitchFamily="34" charset="0"/>
              </a:rPr>
              <a:t> van het KI 1 </a:t>
            </a:r>
            <a:r>
              <a:rPr lang="fr-BE" dirty="0" err="1">
                <a:ea typeface="Verdana" panose="020B0604030504040204" pitchFamily="34" charset="0"/>
                <a:cs typeface="Verdana" panose="020B0604030504040204" pitchFamily="34" charset="0"/>
              </a:rPr>
              <a:t>januari</a:t>
            </a:r>
            <a:r>
              <a:rPr lang="fr-BE" dirty="0">
                <a:ea typeface="Verdana" panose="020B0604030504040204" pitchFamily="34" charset="0"/>
                <a:cs typeface="Verdana" panose="020B0604030504040204" pitchFamily="34" charset="0"/>
              </a:rPr>
              <a:t> 1975 </a:t>
            </a:r>
            <a:r>
              <a:rPr lang="fr-BE" dirty="0" err="1">
                <a:ea typeface="Verdana" panose="020B0604030504040204" pitchFamily="34" charset="0"/>
                <a:cs typeface="Verdana" panose="020B0604030504040204" pitchFamily="34" charset="0"/>
              </a:rPr>
              <a:t>als</a:t>
            </a:r>
            <a:r>
              <a:rPr lang="fr-BE" dirty="0">
                <a:ea typeface="Verdana" panose="020B0604030504040204" pitchFamily="34" charset="0"/>
                <a:cs typeface="Verdana" panose="020B0604030504040204" pitchFamily="34" charset="0"/>
              </a:rPr>
              <a:t> </a:t>
            </a:r>
            <a:r>
              <a:rPr lang="fr-BE" dirty="0" err="1">
                <a:ea typeface="Verdana" panose="020B0604030504040204" pitchFamily="34" charset="0"/>
                <a:cs typeface="Verdana" panose="020B0604030504040204" pitchFamily="34" charset="0"/>
              </a:rPr>
              <a:t>referentietijdstip</a:t>
            </a:r>
            <a:endParaRPr lang="fr-BE" dirty="0">
              <a:ea typeface="Verdana" panose="020B0604030504040204" pitchFamily="34" charset="0"/>
              <a:cs typeface="Verdana" panose="020B0604030504040204" pitchFamily="34" charset="0"/>
            </a:endParaRPr>
          </a:p>
          <a:p>
            <a:pPr marL="742950" lvl="1" indent="-285750" algn="just">
              <a:buFont typeface="Arial" panose="020B0604020202020204" pitchFamily="34" charset="0"/>
              <a:buChar char="•"/>
            </a:pPr>
            <a:r>
              <a:rPr lang="fr-BE" dirty="0" err="1">
                <a:ea typeface="Verdana" panose="020B0604030504040204" pitchFamily="34" charset="0"/>
                <a:cs typeface="Verdana" panose="020B0604030504040204" pitchFamily="34" charset="0"/>
              </a:rPr>
              <a:t>Sinds</a:t>
            </a:r>
            <a:r>
              <a:rPr lang="fr-BE" dirty="0">
                <a:ea typeface="Verdana" panose="020B0604030504040204" pitchFamily="34" charset="0"/>
                <a:cs typeface="Verdana" panose="020B0604030504040204" pitchFamily="34" charset="0"/>
              </a:rPr>
              <a:t> </a:t>
            </a:r>
            <a:r>
              <a:rPr lang="fr-BE" dirty="0" err="1">
                <a:ea typeface="Verdana" panose="020B0604030504040204" pitchFamily="34" charset="0"/>
                <a:cs typeface="Verdana" panose="020B0604030504040204" pitchFamily="34" charset="0"/>
              </a:rPr>
              <a:t>aanslagjaar</a:t>
            </a:r>
            <a:r>
              <a:rPr lang="fr-BE" dirty="0">
                <a:ea typeface="Verdana" panose="020B0604030504040204" pitchFamily="34" charset="0"/>
                <a:cs typeface="Verdana" panose="020B0604030504040204" pitchFamily="34" charset="0"/>
              </a:rPr>
              <a:t> 1992 </a:t>
            </a:r>
            <a:r>
              <a:rPr lang="fr-BE" dirty="0" err="1">
                <a:ea typeface="Verdana" panose="020B0604030504040204" pitchFamily="34" charset="0"/>
                <a:cs typeface="Verdana" panose="020B0604030504040204" pitchFamily="34" charset="0"/>
              </a:rPr>
              <a:t>worden</a:t>
            </a:r>
            <a:r>
              <a:rPr lang="fr-BE" dirty="0">
                <a:ea typeface="Verdana" panose="020B0604030504040204" pitchFamily="34" charset="0"/>
                <a:cs typeface="Verdana" panose="020B0604030504040204" pitchFamily="34" charset="0"/>
              </a:rPr>
              <a:t> de </a:t>
            </a:r>
            <a:r>
              <a:rPr lang="fr-BE" dirty="0" err="1">
                <a:ea typeface="Verdana" panose="020B0604030504040204" pitchFamily="34" charset="0"/>
                <a:cs typeface="Verdana" panose="020B0604030504040204" pitchFamily="34" charset="0"/>
              </a:rPr>
              <a:t>KI’s</a:t>
            </a:r>
            <a:r>
              <a:rPr lang="fr-BE" dirty="0">
                <a:ea typeface="Verdana" panose="020B0604030504040204" pitchFamily="34" charset="0"/>
                <a:cs typeface="Verdana" panose="020B0604030504040204" pitchFamily="34" charset="0"/>
              </a:rPr>
              <a:t> </a:t>
            </a:r>
            <a:r>
              <a:rPr lang="fr-BE" dirty="0" err="1">
                <a:ea typeface="Verdana" panose="020B0604030504040204" pitchFamily="34" charset="0"/>
                <a:cs typeface="Verdana" panose="020B0604030504040204" pitchFamily="34" charset="0"/>
              </a:rPr>
              <a:t>geïndexeerd</a:t>
            </a:r>
            <a:r>
              <a:rPr lang="fr-BE" dirty="0">
                <a:ea typeface="Verdana" panose="020B0604030504040204" pitchFamily="34" charset="0"/>
                <a:cs typeface="Verdana" panose="020B0604030504040204" pitchFamily="34" charset="0"/>
              </a:rPr>
              <a:t> + </a:t>
            </a:r>
            <a:r>
              <a:rPr lang="fr-BE" dirty="0" err="1">
                <a:ea typeface="Verdana" panose="020B0604030504040204" pitchFamily="34" charset="0"/>
                <a:cs typeface="Verdana" panose="020B0604030504040204" pitchFamily="34" charset="0"/>
              </a:rPr>
              <a:t>verhoogd</a:t>
            </a:r>
            <a:r>
              <a:rPr lang="fr-BE" dirty="0">
                <a:ea typeface="Verdana" panose="020B0604030504040204" pitchFamily="34" charset="0"/>
                <a:cs typeface="Verdana" panose="020B0604030504040204" pitchFamily="34" charset="0"/>
              </a:rPr>
              <a:t> met 40% (</a:t>
            </a:r>
            <a:r>
              <a:rPr lang="fr-BE" dirty="0" err="1">
                <a:ea typeface="Verdana" panose="020B0604030504040204" pitchFamily="34" charset="0"/>
                <a:cs typeface="Verdana" panose="020B0604030504040204" pitchFamily="34" charset="0"/>
              </a:rPr>
              <a:t>artikel</a:t>
            </a:r>
            <a:r>
              <a:rPr lang="fr-BE" dirty="0">
                <a:ea typeface="Verdana" panose="020B0604030504040204" pitchFamily="34" charset="0"/>
                <a:cs typeface="Verdana" panose="020B0604030504040204" pitchFamily="34" charset="0"/>
              </a:rPr>
              <a:t> 518 WIB92)</a:t>
            </a:r>
          </a:p>
          <a:p>
            <a:pPr lvl="1" algn="just"/>
            <a:r>
              <a:rPr lang="fr-BE" dirty="0">
                <a:ea typeface="Verdana" panose="020B0604030504040204" pitchFamily="34" charset="0"/>
                <a:cs typeface="Verdana" panose="020B0604030504040204" pitchFamily="34" charset="0"/>
                <a:sym typeface="Wingdings" panose="05000000000000000000" pitchFamily="2" charset="2"/>
              </a:rPr>
              <a:t> </a:t>
            </a:r>
            <a:r>
              <a:rPr lang="fr-BE" dirty="0" err="1">
                <a:ea typeface="Verdana" panose="020B0604030504040204" pitchFamily="34" charset="0"/>
                <a:cs typeface="Verdana" panose="020B0604030504040204" pitchFamily="34" charset="0"/>
                <a:sym typeface="Wingdings" panose="05000000000000000000" pitchFamily="2" charset="2"/>
              </a:rPr>
              <a:t>Meestal</a:t>
            </a:r>
            <a:r>
              <a:rPr lang="fr-BE" dirty="0">
                <a:ea typeface="Verdana" panose="020B0604030504040204" pitchFamily="34" charset="0"/>
                <a:cs typeface="Verdana" panose="020B0604030504040204" pitchFamily="34" charset="0"/>
                <a:sym typeface="Wingdings" panose="05000000000000000000" pitchFamily="2" charset="2"/>
              </a:rPr>
              <a:t> </a:t>
            </a:r>
            <a:r>
              <a:rPr lang="fr-BE" dirty="0" err="1">
                <a:ea typeface="Verdana" panose="020B0604030504040204" pitchFamily="34" charset="0"/>
                <a:cs typeface="Verdana" panose="020B0604030504040204" pitchFamily="34" charset="0"/>
                <a:sym typeface="Wingdings" panose="05000000000000000000" pitchFamily="2" charset="2"/>
              </a:rPr>
              <a:t>onderschatting</a:t>
            </a:r>
            <a:r>
              <a:rPr lang="fr-BE" dirty="0">
                <a:ea typeface="Verdana" panose="020B0604030504040204" pitchFamily="34" charset="0"/>
                <a:cs typeface="Verdana" panose="020B0604030504040204" pitchFamily="34" charset="0"/>
                <a:sym typeface="Wingdings" panose="05000000000000000000" pitchFamily="2" charset="2"/>
              </a:rPr>
              <a:t> van de </a:t>
            </a:r>
            <a:r>
              <a:rPr lang="fr-BE" dirty="0" err="1">
                <a:ea typeface="Verdana" panose="020B0604030504040204" pitchFamily="34" charset="0"/>
                <a:cs typeface="Verdana" panose="020B0604030504040204" pitchFamily="34" charset="0"/>
                <a:sym typeface="Wingdings" panose="05000000000000000000" pitchFamily="2" charset="2"/>
              </a:rPr>
              <a:t>reële</a:t>
            </a:r>
            <a:r>
              <a:rPr lang="fr-BE" dirty="0">
                <a:ea typeface="Verdana" panose="020B0604030504040204" pitchFamily="34" charset="0"/>
                <a:cs typeface="Verdana" panose="020B0604030504040204" pitchFamily="34" charset="0"/>
                <a:sym typeface="Wingdings" panose="05000000000000000000" pitchFamily="2" charset="2"/>
              </a:rPr>
              <a:t> </a:t>
            </a:r>
            <a:r>
              <a:rPr lang="fr-BE" dirty="0" err="1">
                <a:ea typeface="Verdana" panose="020B0604030504040204" pitchFamily="34" charset="0"/>
                <a:cs typeface="Verdana" panose="020B0604030504040204" pitchFamily="34" charset="0"/>
                <a:sym typeface="Wingdings" panose="05000000000000000000" pitchFamily="2" charset="2"/>
              </a:rPr>
              <a:t>prijs</a:t>
            </a:r>
            <a:r>
              <a:rPr lang="fr-BE" dirty="0">
                <a:ea typeface="Verdana" panose="020B0604030504040204" pitchFamily="34" charset="0"/>
                <a:cs typeface="Verdana" panose="020B0604030504040204" pitchFamily="34" charset="0"/>
                <a:sym typeface="Wingdings" panose="05000000000000000000" pitchFamily="2" charset="2"/>
              </a:rPr>
              <a:t> van het </a:t>
            </a:r>
            <a:r>
              <a:rPr lang="fr-BE" dirty="0" err="1">
                <a:ea typeface="Verdana" panose="020B0604030504040204" pitchFamily="34" charset="0"/>
                <a:cs typeface="Verdana" panose="020B0604030504040204" pitchFamily="34" charset="0"/>
                <a:sym typeface="Wingdings" panose="05000000000000000000" pitchFamily="2" charset="2"/>
              </a:rPr>
              <a:t>Belgisch</a:t>
            </a:r>
            <a:r>
              <a:rPr lang="fr-BE" dirty="0">
                <a:ea typeface="Verdana" panose="020B0604030504040204" pitchFamily="34" charset="0"/>
                <a:cs typeface="Verdana" panose="020B0604030504040204" pitchFamily="34" charset="0"/>
                <a:sym typeface="Wingdings" panose="05000000000000000000" pitchFamily="2" charset="2"/>
              </a:rPr>
              <a:t> </a:t>
            </a:r>
            <a:r>
              <a:rPr lang="fr-BE" dirty="0" err="1">
                <a:ea typeface="Verdana" panose="020B0604030504040204" pitchFamily="34" charset="0"/>
                <a:cs typeface="Verdana" panose="020B0604030504040204" pitchFamily="34" charset="0"/>
                <a:sym typeface="Wingdings" panose="05000000000000000000" pitchFamily="2" charset="2"/>
              </a:rPr>
              <a:t>vastgoed</a:t>
            </a:r>
            <a:r>
              <a:rPr lang="fr-BE" dirty="0">
                <a:ea typeface="Verdana" panose="020B0604030504040204" pitchFamily="34" charset="0"/>
                <a:cs typeface="Verdana" panose="020B0604030504040204" pitchFamily="34" charset="0"/>
                <a:sym typeface="Wingdings" panose="05000000000000000000" pitchFamily="2" charset="2"/>
              </a:rPr>
              <a:t> op de </a:t>
            </a:r>
            <a:r>
              <a:rPr lang="fr-BE" dirty="0" err="1">
                <a:ea typeface="Verdana" panose="020B0604030504040204" pitchFamily="34" charset="0"/>
                <a:cs typeface="Verdana" panose="020B0604030504040204" pitchFamily="34" charset="0"/>
                <a:sym typeface="Wingdings" panose="05000000000000000000" pitchFamily="2" charset="2"/>
              </a:rPr>
              <a:t>huurmarkt</a:t>
            </a:r>
            <a:r>
              <a:rPr lang="fr-BE" dirty="0">
                <a:ea typeface="Verdana" panose="020B0604030504040204" pitchFamily="34" charset="0"/>
                <a:cs typeface="Verdana" panose="020B0604030504040204" pitchFamily="34" charset="0"/>
                <a:sym typeface="Wingdings" panose="05000000000000000000" pitchFamily="2" charset="2"/>
              </a:rPr>
              <a:t>, 	</a:t>
            </a:r>
            <a:br>
              <a:rPr lang="fr-BE" dirty="0">
                <a:ea typeface="Verdana" panose="020B0604030504040204" pitchFamily="34" charset="0"/>
                <a:cs typeface="Verdana" panose="020B0604030504040204" pitchFamily="34" charset="0"/>
                <a:sym typeface="Wingdings" panose="05000000000000000000" pitchFamily="2" charset="2"/>
              </a:rPr>
            </a:br>
            <a:r>
              <a:rPr lang="fr-BE" dirty="0">
                <a:ea typeface="Verdana" panose="020B0604030504040204" pitchFamily="34" charset="0"/>
                <a:cs typeface="Verdana" panose="020B0604030504040204" pitchFamily="34" charset="0"/>
                <a:sym typeface="Wingdings" panose="05000000000000000000" pitchFamily="2" charset="2"/>
              </a:rPr>
              <a:t>		de </a:t>
            </a:r>
            <a:r>
              <a:rPr lang="fr-BE" dirty="0" err="1">
                <a:ea typeface="Verdana" panose="020B0604030504040204" pitchFamily="34" charset="0"/>
                <a:cs typeface="Verdana" panose="020B0604030504040204" pitchFamily="34" charset="0"/>
                <a:sym typeface="Wingdings" panose="05000000000000000000" pitchFamily="2" charset="2"/>
              </a:rPr>
              <a:t>prijzen</a:t>
            </a:r>
            <a:r>
              <a:rPr lang="fr-BE" dirty="0">
                <a:ea typeface="Verdana" panose="020B0604030504040204" pitchFamily="34" charset="0"/>
                <a:cs typeface="Verdana" panose="020B0604030504040204" pitchFamily="34" charset="0"/>
                <a:sym typeface="Wingdings" panose="05000000000000000000" pitchFamily="2" charset="2"/>
              </a:rPr>
              <a:t> op de </a:t>
            </a:r>
            <a:r>
              <a:rPr lang="fr-BE" dirty="0" err="1">
                <a:ea typeface="Verdana" panose="020B0604030504040204" pitchFamily="34" charset="0"/>
                <a:cs typeface="Verdana" panose="020B0604030504040204" pitchFamily="34" charset="0"/>
                <a:sym typeface="Wingdings" panose="05000000000000000000" pitchFamily="2" charset="2"/>
              </a:rPr>
              <a:t>huurmarkt</a:t>
            </a:r>
            <a:r>
              <a:rPr lang="fr-BE" dirty="0">
                <a:ea typeface="Verdana" panose="020B0604030504040204" pitchFamily="34" charset="0"/>
                <a:cs typeface="Verdana" panose="020B0604030504040204" pitchFamily="34" charset="0"/>
                <a:sym typeface="Wingdings" panose="05000000000000000000" pitchFamily="2" charset="2"/>
              </a:rPr>
              <a:t> </a:t>
            </a:r>
            <a:r>
              <a:rPr lang="fr-BE" dirty="0" err="1">
                <a:ea typeface="Verdana" panose="020B0604030504040204" pitchFamily="34" charset="0"/>
                <a:cs typeface="Verdana" panose="020B0604030504040204" pitchFamily="34" charset="0"/>
                <a:sym typeface="Wingdings" panose="05000000000000000000" pitchFamily="2" charset="2"/>
              </a:rPr>
              <a:t>zijn</a:t>
            </a:r>
            <a:r>
              <a:rPr lang="fr-BE" dirty="0">
                <a:ea typeface="Verdana" panose="020B0604030504040204" pitchFamily="34" charset="0"/>
                <a:cs typeface="Verdana" panose="020B0604030504040204" pitchFamily="34" charset="0"/>
                <a:sym typeface="Wingdings" panose="05000000000000000000" pitchFamily="2" charset="2"/>
              </a:rPr>
              <a:t> </a:t>
            </a:r>
            <a:r>
              <a:rPr lang="fr-BE" dirty="0" err="1">
                <a:ea typeface="Verdana" panose="020B0604030504040204" pitchFamily="34" charset="0"/>
                <a:cs typeface="Verdana" panose="020B0604030504040204" pitchFamily="34" charset="0"/>
                <a:sym typeface="Wingdings" panose="05000000000000000000" pitchFamily="2" charset="2"/>
              </a:rPr>
              <a:t>sindsdien</a:t>
            </a:r>
            <a:r>
              <a:rPr lang="fr-BE" dirty="0">
                <a:ea typeface="Verdana" panose="020B0604030504040204" pitchFamily="34" charset="0"/>
                <a:cs typeface="Verdana" panose="020B0604030504040204" pitchFamily="34" charset="0"/>
                <a:sym typeface="Wingdings" panose="05000000000000000000" pitchFamily="2" charset="2"/>
              </a:rPr>
              <a:t> </a:t>
            </a:r>
            <a:r>
              <a:rPr lang="fr-BE" dirty="0" err="1">
                <a:ea typeface="Verdana" panose="020B0604030504040204" pitchFamily="34" charset="0"/>
                <a:cs typeface="Verdana" panose="020B0604030504040204" pitchFamily="34" charset="0"/>
                <a:sym typeface="Wingdings" panose="05000000000000000000" pitchFamily="2" charset="2"/>
              </a:rPr>
              <a:t>soms</a:t>
            </a:r>
            <a:r>
              <a:rPr lang="fr-BE" dirty="0">
                <a:ea typeface="Verdana" panose="020B0604030504040204" pitchFamily="34" charset="0"/>
                <a:cs typeface="Verdana" panose="020B0604030504040204" pitchFamily="34" charset="0"/>
                <a:sym typeface="Wingdings" panose="05000000000000000000" pitchFamily="2" charset="2"/>
              </a:rPr>
              <a:t> </a:t>
            </a:r>
            <a:r>
              <a:rPr lang="fr-BE" dirty="0" err="1">
                <a:ea typeface="Verdana" panose="020B0604030504040204" pitchFamily="34" charset="0"/>
                <a:cs typeface="Verdana" panose="020B0604030504040204" pitchFamily="34" charset="0"/>
                <a:sym typeface="Wingdings" panose="05000000000000000000" pitchFamily="2" charset="2"/>
              </a:rPr>
              <a:t>meer</a:t>
            </a:r>
            <a:r>
              <a:rPr lang="fr-BE" dirty="0">
                <a:ea typeface="Verdana" panose="020B0604030504040204" pitchFamily="34" charset="0"/>
                <a:cs typeface="Verdana" panose="020B0604030504040204" pitchFamily="34" charset="0"/>
                <a:sym typeface="Wingdings" panose="05000000000000000000" pitchFamily="2" charset="2"/>
              </a:rPr>
              <a:t> dan </a:t>
            </a:r>
            <a:r>
              <a:rPr lang="fr-BE" dirty="0" err="1">
                <a:ea typeface="Verdana" panose="020B0604030504040204" pitchFamily="34" charset="0"/>
                <a:cs typeface="Verdana" panose="020B0604030504040204" pitchFamily="34" charset="0"/>
                <a:sym typeface="Wingdings" panose="05000000000000000000" pitchFamily="2" charset="2"/>
              </a:rPr>
              <a:t>verviervoudigd</a:t>
            </a:r>
            <a:r>
              <a:rPr lang="fr-BE" dirty="0">
                <a:ea typeface="Verdana" panose="020B0604030504040204" pitchFamily="34" charset="0"/>
                <a:cs typeface="Verdana" panose="020B0604030504040204" pitchFamily="34" charset="0"/>
                <a:sym typeface="Wingdings" panose="05000000000000000000" pitchFamily="2" charset="2"/>
              </a:rPr>
              <a:t>!</a:t>
            </a:r>
            <a:endParaRPr lang="nl-BE" dirty="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NL" dirty="0">
              <a:ea typeface="Verdana" panose="020B0604030504040204" pitchFamily="34" charset="0"/>
              <a:cs typeface="Verdana" panose="020B0604030504040204" pitchFamily="34" charset="0"/>
            </a:endParaRPr>
          </a:p>
          <a:p>
            <a:pPr marL="1200150" lvl="2" indent="-285750">
              <a:buFont typeface="Arial" panose="020B0604020202020204" pitchFamily="34" charset="0"/>
              <a:buChar char="•"/>
            </a:pPr>
            <a:endParaRPr lang="nl-BE"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64587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nl-BE" dirty="0"/>
              <a:t>Arrest van 11 september 2014 </a:t>
            </a:r>
            <a:br>
              <a:rPr lang="nl-BE" dirty="0"/>
            </a:br>
            <a:r>
              <a:rPr lang="nl-BE" dirty="0"/>
              <a:t>van het Hof van Justitie</a:t>
            </a:r>
            <a:br>
              <a:rPr lang="nl-BE" dirty="0"/>
            </a:br>
            <a:r>
              <a:rPr lang="nl-BE" dirty="0"/>
              <a:t>-</a:t>
            </a:r>
            <a:br>
              <a:rPr lang="nl-BE" dirty="0"/>
            </a:br>
            <a:r>
              <a:rPr lang="nl-BE" dirty="0"/>
              <a:t>Verest en Gerards t. Belgische Staat</a:t>
            </a:r>
            <a:br>
              <a:rPr lang="nl-BE" dirty="0"/>
            </a:br>
            <a:endParaRPr lang="nl-BE" dirty="0">
              <a:solidFill>
                <a:srgbClr val="0038A8"/>
              </a:solidFill>
            </a:endParaRPr>
          </a:p>
        </p:txBody>
      </p:sp>
      <p:pic>
        <p:nvPicPr>
          <p:cNvPr id="4" name="Afbeelding 3"/>
          <p:cNvPicPr>
            <a:picLocks noChangeAspect="1"/>
          </p:cNvPicPr>
          <p:nvPr/>
        </p:nvPicPr>
        <p:blipFill>
          <a:blip r:embed="rId2"/>
          <a:stretch>
            <a:fillRect/>
          </a:stretch>
        </p:blipFill>
        <p:spPr>
          <a:xfrm>
            <a:off x="4393853" y="3732416"/>
            <a:ext cx="3391594" cy="2543695"/>
          </a:xfrm>
          <a:prstGeom prst="rect">
            <a:avLst/>
          </a:prstGeom>
        </p:spPr>
      </p:pic>
    </p:spTree>
    <p:extLst>
      <p:ext uri="{BB962C8B-B14F-4D97-AF65-F5344CB8AC3E}">
        <p14:creationId xmlns:p14="http://schemas.microsoft.com/office/powerpoint/2010/main" val="3384145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777422"/>
            <a:ext cx="11169261" cy="587912"/>
          </a:xfrm>
        </p:spPr>
        <p:txBody>
          <a:bodyPr>
            <a:noAutofit/>
          </a:bodyPr>
          <a:lstStyle/>
          <a:p>
            <a:r>
              <a:rPr lang="nl-BE" sz="4000" dirty="0">
                <a:solidFill>
                  <a:srgbClr val="0038A8"/>
                </a:solidFill>
              </a:rPr>
              <a:t>Verest en Gerards t. Belgische Staat </a:t>
            </a:r>
            <a:br>
              <a:rPr lang="nl-BE" sz="4000" dirty="0">
                <a:solidFill>
                  <a:srgbClr val="0038A8"/>
                </a:solidFill>
              </a:rPr>
            </a:br>
            <a:r>
              <a:rPr lang="nl-NL" sz="4000" dirty="0">
                <a:solidFill>
                  <a:srgbClr val="0038A8"/>
                </a:solidFill>
              </a:rPr>
              <a:t> </a:t>
            </a:r>
            <a:endParaRPr lang="nl-BE" sz="2800" dirty="0">
              <a:solidFill>
                <a:srgbClr val="0038A8"/>
              </a:solidFill>
            </a:endParaRPr>
          </a:p>
        </p:txBody>
      </p:sp>
      <p:sp>
        <p:nvSpPr>
          <p:cNvPr id="6" name="Tekstvak 5"/>
          <p:cNvSpPr txBox="1"/>
          <p:nvPr/>
        </p:nvSpPr>
        <p:spPr>
          <a:xfrm>
            <a:off x="626499" y="2073776"/>
            <a:ext cx="11353800" cy="646331"/>
          </a:xfrm>
          <a:prstGeom prst="rect">
            <a:avLst/>
          </a:prstGeom>
          <a:noFill/>
        </p:spPr>
        <p:txBody>
          <a:bodyPr wrap="square" rtlCol="0">
            <a:spAutoFit/>
          </a:bodyPr>
          <a:lstStyle/>
          <a:p>
            <a:endParaRPr lang="nl-NL" dirty="0">
              <a:latin typeface="Verdana" panose="020B0604030504040204" pitchFamily="34" charset="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626499" y="1787954"/>
            <a:ext cx="10795188" cy="3693319"/>
          </a:xfrm>
          <a:prstGeom prst="rect">
            <a:avLst/>
          </a:prstGeom>
        </p:spPr>
        <p:txBody>
          <a:bodyPr wrap="square">
            <a:spAutoFit/>
          </a:bodyPr>
          <a:lstStyle/>
          <a:p>
            <a:pPr marL="285750" indent="-285750">
              <a:buFont typeface="Arial" panose="020B0604020202020204" pitchFamily="34" charset="0"/>
              <a:buChar char="•"/>
            </a:pPr>
            <a:r>
              <a:rPr lang="nl-NL" dirty="0">
                <a:ea typeface="Verdana" panose="020B0604030504040204" pitchFamily="34" charset="0"/>
                <a:cs typeface="Verdana" panose="020B0604030504040204" pitchFamily="34" charset="0"/>
              </a:rPr>
              <a:t>Onderliggende feiten:</a:t>
            </a:r>
          </a:p>
          <a:p>
            <a:pPr marL="742950" lvl="1" indent="-285750" algn="just">
              <a:buFont typeface="Arial" panose="020B0604020202020204" pitchFamily="34" charset="0"/>
              <a:buChar char="•"/>
            </a:pPr>
            <a:r>
              <a:rPr lang="nl-NL" dirty="0">
                <a:ea typeface="Verdana" panose="020B0604030504040204" pitchFamily="34" charset="0"/>
                <a:cs typeface="Verdana" panose="020B0604030504040204" pitchFamily="34" charset="0"/>
              </a:rPr>
              <a:t>Belgisch echtpaar had in haar aangifte in de personenbelasting de Franse “</a:t>
            </a:r>
            <a:r>
              <a:rPr lang="nl-NL" dirty="0" err="1">
                <a:ea typeface="Verdana" panose="020B0604030504040204" pitchFamily="34" charset="0"/>
                <a:cs typeface="Verdana" panose="020B0604030504040204" pitchFamily="34" charset="0"/>
              </a:rPr>
              <a:t>valeur</a:t>
            </a:r>
            <a:r>
              <a:rPr lang="nl-NL" dirty="0">
                <a:ea typeface="Verdana" panose="020B0604030504040204" pitchFamily="34" charset="0"/>
                <a:cs typeface="Verdana" panose="020B0604030504040204" pitchFamily="34" charset="0"/>
              </a:rPr>
              <a:t> </a:t>
            </a:r>
            <a:r>
              <a:rPr lang="nl-NL" dirty="0" err="1">
                <a:ea typeface="Verdana" panose="020B0604030504040204" pitchFamily="34" charset="0"/>
                <a:cs typeface="Verdana" panose="020B0604030504040204" pitchFamily="34" charset="0"/>
              </a:rPr>
              <a:t>locative</a:t>
            </a:r>
            <a:r>
              <a:rPr lang="nl-NL" dirty="0">
                <a:ea typeface="Verdana" panose="020B0604030504040204" pitchFamily="34" charset="0"/>
                <a:cs typeface="Verdana" panose="020B0604030504040204" pitchFamily="34" charset="0"/>
              </a:rPr>
              <a:t>” aangegeven (gelijkaardig aan Belgische KI) m.b.t. een in Frankrijk gelegen niet-verhuurd onroerend goed. De aangegeven waarde lag lager dan de “huurwaarde” waardoor de administratie de aangegeven “</a:t>
            </a:r>
            <a:r>
              <a:rPr lang="nl-NL" dirty="0" err="1">
                <a:ea typeface="Verdana" panose="020B0604030504040204" pitchFamily="34" charset="0"/>
                <a:cs typeface="Verdana" panose="020B0604030504040204" pitchFamily="34" charset="0"/>
              </a:rPr>
              <a:t>valeur</a:t>
            </a:r>
            <a:r>
              <a:rPr lang="nl-NL" dirty="0">
                <a:ea typeface="Verdana" panose="020B0604030504040204" pitchFamily="34" charset="0"/>
                <a:cs typeface="Verdana" panose="020B0604030504040204" pitchFamily="34" charset="0"/>
              </a:rPr>
              <a:t> </a:t>
            </a:r>
            <a:r>
              <a:rPr lang="nl-NL" dirty="0" err="1">
                <a:ea typeface="Verdana" panose="020B0604030504040204" pitchFamily="34" charset="0"/>
                <a:cs typeface="Verdana" panose="020B0604030504040204" pitchFamily="34" charset="0"/>
              </a:rPr>
              <a:t>locative</a:t>
            </a:r>
            <a:r>
              <a:rPr lang="nl-NL" dirty="0">
                <a:ea typeface="Verdana" panose="020B0604030504040204" pitchFamily="34" charset="0"/>
                <a:cs typeface="Verdana" panose="020B0604030504040204" pitchFamily="34" charset="0"/>
              </a:rPr>
              <a:t>” weigerde.</a:t>
            </a:r>
          </a:p>
          <a:p>
            <a:pPr lvl="1"/>
            <a:endParaRPr lang="nl-NL"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nl-NL" dirty="0">
                <a:ea typeface="Verdana" panose="020B0604030504040204" pitchFamily="34" charset="0"/>
                <a:cs typeface="Verdana" panose="020B0604030504040204" pitchFamily="34" charset="0"/>
              </a:rPr>
              <a:t>In de gerechtelijke procedure stelde het Hof van Beroep van Antwerpen volgende prejudiciële vraag :</a:t>
            </a:r>
          </a:p>
          <a:p>
            <a:pPr marL="285750" indent="-285750">
              <a:buFont typeface="Arial" panose="020B0604020202020204" pitchFamily="34" charset="0"/>
              <a:buChar char="•"/>
            </a:pPr>
            <a:endParaRPr lang="nl-NL" dirty="0">
              <a:ea typeface="Verdana" panose="020B0604030504040204" pitchFamily="34" charset="0"/>
              <a:cs typeface="Verdana" panose="020B0604030504040204" pitchFamily="34" charset="0"/>
            </a:endParaRPr>
          </a:p>
          <a:p>
            <a:pPr lvl="1" algn="just"/>
            <a:r>
              <a:rPr lang="nl-NL" dirty="0">
                <a:ea typeface="Verdana" panose="020B0604030504040204" pitchFamily="34" charset="0"/>
                <a:cs typeface="Verdana" panose="020B0604030504040204" pitchFamily="34" charset="0"/>
              </a:rPr>
              <a:t>“</a:t>
            </a:r>
            <a:r>
              <a:rPr lang="nl-NL" i="1" dirty="0">
                <a:ea typeface="Verdana" panose="020B0604030504040204" pitchFamily="34" charset="0"/>
                <a:cs typeface="Verdana" panose="020B0604030504040204" pitchFamily="34" charset="0"/>
              </a:rPr>
              <a:t>Verzet artikel 56 EG-verdrag (vrij verkeer van kapitaal) zich tegen het belasten in een lidstaat van in een andere lidstaat niet-verhuurde onroerende goederen op een andere basis dan hun lokale kadastraal inkomen, inzonderheid in dit geval gesteld dat het lokaal kadastraal inkomen op een gelijkaardige manier wordt bepaald als het Belgische kadastraal inkomen van Belgische onroerende goederen</a:t>
            </a:r>
            <a:r>
              <a:rPr lang="nl-NL" dirty="0">
                <a:ea typeface="Verdana" panose="020B0604030504040204" pitchFamily="34" charset="0"/>
                <a:cs typeface="Verdana" panose="020B0604030504040204" pitchFamily="34" charset="0"/>
              </a:rPr>
              <a:t>”</a:t>
            </a:r>
          </a:p>
          <a:p>
            <a:pPr marL="1200150" lvl="2" indent="-285750">
              <a:buFont typeface="Arial" panose="020B0604020202020204" pitchFamily="34" charset="0"/>
              <a:buChar char="•"/>
            </a:pPr>
            <a:endParaRPr lang="nl-BE" dirty="0">
              <a:ea typeface="Verdana" panose="020B0604030504040204" pitchFamily="34" charset="0"/>
              <a:cs typeface="Verdana" panose="020B0604030504040204" pitchFamily="34" charset="0"/>
            </a:endParaRPr>
          </a:p>
        </p:txBody>
      </p:sp>
      <p:sp>
        <p:nvSpPr>
          <p:cNvPr id="8" name="Titel 1"/>
          <p:cNvSpPr txBox="1">
            <a:spLocks/>
          </p:cNvSpPr>
          <p:nvPr/>
        </p:nvSpPr>
        <p:spPr>
          <a:xfrm>
            <a:off x="626499" y="8255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Procedurele voorgaanden</a:t>
            </a:r>
            <a:endParaRPr lang="nl-BE" sz="2400" dirty="0">
              <a:latin typeface="Verdana" panose="020B0604030504040204" pitchFamily="34" charset="0"/>
              <a:ea typeface="Verdana" panose="020B0604030504040204" pitchFamily="34" charset="0"/>
              <a:cs typeface="Verdana" panose="020B0604030504040204" pitchFamily="34" charset="0"/>
            </a:endParaRPr>
          </a:p>
        </p:txBody>
      </p:sp>
      <p:pic>
        <p:nvPicPr>
          <p:cNvPr id="3" name="Afbeelding 2"/>
          <p:cNvPicPr>
            <a:picLocks noChangeAspect="1"/>
          </p:cNvPicPr>
          <p:nvPr/>
        </p:nvPicPr>
        <p:blipFill>
          <a:blip r:embed="rId2"/>
          <a:stretch>
            <a:fillRect/>
          </a:stretch>
        </p:blipFill>
        <p:spPr>
          <a:xfrm>
            <a:off x="8365648" y="363757"/>
            <a:ext cx="2776451" cy="1415241"/>
          </a:xfrm>
          <a:prstGeom prst="rect">
            <a:avLst/>
          </a:prstGeom>
        </p:spPr>
      </p:pic>
    </p:spTree>
    <p:extLst>
      <p:ext uri="{BB962C8B-B14F-4D97-AF65-F5344CB8AC3E}">
        <p14:creationId xmlns:p14="http://schemas.microsoft.com/office/powerpoint/2010/main" val="1317221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777422"/>
            <a:ext cx="11169261" cy="587912"/>
          </a:xfrm>
        </p:spPr>
        <p:txBody>
          <a:bodyPr>
            <a:noAutofit/>
          </a:bodyPr>
          <a:lstStyle/>
          <a:p>
            <a:r>
              <a:rPr lang="nl-BE" sz="4000" dirty="0">
                <a:solidFill>
                  <a:srgbClr val="0038A8"/>
                </a:solidFill>
              </a:rPr>
              <a:t>Verest en Gerards t. Belgische Staat</a:t>
            </a:r>
            <a:br>
              <a:rPr lang="nl-BE" sz="4000" dirty="0">
                <a:solidFill>
                  <a:srgbClr val="0038A8"/>
                </a:solidFill>
              </a:rPr>
            </a:br>
            <a:r>
              <a:rPr lang="nl-NL" sz="4000" dirty="0">
                <a:solidFill>
                  <a:srgbClr val="0038A8"/>
                </a:solidFill>
              </a:rPr>
              <a:t> </a:t>
            </a:r>
            <a:endParaRPr lang="nl-BE" sz="2800" dirty="0">
              <a:solidFill>
                <a:srgbClr val="0038A8"/>
              </a:solidFill>
            </a:endParaRPr>
          </a:p>
        </p:txBody>
      </p:sp>
      <p:sp>
        <p:nvSpPr>
          <p:cNvPr id="6" name="Tekstvak 5"/>
          <p:cNvSpPr txBox="1"/>
          <p:nvPr/>
        </p:nvSpPr>
        <p:spPr>
          <a:xfrm>
            <a:off x="626499" y="2073776"/>
            <a:ext cx="11353800" cy="646331"/>
          </a:xfrm>
          <a:prstGeom prst="rect">
            <a:avLst/>
          </a:prstGeom>
          <a:noFill/>
        </p:spPr>
        <p:txBody>
          <a:bodyPr wrap="square" rtlCol="0">
            <a:spAutoFit/>
          </a:bodyPr>
          <a:lstStyle/>
          <a:p>
            <a:endParaRPr lang="nl-NL" dirty="0">
              <a:latin typeface="Verdana" panose="020B0604030504040204" pitchFamily="34" charset="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p:txBody>
      </p:sp>
      <p:sp>
        <p:nvSpPr>
          <p:cNvPr id="8" name="Titel 1"/>
          <p:cNvSpPr txBox="1">
            <a:spLocks/>
          </p:cNvSpPr>
          <p:nvPr/>
        </p:nvSpPr>
        <p:spPr>
          <a:xfrm>
            <a:off x="626499" y="8255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el 1"/>
          <p:cNvSpPr txBox="1">
            <a:spLocks/>
          </p:cNvSpPr>
          <p:nvPr/>
        </p:nvSpPr>
        <p:spPr>
          <a:xfrm>
            <a:off x="626499" y="8255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Beslissing Hof van Justitie op 11 september 2014</a:t>
            </a:r>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10" name="Rechthoek 9"/>
          <p:cNvSpPr/>
          <p:nvPr/>
        </p:nvSpPr>
        <p:spPr>
          <a:xfrm>
            <a:off x="626499" y="1732955"/>
            <a:ext cx="10795188" cy="3785652"/>
          </a:xfrm>
          <a:prstGeom prst="rect">
            <a:avLst/>
          </a:prstGeom>
        </p:spPr>
        <p:txBody>
          <a:bodyPr wrap="square">
            <a:spAutoFit/>
          </a:bodyPr>
          <a:lstStyle/>
          <a:p>
            <a:pPr marL="285750" indent="-285750">
              <a:buFont typeface="Arial" panose="020B0604020202020204" pitchFamily="34" charset="0"/>
              <a:buChar char="•"/>
            </a:pPr>
            <a:r>
              <a:rPr lang="nl-NL" sz="1600" b="1" dirty="0">
                <a:ea typeface="Verdana" panose="020B0604030504040204" pitchFamily="34" charset="0"/>
                <a:cs typeface="Verdana" panose="020B0604030504040204" pitchFamily="34" charset="0"/>
              </a:rPr>
              <a:t>Bestaan van beperking van het vrije verkeer van kapitaal</a:t>
            </a:r>
          </a:p>
          <a:p>
            <a:endParaRPr lang="nl-NL" sz="1600" dirty="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r>
              <a:rPr lang="nl-NL" sz="1600" dirty="0">
                <a:ea typeface="Verdana" panose="020B0604030504040204" pitchFamily="34" charset="0"/>
                <a:cs typeface="Verdana" panose="020B0604030504040204" pitchFamily="34" charset="0"/>
              </a:rPr>
              <a:t>Een lidstaat mag voor het bepalen van de inkomsten uit een niet-verhuurd onroerend goed een verschillende berekeningsmethode hanteren voor onroerende goederen gelegen in een andere lidstaat, zolang het EU-recht (vier vrijheden) wordt gerespecteerd.</a:t>
            </a:r>
          </a:p>
          <a:p>
            <a:pPr marL="742950" lvl="1"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a:p>
            <a:pPr marL="742950" lvl="1" indent="-285750" algn="just">
              <a:buFont typeface="Arial" panose="020B0604020202020204" pitchFamily="34" charset="0"/>
              <a:buChar char="•"/>
            </a:pPr>
            <a:r>
              <a:rPr lang="nl-NL" sz="1600" dirty="0">
                <a:ea typeface="Verdana" panose="020B0604030504040204" pitchFamily="34" charset="0"/>
                <a:cs typeface="Verdana" panose="020B0604030504040204" pitchFamily="34" charset="0"/>
              </a:rPr>
              <a:t>Het Hof stelt </a:t>
            </a:r>
            <a:r>
              <a:rPr lang="nl-BE" sz="1600" dirty="0">
                <a:ea typeface="Verdana" panose="020B0604030504040204" pitchFamily="34" charset="0"/>
                <a:cs typeface="Verdana" panose="020B0604030504040204" pitchFamily="34" charset="0"/>
              </a:rPr>
              <a:t>vast dat het inkomen van een in België gelegen niet-verhuurd onroerend goed wordt bepaald op het kadastraal inkomen, dat lager is dan de huurwaarde op basis waarvan het inkomen van een dergelijk in een andere lidstaat gelegen goed wordt bepaald.</a:t>
            </a:r>
          </a:p>
          <a:p>
            <a:pPr marL="742950" lvl="1" indent="-285750" algn="just">
              <a:buFont typeface="Arial" panose="020B0604020202020204" pitchFamily="34" charset="0"/>
              <a:buChar char="•"/>
            </a:pPr>
            <a:endParaRPr lang="fr-BE" sz="1600" dirty="0">
              <a:ea typeface="Verdana" panose="020B0604030504040204" pitchFamily="34" charset="0"/>
              <a:cs typeface="Verdana" panose="020B0604030504040204" pitchFamily="34" charset="0"/>
            </a:endParaRPr>
          </a:p>
          <a:p>
            <a:pPr marL="742950" lvl="1" indent="-285750" algn="just">
              <a:buFont typeface="Arial" panose="020B0604020202020204" pitchFamily="34" charset="0"/>
              <a:buChar char="•"/>
            </a:pPr>
            <a:r>
              <a:rPr lang="nl-BE" sz="1600" dirty="0">
                <a:ea typeface="Verdana" panose="020B0604030504040204" pitchFamily="34" charset="0"/>
                <a:cs typeface="Verdana" panose="020B0604030504040204" pitchFamily="34" charset="0"/>
              </a:rPr>
              <a:t>Het is de taak van de verwijzende rechter om na te gaan of het als gevolg daarvan mogelijk is dat de belastbare inkomsten van Belgische ingezetenen die eigenaar zijn van een in andere lidstaat dan België gelegen niet-verhuurd onroerend goed, worden onderworpen aan een hoger belastingtarief dan het tarief dat geldt voor deze inkomsten van deze ingezetenen die een vergelijkbaar goed in België hebben. Is dat het geval, dan maakt de regeling in dat geval een schending uit van artikel 63 VWEU (vrij verkeer van kapitaal).</a:t>
            </a:r>
            <a:endParaRPr lang="nl-NL" sz="160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8078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0"/>
            <a:ext cx="10515600" cy="961399"/>
          </a:xfrm>
        </p:spPr>
        <p:txBody>
          <a:bodyPr/>
          <a:lstStyle/>
          <a:p>
            <a:r>
              <a:rPr lang="nl-NL" dirty="0">
                <a:solidFill>
                  <a:srgbClr val="0038A8"/>
                </a:solidFill>
              </a:rPr>
              <a:t>Inleiding</a:t>
            </a:r>
            <a:endParaRPr lang="nl-BE" dirty="0">
              <a:solidFill>
                <a:srgbClr val="0038A8"/>
              </a:solidFill>
            </a:endParaRPr>
          </a:p>
        </p:txBody>
      </p:sp>
      <p:sp>
        <p:nvSpPr>
          <p:cNvPr id="4" name="Tekstvak 3"/>
          <p:cNvSpPr txBox="1"/>
          <p:nvPr/>
        </p:nvSpPr>
        <p:spPr>
          <a:xfrm>
            <a:off x="838200" y="987157"/>
            <a:ext cx="10515600" cy="6740307"/>
          </a:xfrm>
          <a:prstGeom prst="rect">
            <a:avLst/>
          </a:prstGeom>
          <a:noFill/>
        </p:spPr>
        <p:txBody>
          <a:bodyPr wrap="square" rtlCol="0">
            <a:spAutoFit/>
          </a:bodyPr>
          <a:lstStyle/>
          <a:p>
            <a:pPr marL="285750" indent="-285750">
              <a:buFont typeface="Arial" panose="020B0604020202020204" pitchFamily="34" charset="0"/>
              <a:buChar char="•"/>
            </a:pPr>
            <a:r>
              <a:rPr lang="nl-NL" sz="2000" dirty="0"/>
              <a:t>Belgisch belastingregime van een buitenlands tweede verblijf</a:t>
            </a:r>
          </a:p>
          <a:p>
            <a:pPr marL="742950" lvl="1" indent="-285750">
              <a:buFont typeface="Arial" panose="020B0604020202020204" pitchFamily="34" charset="0"/>
              <a:buChar char="•"/>
            </a:pPr>
            <a:r>
              <a:rPr lang="nl-NL" sz="2000" dirty="0"/>
              <a:t>Algemeen</a:t>
            </a:r>
          </a:p>
          <a:p>
            <a:pPr marL="742950" lvl="1" indent="-285750">
              <a:buFont typeface="Arial" panose="020B0604020202020204" pitchFamily="34" charset="0"/>
              <a:buChar char="•"/>
            </a:pPr>
            <a:r>
              <a:rPr lang="nl-BE" sz="2000" dirty="0"/>
              <a:t>Verschillende behandeling tussen Belgische en buitenlandse tweede verblijven</a:t>
            </a:r>
          </a:p>
          <a:p>
            <a:endParaRPr lang="nl-NL" sz="2000" dirty="0"/>
          </a:p>
          <a:p>
            <a:pPr marL="285750" indent="-285750">
              <a:buFont typeface="Arial" panose="020B0604020202020204" pitchFamily="34" charset="0"/>
              <a:buChar char="•"/>
            </a:pPr>
            <a:endParaRPr lang="nl-BE" sz="2000" dirty="0"/>
          </a:p>
          <a:p>
            <a:pPr marL="285750" indent="-285750">
              <a:buFont typeface="Arial" panose="020B0604020202020204" pitchFamily="34" charset="0"/>
              <a:buChar char="•"/>
            </a:pPr>
            <a:r>
              <a:rPr lang="nl-BE" sz="2000" dirty="0"/>
              <a:t>Bijzondere Europeesrechtelijke problematiek</a:t>
            </a:r>
          </a:p>
          <a:p>
            <a:r>
              <a:rPr lang="nl-BE" sz="2000" dirty="0"/>
              <a:t> *Arrest van 11 september 2014 van het Hof van Justitie (Verest – Gerards t. Belgische Staat)</a:t>
            </a:r>
          </a:p>
          <a:p>
            <a:pPr marL="742950" lvl="1" indent="-285750">
              <a:buFont typeface="Arial" panose="020B0604020202020204" pitchFamily="34" charset="0"/>
              <a:buChar char="•"/>
            </a:pPr>
            <a:r>
              <a:rPr lang="nl-BE" sz="2000" dirty="0"/>
              <a:t>Beslissing</a:t>
            </a:r>
          </a:p>
          <a:p>
            <a:pPr marL="742950" lvl="1" indent="-285750">
              <a:buFont typeface="Arial" panose="020B0604020202020204" pitchFamily="34" charset="0"/>
              <a:buChar char="•"/>
            </a:pPr>
            <a:r>
              <a:rPr lang="nl-BE" sz="2000" dirty="0"/>
              <a:t>Gevolgen</a:t>
            </a:r>
            <a:br>
              <a:rPr lang="nl-BE" sz="2000" dirty="0"/>
            </a:br>
            <a:endParaRPr lang="nl-NL" sz="2000" dirty="0"/>
          </a:p>
          <a:p>
            <a:r>
              <a:rPr lang="nl-BE" sz="2000" dirty="0"/>
              <a:t> *Circulaire nr. 22/2016 van 29 juni 2016</a:t>
            </a:r>
            <a:r>
              <a:rPr lang="nl-NL" sz="2000" dirty="0"/>
              <a:t> </a:t>
            </a:r>
          </a:p>
          <a:p>
            <a:pPr marL="742950" lvl="1" indent="-285750">
              <a:buFont typeface="Arial" panose="020B0604020202020204" pitchFamily="34" charset="0"/>
              <a:buChar char="•"/>
            </a:pPr>
            <a:r>
              <a:rPr lang="nl-NL" sz="2000" dirty="0"/>
              <a:t>Principe</a:t>
            </a:r>
          </a:p>
          <a:p>
            <a:pPr marL="742950" lvl="1" indent="-285750">
              <a:buFont typeface="Arial" panose="020B0604020202020204" pitchFamily="34" charset="0"/>
              <a:buChar char="•"/>
            </a:pPr>
            <a:r>
              <a:rPr lang="nl-NL" sz="2000" dirty="0"/>
              <a:t>Voorbeeld</a:t>
            </a:r>
          </a:p>
          <a:p>
            <a:pPr marL="742950" lvl="1" indent="-285750">
              <a:buFont typeface="Arial" panose="020B0604020202020204" pitchFamily="34" charset="0"/>
              <a:buChar char="•"/>
            </a:pPr>
            <a:r>
              <a:rPr lang="nl-NL" sz="2000" dirty="0"/>
              <a:t>Kritiek</a:t>
            </a:r>
          </a:p>
          <a:p>
            <a:pPr marL="285750" indent="-285750">
              <a:buFont typeface="Arial" panose="020B0604020202020204" pitchFamily="34" charset="0"/>
              <a:buChar char="•"/>
            </a:pPr>
            <a:endParaRPr lang="nl-NL" sz="2000" dirty="0"/>
          </a:p>
          <a:p>
            <a:r>
              <a:rPr lang="nl-BE" sz="2000" dirty="0"/>
              <a:t> *Arrest van 12 april 2018 van het Hof van Justitie (Commissie t. Koninkrijk België)</a:t>
            </a:r>
          </a:p>
          <a:p>
            <a:pPr marL="285750" indent="-285750">
              <a:buFont typeface="Arial" panose="020B0604020202020204" pitchFamily="34" charset="0"/>
              <a:buChar char="•"/>
            </a:pPr>
            <a:endParaRPr lang="nl-NL" sz="2000" dirty="0"/>
          </a:p>
          <a:p>
            <a:pPr marL="285750" indent="-285750">
              <a:buFont typeface="Arial" panose="020B0604020202020204" pitchFamily="34" charset="0"/>
              <a:buChar char="•"/>
            </a:pPr>
            <a:r>
              <a:rPr lang="nl-NL" sz="2000" dirty="0"/>
              <a:t>Toekomstig Belgisch belastingregime?</a:t>
            </a:r>
            <a:endParaRPr lang="nl-NL" dirty="0"/>
          </a:p>
          <a:p>
            <a:pPr marL="1200150" lvl="2" indent="-285750">
              <a:buFont typeface="Arial" panose="020B0604020202020204" pitchFamily="34" charset="0"/>
              <a:buChar char="•"/>
            </a:pPr>
            <a:endParaRPr lang="nl-NL" dirty="0"/>
          </a:p>
          <a:p>
            <a:pPr marL="742950" lvl="1" indent="-285750">
              <a:buFont typeface="Arial" panose="020B0604020202020204" pitchFamily="34" charset="0"/>
              <a:buChar char="•"/>
            </a:pPr>
            <a:endParaRPr lang="nl-NL" dirty="0"/>
          </a:p>
          <a:p>
            <a:pPr marL="1200150" lvl="2" indent="-285750">
              <a:buFont typeface="Arial" panose="020B0604020202020204" pitchFamily="34" charset="0"/>
              <a:buChar char="•"/>
            </a:pPr>
            <a:endParaRPr lang="nl-NL" dirty="0"/>
          </a:p>
          <a:p>
            <a:pPr marL="742950" lvl="1" indent="-285750">
              <a:buFont typeface="Arial" panose="020B0604020202020204" pitchFamily="34" charset="0"/>
              <a:buChar char="•"/>
            </a:pPr>
            <a:endParaRPr lang="nl-BE" dirty="0"/>
          </a:p>
        </p:txBody>
      </p:sp>
      <p:pic>
        <p:nvPicPr>
          <p:cNvPr id="3" name="Afbeelding 2"/>
          <p:cNvPicPr>
            <a:picLocks noChangeAspect="1"/>
          </p:cNvPicPr>
          <p:nvPr/>
        </p:nvPicPr>
        <p:blipFill>
          <a:blip r:embed="rId2"/>
          <a:stretch>
            <a:fillRect/>
          </a:stretch>
        </p:blipFill>
        <p:spPr>
          <a:xfrm>
            <a:off x="6270809" y="3369829"/>
            <a:ext cx="2967378" cy="1974961"/>
          </a:xfrm>
          <a:prstGeom prst="rect">
            <a:avLst/>
          </a:prstGeom>
        </p:spPr>
      </p:pic>
    </p:spTree>
    <p:extLst>
      <p:ext uri="{BB962C8B-B14F-4D97-AF65-F5344CB8AC3E}">
        <p14:creationId xmlns:p14="http://schemas.microsoft.com/office/powerpoint/2010/main" val="876054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777422"/>
            <a:ext cx="11169261" cy="587912"/>
          </a:xfrm>
        </p:spPr>
        <p:txBody>
          <a:bodyPr>
            <a:noAutofit/>
          </a:bodyPr>
          <a:lstStyle/>
          <a:p>
            <a:r>
              <a:rPr lang="nl-BE" sz="4000" dirty="0">
                <a:solidFill>
                  <a:srgbClr val="0038A8"/>
                </a:solidFill>
              </a:rPr>
              <a:t>Verest en Gerards t. Belgische Staat</a:t>
            </a:r>
            <a:br>
              <a:rPr lang="nl-BE" sz="4000" dirty="0">
                <a:solidFill>
                  <a:srgbClr val="0038A8"/>
                </a:solidFill>
              </a:rPr>
            </a:br>
            <a:r>
              <a:rPr lang="nl-NL" sz="4000" dirty="0">
                <a:solidFill>
                  <a:srgbClr val="0038A8"/>
                </a:solidFill>
              </a:rPr>
              <a:t> </a:t>
            </a:r>
            <a:endParaRPr lang="nl-BE" sz="2800" dirty="0">
              <a:solidFill>
                <a:srgbClr val="0038A8"/>
              </a:solidFill>
            </a:endParaRPr>
          </a:p>
        </p:txBody>
      </p:sp>
      <p:sp>
        <p:nvSpPr>
          <p:cNvPr id="6" name="Tekstvak 5"/>
          <p:cNvSpPr txBox="1"/>
          <p:nvPr/>
        </p:nvSpPr>
        <p:spPr>
          <a:xfrm>
            <a:off x="626499" y="2073776"/>
            <a:ext cx="11353800" cy="646331"/>
          </a:xfrm>
          <a:prstGeom prst="rect">
            <a:avLst/>
          </a:prstGeom>
          <a:noFill/>
        </p:spPr>
        <p:txBody>
          <a:bodyPr wrap="square" rtlCol="0">
            <a:spAutoFit/>
          </a:bodyPr>
          <a:lstStyle/>
          <a:p>
            <a:endParaRPr lang="nl-NL" dirty="0">
              <a:latin typeface="Verdana" panose="020B0604030504040204" pitchFamily="34" charset="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p:txBody>
      </p:sp>
      <p:sp>
        <p:nvSpPr>
          <p:cNvPr id="8" name="Titel 1"/>
          <p:cNvSpPr txBox="1">
            <a:spLocks/>
          </p:cNvSpPr>
          <p:nvPr/>
        </p:nvSpPr>
        <p:spPr>
          <a:xfrm>
            <a:off x="626499" y="8255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el 1"/>
          <p:cNvSpPr txBox="1">
            <a:spLocks/>
          </p:cNvSpPr>
          <p:nvPr/>
        </p:nvSpPr>
        <p:spPr>
          <a:xfrm>
            <a:off x="626499" y="8255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Beslissing Hof van Justitie op 11 september 2014</a:t>
            </a:r>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626499" y="1774518"/>
            <a:ext cx="10795188" cy="4278094"/>
          </a:xfrm>
          <a:prstGeom prst="rect">
            <a:avLst/>
          </a:prstGeom>
        </p:spPr>
        <p:txBody>
          <a:bodyPr wrap="square">
            <a:spAutoFit/>
          </a:bodyPr>
          <a:lstStyle/>
          <a:p>
            <a:pPr marL="285750" indent="-285750">
              <a:buFont typeface="Arial" panose="020B0604020202020204" pitchFamily="34" charset="0"/>
              <a:buChar char="•"/>
            </a:pPr>
            <a:r>
              <a:rPr lang="nl-NL" sz="1600" b="1" dirty="0">
                <a:ea typeface="Verdana" panose="020B0604030504040204" pitchFamily="34" charset="0"/>
                <a:cs typeface="Verdana" panose="020B0604030504040204" pitchFamily="34" charset="0"/>
              </a:rPr>
              <a:t>Bestaan van een rechtvaardigingsgrond voor de beperking van het vrije verkeer van kapitaal?</a:t>
            </a:r>
          </a:p>
          <a:p>
            <a:endParaRPr lang="nl-NL" sz="1600" dirty="0">
              <a:ea typeface="Verdana" panose="020B0604030504040204" pitchFamily="34" charset="0"/>
              <a:cs typeface="Verdana" panose="020B0604030504040204" pitchFamily="34" charset="0"/>
            </a:endParaRPr>
          </a:p>
          <a:p>
            <a:pPr marL="742950" lvl="1" indent="-285750" algn="just">
              <a:buFont typeface="Arial" panose="020B0604020202020204" pitchFamily="34" charset="0"/>
              <a:buChar char="•"/>
            </a:pPr>
            <a:r>
              <a:rPr lang="nl-BE" sz="1600" dirty="0">
                <a:ea typeface="Verdana" panose="020B0604030504040204" pitchFamily="34" charset="0"/>
                <a:cs typeface="Verdana" panose="020B0604030504040204" pitchFamily="34" charset="0"/>
              </a:rPr>
              <a:t>Ingevolge artikel 65, lid 1, sub a, VWEU doet het bepaalde in artikel 63 VWEU niets af aan het recht van de lidstaten om de ter zake dienende bepalingen van hun belastingwetgeving toe te passen die onderscheid maken tussen belastingplichtigen die niet in dezelfde situatie verkeren met betrekking tot hun vestigingsplaats of de plaats waar hun kapitaal is belegd</a:t>
            </a:r>
            <a:r>
              <a:rPr lang="nl-NL" sz="1600" dirty="0">
                <a:ea typeface="Verdana" panose="020B0604030504040204" pitchFamily="34" charset="0"/>
                <a:cs typeface="Verdana" panose="020B0604030504040204" pitchFamily="34" charset="0"/>
              </a:rPr>
              <a:t>.</a:t>
            </a:r>
          </a:p>
          <a:p>
            <a:pPr marL="742950" lvl="1"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a:p>
            <a:pPr marL="742950" lvl="1" indent="-285750" algn="just">
              <a:buFont typeface="Arial" panose="020B0604020202020204" pitchFamily="34" charset="0"/>
              <a:buChar char="•"/>
            </a:pPr>
            <a:r>
              <a:rPr lang="nl-BE" sz="1600" dirty="0">
                <a:ea typeface="Verdana" panose="020B0604030504040204" pitchFamily="34" charset="0"/>
                <a:cs typeface="Verdana" panose="020B0604030504040204" pitchFamily="34" charset="0"/>
              </a:rPr>
              <a:t>Enerzijds zullen overeenkomstig het dubbelbelastingverdrag zoals toegepast in België de onroerende inkomsten van in Frankrijk gelegen goederen niet in België worden belast, terwijl de onroerende inkomsten van in laatstbedoelde lidstaat gelegen goederen in de belastbare grondslag worden opgenomen. Evenwel kan de Belgische belastingadministratie op grond van dit verdrag rekening houden met de onroerende inkomsten van in Frankrijk gelegen goederen voor de vaststelling, met toepassing van het in dit verdrag voorziene „progressievoorbehoud”, van het belastingtarief dat van toepassing is op de in België belastbare inkomsten.</a:t>
            </a:r>
          </a:p>
          <a:p>
            <a:pPr lvl="1" algn="just"/>
            <a:endParaRPr lang="fr-BE" sz="1600" dirty="0">
              <a:ea typeface="Verdana" panose="020B0604030504040204" pitchFamily="34" charset="0"/>
              <a:cs typeface="Verdana" panose="020B0604030504040204" pitchFamily="34" charset="0"/>
            </a:endParaRPr>
          </a:p>
          <a:p>
            <a:pPr marL="742950" lvl="1" indent="-285750" algn="just">
              <a:buFont typeface="Arial" panose="020B0604020202020204" pitchFamily="34" charset="0"/>
              <a:buChar char="•"/>
            </a:pPr>
            <a:r>
              <a:rPr lang="fr-BE" sz="1600" dirty="0" err="1">
                <a:ea typeface="Verdana" panose="020B0604030504040204" pitchFamily="34" charset="0"/>
                <a:cs typeface="Verdana" panose="020B0604030504040204" pitchFamily="34" charset="0"/>
              </a:rPr>
              <a:t>Door</a:t>
            </a:r>
            <a:r>
              <a:rPr lang="fr-BE" sz="1600" dirty="0">
                <a:ea typeface="Verdana" panose="020B0604030504040204" pitchFamily="34" charset="0"/>
                <a:cs typeface="Verdana" panose="020B0604030504040204" pitchFamily="34" charset="0"/>
              </a:rPr>
              <a:t> het </a:t>
            </a:r>
            <a:r>
              <a:rPr lang="fr-BE" sz="1600" dirty="0" err="1">
                <a:ea typeface="Verdana" panose="020B0604030504040204" pitchFamily="34" charset="0"/>
                <a:cs typeface="Verdana" panose="020B0604030504040204" pitchFamily="34" charset="0"/>
              </a:rPr>
              <a:t>bestaan</a:t>
            </a:r>
            <a:r>
              <a:rPr lang="fr-BE" sz="1600" dirty="0">
                <a:ea typeface="Verdana" panose="020B0604030504040204" pitchFamily="34" charset="0"/>
                <a:cs typeface="Verdana" panose="020B0604030504040204" pitchFamily="34" charset="0"/>
              </a:rPr>
              <a:t> van </a:t>
            </a:r>
            <a:r>
              <a:rPr lang="fr-BE" sz="1600" dirty="0" err="1">
                <a:ea typeface="Verdana" panose="020B0604030504040204" pitchFamily="34" charset="0"/>
                <a:cs typeface="Verdana" panose="020B0604030504040204" pitchFamily="34" charset="0"/>
              </a:rPr>
              <a:t>een</a:t>
            </a:r>
            <a:r>
              <a:rPr lang="fr-BE" sz="1600" dirty="0">
                <a:ea typeface="Verdana" panose="020B0604030504040204" pitchFamily="34" charset="0"/>
                <a:cs typeface="Verdana" panose="020B0604030504040204" pitchFamily="34" charset="0"/>
              </a:rPr>
              <a:t> </a:t>
            </a:r>
            <a:r>
              <a:rPr lang="fr-BE" sz="1600" dirty="0" err="1">
                <a:ea typeface="Verdana" panose="020B0604030504040204" pitchFamily="34" charset="0"/>
                <a:cs typeface="Verdana" panose="020B0604030504040204" pitchFamily="34" charset="0"/>
              </a:rPr>
              <a:t>progressievoorbehoud</a:t>
            </a:r>
            <a:r>
              <a:rPr lang="fr-BE" sz="1600" dirty="0">
                <a:ea typeface="Verdana" panose="020B0604030504040204" pitchFamily="34" charset="0"/>
                <a:cs typeface="Verdana" panose="020B0604030504040204" pitchFamily="34" charset="0"/>
              </a:rPr>
              <a:t> </a:t>
            </a:r>
            <a:r>
              <a:rPr lang="fr-BE" sz="1600" dirty="0" err="1">
                <a:ea typeface="Verdana" panose="020B0604030504040204" pitchFamily="34" charset="0"/>
                <a:cs typeface="Verdana" panose="020B0604030504040204" pitchFamily="34" charset="0"/>
              </a:rPr>
              <a:t>is</a:t>
            </a:r>
            <a:r>
              <a:rPr lang="fr-BE" sz="1600" dirty="0">
                <a:ea typeface="Verdana" panose="020B0604030504040204" pitchFamily="34" charset="0"/>
                <a:cs typeface="Verdana" panose="020B0604030504040204" pitchFamily="34" charset="0"/>
              </a:rPr>
              <a:t> de </a:t>
            </a:r>
            <a:r>
              <a:rPr lang="fr-BE" sz="1600" dirty="0" err="1">
                <a:ea typeface="Verdana" panose="020B0604030504040204" pitchFamily="34" charset="0"/>
                <a:cs typeface="Verdana" panose="020B0604030504040204" pitchFamily="34" charset="0"/>
              </a:rPr>
              <a:t>situatie</a:t>
            </a:r>
            <a:r>
              <a:rPr lang="fr-BE" sz="1600" dirty="0">
                <a:ea typeface="Verdana" panose="020B0604030504040204" pitchFamily="34" charset="0"/>
                <a:cs typeface="Verdana" panose="020B0604030504040204" pitchFamily="34" charset="0"/>
              </a:rPr>
              <a:t> </a:t>
            </a:r>
            <a:r>
              <a:rPr lang="nl-BE" sz="1600" dirty="0">
                <a:ea typeface="Verdana" panose="020B0604030504040204" pitchFamily="34" charset="0"/>
                <a:cs typeface="Verdana" panose="020B0604030504040204" pitchFamily="34" charset="0"/>
              </a:rPr>
              <a:t>van een belastingplichtige die een onroerend goed in de woonstaat heeft aangekocht, vergelijkbaar met de situatie van een belastingplichtige die een dergelijk goed in een andere lidstaat heeft aangekocht.</a:t>
            </a:r>
          </a:p>
        </p:txBody>
      </p:sp>
    </p:spTree>
    <p:extLst>
      <p:ext uri="{BB962C8B-B14F-4D97-AF65-F5344CB8AC3E}">
        <p14:creationId xmlns:p14="http://schemas.microsoft.com/office/powerpoint/2010/main" val="3934273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777422"/>
            <a:ext cx="11169261" cy="587912"/>
          </a:xfrm>
        </p:spPr>
        <p:txBody>
          <a:bodyPr>
            <a:noAutofit/>
          </a:bodyPr>
          <a:lstStyle/>
          <a:p>
            <a:r>
              <a:rPr lang="nl-BE" sz="4000" dirty="0">
                <a:solidFill>
                  <a:srgbClr val="0038A8"/>
                </a:solidFill>
              </a:rPr>
              <a:t>Verest en Gerards t. Belgische Staat</a:t>
            </a:r>
            <a:br>
              <a:rPr lang="nl-BE" sz="4000" dirty="0">
                <a:solidFill>
                  <a:srgbClr val="0038A8"/>
                </a:solidFill>
              </a:rPr>
            </a:br>
            <a:r>
              <a:rPr lang="nl-NL" sz="4000" dirty="0">
                <a:solidFill>
                  <a:srgbClr val="0038A8"/>
                </a:solidFill>
              </a:rPr>
              <a:t> </a:t>
            </a:r>
            <a:endParaRPr lang="nl-BE" sz="2800" dirty="0">
              <a:solidFill>
                <a:srgbClr val="0038A8"/>
              </a:solidFill>
            </a:endParaRPr>
          </a:p>
        </p:txBody>
      </p:sp>
      <p:sp>
        <p:nvSpPr>
          <p:cNvPr id="6" name="Tekstvak 5"/>
          <p:cNvSpPr txBox="1"/>
          <p:nvPr/>
        </p:nvSpPr>
        <p:spPr>
          <a:xfrm>
            <a:off x="626499" y="2073776"/>
            <a:ext cx="11353800" cy="646331"/>
          </a:xfrm>
          <a:prstGeom prst="rect">
            <a:avLst/>
          </a:prstGeom>
          <a:noFill/>
        </p:spPr>
        <p:txBody>
          <a:bodyPr wrap="square" rtlCol="0">
            <a:spAutoFit/>
          </a:bodyPr>
          <a:lstStyle/>
          <a:p>
            <a:endParaRPr lang="nl-NL" dirty="0">
              <a:latin typeface="Verdana" panose="020B0604030504040204" pitchFamily="34" charset="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p:txBody>
      </p:sp>
      <p:sp>
        <p:nvSpPr>
          <p:cNvPr id="8" name="Titel 1"/>
          <p:cNvSpPr txBox="1">
            <a:spLocks/>
          </p:cNvSpPr>
          <p:nvPr/>
        </p:nvSpPr>
        <p:spPr>
          <a:xfrm>
            <a:off x="626499" y="8255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el 1"/>
          <p:cNvSpPr txBox="1">
            <a:spLocks/>
          </p:cNvSpPr>
          <p:nvPr/>
        </p:nvSpPr>
        <p:spPr>
          <a:xfrm>
            <a:off x="626499" y="8255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Beslissing Hof van Justitie op 11 september 2014</a:t>
            </a:r>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626499" y="1757892"/>
            <a:ext cx="10795188" cy="2308324"/>
          </a:xfrm>
          <a:prstGeom prst="rect">
            <a:avLst/>
          </a:prstGeom>
        </p:spPr>
        <p:txBody>
          <a:bodyPr wrap="square">
            <a:spAutoFit/>
          </a:bodyPr>
          <a:lstStyle/>
          <a:p>
            <a:pPr marL="285750" indent="-285750">
              <a:buFont typeface="Arial" panose="020B0604020202020204" pitchFamily="34" charset="0"/>
              <a:buChar char="•"/>
            </a:pPr>
            <a:r>
              <a:rPr lang="nl-NL" sz="1600" b="1" dirty="0">
                <a:ea typeface="Verdana" panose="020B0604030504040204" pitchFamily="34" charset="0"/>
                <a:cs typeface="Verdana" panose="020B0604030504040204" pitchFamily="34" charset="0"/>
              </a:rPr>
              <a:t>Antwoord op prejudiciële vraag</a:t>
            </a:r>
          </a:p>
          <a:p>
            <a:endParaRPr lang="nl-NL" sz="1600" dirty="0">
              <a:ea typeface="Verdana" panose="020B0604030504040204" pitchFamily="34" charset="0"/>
              <a:cs typeface="Verdana" panose="020B0604030504040204" pitchFamily="34" charset="0"/>
            </a:endParaRPr>
          </a:p>
          <a:p>
            <a:pPr lvl="1" algn="just"/>
            <a:r>
              <a:rPr lang="nl-BE" sz="1600" dirty="0">
                <a:ea typeface="Verdana" panose="020B0604030504040204" pitchFamily="34" charset="0"/>
                <a:cs typeface="Verdana" panose="020B0604030504040204" pitchFamily="34" charset="0"/>
              </a:rPr>
              <a:t>“</a:t>
            </a:r>
            <a:r>
              <a:rPr lang="nl-BE" sz="1600" b="1" i="1" dirty="0">
                <a:ea typeface="Verdana" panose="020B0604030504040204" pitchFamily="34" charset="0"/>
                <a:cs typeface="Verdana" panose="020B0604030504040204" pitchFamily="34" charset="0"/>
              </a:rPr>
              <a:t>Artikel 63 VWEU moet aldus worden uitgelegd dat het zich verzet tegen een regeling van een lidstaat als die in het hoofdgeding, voor zover zou blijken dat bij de toepassing van een in een dubbelbelastingverdrag vervat progressievoorbehoud een hoger tarief in de inkomstenbelasting van toepassing kan zijn enkel doordat de methode voor vaststelling van de inkomsten van een onroerend goed ertoe leidt dat de inkomsten van in een andere lidstaat gelegen niet-verhuurd onroerend goed worden bepaald op een hoger bedrag dan de inkomsten van een in eerstbedoelde lidstaat gelegen dergelijk goed. Het is de taak van de verwijzende rechter om na te gaan of dat wel degelijk het gevolg is van de in het hoofdgeding aan de orde zijnde regeling</a:t>
            </a:r>
            <a:r>
              <a:rPr lang="nl-BE" sz="1600" dirty="0">
                <a:ea typeface="Verdana" panose="020B0604030504040204" pitchFamily="34" charset="0"/>
                <a:cs typeface="Verdana" panose="020B0604030504040204" pitchFamily="34" charset="0"/>
              </a:rPr>
              <a:t>.”</a:t>
            </a:r>
            <a:endParaRPr lang="nl-NL" sz="1600" dirty="0">
              <a:ea typeface="Verdana" panose="020B0604030504040204" pitchFamily="34" charset="0"/>
              <a:cs typeface="Verdana" panose="020B0604030504040204" pitchFamily="34" charset="0"/>
            </a:endParaRPr>
          </a:p>
        </p:txBody>
      </p:sp>
      <p:pic>
        <p:nvPicPr>
          <p:cNvPr id="14338" name="Picture 2" descr="Afbeeldingsresultaat voor vastgo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2761" y="4248813"/>
            <a:ext cx="2619375"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704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777422"/>
            <a:ext cx="11169261" cy="587912"/>
          </a:xfrm>
        </p:spPr>
        <p:txBody>
          <a:bodyPr>
            <a:noAutofit/>
          </a:bodyPr>
          <a:lstStyle/>
          <a:p>
            <a:r>
              <a:rPr lang="nl-BE" sz="4000" dirty="0">
                <a:solidFill>
                  <a:srgbClr val="0038A8"/>
                </a:solidFill>
              </a:rPr>
              <a:t>Verest en Gerards t. Belgische Staat</a:t>
            </a:r>
            <a:br>
              <a:rPr lang="nl-BE" sz="4000" dirty="0">
                <a:solidFill>
                  <a:srgbClr val="0038A8"/>
                </a:solidFill>
              </a:rPr>
            </a:br>
            <a:r>
              <a:rPr lang="nl-NL" sz="4000" dirty="0">
                <a:solidFill>
                  <a:srgbClr val="0038A8"/>
                </a:solidFill>
              </a:rPr>
              <a:t> </a:t>
            </a:r>
            <a:endParaRPr lang="nl-BE" sz="2800" dirty="0">
              <a:solidFill>
                <a:srgbClr val="0038A8"/>
              </a:solidFill>
            </a:endParaRPr>
          </a:p>
        </p:txBody>
      </p:sp>
      <p:sp>
        <p:nvSpPr>
          <p:cNvPr id="6" name="Tekstvak 5"/>
          <p:cNvSpPr txBox="1"/>
          <p:nvPr/>
        </p:nvSpPr>
        <p:spPr>
          <a:xfrm>
            <a:off x="626499" y="2073776"/>
            <a:ext cx="11353800" cy="646331"/>
          </a:xfrm>
          <a:prstGeom prst="rect">
            <a:avLst/>
          </a:prstGeom>
          <a:noFill/>
        </p:spPr>
        <p:txBody>
          <a:bodyPr wrap="square" rtlCol="0">
            <a:spAutoFit/>
          </a:bodyPr>
          <a:lstStyle/>
          <a:p>
            <a:endParaRPr lang="nl-NL" dirty="0">
              <a:latin typeface="Verdana" panose="020B0604030504040204" pitchFamily="34" charset="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p:txBody>
      </p:sp>
      <p:sp>
        <p:nvSpPr>
          <p:cNvPr id="8" name="Titel 1"/>
          <p:cNvSpPr txBox="1">
            <a:spLocks/>
          </p:cNvSpPr>
          <p:nvPr/>
        </p:nvSpPr>
        <p:spPr>
          <a:xfrm>
            <a:off x="626499" y="8255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el 1"/>
          <p:cNvSpPr txBox="1">
            <a:spLocks/>
          </p:cNvSpPr>
          <p:nvPr/>
        </p:nvSpPr>
        <p:spPr>
          <a:xfrm>
            <a:off x="626499" y="7482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Gevolgen uitspraak Hof van Justitie</a:t>
            </a:r>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626499" y="1757892"/>
            <a:ext cx="10795188" cy="5509200"/>
          </a:xfrm>
          <a:prstGeom prst="rect">
            <a:avLst/>
          </a:prstGeom>
        </p:spPr>
        <p:txBody>
          <a:bodyPr wrap="square">
            <a:spAutoFit/>
          </a:bodyPr>
          <a:lstStyle/>
          <a:p>
            <a:pPr marL="285750" indent="-285750" algn="just">
              <a:buFont typeface="Arial" panose="020B0604020202020204" pitchFamily="34" charset="0"/>
              <a:buChar char="•"/>
            </a:pPr>
            <a:r>
              <a:rPr lang="nl-NL" sz="1600" dirty="0">
                <a:ea typeface="Verdana" panose="020B0604030504040204" pitchFamily="34" charset="0"/>
                <a:cs typeface="Verdana" panose="020B0604030504040204" pitchFamily="34" charset="0"/>
              </a:rPr>
              <a:t>Hof van Justitie deed enkel uitspraak over niet-verhuurde onroerende goederen, doch schending kan worden doorgetrokken naar het verschil tussen verhuurde Belgische tweede verblijven en buitenlandse tweede verblijven</a:t>
            </a:r>
          </a:p>
          <a:p>
            <a:pPr algn="just"/>
            <a:endParaRPr lang="nl-NL" sz="1600" dirty="0">
              <a:ea typeface="Verdana" panose="020B0604030504040204" pitchFamily="34" charset="0"/>
              <a:cs typeface="Verdana" panose="020B0604030504040204" pitchFamily="34" charset="0"/>
            </a:endParaRPr>
          </a:p>
          <a:p>
            <a:pPr marL="285750" indent="-285750" algn="just">
              <a:buFont typeface="Arial" panose="020B0604020202020204" pitchFamily="34" charset="0"/>
              <a:buChar char="•"/>
            </a:pPr>
            <a:r>
              <a:rPr lang="nl-NL" sz="1600" dirty="0">
                <a:ea typeface="Verdana" panose="020B0604030504040204" pitchFamily="34" charset="0"/>
                <a:cs typeface="Verdana" panose="020B0604030504040204" pitchFamily="34" charset="0"/>
              </a:rPr>
              <a:t>Schending van het vrij verkeer van kapitaal bestaat enkel indien de belastingplichtige </a:t>
            </a:r>
            <a:r>
              <a:rPr lang="nl-NL" sz="1600" i="1" dirty="0">
                <a:ea typeface="Verdana" panose="020B0604030504040204" pitchFamily="34" charset="0"/>
                <a:cs typeface="Verdana" panose="020B0604030504040204" pitchFamily="34" charset="0"/>
              </a:rPr>
              <a:t>in </a:t>
            </a:r>
            <a:r>
              <a:rPr lang="nl-NL" sz="1600" i="1" dirty="0" err="1">
                <a:ea typeface="Verdana" panose="020B0604030504040204" pitchFamily="34" charset="0"/>
                <a:cs typeface="Verdana" panose="020B0604030504040204" pitchFamily="34" charset="0"/>
              </a:rPr>
              <a:t>concreto</a:t>
            </a:r>
            <a:r>
              <a:rPr lang="nl-NL" sz="1600" dirty="0">
                <a:ea typeface="Verdana" panose="020B0604030504040204" pitchFamily="34" charset="0"/>
                <a:cs typeface="Verdana" panose="020B0604030504040204" pitchFamily="34" charset="0"/>
              </a:rPr>
              <a:t> meer belastingen betaalt voor een buitenlands tweede verblijf dan voor een vergelijkbaar Belgisch tweede verblijf </a:t>
            </a:r>
          </a:p>
          <a:p>
            <a:pPr algn="just"/>
            <a:endParaRPr lang="nl-NL" sz="1600" dirty="0">
              <a:ea typeface="Verdana" panose="020B0604030504040204" pitchFamily="34" charset="0"/>
              <a:cs typeface="Verdana" panose="020B0604030504040204" pitchFamily="34" charset="0"/>
              <a:sym typeface="Wingdings" panose="05000000000000000000" pitchFamily="2" charset="2"/>
            </a:endParaRPr>
          </a:p>
          <a:p>
            <a:pPr algn="just"/>
            <a:r>
              <a:rPr lang="nl-NL" sz="1600" dirty="0">
                <a:ea typeface="Verdana" panose="020B0604030504040204" pitchFamily="34" charset="0"/>
                <a:cs typeface="Verdana" panose="020B0604030504040204" pitchFamily="34" charset="0"/>
                <a:sym typeface="Wingdings" panose="05000000000000000000" pitchFamily="2" charset="2"/>
              </a:rPr>
              <a:t>	 </a:t>
            </a:r>
            <a:r>
              <a:rPr lang="nl-NL" sz="1600" dirty="0">
                <a:ea typeface="Verdana" panose="020B0604030504040204" pitchFamily="34" charset="0"/>
                <a:cs typeface="Verdana" panose="020B0604030504040204" pitchFamily="34" charset="0"/>
              </a:rPr>
              <a:t>Afhankelijk van mismatch ‘huurwaarde’ / KI en van toepassing progressievoorbehoud</a:t>
            </a:r>
          </a:p>
          <a:p>
            <a:pPr marL="285750" indent="-285750" algn="just">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a:p>
            <a:pPr marL="285750" indent="-285750" algn="just">
              <a:buFont typeface="Arial" panose="020B0604020202020204" pitchFamily="34" charset="0"/>
              <a:buChar char="•"/>
            </a:pPr>
            <a:r>
              <a:rPr lang="nl-NL" sz="1600" dirty="0">
                <a:ea typeface="Verdana" panose="020B0604030504040204" pitchFamily="34" charset="0"/>
                <a:cs typeface="Verdana" panose="020B0604030504040204" pitchFamily="34" charset="0"/>
              </a:rPr>
              <a:t>Wat opnemen in aangifte als onroerende inkomsten in geval van mismatch ‘huurwaarde’ / KI ? </a:t>
            </a:r>
          </a:p>
          <a:p>
            <a:pPr marL="285750" indent="-285750" algn="just">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a:p>
            <a:pPr marL="742950" lvl="1" indent="-285750" algn="just">
              <a:buFont typeface="Arial" panose="020B0604020202020204" pitchFamily="34" charset="0"/>
              <a:buChar char="•"/>
            </a:pPr>
            <a:r>
              <a:rPr lang="nl-NL" sz="1600" dirty="0">
                <a:ea typeface="Verdana" panose="020B0604030504040204" pitchFamily="34" charset="0"/>
                <a:cs typeface="Verdana" panose="020B0604030504040204" pitchFamily="34" charset="0"/>
              </a:rPr>
              <a:t>Geen Belgisch KI toegekend aan buitenlandse onroerende goederen</a:t>
            </a:r>
          </a:p>
          <a:p>
            <a:pPr lvl="1" algn="just"/>
            <a:r>
              <a:rPr lang="nl-NL" sz="1600" dirty="0">
                <a:ea typeface="Verdana" panose="020B0604030504040204" pitchFamily="34" charset="0"/>
                <a:cs typeface="Verdana" panose="020B0604030504040204" pitchFamily="34" charset="0"/>
                <a:sym typeface="Wingdings" panose="05000000000000000000" pitchFamily="2" charset="2"/>
              </a:rPr>
              <a:t>	</a:t>
            </a:r>
            <a:endParaRPr lang="nl-NL" sz="1600" dirty="0">
              <a:ea typeface="Verdana" panose="020B0604030504040204" pitchFamily="34" charset="0"/>
              <a:cs typeface="Verdana" panose="020B0604030504040204" pitchFamily="34" charset="0"/>
            </a:endParaRPr>
          </a:p>
          <a:p>
            <a:pPr marL="742950" lvl="1" indent="-285750" algn="just">
              <a:buFont typeface="Arial" panose="020B0604020202020204" pitchFamily="34" charset="0"/>
              <a:buChar char="•"/>
            </a:pPr>
            <a:r>
              <a:rPr lang="nl-NL" sz="1600" dirty="0">
                <a:ea typeface="Verdana" panose="020B0604030504040204" pitchFamily="34" charset="0"/>
                <a:cs typeface="Verdana" panose="020B0604030504040204" pitchFamily="34" charset="0"/>
              </a:rPr>
              <a:t>Zie uitspraak Hof van Beroep te Antwerpen van 2 juni 2015 na antwoord op prejudiciële vraag</a:t>
            </a:r>
          </a:p>
          <a:p>
            <a:pPr lvl="1" algn="just"/>
            <a:endParaRPr lang="nl-NL" sz="1600" dirty="0">
              <a:ea typeface="Verdana" panose="020B0604030504040204" pitchFamily="34" charset="0"/>
              <a:cs typeface="Verdana" panose="020B0604030504040204" pitchFamily="34" charset="0"/>
            </a:endParaRPr>
          </a:p>
          <a:p>
            <a:pPr marL="1200150" lvl="2" indent="-285750">
              <a:buFont typeface="Arial" panose="020B0604020202020204" pitchFamily="34" charset="0"/>
              <a:buChar char="•"/>
            </a:pPr>
            <a:r>
              <a:rPr lang="nl-NL" sz="1600" dirty="0">
                <a:ea typeface="Verdana" panose="020B0604030504040204" pitchFamily="34" charset="0"/>
                <a:cs typeface="Verdana" panose="020B0604030504040204" pitchFamily="34" charset="0"/>
              </a:rPr>
              <a:t>Het begrip ‘huurwaarde’ is niet wettelijk gedefinieerd en er bestaat geen éénvormige methode om deze waarde te berekenen</a:t>
            </a:r>
          </a:p>
          <a:p>
            <a:pPr marL="1200150" lvl="2" indent="-285750">
              <a:buFont typeface="Arial" panose="020B0604020202020204" pitchFamily="34" charset="0"/>
              <a:buChar char="•"/>
            </a:pPr>
            <a:r>
              <a:rPr lang="nl-NL" sz="1600" dirty="0">
                <a:ea typeface="Verdana" panose="020B0604030504040204" pitchFamily="34" charset="0"/>
                <a:cs typeface="Verdana" panose="020B0604030504040204" pitchFamily="34" charset="0"/>
              </a:rPr>
              <a:t>Het Hof aanvaardt dat i.p.v. de werkelijke huurwaarde de door de Franse administratie vastgestelde ‘</a:t>
            </a:r>
            <a:r>
              <a:rPr lang="nl-NL" sz="1600" dirty="0" err="1">
                <a:ea typeface="Verdana" panose="020B0604030504040204" pitchFamily="34" charset="0"/>
                <a:cs typeface="Verdana" panose="020B0604030504040204" pitchFamily="34" charset="0"/>
              </a:rPr>
              <a:t>valeur</a:t>
            </a:r>
            <a:r>
              <a:rPr lang="nl-NL" sz="1600" dirty="0">
                <a:ea typeface="Verdana" panose="020B0604030504040204" pitchFamily="34" charset="0"/>
                <a:cs typeface="Verdana" panose="020B0604030504040204" pitchFamily="34" charset="0"/>
              </a:rPr>
              <a:t> </a:t>
            </a:r>
            <a:r>
              <a:rPr lang="nl-NL" sz="1600" dirty="0" err="1">
                <a:ea typeface="Verdana" panose="020B0604030504040204" pitchFamily="34" charset="0"/>
                <a:cs typeface="Verdana" panose="020B0604030504040204" pitchFamily="34" charset="0"/>
              </a:rPr>
              <a:t>locative</a:t>
            </a:r>
            <a:r>
              <a:rPr lang="nl-NL" sz="1600" dirty="0">
                <a:ea typeface="Verdana" panose="020B0604030504040204" pitchFamily="34" charset="0"/>
                <a:cs typeface="Verdana" panose="020B0604030504040204" pitchFamily="34" charset="0"/>
              </a:rPr>
              <a:t>’ gebruikt voor de ‘taxe </a:t>
            </a:r>
            <a:r>
              <a:rPr lang="nl-NL" sz="1600" dirty="0" err="1">
                <a:ea typeface="Verdana" panose="020B0604030504040204" pitchFamily="34" charset="0"/>
                <a:cs typeface="Verdana" panose="020B0604030504040204" pitchFamily="34" charset="0"/>
              </a:rPr>
              <a:t>foncière</a:t>
            </a:r>
            <a:r>
              <a:rPr lang="nl-NL" sz="1600" dirty="0">
                <a:ea typeface="Verdana" panose="020B0604030504040204" pitchFamily="34" charset="0"/>
                <a:cs typeface="Verdana" panose="020B0604030504040204" pitchFamily="34" charset="0"/>
              </a:rPr>
              <a:t>’ als berekeningsbasis wordt genomen</a:t>
            </a:r>
          </a:p>
          <a:p>
            <a:pPr marL="1200150" lvl="2" indent="-285750" algn="just">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a:p>
            <a:pPr marL="1200150" lvl="2" indent="-285750" algn="just">
              <a:buFont typeface="Arial" panose="020B0604020202020204" pitchFamily="34" charset="0"/>
              <a:buChar char="•"/>
            </a:pPr>
            <a:endParaRPr lang="nl-BE" sz="1600" dirty="0">
              <a:ea typeface="Verdana" panose="020B0604030504040204" pitchFamily="34" charset="0"/>
              <a:cs typeface="Verdana" panose="020B0604030504040204" pitchFamily="34" charset="0"/>
            </a:endParaRPr>
          </a:p>
          <a:p>
            <a:pPr marL="742950" lvl="1" indent="-285750" algn="just">
              <a:buFont typeface="Arial" panose="020B0604020202020204" pitchFamily="34" charset="0"/>
              <a:buChar char="•"/>
            </a:pPr>
            <a:endParaRPr lang="nl-NL" sz="1600" dirty="0">
              <a:ea typeface="Verdana" panose="020B0604030504040204" pitchFamily="34" charset="0"/>
              <a:cs typeface="Verdana" panose="020B0604030504040204" pitchFamily="34" charset="0"/>
              <a:sym typeface="Wingdings" panose="05000000000000000000" pitchFamily="2" charset="2"/>
            </a:endParaRPr>
          </a:p>
          <a:p>
            <a:pPr marL="742950" lvl="1" indent="-285750" algn="just">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p:txBody>
      </p:sp>
      <p:pic>
        <p:nvPicPr>
          <p:cNvPr id="13314" name="Picture 2" descr="Afbeeldingsresultaat voor vastgo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88453" y="3428549"/>
            <a:ext cx="1263327" cy="90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436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777422"/>
            <a:ext cx="11169261" cy="587912"/>
          </a:xfrm>
        </p:spPr>
        <p:txBody>
          <a:bodyPr>
            <a:noAutofit/>
          </a:bodyPr>
          <a:lstStyle/>
          <a:p>
            <a:r>
              <a:rPr lang="nl-BE" sz="4000" dirty="0">
                <a:solidFill>
                  <a:srgbClr val="0038A8"/>
                </a:solidFill>
              </a:rPr>
              <a:t>Verest en Gerards t. Belgische Staat</a:t>
            </a:r>
            <a:br>
              <a:rPr lang="nl-BE" sz="4000" dirty="0">
                <a:solidFill>
                  <a:srgbClr val="0038A8"/>
                </a:solidFill>
              </a:rPr>
            </a:br>
            <a:r>
              <a:rPr lang="nl-NL" sz="4000" dirty="0">
                <a:solidFill>
                  <a:srgbClr val="0038A8"/>
                </a:solidFill>
              </a:rPr>
              <a:t> </a:t>
            </a:r>
            <a:endParaRPr lang="nl-BE" sz="2800" dirty="0">
              <a:solidFill>
                <a:srgbClr val="0038A8"/>
              </a:solidFill>
            </a:endParaRPr>
          </a:p>
        </p:txBody>
      </p:sp>
      <p:sp>
        <p:nvSpPr>
          <p:cNvPr id="6" name="Tekstvak 5"/>
          <p:cNvSpPr txBox="1"/>
          <p:nvPr/>
        </p:nvSpPr>
        <p:spPr>
          <a:xfrm>
            <a:off x="626499" y="2073776"/>
            <a:ext cx="11353800" cy="646331"/>
          </a:xfrm>
          <a:prstGeom prst="rect">
            <a:avLst/>
          </a:prstGeom>
          <a:noFill/>
        </p:spPr>
        <p:txBody>
          <a:bodyPr wrap="square" rtlCol="0">
            <a:spAutoFit/>
          </a:bodyPr>
          <a:lstStyle/>
          <a:p>
            <a:endParaRPr lang="nl-NL" dirty="0">
              <a:latin typeface="Verdana" panose="020B0604030504040204" pitchFamily="34" charset="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p:txBody>
      </p:sp>
      <p:sp>
        <p:nvSpPr>
          <p:cNvPr id="8" name="Titel 1"/>
          <p:cNvSpPr txBox="1">
            <a:spLocks/>
          </p:cNvSpPr>
          <p:nvPr/>
        </p:nvSpPr>
        <p:spPr>
          <a:xfrm>
            <a:off x="626499" y="8255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el 1"/>
          <p:cNvSpPr txBox="1">
            <a:spLocks/>
          </p:cNvSpPr>
          <p:nvPr/>
        </p:nvSpPr>
        <p:spPr>
          <a:xfrm>
            <a:off x="626499" y="7482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Gevolgen uitspraak Hof van Justitie</a:t>
            </a:r>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626499" y="1741267"/>
            <a:ext cx="10795188" cy="4031873"/>
          </a:xfrm>
          <a:prstGeom prst="rect">
            <a:avLst/>
          </a:prstGeom>
        </p:spPr>
        <p:txBody>
          <a:bodyPr wrap="square">
            <a:spAutoFit/>
          </a:bodyPr>
          <a:lstStyle/>
          <a:p>
            <a:pPr marL="285750" indent="-285750" algn="just">
              <a:buFont typeface="Arial" panose="020B0604020202020204" pitchFamily="34" charset="0"/>
              <a:buChar char="•"/>
            </a:pPr>
            <a:r>
              <a:rPr lang="nl-NL" sz="1600" dirty="0">
                <a:ea typeface="Verdana" panose="020B0604030504040204" pitchFamily="34" charset="0"/>
                <a:cs typeface="Verdana" panose="020B0604030504040204" pitchFamily="34" charset="0"/>
              </a:rPr>
              <a:t>Ook voor onroerende goederen buiten de EU/EER ?</a:t>
            </a:r>
          </a:p>
          <a:p>
            <a:pPr algn="just"/>
            <a:endParaRPr lang="nl-NL" sz="1600" dirty="0">
              <a:ea typeface="Verdana" panose="020B0604030504040204" pitchFamily="34" charset="0"/>
              <a:cs typeface="Verdana" panose="020B0604030504040204" pitchFamily="34" charset="0"/>
            </a:endParaRPr>
          </a:p>
          <a:p>
            <a:pPr marL="742950" lvl="1" indent="-285750" algn="just">
              <a:buFont typeface="Arial" panose="020B0604020202020204" pitchFamily="34" charset="0"/>
              <a:buChar char="•"/>
            </a:pPr>
            <a:r>
              <a:rPr lang="nl-NL" sz="1600" dirty="0">
                <a:ea typeface="Verdana" panose="020B0604030504040204" pitchFamily="34" charset="0"/>
                <a:cs typeface="Verdana" panose="020B0604030504040204" pitchFamily="34" charset="0"/>
              </a:rPr>
              <a:t>Belemmeringen van het vrij verkeer van kapitaal in relatie tot derde landen ook verboden</a:t>
            </a:r>
          </a:p>
          <a:p>
            <a:pPr lvl="1" algn="just"/>
            <a:endParaRPr lang="nl-NL" sz="1600" dirty="0">
              <a:ea typeface="Verdana" panose="020B0604030504040204" pitchFamily="34" charset="0"/>
              <a:cs typeface="Verdana" panose="020B0604030504040204" pitchFamily="34" charset="0"/>
            </a:endParaRPr>
          </a:p>
          <a:p>
            <a:pPr marL="742950" lvl="1" indent="-285750" algn="just">
              <a:buFont typeface="Arial" panose="020B0604020202020204" pitchFamily="34" charset="0"/>
              <a:buChar char="•"/>
            </a:pPr>
            <a:r>
              <a:rPr lang="nl-NL" sz="1600" dirty="0">
                <a:ea typeface="Verdana" panose="020B0604030504040204" pitchFamily="34" charset="0"/>
                <a:cs typeface="Verdana" panose="020B0604030504040204" pitchFamily="34" charset="0"/>
              </a:rPr>
              <a:t>Echter “</a:t>
            </a:r>
            <a:r>
              <a:rPr lang="nl-NL" sz="1600" dirty="0" err="1">
                <a:ea typeface="Verdana" panose="020B0604030504040204" pitchFamily="34" charset="0"/>
                <a:cs typeface="Verdana" panose="020B0604030504040204" pitchFamily="34" charset="0"/>
              </a:rPr>
              <a:t>grandfathering</a:t>
            </a:r>
            <a:r>
              <a:rPr lang="nl-NL" sz="1600" dirty="0">
                <a:ea typeface="Verdana" panose="020B0604030504040204" pitchFamily="34" charset="0"/>
                <a:cs typeface="Verdana" panose="020B0604030504040204" pitchFamily="34" charset="0"/>
              </a:rPr>
              <a:t>-clause” in artikel 64 VWEU:</a:t>
            </a:r>
            <a:r>
              <a:rPr lang="nl-BE" sz="1600" dirty="0">
                <a:ea typeface="Verdana" panose="020B0604030504040204" pitchFamily="34" charset="0"/>
                <a:cs typeface="Verdana" panose="020B0604030504040204" pitchFamily="34" charset="0"/>
              </a:rPr>
              <a:t> “</a:t>
            </a:r>
            <a:r>
              <a:rPr lang="nl-BE" sz="1600" i="1" dirty="0">
                <a:ea typeface="Verdana" panose="020B0604030504040204" pitchFamily="34" charset="0"/>
                <a:cs typeface="Verdana" panose="020B0604030504040204" pitchFamily="34" charset="0"/>
              </a:rPr>
              <a:t>Het bepaalde in artikel 63 doet geen afbreuk aan de toepassing op derde landen van beperkingen die op 31 december 1993 bestaan uit hoofde van het nationale recht of het recht van de Unie inzake het kapitaalverkeer naar of uit derde landen in verband met directe investeringen – met inbegrip van investeringen in onroerende goederen […]</a:t>
            </a:r>
            <a:r>
              <a:rPr lang="nl-BE" sz="1600" dirty="0">
                <a:ea typeface="Verdana" panose="020B0604030504040204" pitchFamily="34" charset="0"/>
                <a:cs typeface="Verdana" panose="020B0604030504040204" pitchFamily="34" charset="0"/>
              </a:rPr>
              <a:t>”</a:t>
            </a:r>
          </a:p>
          <a:p>
            <a:pPr lvl="1" algn="just"/>
            <a:endParaRPr lang="nl-BE" sz="1600" dirty="0">
              <a:ea typeface="Verdana" panose="020B0604030504040204" pitchFamily="34" charset="0"/>
              <a:cs typeface="Verdana" panose="020B0604030504040204" pitchFamily="34" charset="0"/>
            </a:endParaRPr>
          </a:p>
          <a:p>
            <a:pPr marL="1200150" lvl="2" indent="-285750" algn="just">
              <a:buFont typeface="Arial" panose="020B0604020202020204" pitchFamily="34" charset="0"/>
              <a:buChar char="•"/>
            </a:pPr>
            <a:r>
              <a:rPr lang="nl-NL" sz="1600" dirty="0">
                <a:ea typeface="Verdana" panose="020B0604030504040204" pitchFamily="34" charset="0"/>
                <a:cs typeface="Verdana" panose="020B0604030504040204" pitchFamily="34" charset="0"/>
              </a:rPr>
              <a:t>“</a:t>
            </a:r>
            <a:r>
              <a:rPr lang="nl-NL" sz="1600" dirty="0" err="1">
                <a:ea typeface="Verdana" panose="020B0604030504040204" pitchFamily="34" charset="0"/>
                <a:cs typeface="Verdana" panose="020B0604030504040204" pitchFamily="34" charset="0"/>
              </a:rPr>
              <a:t>grandfathering</a:t>
            </a:r>
            <a:r>
              <a:rPr lang="nl-NL" sz="1600" dirty="0">
                <a:ea typeface="Verdana" panose="020B0604030504040204" pitchFamily="34" charset="0"/>
                <a:cs typeface="Verdana" panose="020B0604030504040204" pitchFamily="34" charset="0"/>
              </a:rPr>
              <a:t>-clause” is echter niet van toepassing indien de wijziging van een vóór 1993 bestaande maatregel een nieuwe belemmering invoert of een bestaande belemmering nog erger maakt</a:t>
            </a:r>
          </a:p>
          <a:p>
            <a:pPr lvl="2" algn="just"/>
            <a:endParaRPr lang="nl-BE" sz="1600" dirty="0">
              <a:ea typeface="Verdana" panose="020B0604030504040204" pitchFamily="34" charset="0"/>
              <a:cs typeface="Verdana" panose="020B0604030504040204" pitchFamily="34" charset="0"/>
            </a:endParaRPr>
          </a:p>
          <a:p>
            <a:pPr marL="742950" lvl="1" indent="-285750" algn="just">
              <a:buFont typeface="Arial" panose="020B0604020202020204" pitchFamily="34" charset="0"/>
              <a:buChar char="•"/>
            </a:pPr>
            <a:r>
              <a:rPr lang="fr-BE" sz="1600" dirty="0" err="1">
                <a:ea typeface="Verdana" panose="020B0604030504040204" pitchFamily="34" charset="0"/>
                <a:cs typeface="Verdana" panose="020B0604030504040204" pitchFamily="34" charset="0"/>
              </a:rPr>
              <a:t>Belgische</a:t>
            </a:r>
            <a:r>
              <a:rPr lang="fr-BE" sz="1600" dirty="0">
                <a:ea typeface="Verdana" panose="020B0604030504040204" pitchFamily="34" charset="0"/>
                <a:cs typeface="Verdana" panose="020B0604030504040204" pitchFamily="34" charset="0"/>
              </a:rPr>
              <a:t> regel ter </a:t>
            </a:r>
            <a:r>
              <a:rPr lang="fr-BE" sz="1600" dirty="0" err="1">
                <a:ea typeface="Verdana" panose="020B0604030504040204" pitchFamily="34" charset="0"/>
                <a:cs typeface="Verdana" panose="020B0604030504040204" pitchFamily="34" charset="0"/>
              </a:rPr>
              <a:t>vaststelling</a:t>
            </a:r>
            <a:r>
              <a:rPr lang="fr-BE" sz="1600" dirty="0">
                <a:ea typeface="Verdana" panose="020B0604030504040204" pitchFamily="34" charset="0"/>
                <a:cs typeface="Verdana" panose="020B0604030504040204" pitchFamily="34" charset="0"/>
              </a:rPr>
              <a:t> van </a:t>
            </a:r>
            <a:r>
              <a:rPr lang="fr-BE" sz="1600" dirty="0" err="1">
                <a:ea typeface="Verdana" panose="020B0604030504040204" pitchFamily="34" charset="0"/>
                <a:cs typeface="Verdana" panose="020B0604030504040204" pitchFamily="34" charset="0"/>
              </a:rPr>
              <a:t>inkomen</a:t>
            </a:r>
            <a:r>
              <a:rPr lang="fr-BE" sz="1600" dirty="0">
                <a:ea typeface="Verdana" panose="020B0604030504040204" pitchFamily="34" charset="0"/>
                <a:cs typeface="Verdana" panose="020B0604030504040204" pitchFamily="34" charset="0"/>
              </a:rPr>
              <a:t> van </a:t>
            </a:r>
            <a:r>
              <a:rPr lang="fr-BE" sz="1600" dirty="0" err="1">
                <a:ea typeface="Verdana" panose="020B0604030504040204" pitchFamily="34" charset="0"/>
                <a:cs typeface="Verdana" panose="020B0604030504040204" pitchFamily="34" charset="0"/>
              </a:rPr>
              <a:t>buitenlands</a:t>
            </a:r>
            <a:r>
              <a:rPr lang="fr-BE" sz="1600" dirty="0">
                <a:ea typeface="Verdana" panose="020B0604030504040204" pitchFamily="34" charset="0"/>
                <a:cs typeface="Verdana" panose="020B0604030504040204" pitchFamily="34" charset="0"/>
              </a:rPr>
              <a:t> niet-</a:t>
            </a:r>
            <a:r>
              <a:rPr lang="fr-BE" sz="1600" dirty="0" err="1">
                <a:ea typeface="Verdana" panose="020B0604030504040204" pitchFamily="34" charset="0"/>
                <a:cs typeface="Verdana" panose="020B0604030504040204" pitchFamily="34" charset="0"/>
              </a:rPr>
              <a:t>verhuurd</a:t>
            </a:r>
            <a:r>
              <a:rPr lang="fr-BE" sz="1600" dirty="0">
                <a:ea typeface="Verdana" panose="020B0604030504040204" pitchFamily="34" charset="0"/>
                <a:cs typeface="Verdana" panose="020B0604030504040204" pitchFamily="34" charset="0"/>
              </a:rPr>
              <a:t> </a:t>
            </a:r>
            <a:r>
              <a:rPr lang="fr-BE" sz="1600" dirty="0" err="1">
                <a:ea typeface="Verdana" panose="020B0604030504040204" pitchFamily="34" charset="0"/>
                <a:cs typeface="Verdana" panose="020B0604030504040204" pitchFamily="34" charset="0"/>
              </a:rPr>
              <a:t>onroerend</a:t>
            </a:r>
            <a:r>
              <a:rPr lang="fr-BE" sz="1600" dirty="0">
                <a:ea typeface="Verdana" panose="020B0604030504040204" pitchFamily="34" charset="0"/>
                <a:cs typeface="Verdana" panose="020B0604030504040204" pitchFamily="34" charset="0"/>
              </a:rPr>
              <a:t> </a:t>
            </a:r>
            <a:r>
              <a:rPr lang="fr-BE" sz="1600" dirty="0" err="1">
                <a:ea typeface="Verdana" panose="020B0604030504040204" pitchFamily="34" charset="0"/>
                <a:cs typeface="Verdana" panose="020B0604030504040204" pitchFamily="34" charset="0"/>
              </a:rPr>
              <a:t>goed</a:t>
            </a:r>
            <a:r>
              <a:rPr lang="fr-BE" sz="1600" dirty="0">
                <a:ea typeface="Verdana" panose="020B0604030504040204" pitchFamily="34" charset="0"/>
                <a:cs typeface="Verdana" panose="020B0604030504040204" pitchFamily="34" charset="0"/>
              </a:rPr>
              <a:t> op basis van de ‘</a:t>
            </a:r>
            <a:r>
              <a:rPr lang="fr-BE" sz="1600" dirty="0" err="1">
                <a:ea typeface="Verdana" panose="020B0604030504040204" pitchFamily="34" charset="0"/>
                <a:cs typeface="Verdana" panose="020B0604030504040204" pitchFamily="34" charset="0"/>
              </a:rPr>
              <a:t>huurwaarde</a:t>
            </a:r>
            <a:r>
              <a:rPr lang="fr-BE" sz="1600" dirty="0">
                <a:ea typeface="Verdana" panose="020B0604030504040204" pitchFamily="34" charset="0"/>
                <a:cs typeface="Verdana" panose="020B0604030504040204" pitchFamily="34" charset="0"/>
              </a:rPr>
              <a:t>’ </a:t>
            </a:r>
            <a:r>
              <a:rPr lang="fr-BE" sz="1600" dirty="0" err="1">
                <a:ea typeface="Verdana" panose="020B0604030504040204" pitchFamily="34" charset="0"/>
                <a:cs typeface="Verdana" panose="020B0604030504040204" pitchFamily="34" charset="0"/>
              </a:rPr>
              <a:t>werd</a:t>
            </a:r>
            <a:r>
              <a:rPr lang="fr-BE" sz="1600" dirty="0">
                <a:ea typeface="Verdana" panose="020B0604030504040204" pitchFamily="34" charset="0"/>
                <a:cs typeface="Verdana" panose="020B0604030504040204" pitchFamily="34" charset="0"/>
              </a:rPr>
              <a:t> </a:t>
            </a:r>
            <a:r>
              <a:rPr lang="fr-BE" sz="1600" dirty="0" err="1">
                <a:ea typeface="Verdana" panose="020B0604030504040204" pitchFamily="34" charset="0"/>
                <a:cs typeface="Verdana" panose="020B0604030504040204" pitchFamily="34" charset="0"/>
              </a:rPr>
              <a:t>reeds</a:t>
            </a:r>
            <a:r>
              <a:rPr lang="fr-BE" sz="1600" dirty="0">
                <a:ea typeface="Verdana" panose="020B0604030504040204" pitchFamily="34" charset="0"/>
                <a:cs typeface="Verdana" panose="020B0604030504040204" pitchFamily="34" charset="0"/>
              </a:rPr>
              <a:t> in WIB 1964 </a:t>
            </a:r>
            <a:r>
              <a:rPr lang="fr-BE" sz="1600" dirty="0" err="1">
                <a:ea typeface="Verdana" panose="020B0604030504040204" pitchFamily="34" charset="0"/>
                <a:cs typeface="Verdana" panose="020B0604030504040204" pitchFamily="34" charset="0"/>
              </a:rPr>
              <a:t>opgenomen</a:t>
            </a:r>
            <a:endParaRPr lang="fr-BE" sz="1600" dirty="0">
              <a:ea typeface="Verdana" panose="020B0604030504040204" pitchFamily="34" charset="0"/>
              <a:cs typeface="Verdana" panose="020B0604030504040204" pitchFamily="34" charset="0"/>
            </a:endParaRPr>
          </a:p>
          <a:p>
            <a:pPr lvl="1" algn="just"/>
            <a:endParaRPr lang="fr-BE" sz="1600" dirty="0">
              <a:ea typeface="Verdana" panose="020B0604030504040204" pitchFamily="34" charset="0"/>
              <a:cs typeface="Verdana" panose="020B0604030504040204" pitchFamily="34" charset="0"/>
            </a:endParaRPr>
          </a:p>
          <a:p>
            <a:pPr marL="742950" lvl="1" indent="-285750" algn="just">
              <a:buFont typeface="Arial" panose="020B0604020202020204" pitchFamily="34" charset="0"/>
              <a:buChar char="•"/>
            </a:pPr>
            <a:r>
              <a:rPr lang="fr-BE" sz="1600" dirty="0">
                <a:ea typeface="Verdana" panose="020B0604030504040204" pitchFamily="34" charset="0"/>
                <a:cs typeface="Verdana" panose="020B0604030504040204" pitchFamily="34" charset="0"/>
              </a:rPr>
              <a:t>De </a:t>
            </a:r>
            <a:r>
              <a:rPr lang="fr-BE" sz="1600" dirty="0" err="1">
                <a:ea typeface="Verdana" panose="020B0604030504040204" pitchFamily="34" charset="0"/>
                <a:cs typeface="Verdana" panose="020B0604030504040204" pitchFamily="34" charset="0"/>
              </a:rPr>
              <a:t>indexering</a:t>
            </a:r>
            <a:r>
              <a:rPr lang="fr-BE" sz="1600" dirty="0">
                <a:ea typeface="Verdana" panose="020B0604030504040204" pitchFamily="34" charset="0"/>
                <a:cs typeface="Verdana" panose="020B0604030504040204" pitchFamily="34" charset="0"/>
              </a:rPr>
              <a:t> van de KI </a:t>
            </a:r>
            <a:r>
              <a:rPr lang="fr-BE" sz="1600" dirty="0" err="1">
                <a:ea typeface="Verdana" panose="020B0604030504040204" pitchFamily="34" charset="0"/>
                <a:cs typeface="Verdana" panose="020B0604030504040204" pitchFamily="34" charset="0"/>
              </a:rPr>
              <a:t>zelf</a:t>
            </a:r>
            <a:r>
              <a:rPr lang="fr-BE" sz="1600" dirty="0">
                <a:ea typeface="Verdana" panose="020B0604030504040204" pitchFamily="34" charset="0"/>
                <a:cs typeface="Verdana" panose="020B0604030504040204" pitchFamily="34" charset="0"/>
              </a:rPr>
              <a:t> </a:t>
            </a:r>
            <a:r>
              <a:rPr lang="fr-BE" sz="1600" dirty="0" err="1">
                <a:ea typeface="Verdana" panose="020B0604030504040204" pitchFamily="34" charset="0"/>
                <a:cs typeface="Verdana" panose="020B0604030504040204" pitchFamily="34" charset="0"/>
              </a:rPr>
              <a:t>gebeurt</a:t>
            </a:r>
            <a:r>
              <a:rPr lang="fr-BE" sz="1600" dirty="0">
                <a:ea typeface="Verdana" panose="020B0604030504040204" pitchFamily="34" charset="0"/>
                <a:cs typeface="Verdana" panose="020B0604030504040204" pitchFamily="34" charset="0"/>
              </a:rPr>
              <a:t> </a:t>
            </a:r>
            <a:r>
              <a:rPr lang="fr-BE" sz="1600" dirty="0" err="1">
                <a:ea typeface="Verdana" panose="020B0604030504040204" pitchFamily="34" charset="0"/>
                <a:cs typeface="Verdana" panose="020B0604030504040204" pitchFamily="34" charset="0"/>
              </a:rPr>
              <a:t>wel</a:t>
            </a:r>
            <a:r>
              <a:rPr lang="fr-BE" sz="1600" dirty="0">
                <a:ea typeface="Verdana" panose="020B0604030504040204" pitchFamily="34" charset="0"/>
                <a:cs typeface="Verdana" panose="020B0604030504040204" pitchFamily="34" charset="0"/>
              </a:rPr>
              <a:t> </a:t>
            </a:r>
            <a:r>
              <a:rPr lang="fr-BE" sz="1600" dirty="0" err="1">
                <a:ea typeface="Verdana" panose="020B0604030504040204" pitchFamily="34" charset="0"/>
                <a:cs typeface="Verdana" panose="020B0604030504040204" pitchFamily="34" charset="0"/>
              </a:rPr>
              <a:t>jaarlijks</a:t>
            </a:r>
            <a:r>
              <a:rPr lang="fr-BE" sz="1600" dirty="0">
                <a:ea typeface="Verdana" panose="020B0604030504040204" pitchFamily="34" charset="0"/>
                <a:cs typeface="Verdana" panose="020B0604030504040204" pitchFamily="34" charset="0"/>
              </a:rPr>
              <a:t> </a:t>
            </a:r>
            <a:r>
              <a:rPr lang="fr-BE" sz="1600" dirty="0" err="1">
                <a:ea typeface="Verdana" panose="020B0604030504040204" pitchFamily="34" charset="0"/>
                <a:cs typeface="Verdana" panose="020B0604030504040204" pitchFamily="34" charset="0"/>
              </a:rPr>
              <a:t>bij</a:t>
            </a:r>
            <a:r>
              <a:rPr lang="fr-BE" sz="1600" dirty="0">
                <a:ea typeface="Verdana" panose="020B0604030504040204" pitchFamily="34" charset="0"/>
                <a:cs typeface="Verdana" panose="020B0604030504040204" pitchFamily="34" charset="0"/>
              </a:rPr>
              <a:t> KB (</a:t>
            </a:r>
            <a:r>
              <a:rPr lang="fr-BE" sz="1600" dirty="0" err="1">
                <a:ea typeface="Verdana" panose="020B0604030504040204" pitchFamily="34" charset="0"/>
                <a:cs typeface="Verdana" panose="020B0604030504040204" pitchFamily="34" charset="0"/>
              </a:rPr>
              <a:t>telkens</a:t>
            </a:r>
            <a:r>
              <a:rPr lang="fr-BE" sz="1600" dirty="0">
                <a:ea typeface="Verdana" panose="020B0604030504040204" pitchFamily="34" charset="0"/>
                <a:cs typeface="Verdana" panose="020B0604030504040204" pitchFamily="34" charset="0"/>
              </a:rPr>
              <a:t> </a:t>
            </a:r>
            <a:r>
              <a:rPr lang="fr-BE" sz="1600" dirty="0" err="1">
                <a:ea typeface="Verdana" panose="020B0604030504040204" pitchFamily="34" charset="0"/>
                <a:cs typeface="Verdana" panose="020B0604030504040204" pitchFamily="34" charset="0"/>
              </a:rPr>
              <a:t>invoering</a:t>
            </a:r>
            <a:r>
              <a:rPr lang="fr-BE" sz="1600" dirty="0">
                <a:ea typeface="Verdana" panose="020B0604030504040204" pitchFamily="34" charset="0"/>
                <a:cs typeface="Verdana" panose="020B0604030504040204" pitchFamily="34" charset="0"/>
              </a:rPr>
              <a:t> ‘</a:t>
            </a:r>
            <a:r>
              <a:rPr lang="fr-BE" sz="1600" dirty="0" err="1">
                <a:ea typeface="Verdana" panose="020B0604030504040204" pitchFamily="34" charset="0"/>
                <a:cs typeface="Verdana" panose="020B0604030504040204" pitchFamily="34" charset="0"/>
              </a:rPr>
              <a:t>nieuwe</a:t>
            </a:r>
            <a:r>
              <a:rPr lang="fr-BE" sz="1600" dirty="0">
                <a:ea typeface="Verdana" panose="020B0604030504040204" pitchFamily="34" charset="0"/>
                <a:cs typeface="Verdana" panose="020B0604030504040204" pitchFamily="34" charset="0"/>
              </a:rPr>
              <a:t> </a:t>
            </a:r>
            <a:r>
              <a:rPr lang="fr-BE" sz="1600" dirty="0" err="1">
                <a:ea typeface="Verdana" panose="020B0604030504040204" pitchFamily="34" charset="0"/>
                <a:cs typeface="Verdana" panose="020B0604030504040204" pitchFamily="34" charset="0"/>
              </a:rPr>
              <a:t>belemmering</a:t>
            </a:r>
            <a:r>
              <a:rPr lang="fr-BE" sz="1600" dirty="0">
                <a:ea typeface="Verdana" panose="020B0604030504040204" pitchFamily="34" charset="0"/>
                <a:cs typeface="Verdana" panose="020B0604030504040204" pitchFamily="34" charset="0"/>
              </a:rPr>
              <a:t>’?)</a:t>
            </a:r>
            <a:endParaRPr lang="nl-NL" sz="1600" dirty="0">
              <a:ea typeface="Verdana" panose="020B0604030504040204" pitchFamily="34" charset="0"/>
              <a:cs typeface="Verdana" panose="020B0604030504040204" pitchFamily="34" charset="0"/>
            </a:endParaRPr>
          </a:p>
        </p:txBody>
      </p:sp>
      <p:pic>
        <p:nvPicPr>
          <p:cNvPr id="3" name="Afbeelding 2"/>
          <p:cNvPicPr>
            <a:picLocks noChangeAspect="1"/>
          </p:cNvPicPr>
          <p:nvPr/>
        </p:nvPicPr>
        <p:blipFill>
          <a:blip r:embed="rId2"/>
          <a:stretch>
            <a:fillRect/>
          </a:stretch>
        </p:blipFill>
        <p:spPr>
          <a:xfrm>
            <a:off x="9183971" y="1071378"/>
            <a:ext cx="2237716" cy="1705061"/>
          </a:xfrm>
          <a:prstGeom prst="rect">
            <a:avLst/>
          </a:prstGeom>
        </p:spPr>
      </p:pic>
    </p:spTree>
    <p:extLst>
      <p:ext uri="{BB962C8B-B14F-4D97-AF65-F5344CB8AC3E}">
        <p14:creationId xmlns:p14="http://schemas.microsoft.com/office/powerpoint/2010/main" val="3274442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831851" y="1533259"/>
            <a:ext cx="11360149" cy="2567421"/>
          </a:xfrm>
        </p:spPr>
        <p:txBody>
          <a:bodyPr>
            <a:normAutofit/>
          </a:bodyPr>
          <a:lstStyle/>
          <a:p>
            <a:r>
              <a:rPr lang="nl-NL" sz="5400" dirty="0"/>
              <a:t>Reactie op arrest: </a:t>
            </a:r>
            <a:br>
              <a:rPr lang="nl-NL" sz="5400" dirty="0"/>
            </a:br>
            <a:r>
              <a:rPr lang="nl-BE" sz="5400" dirty="0"/>
              <a:t>Circulaire nr.22/2016 van 29 juni 2016</a:t>
            </a:r>
            <a:r>
              <a:rPr lang="nl-NL" sz="5400" dirty="0"/>
              <a:t> </a:t>
            </a:r>
            <a:endParaRPr lang="nl-BE" sz="5400" dirty="0">
              <a:solidFill>
                <a:srgbClr val="0038A8"/>
              </a:solidFill>
            </a:endParaRPr>
          </a:p>
        </p:txBody>
      </p:sp>
      <p:pic>
        <p:nvPicPr>
          <p:cNvPr id="4" name="Afbeelding 3"/>
          <p:cNvPicPr>
            <a:picLocks noChangeAspect="1"/>
          </p:cNvPicPr>
          <p:nvPr/>
        </p:nvPicPr>
        <p:blipFill>
          <a:blip r:embed="rId2"/>
          <a:stretch>
            <a:fillRect/>
          </a:stretch>
        </p:blipFill>
        <p:spPr>
          <a:xfrm>
            <a:off x="4597922" y="4100680"/>
            <a:ext cx="2983456" cy="1988970"/>
          </a:xfrm>
          <a:prstGeom prst="rect">
            <a:avLst/>
          </a:prstGeom>
        </p:spPr>
      </p:pic>
    </p:spTree>
    <p:extLst>
      <p:ext uri="{BB962C8B-B14F-4D97-AF65-F5344CB8AC3E}">
        <p14:creationId xmlns:p14="http://schemas.microsoft.com/office/powerpoint/2010/main" val="1313995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546525"/>
            <a:ext cx="11169261" cy="587912"/>
          </a:xfrm>
        </p:spPr>
        <p:txBody>
          <a:bodyPr>
            <a:noAutofit/>
          </a:bodyPr>
          <a:lstStyle/>
          <a:p>
            <a:pPr algn="just"/>
            <a:r>
              <a:rPr lang="fr-BE" sz="4000" dirty="0">
                <a:solidFill>
                  <a:srgbClr val="0038A8"/>
                </a:solidFill>
              </a:rPr>
              <a:t>Circulaire nr. 22/2016 van 29 </a:t>
            </a:r>
            <a:r>
              <a:rPr lang="fr-BE" sz="4000" dirty="0" err="1">
                <a:solidFill>
                  <a:srgbClr val="0038A8"/>
                </a:solidFill>
              </a:rPr>
              <a:t>juni</a:t>
            </a:r>
            <a:r>
              <a:rPr lang="fr-BE" sz="4000" dirty="0">
                <a:solidFill>
                  <a:srgbClr val="0038A8"/>
                </a:solidFill>
              </a:rPr>
              <a:t> 2016</a:t>
            </a:r>
            <a:endParaRPr lang="nl-BE" sz="2800" dirty="0">
              <a:solidFill>
                <a:srgbClr val="0038A8"/>
              </a:solidFill>
            </a:endParaRPr>
          </a:p>
        </p:txBody>
      </p:sp>
      <p:sp>
        <p:nvSpPr>
          <p:cNvPr id="6" name="Tekstvak 5"/>
          <p:cNvSpPr txBox="1"/>
          <p:nvPr/>
        </p:nvSpPr>
        <p:spPr>
          <a:xfrm>
            <a:off x="626499" y="1948470"/>
            <a:ext cx="11353800" cy="646331"/>
          </a:xfrm>
          <a:prstGeom prst="rect">
            <a:avLst/>
          </a:prstGeom>
          <a:noFill/>
        </p:spPr>
        <p:txBody>
          <a:bodyPr wrap="square" rtlCol="0">
            <a:spAutoFit/>
          </a:bodyPr>
          <a:lstStyle/>
          <a:p>
            <a:endParaRPr lang="nl-NL" dirty="0">
              <a:latin typeface="Verdana" panose="020B0604030504040204" pitchFamily="34" charset="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p:txBody>
      </p:sp>
      <p:sp>
        <p:nvSpPr>
          <p:cNvPr id="8" name="Titel 1"/>
          <p:cNvSpPr txBox="1">
            <a:spLocks/>
          </p:cNvSpPr>
          <p:nvPr/>
        </p:nvSpPr>
        <p:spPr>
          <a:xfrm>
            <a:off x="626499" y="8255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el 1"/>
          <p:cNvSpPr txBox="1">
            <a:spLocks/>
          </p:cNvSpPr>
          <p:nvPr/>
        </p:nvSpPr>
        <p:spPr>
          <a:xfrm>
            <a:off x="626499" y="15364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626499" y="2936244"/>
            <a:ext cx="10795188" cy="830997"/>
          </a:xfrm>
          <a:prstGeom prst="rect">
            <a:avLst/>
          </a:prstGeom>
        </p:spPr>
        <p:txBody>
          <a:bodyPr wrap="square">
            <a:spAutoFit/>
          </a:bodyPr>
          <a:lstStyle/>
          <a:p>
            <a:endParaRPr lang="nl-NL" sz="1600"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p:txBody>
      </p:sp>
      <p:sp>
        <p:nvSpPr>
          <p:cNvPr id="10" name="Titel 1"/>
          <p:cNvSpPr txBox="1">
            <a:spLocks/>
          </p:cNvSpPr>
          <p:nvPr/>
        </p:nvSpPr>
        <p:spPr>
          <a:xfrm>
            <a:off x="626499" y="8255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Principe</a:t>
            </a:r>
          </a:p>
        </p:txBody>
      </p:sp>
      <p:sp>
        <p:nvSpPr>
          <p:cNvPr id="11" name="Rechthoek 10"/>
          <p:cNvSpPr/>
          <p:nvPr/>
        </p:nvSpPr>
        <p:spPr>
          <a:xfrm>
            <a:off x="626499" y="1948470"/>
            <a:ext cx="10795188" cy="4770537"/>
          </a:xfrm>
          <a:prstGeom prst="rect">
            <a:avLst/>
          </a:prstGeom>
        </p:spPr>
        <p:txBody>
          <a:bodyPr wrap="square">
            <a:spAutoFit/>
          </a:bodyPr>
          <a:lstStyle/>
          <a:p>
            <a:pPr marL="285750" indent="-285750" algn="just">
              <a:buFont typeface="Arial" panose="020B0604020202020204" pitchFamily="34" charset="0"/>
              <a:buChar char="•"/>
            </a:pPr>
            <a:r>
              <a:rPr lang="fr-BE" sz="1600" dirty="0">
                <a:ea typeface="Verdana" panose="020B0604030504040204" pitchFamily="34" charset="0"/>
                <a:cs typeface="Verdana" panose="020B0604030504040204" pitchFamily="34" charset="0"/>
              </a:rPr>
              <a:t>De </a:t>
            </a:r>
            <a:r>
              <a:rPr lang="fr-BE" sz="1600" dirty="0" err="1">
                <a:ea typeface="Verdana" panose="020B0604030504040204" pitchFamily="34" charset="0"/>
                <a:cs typeface="Verdana" panose="020B0604030504040204" pitchFamily="34" charset="0"/>
              </a:rPr>
              <a:t>administratie</a:t>
            </a:r>
            <a:r>
              <a:rPr lang="fr-BE" sz="1600" dirty="0">
                <a:ea typeface="Verdana" panose="020B0604030504040204" pitchFamily="34" charset="0"/>
                <a:cs typeface="Verdana" panose="020B0604030504040204" pitchFamily="34" charset="0"/>
              </a:rPr>
              <a:t> </a:t>
            </a:r>
            <a:r>
              <a:rPr lang="fr-BE" sz="1600" dirty="0" err="1">
                <a:ea typeface="Verdana" panose="020B0604030504040204" pitchFamily="34" charset="0"/>
                <a:cs typeface="Verdana" panose="020B0604030504040204" pitchFamily="34" charset="0"/>
              </a:rPr>
              <a:t>aanvaardt</a:t>
            </a:r>
            <a:r>
              <a:rPr lang="fr-BE" sz="1600" dirty="0">
                <a:ea typeface="Verdana" panose="020B0604030504040204" pitchFamily="34" charset="0"/>
                <a:cs typeface="Verdana" panose="020B0604030504040204" pitchFamily="34" charset="0"/>
              </a:rPr>
              <a:t> </a:t>
            </a:r>
            <a:r>
              <a:rPr lang="fr-BE" sz="1600" dirty="0" err="1">
                <a:ea typeface="Verdana" panose="020B0604030504040204" pitchFamily="34" charset="0"/>
                <a:cs typeface="Verdana" panose="020B0604030504040204" pitchFamily="34" charset="0"/>
              </a:rPr>
              <a:t>dat</a:t>
            </a:r>
            <a:r>
              <a:rPr lang="fr-BE" sz="1600" dirty="0">
                <a:ea typeface="Verdana" panose="020B0604030504040204" pitchFamily="34" charset="0"/>
                <a:cs typeface="Verdana" panose="020B0604030504040204" pitchFamily="34" charset="0"/>
              </a:rPr>
              <a:t> h</a:t>
            </a:r>
            <a:r>
              <a:rPr lang="nl-BE" sz="1600" dirty="0">
                <a:ea typeface="Verdana" panose="020B0604030504040204" pitchFamily="34" charset="0"/>
                <a:cs typeface="Verdana" panose="020B0604030504040204" pitchFamily="34" charset="0"/>
              </a:rPr>
              <a:t>et door een buitenlandse overheid vastgestelde of uitdrukkelijk goedgekeurde fictieve inkomen voor een onroerend goed als huurwaarde kan in aanmerking worden genomen. In dat geval geldt het document waaruit die waarde blijkt (aanslagbiljet, bescheiden van grondbelasting, ...) als verantwoordingsstuk.</a:t>
            </a:r>
          </a:p>
          <a:p>
            <a:pPr lvl="1" algn="just"/>
            <a:endParaRPr lang="nl-BE" sz="1600" dirty="0">
              <a:ea typeface="Verdana" panose="020B0604030504040204" pitchFamily="34" charset="0"/>
              <a:cs typeface="Verdana" panose="020B0604030504040204" pitchFamily="34" charset="0"/>
            </a:endParaRPr>
          </a:p>
          <a:p>
            <a:pPr marL="742950" lvl="1" indent="-285750" algn="just">
              <a:buFont typeface="Arial" panose="020B0604020202020204" pitchFamily="34" charset="0"/>
              <a:buChar char="•"/>
            </a:pPr>
            <a:r>
              <a:rPr lang="nl-BE" sz="1600" dirty="0">
                <a:ea typeface="Verdana" panose="020B0604030504040204" pitchFamily="34" charset="0"/>
                <a:cs typeface="Verdana" panose="020B0604030504040204" pitchFamily="34" charset="0"/>
              </a:rPr>
              <a:t>Deze waarde kan inzonderheid zijn :</a:t>
            </a:r>
          </a:p>
          <a:p>
            <a:pPr marL="1200150" lvl="2" indent="-285750" algn="just">
              <a:buFont typeface="Arial" panose="020B0604020202020204" pitchFamily="34" charset="0"/>
              <a:buChar char="•"/>
            </a:pPr>
            <a:r>
              <a:rPr lang="nl-BE" sz="1600" dirty="0">
                <a:ea typeface="Verdana" panose="020B0604030504040204" pitchFamily="34" charset="0"/>
                <a:cs typeface="Verdana" panose="020B0604030504040204" pitchFamily="34" charset="0"/>
              </a:rPr>
              <a:t>een voor dat goed geschatte brutohuur die daar in aanmerking wordt genomen voor de vestiging van een belasting;</a:t>
            </a:r>
          </a:p>
          <a:p>
            <a:pPr marL="1200150" lvl="2" indent="-285750" algn="just">
              <a:buFont typeface="Arial" panose="020B0604020202020204" pitchFamily="34" charset="0"/>
              <a:buChar char="•"/>
            </a:pPr>
            <a:r>
              <a:rPr lang="nl-BE" sz="1600" dirty="0">
                <a:ea typeface="Verdana" panose="020B0604030504040204" pitchFamily="34" charset="0"/>
                <a:cs typeface="Verdana" panose="020B0604030504040204" pitchFamily="34" charset="0"/>
              </a:rPr>
              <a:t>een forfaitair geraamde brutohuur die daar in aanmerking wordt genomen voor de vestiging van een belasting. (vb. een brutohuurwaarde die op basis van referentiepercelen werd vastgesteld, ...);</a:t>
            </a:r>
          </a:p>
          <a:p>
            <a:pPr marL="1200150" lvl="2" indent="-285750" algn="just">
              <a:buFont typeface="Arial" panose="020B0604020202020204" pitchFamily="34" charset="0"/>
              <a:buChar char="•"/>
            </a:pPr>
            <a:r>
              <a:rPr lang="nl-BE" sz="1600" dirty="0">
                <a:ea typeface="Verdana" panose="020B0604030504040204" pitchFamily="34" charset="0"/>
                <a:cs typeface="Verdana" panose="020B0604030504040204" pitchFamily="34" charset="0"/>
              </a:rPr>
              <a:t>het belastbaar inkomen voor dat onroerend goed dat daar in aanmerking wordt genomen voor de berekening van een inkomstenbelasting.</a:t>
            </a:r>
          </a:p>
          <a:p>
            <a:pPr lvl="2" algn="just"/>
            <a:endParaRPr lang="nl-BE" sz="1600" dirty="0">
              <a:ea typeface="Verdana" panose="020B0604030504040204" pitchFamily="34" charset="0"/>
              <a:cs typeface="Verdana" panose="020B0604030504040204" pitchFamily="34" charset="0"/>
            </a:endParaRPr>
          </a:p>
          <a:p>
            <a:pPr marL="285750" indent="-285750" algn="just">
              <a:buFont typeface="Arial" panose="020B0604020202020204" pitchFamily="34" charset="0"/>
              <a:buChar char="•"/>
            </a:pPr>
            <a:r>
              <a:rPr lang="nl-BE" sz="1600" dirty="0">
                <a:ea typeface="Verdana" panose="020B0604030504040204" pitchFamily="34" charset="0"/>
                <a:cs typeface="Verdana" panose="020B0604030504040204" pitchFamily="34" charset="0"/>
              </a:rPr>
              <a:t>Het is mogelijk dat het op dat verantwoordingsstuk vermelde bedrag werd verminderd (bijvoorbeeld met kosten, vrijstellingen of verminderingen die op basis van de in het buitenland geldende reglementering van het brutobedrag in mindering werden gebracht). In voorkomend geval moet, voor de vaststelling van de huurwaarde, het op het verantwoordingsstuk vermelde bedrag worden verhoogd met die kosten, vrijstellingen of verminderingen, zodat voor de vaststelling van de huurwaarde het brutobedrag in aanmerking wordt genomen.</a:t>
            </a:r>
            <a:r>
              <a:rPr lang="fr-BE" sz="1600" dirty="0">
                <a:ea typeface="Verdana" panose="020B0604030504040204" pitchFamily="34" charset="0"/>
                <a:cs typeface="Verdana" panose="020B0604030504040204" pitchFamily="34" charset="0"/>
              </a:rPr>
              <a:t> </a:t>
            </a:r>
            <a:endParaRPr lang="nl-BE" sz="1600" dirty="0">
              <a:ea typeface="Verdana" panose="020B0604030504040204" pitchFamily="34" charset="0"/>
              <a:cs typeface="Verdana" panose="020B0604030504040204" pitchFamily="34" charset="0"/>
            </a:endParaRPr>
          </a:p>
          <a:p>
            <a:pPr marL="742950" lvl="1" indent="-285750" algn="just">
              <a:buFont typeface="Arial" panose="020B0604020202020204" pitchFamily="34" charset="0"/>
              <a:buChar char="•"/>
            </a:pPr>
            <a:endParaRPr lang="nl-NL" sz="1600" dirty="0">
              <a:ea typeface="Verdana" panose="020B0604030504040204" pitchFamily="34" charset="0"/>
              <a:cs typeface="Verdana" panose="020B0604030504040204" pitchFamily="34" charset="0"/>
              <a:sym typeface="Wingdings" panose="05000000000000000000" pitchFamily="2" charset="2"/>
            </a:endParaRPr>
          </a:p>
          <a:p>
            <a:pPr marL="742950" lvl="1" indent="-285750" algn="just">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80284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593094"/>
            <a:ext cx="11169261" cy="587912"/>
          </a:xfrm>
        </p:spPr>
        <p:txBody>
          <a:bodyPr>
            <a:noAutofit/>
          </a:bodyPr>
          <a:lstStyle/>
          <a:p>
            <a:pPr algn="just"/>
            <a:r>
              <a:rPr lang="fr-BE" sz="4000" dirty="0">
                <a:solidFill>
                  <a:srgbClr val="0038A8"/>
                </a:solidFill>
              </a:rPr>
              <a:t>Circulaire nr. 22/2016 van 29 </a:t>
            </a:r>
            <a:r>
              <a:rPr lang="fr-BE" sz="4000" dirty="0" err="1">
                <a:solidFill>
                  <a:srgbClr val="0038A8"/>
                </a:solidFill>
              </a:rPr>
              <a:t>juni</a:t>
            </a:r>
            <a:r>
              <a:rPr lang="fr-BE" sz="4000" dirty="0">
                <a:solidFill>
                  <a:srgbClr val="0038A8"/>
                </a:solidFill>
              </a:rPr>
              <a:t> 2016</a:t>
            </a:r>
            <a:endParaRPr lang="nl-BE" sz="2800" dirty="0">
              <a:solidFill>
                <a:srgbClr val="0038A8"/>
              </a:solidFill>
            </a:endParaRPr>
          </a:p>
        </p:txBody>
      </p:sp>
      <p:sp>
        <p:nvSpPr>
          <p:cNvPr id="6" name="Tekstvak 5"/>
          <p:cNvSpPr txBox="1"/>
          <p:nvPr/>
        </p:nvSpPr>
        <p:spPr>
          <a:xfrm>
            <a:off x="626499" y="2073776"/>
            <a:ext cx="11353800" cy="646331"/>
          </a:xfrm>
          <a:prstGeom prst="rect">
            <a:avLst/>
          </a:prstGeom>
          <a:noFill/>
        </p:spPr>
        <p:txBody>
          <a:bodyPr wrap="square" rtlCol="0">
            <a:spAutoFit/>
          </a:bodyPr>
          <a:lstStyle/>
          <a:p>
            <a:endParaRPr lang="nl-NL" dirty="0">
              <a:latin typeface="Verdana" panose="020B0604030504040204" pitchFamily="34" charset="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p:txBody>
      </p:sp>
      <p:sp>
        <p:nvSpPr>
          <p:cNvPr id="8" name="Titel 1"/>
          <p:cNvSpPr txBox="1">
            <a:spLocks/>
          </p:cNvSpPr>
          <p:nvPr/>
        </p:nvSpPr>
        <p:spPr>
          <a:xfrm>
            <a:off x="626499" y="8255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el 1"/>
          <p:cNvSpPr txBox="1">
            <a:spLocks/>
          </p:cNvSpPr>
          <p:nvPr/>
        </p:nvSpPr>
        <p:spPr>
          <a:xfrm>
            <a:off x="626499" y="15364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626499" y="2936244"/>
            <a:ext cx="10795188" cy="830997"/>
          </a:xfrm>
          <a:prstGeom prst="rect">
            <a:avLst/>
          </a:prstGeom>
        </p:spPr>
        <p:txBody>
          <a:bodyPr wrap="square">
            <a:spAutoFit/>
          </a:bodyPr>
          <a:lstStyle/>
          <a:p>
            <a:endParaRPr lang="nl-NL" sz="1600"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p:txBody>
      </p:sp>
      <p:sp>
        <p:nvSpPr>
          <p:cNvPr id="10" name="Titel 1"/>
          <p:cNvSpPr txBox="1">
            <a:spLocks/>
          </p:cNvSpPr>
          <p:nvPr/>
        </p:nvSpPr>
        <p:spPr>
          <a:xfrm>
            <a:off x="626499" y="9336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Voorbeeld</a:t>
            </a:r>
          </a:p>
        </p:txBody>
      </p:sp>
      <p:sp>
        <p:nvSpPr>
          <p:cNvPr id="11" name="Rechthoek 10"/>
          <p:cNvSpPr/>
          <p:nvPr/>
        </p:nvSpPr>
        <p:spPr>
          <a:xfrm>
            <a:off x="626499" y="2046958"/>
            <a:ext cx="10795188" cy="3785652"/>
          </a:xfrm>
          <a:prstGeom prst="rect">
            <a:avLst/>
          </a:prstGeom>
        </p:spPr>
        <p:txBody>
          <a:bodyPr wrap="square">
            <a:spAutoFit/>
          </a:bodyPr>
          <a:lstStyle/>
          <a:p>
            <a:pPr marL="285750" indent="-285750" algn="just">
              <a:buFont typeface="Arial" panose="020B0604020202020204" pitchFamily="34" charset="0"/>
              <a:buChar char="•"/>
            </a:pPr>
            <a:r>
              <a:rPr lang="nl-BE" sz="1600" dirty="0"/>
              <a:t>Een fiscaal alleenstaande (</a:t>
            </a:r>
            <a:r>
              <a:rPr lang="nl-BE" sz="1600" dirty="0" err="1"/>
              <a:t>rijksinwoner</a:t>
            </a:r>
            <a:r>
              <a:rPr lang="nl-BE" sz="1600" dirty="0"/>
              <a:t>) was het volledige jaar eigenaar van een in Frankrijk gelegen woning. De belastingplichtige baseert zich voor de vaststelling van de huurwaarde op het “avis </a:t>
            </a:r>
            <a:r>
              <a:rPr lang="nl-BE" sz="1600" dirty="0" err="1"/>
              <a:t>d'imposition</a:t>
            </a:r>
            <a:r>
              <a:rPr lang="nl-BE" sz="1600" dirty="0"/>
              <a:t> taxe </a:t>
            </a:r>
            <a:r>
              <a:rPr lang="nl-BE" sz="1600" dirty="0" err="1"/>
              <a:t>foncière</a:t>
            </a:r>
            <a:r>
              <a:rPr lang="nl-BE" sz="1600" dirty="0"/>
              <a:t>” voor het betreffende jaar. De op het verantwoordingsstuk vermelde “base </a:t>
            </a:r>
            <a:r>
              <a:rPr lang="nl-BE" sz="1600" dirty="0" err="1"/>
              <a:t>d'imposition</a:t>
            </a:r>
            <a:r>
              <a:rPr lang="nl-BE" sz="1600" dirty="0"/>
              <a:t>” voor die woning bedraagt 5.287 euro. De “taxe </a:t>
            </a:r>
            <a:r>
              <a:rPr lang="nl-BE" sz="1600" dirty="0" err="1"/>
              <a:t>foncière</a:t>
            </a:r>
            <a:r>
              <a:rPr lang="nl-BE" sz="1600" dirty="0"/>
              <a:t>” bedroeg 2.127 euro.</a:t>
            </a:r>
          </a:p>
          <a:p>
            <a:pPr algn="just"/>
            <a:endParaRPr lang="nl-BE" sz="1600" dirty="0"/>
          </a:p>
          <a:p>
            <a:pPr marL="742950" lvl="1" indent="-285750" algn="just">
              <a:buFont typeface="Arial" panose="020B0604020202020204" pitchFamily="34" charset="0"/>
              <a:buChar char="•"/>
            </a:pPr>
            <a:r>
              <a:rPr lang="fr-BE" sz="1600" dirty="0">
                <a:ea typeface="Verdana" panose="020B0604030504040204" pitchFamily="34" charset="0"/>
                <a:cs typeface="Verdana" panose="020B0604030504040204" pitchFamily="34" charset="0"/>
                <a:sym typeface="Wingdings" panose="05000000000000000000" pitchFamily="2" charset="2"/>
              </a:rPr>
              <a:t>De « tax foncière » </a:t>
            </a:r>
            <a:r>
              <a:rPr lang="fr-BE" sz="1600" dirty="0" err="1">
                <a:ea typeface="Verdana" panose="020B0604030504040204" pitchFamily="34" charset="0"/>
                <a:cs typeface="Verdana" panose="020B0604030504040204" pitchFamily="34" charset="0"/>
                <a:sym typeface="Wingdings" panose="05000000000000000000" pitchFamily="2" charset="2"/>
              </a:rPr>
              <a:t>wordt</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berekend</a:t>
            </a:r>
            <a:r>
              <a:rPr lang="fr-BE" sz="1600" dirty="0">
                <a:ea typeface="Verdana" panose="020B0604030504040204" pitchFamily="34" charset="0"/>
                <a:cs typeface="Verdana" panose="020B0604030504040204" pitchFamily="34" charset="0"/>
                <a:sym typeface="Wingdings" panose="05000000000000000000" pitchFamily="2" charset="2"/>
              </a:rPr>
              <a:t> op de ‘base d’imposition’. Dit </a:t>
            </a:r>
            <a:r>
              <a:rPr lang="fr-BE" sz="1600" dirty="0" err="1">
                <a:ea typeface="Verdana" panose="020B0604030504040204" pitchFamily="34" charset="0"/>
                <a:cs typeface="Verdana" panose="020B0604030504040204" pitchFamily="34" charset="0"/>
                <a:sym typeface="Wingdings" panose="05000000000000000000" pitchFamily="2" charset="2"/>
              </a:rPr>
              <a:t>is</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een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nettobedrag</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waarbij</a:t>
            </a:r>
            <a:r>
              <a:rPr lang="fr-BE" sz="1600" dirty="0">
                <a:ea typeface="Verdana" panose="020B0604030504040204" pitchFamily="34" charset="0"/>
                <a:cs typeface="Verdana" panose="020B0604030504040204" pitchFamily="34" charset="0"/>
                <a:sym typeface="Wingdings" panose="05000000000000000000" pitchFamily="2" charset="2"/>
              </a:rPr>
              <a:t> de </a:t>
            </a:r>
            <a:r>
              <a:rPr lang="fr-BE" sz="1600" dirty="0" err="1">
                <a:ea typeface="Verdana" panose="020B0604030504040204" pitchFamily="34" charset="0"/>
                <a:cs typeface="Verdana" panose="020B0604030504040204" pitchFamily="34" charset="0"/>
                <a:sym typeface="Wingdings" panose="05000000000000000000" pitchFamily="2" charset="2"/>
              </a:rPr>
              <a:t>Franse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Administratie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een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kostenaftrek</a:t>
            </a:r>
            <a:r>
              <a:rPr lang="fr-BE" sz="1600" dirty="0">
                <a:ea typeface="Verdana" panose="020B0604030504040204" pitchFamily="34" charset="0"/>
                <a:cs typeface="Verdana" panose="020B0604030504040204" pitchFamily="34" charset="0"/>
                <a:sym typeface="Wingdings" panose="05000000000000000000" pitchFamily="2" charset="2"/>
              </a:rPr>
              <a:t> van 50% </a:t>
            </a:r>
            <a:r>
              <a:rPr lang="fr-BE" sz="1600" dirty="0" err="1">
                <a:ea typeface="Verdana" panose="020B0604030504040204" pitchFamily="34" charset="0"/>
                <a:cs typeface="Verdana" panose="020B0604030504040204" pitchFamily="34" charset="0"/>
                <a:sym typeface="Wingdings" panose="05000000000000000000" pitchFamily="2" charset="2"/>
              </a:rPr>
              <a:t>toestaat</a:t>
            </a:r>
            <a:r>
              <a:rPr lang="fr-BE" sz="1600" dirty="0">
                <a:ea typeface="Verdana" panose="020B0604030504040204" pitchFamily="34" charset="0"/>
                <a:cs typeface="Verdana" panose="020B0604030504040204" pitchFamily="34" charset="0"/>
                <a:sym typeface="Wingdings" panose="05000000000000000000" pitchFamily="2" charset="2"/>
              </a:rPr>
              <a:t>  </a:t>
            </a:r>
            <a:r>
              <a:rPr lang="fr-BE" sz="1600" dirty="0" err="1">
                <a:ea typeface="Verdana" panose="020B0604030504040204" pitchFamily="34" charset="0"/>
                <a:cs typeface="Verdana" panose="020B0604030504040204" pitchFamily="34" charset="0"/>
                <a:sym typeface="Wingdings" panose="05000000000000000000" pitchFamily="2" charset="2"/>
              </a:rPr>
              <a:t>bruto-huurwaarde</a:t>
            </a:r>
            <a:r>
              <a:rPr lang="fr-BE" sz="1600" dirty="0">
                <a:ea typeface="Verdana" panose="020B0604030504040204" pitchFamily="34" charset="0"/>
                <a:cs typeface="Verdana" panose="020B0604030504040204" pitchFamily="34" charset="0"/>
                <a:sym typeface="Wingdings" panose="05000000000000000000" pitchFamily="2" charset="2"/>
              </a:rPr>
              <a:t> = base d’</a:t>
            </a:r>
            <a:r>
              <a:rPr lang="fr-BE" sz="1600" dirty="0" err="1">
                <a:ea typeface="Verdana" panose="020B0604030504040204" pitchFamily="34" charset="0"/>
                <a:cs typeface="Verdana" panose="020B0604030504040204" pitchFamily="34" charset="0"/>
                <a:sym typeface="Wingdings" panose="05000000000000000000" pitchFamily="2" charset="2"/>
              </a:rPr>
              <a:t>imposotion</a:t>
            </a:r>
            <a:r>
              <a:rPr lang="fr-BE" sz="1600" dirty="0">
                <a:ea typeface="Verdana" panose="020B0604030504040204" pitchFamily="34" charset="0"/>
                <a:cs typeface="Verdana" panose="020B0604030504040204" pitchFamily="34" charset="0"/>
                <a:sym typeface="Wingdings" panose="05000000000000000000" pitchFamily="2" charset="2"/>
              </a:rPr>
              <a:t> x 2 = 10,574 EUR</a:t>
            </a:r>
          </a:p>
          <a:p>
            <a:pPr marL="742950" lvl="1" indent="-285750" algn="just">
              <a:buFont typeface="Arial" panose="020B0604020202020204" pitchFamily="34" charset="0"/>
              <a:buChar char="•"/>
            </a:pPr>
            <a:endParaRPr lang="fr-BE" sz="1600" dirty="0">
              <a:ea typeface="Verdana" panose="020B0604030504040204" pitchFamily="34" charset="0"/>
              <a:cs typeface="Verdana" panose="020B0604030504040204" pitchFamily="34" charset="0"/>
              <a:sym typeface="Wingdings" panose="05000000000000000000" pitchFamily="2" charset="2"/>
            </a:endParaRPr>
          </a:p>
          <a:p>
            <a:pPr marL="742950" lvl="1" indent="-285750" algn="just">
              <a:buFont typeface="Arial" panose="020B0604020202020204" pitchFamily="34" charset="0"/>
              <a:buChar char="•"/>
            </a:pPr>
            <a:r>
              <a:rPr lang="nl-NL" sz="1600" dirty="0">
                <a:ea typeface="Verdana" panose="020B0604030504040204" pitchFamily="34" charset="0"/>
                <a:cs typeface="Verdana" panose="020B0604030504040204" pitchFamily="34" charset="0"/>
                <a:sym typeface="Wingdings" panose="05000000000000000000" pitchFamily="2" charset="2"/>
              </a:rPr>
              <a:t>Van de bruto-huurwaarde kunnen de buitenlandse belastingen worden afgetrokken (2.127 EUR), waardoor uiteindelijk een bedrag van 8.447 EUR in de aangifte moet worden opgenomen</a:t>
            </a:r>
          </a:p>
          <a:p>
            <a:pPr marL="742950" lvl="1" indent="-285750" algn="just">
              <a:buFont typeface="Arial" panose="020B0604020202020204" pitchFamily="34" charset="0"/>
              <a:buChar char="•"/>
            </a:pPr>
            <a:endParaRPr lang="nl-NL" sz="1600" dirty="0">
              <a:ea typeface="Verdana" panose="020B0604030504040204" pitchFamily="34" charset="0"/>
              <a:cs typeface="Verdana" panose="020B0604030504040204" pitchFamily="34" charset="0"/>
              <a:sym typeface="Wingdings" panose="05000000000000000000" pitchFamily="2" charset="2"/>
            </a:endParaRPr>
          </a:p>
          <a:p>
            <a:pPr marL="742950" lvl="1" indent="-285750" algn="just">
              <a:buFont typeface="Arial" panose="020B0604020202020204" pitchFamily="34" charset="0"/>
              <a:buChar char="•"/>
            </a:pPr>
            <a:r>
              <a:rPr lang="nl-NL" sz="1600" dirty="0">
                <a:ea typeface="Verdana" panose="020B0604030504040204" pitchFamily="34" charset="0"/>
                <a:cs typeface="Verdana" panose="020B0604030504040204" pitchFamily="34" charset="0"/>
                <a:sym typeface="Wingdings" panose="05000000000000000000" pitchFamily="2" charset="2"/>
              </a:rPr>
              <a:t>Opmerking: de Franse taxe </a:t>
            </a:r>
            <a:r>
              <a:rPr lang="nl-NL" sz="1600" dirty="0" err="1">
                <a:ea typeface="Verdana" panose="020B0604030504040204" pitchFamily="34" charset="0"/>
                <a:cs typeface="Verdana" panose="020B0604030504040204" pitchFamily="34" charset="0"/>
                <a:sym typeface="Wingdings" panose="05000000000000000000" pitchFamily="2" charset="2"/>
              </a:rPr>
              <a:t>d’habitation</a:t>
            </a:r>
            <a:r>
              <a:rPr lang="nl-NL" sz="1600" dirty="0">
                <a:ea typeface="Verdana" panose="020B0604030504040204" pitchFamily="34" charset="0"/>
                <a:cs typeface="Verdana" panose="020B0604030504040204" pitchFamily="34" charset="0"/>
                <a:sym typeface="Wingdings" panose="05000000000000000000" pitchFamily="2" charset="2"/>
              </a:rPr>
              <a:t> kan niet worden afgetrokken als buitenlandse belasting aangezien deze belasting ook door de gebruiker van het onroerend goed kan worden betaald</a:t>
            </a:r>
          </a:p>
          <a:p>
            <a:pPr marL="742950" lvl="1"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sym typeface="Wingdings" panose="05000000000000000000" pitchFamily="2" charset="2"/>
            </a:endParaRPr>
          </a:p>
          <a:p>
            <a:pPr marL="742950" lvl="1" indent="-285750" algn="just">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89859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628271"/>
            <a:ext cx="11169261" cy="587912"/>
          </a:xfrm>
        </p:spPr>
        <p:txBody>
          <a:bodyPr>
            <a:noAutofit/>
          </a:bodyPr>
          <a:lstStyle/>
          <a:p>
            <a:pPr algn="just"/>
            <a:r>
              <a:rPr lang="fr-BE" sz="4000" dirty="0">
                <a:solidFill>
                  <a:srgbClr val="0038A8"/>
                </a:solidFill>
              </a:rPr>
              <a:t>Circulaire nr. 22/2016 van 29 </a:t>
            </a:r>
            <a:r>
              <a:rPr lang="fr-BE" sz="4000" dirty="0" err="1">
                <a:solidFill>
                  <a:srgbClr val="0038A8"/>
                </a:solidFill>
              </a:rPr>
              <a:t>juni</a:t>
            </a:r>
            <a:r>
              <a:rPr lang="fr-BE" sz="4000" dirty="0">
                <a:solidFill>
                  <a:srgbClr val="0038A8"/>
                </a:solidFill>
              </a:rPr>
              <a:t> 2016</a:t>
            </a:r>
            <a:endParaRPr lang="nl-BE" sz="2800" dirty="0">
              <a:solidFill>
                <a:srgbClr val="0038A8"/>
              </a:solidFill>
            </a:endParaRPr>
          </a:p>
        </p:txBody>
      </p:sp>
      <p:sp>
        <p:nvSpPr>
          <p:cNvPr id="6" name="Tekstvak 5"/>
          <p:cNvSpPr txBox="1"/>
          <p:nvPr/>
        </p:nvSpPr>
        <p:spPr>
          <a:xfrm>
            <a:off x="626499" y="2073776"/>
            <a:ext cx="11353800" cy="646331"/>
          </a:xfrm>
          <a:prstGeom prst="rect">
            <a:avLst/>
          </a:prstGeom>
          <a:noFill/>
        </p:spPr>
        <p:txBody>
          <a:bodyPr wrap="square" rtlCol="0">
            <a:spAutoFit/>
          </a:bodyPr>
          <a:lstStyle/>
          <a:p>
            <a:endParaRPr lang="nl-NL" dirty="0">
              <a:latin typeface="Verdana" panose="020B0604030504040204" pitchFamily="34" charset="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p:txBody>
      </p:sp>
      <p:sp>
        <p:nvSpPr>
          <p:cNvPr id="8" name="Titel 1"/>
          <p:cNvSpPr txBox="1">
            <a:spLocks/>
          </p:cNvSpPr>
          <p:nvPr/>
        </p:nvSpPr>
        <p:spPr>
          <a:xfrm>
            <a:off x="626499" y="8255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el 1"/>
          <p:cNvSpPr txBox="1">
            <a:spLocks/>
          </p:cNvSpPr>
          <p:nvPr/>
        </p:nvSpPr>
        <p:spPr>
          <a:xfrm>
            <a:off x="626499" y="15364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626499" y="2936244"/>
            <a:ext cx="10795188" cy="830997"/>
          </a:xfrm>
          <a:prstGeom prst="rect">
            <a:avLst/>
          </a:prstGeom>
        </p:spPr>
        <p:txBody>
          <a:bodyPr wrap="square">
            <a:spAutoFit/>
          </a:bodyPr>
          <a:lstStyle/>
          <a:p>
            <a:endParaRPr lang="nl-NL" sz="1600"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p:txBody>
      </p:sp>
      <p:sp>
        <p:nvSpPr>
          <p:cNvPr id="10" name="Titel 1"/>
          <p:cNvSpPr txBox="1">
            <a:spLocks/>
          </p:cNvSpPr>
          <p:nvPr/>
        </p:nvSpPr>
        <p:spPr>
          <a:xfrm>
            <a:off x="626499" y="13628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sz="2400" dirty="0">
              <a:latin typeface="Verdana" panose="020B0604030504040204" pitchFamily="34" charset="0"/>
              <a:ea typeface="Verdana" panose="020B0604030504040204" pitchFamily="34" charset="0"/>
              <a:cs typeface="Verdana" panose="020B0604030504040204" pitchFamily="34" charset="0"/>
            </a:endParaRPr>
          </a:p>
        </p:txBody>
      </p:sp>
      <p:sp>
        <p:nvSpPr>
          <p:cNvPr id="11" name="Rechthoek 10"/>
          <p:cNvSpPr/>
          <p:nvPr/>
        </p:nvSpPr>
        <p:spPr>
          <a:xfrm>
            <a:off x="626499" y="1432320"/>
            <a:ext cx="10795188" cy="3046988"/>
          </a:xfrm>
          <a:prstGeom prst="rect">
            <a:avLst/>
          </a:prstGeom>
        </p:spPr>
        <p:txBody>
          <a:bodyPr wrap="square">
            <a:spAutoFit/>
          </a:bodyPr>
          <a:lstStyle/>
          <a:p>
            <a:pPr marL="285750" indent="-285750" algn="just">
              <a:buFont typeface="Arial" panose="020B0604020202020204" pitchFamily="34" charset="0"/>
              <a:buChar char="•"/>
            </a:pPr>
            <a:r>
              <a:rPr lang="fr-BE" sz="1600" dirty="0" err="1">
                <a:ea typeface="Verdana" panose="020B0604030504040204" pitchFamily="34" charset="0"/>
                <a:cs typeface="Verdana" panose="020B0604030504040204" pitchFamily="34" charset="0"/>
                <a:sym typeface="Wingdings" panose="05000000000000000000" pitchFamily="2" charset="2"/>
              </a:rPr>
              <a:t>Antwoord</a:t>
            </a:r>
            <a:r>
              <a:rPr lang="fr-BE" sz="1600" dirty="0">
                <a:ea typeface="Verdana" panose="020B0604030504040204" pitchFamily="34" charset="0"/>
                <a:cs typeface="Verdana" panose="020B0604030504040204" pitchFamily="34" charset="0"/>
                <a:sym typeface="Wingdings" panose="05000000000000000000" pitchFamily="2" charset="2"/>
              </a:rPr>
              <a:t> op Parlementaire </a:t>
            </a:r>
            <a:r>
              <a:rPr lang="fr-BE" sz="1600" dirty="0" err="1">
                <a:ea typeface="Verdana" panose="020B0604030504040204" pitchFamily="34" charset="0"/>
                <a:cs typeface="Verdana" panose="020B0604030504040204" pitchFamily="34" charset="0"/>
                <a:sym typeface="Wingdings" panose="05000000000000000000" pitchFamily="2" charset="2"/>
              </a:rPr>
              <a:t>vraag</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aan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minister</a:t>
            </a:r>
            <a:r>
              <a:rPr lang="fr-BE" sz="1600" dirty="0">
                <a:ea typeface="Verdana" panose="020B0604030504040204" pitchFamily="34" charset="0"/>
                <a:cs typeface="Verdana" panose="020B0604030504040204" pitchFamily="34" charset="0"/>
                <a:sym typeface="Wingdings" panose="05000000000000000000" pitchFamily="2" charset="2"/>
              </a:rPr>
              <a:t> van </a:t>
            </a:r>
            <a:r>
              <a:rPr lang="fr-BE" sz="1600" dirty="0" err="1">
                <a:ea typeface="Verdana" panose="020B0604030504040204" pitchFamily="34" charset="0"/>
                <a:cs typeface="Verdana" panose="020B0604030504040204" pitchFamily="34" charset="0"/>
                <a:sym typeface="Wingdings" panose="05000000000000000000" pitchFamily="2" charset="2"/>
              </a:rPr>
              <a:t>Financiën</a:t>
            </a:r>
            <a:r>
              <a:rPr lang="fr-BE" sz="1600" dirty="0">
                <a:ea typeface="Verdana" panose="020B0604030504040204" pitchFamily="34" charset="0"/>
                <a:cs typeface="Verdana" panose="020B0604030504040204" pitchFamily="34" charset="0"/>
                <a:sym typeface="Wingdings" panose="05000000000000000000" pitchFamily="2" charset="2"/>
              </a:rPr>
              <a:t> van 9 </a:t>
            </a:r>
            <a:r>
              <a:rPr lang="fr-BE" sz="1600" dirty="0" err="1">
                <a:ea typeface="Verdana" panose="020B0604030504040204" pitchFamily="34" charset="0"/>
                <a:cs typeface="Verdana" panose="020B0604030504040204" pitchFamily="34" charset="0"/>
                <a:sym typeface="Wingdings" panose="05000000000000000000" pitchFamily="2" charset="2"/>
              </a:rPr>
              <a:t>november</a:t>
            </a:r>
            <a:r>
              <a:rPr lang="fr-BE" sz="1600" dirty="0">
                <a:ea typeface="Verdana" panose="020B0604030504040204" pitchFamily="34" charset="0"/>
                <a:cs typeface="Verdana" panose="020B0604030504040204" pitchFamily="34" charset="0"/>
                <a:sym typeface="Wingdings" panose="05000000000000000000" pitchFamily="2" charset="2"/>
              </a:rPr>
              <a:t> 2016 : </a:t>
            </a:r>
          </a:p>
          <a:p>
            <a:pPr algn="just"/>
            <a:endParaRPr lang="fr-BE" sz="1600" dirty="0">
              <a:ea typeface="Verdana" panose="020B0604030504040204" pitchFamily="34" charset="0"/>
              <a:cs typeface="Verdana" panose="020B0604030504040204" pitchFamily="34" charset="0"/>
              <a:sym typeface="Wingdings" panose="05000000000000000000" pitchFamily="2" charset="2"/>
            </a:endParaRPr>
          </a:p>
          <a:p>
            <a:pPr algn="just"/>
            <a:r>
              <a:rPr lang="fr-BE" sz="1600" dirty="0">
                <a:ea typeface="Verdana" panose="020B0604030504040204" pitchFamily="34" charset="0"/>
                <a:cs typeface="Verdana" panose="020B0604030504040204" pitchFamily="34" charset="0"/>
                <a:sym typeface="Wingdings" panose="05000000000000000000" pitchFamily="2" charset="2"/>
              </a:rPr>
              <a:t>	</a:t>
            </a:r>
            <a:r>
              <a:rPr lang="nl-BE" sz="1600" dirty="0">
                <a:ea typeface="Verdana" panose="020B0604030504040204" pitchFamily="34" charset="0"/>
                <a:cs typeface="Verdana" panose="020B0604030504040204" pitchFamily="34" charset="0"/>
                <a:sym typeface="Wingdings" panose="05000000000000000000" pitchFamily="2" charset="2"/>
              </a:rPr>
              <a:t>”De circulaire bepaalt hoe de huurwaarde moet worden vastgelegd voor onroerende goederen in alle landen. Er 	wordt louter een Frans voorbeeld gegeven. In Nederland zal de huurwaarde inderdaad worden bepaald aan de hand 	van de WOZ-waarden vermenigvuldigd met 4 %”</a:t>
            </a:r>
          </a:p>
          <a:p>
            <a:pPr marL="285750" indent="-285750" algn="just">
              <a:buFont typeface="Arial" panose="020B0604020202020204" pitchFamily="34" charset="0"/>
              <a:buChar char="•"/>
            </a:pPr>
            <a:endParaRPr lang="nl-BE" sz="1600" dirty="0">
              <a:ea typeface="Verdana" panose="020B0604030504040204" pitchFamily="34" charset="0"/>
              <a:cs typeface="Verdana" panose="020B0604030504040204" pitchFamily="34" charset="0"/>
              <a:sym typeface="Wingdings" panose="05000000000000000000" pitchFamily="2" charset="2"/>
            </a:endParaRPr>
          </a:p>
          <a:p>
            <a:pPr marL="285750" indent="-285750" algn="just">
              <a:buFont typeface="Wingdings" panose="05000000000000000000" pitchFamily="2" charset="2"/>
              <a:buChar char="à"/>
            </a:pPr>
            <a:r>
              <a:rPr lang="fr-BE" sz="1600" dirty="0" err="1">
                <a:ea typeface="Verdana" panose="020B0604030504040204" pitchFamily="34" charset="0"/>
                <a:cs typeface="Verdana" panose="020B0604030504040204" pitchFamily="34" charset="0"/>
                <a:sym typeface="Wingdings" panose="05000000000000000000" pitchFamily="2" charset="2"/>
              </a:rPr>
              <a:t>Standpunt</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administratie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geldt</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voor</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alle</a:t>
            </a:r>
            <a:r>
              <a:rPr lang="fr-BE" sz="1600" dirty="0">
                <a:ea typeface="Verdana" panose="020B0604030504040204" pitchFamily="34" charset="0"/>
                <a:cs typeface="Verdana" panose="020B0604030504040204" pitchFamily="34" charset="0"/>
                <a:sym typeface="Wingdings" panose="05000000000000000000" pitchFamily="2" charset="2"/>
              </a:rPr>
              <a:t> EU-</a:t>
            </a:r>
            <a:r>
              <a:rPr lang="fr-BE" sz="1600" dirty="0" err="1">
                <a:ea typeface="Verdana" panose="020B0604030504040204" pitchFamily="34" charset="0"/>
                <a:cs typeface="Verdana" panose="020B0604030504040204" pitchFamily="34" charset="0"/>
                <a:sym typeface="Wingdings" panose="05000000000000000000" pitchFamily="2" charset="2"/>
              </a:rPr>
              <a:t>landen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waar</a:t>
            </a:r>
            <a:r>
              <a:rPr lang="fr-BE" sz="1600" dirty="0">
                <a:ea typeface="Verdana" panose="020B0604030504040204" pitchFamily="34" charset="0"/>
                <a:cs typeface="Verdana" panose="020B0604030504040204" pitchFamily="34" charset="0"/>
                <a:sym typeface="Wingdings" panose="05000000000000000000" pitchFamily="2" charset="2"/>
              </a:rPr>
              <a:t> de </a:t>
            </a:r>
            <a:r>
              <a:rPr lang="fr-BE" sz="1600" dirty="0" err="1">
                <a:ea typeface="Verdana" panose="020B0604030504040204" pitchFamily="34" charset="0"/>
                <a:cs typeface="Verdana" panose="020B0604030504040204" pitchFamily="34" charset="0"/>
                <a:sym typeface="Wingdings" panose="05000000000000000000" pitchFamily="2" charset="2"/>
              </a:rPr>
              <a:t>buitenlandse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administratie</a:t>
            </a:r>
            <a:r>
              <a:rPr lang="fr-BE" sz="1600" dirty="0">
                <a:ea typeface="Verdana" panose="020B0604030504040204" pitchFamily="34" charset="0"/>
                <a:cs typeface="Verdana" panose="020B0604030504040204" pitchFamily="34" charset="0"/>
                <a:sym typeface="Wingdings" panose="05000000000000000000" pitchFamily="2" charset="2"/>
              </a:rPr>
              <a:t> de </a:t>
            </a:r>
            <a:r>
              <a:rPr lang="fr-BE" sz="1600" dirty="0" err="1">
                <a:ea typeface="Verdana" panose="020B0604030504040204" pitchFamily="34" charset="0"/>
                <a:cs typeface="Verdana" panose="020B0604030504040204" pitchFamily="34" charset="0"/>
                <a:sym typeface="Wingdings" panose="05000000000000000000" pitchFamily="2" charset="2"/>
              </a:rPr>
              <a:t>huurwaarde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bepaalt</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bijv</a:t>
            </a:r>
            <a:r>
              <a:rPr lang="fr-BE" sz="1600" dirty="0">
                <a:ea typeface="Verdana" panose="020B0604030504040204" pitchFamily="34" charset="0"/>
                <a:cs typeface="Verdana" panose="020B0604030504040204" pitchFamily="34" charset="0"/>
                <a:sym typeface="Wingdings" panose="05000000000000000000" pitchFamily="2" charset="2"/>
              </a:rPr>
              <a:t>. :</a:t>
            </a:r>
          </a:p>
          <a:p>
            <a:pPr marL="285750" indent="-285750" algn="just">
              <a:buFont typeface="Wingdings" panose="05000000000000000000" pitchFamily="2" charset="2"/>
              <a:buChar char="à"/>
            </a:pPr>
            <a:endParaRPr lang="fr-BE" sz="1600" dirty="0">
              <a:ea typeface="Verdana" panose="020B0604030504040204" pitchFamily="34" charset="0"/>
              <a:cs typeface="Verdana" panose="020B0604030504040204" pitchFamily="34" charset="0"/>
              <a:sym typeface="Wingdings" panose="05000000000000000000" pitchFamily="2" charset="2"/>
            </a:endParaRPr>
          </a:p>
          <a:p>
            <a:pPr marL="742950" lvl="2" indent="-285750" algn="just">
              <a:buFont typeface="Arial" panose="020B0604020202020204" pitchFamily="34" charset="0"/>
              <a:buChar char="•"/>
            </a:pPr>
            <a:r>
              <a:rPr lang="fr-BE" sz="1600" dirty="0">
                <a:ea typeface="Verdana" panose="020B0604030504040204" pitchFamily="34" charset="0"/>
                <a:cs typeface="Verdana" panose="020B0604030504040204" pitchFamily="34" charset="0"/>
                <a:sym typeface="Wingdings" panose="05000000000000000000" pitchFamily="2" charset="2"/>
              </a:rPr>
              <a:t>‘</a:t>
            </a:r>
            <a:r>
              <a:rPr lang="fr-BE" sz="1600" dirty="0" err="1">
                <a:ea typeface="Verdana" panose="020B0604030504040204" pitchFamily="34" charset="0"/>
                <a:cs typeface="Verdana" panose="020B0604030504040204" pitchFamily="34" charset="0"/>
                <a:sym typeface="Wingdings" panose="05000000000000000000" pitchFamily="2" charset="2"/>
              </a:rPr>
              <a:t>valor</a:t>
            </a:r>
            <a:r>
              <a:rPr lang="fr-BE" sz="1600" dirty="0">
                <a:ea typeface="Verdana" panose="020B0604030504040204" pitchFamily="34" charset="0"/>
                <a:cs typeface="Verdana" panose="020B0604030504040204" pitchFamily="34" charset="0"/>
                <a:sym typeface="Wingdings" panose="05000000000000000000" pitchFamily="2" charset="2"/>
              </a:rPr>
              <a:t> cadastral’ in </a:t>
            </a:r>
            <a:r>
              <a:rPr lang="fr-BE" sz="1600" dirty="0" err="1">
                <a:ea typeface="Verdana" panose="020B0604030504040204" pitchFamily="34" charset="0"/>
                <a:cs typeface="Verdana" panose="020B0604030504040204" pitchFamily="34" charset="0"/>
                <a:sym typeface="Wingdings" panose="05000000000000000000" pitchFamily="2" charset="2"/>
              </a:rPr>
              <a:t>Spanje</a:t>
            </a:r>
            <a:endParaRPr lang="fr-BE" sz="1600" dirty="0">
              <a:ea typeface="Verdana" panose="020B0604030504040204" pitchFamily="34" charset="0"/>
              <a:cs typeface="Verdana" panose="020B0604030504040204" pitchFamily="34" charset="0"/>
              <a:sym typeface="Wingdings" panose="05000000000000000000" pitchFamily="2" charset="2"/>
            </a:endParaRPr>
          </a:p>
          <a:p>
            <a:pPr marL="742950" lvl="2" indent="-285750" algn="just">
              <a:buFont typeface="Arial" panose="020B0604020202020204" pitchFamily="34" charset="0"/>
              <a:buChar char="•"/>
            </a:pPr>
            <a:r>
              <a:rPr lang="fr-BE" sz="1600" dirty="0">
                <a:ea typeface="Verdana" panose="020B0604030504040204" pitchFamily="34" charset="0"/>
                <a:cs typeface="Verdana" panose="020B0604030504040204" pitchFamily="34" charset="0"/>
                <a:sym typeface="Wingdings" panose="05000000000000000000" pitchFamily="2" charset="2"/>
              </a:rPr>
              <a:t>‘</a:t>
            </a:r>
            <a:r>
              <a:rPr lang="fr-BE" sz="1600" dirty="0" err="1">
                <a:ea typeface="Verdana" panose="020B0604030504040204" pitchFamily="34" charset="0"/>
                <a:cs typeface="Verdana" panose="020B0604030504040204" pitchFamily="34" charset="0"/>
                <a:sym typeface="Wingdings" panose="05000000000000000000" pitchFamily="2" charset="2"/>
              </a:rPr>
              <a:t>rendita</a:t>
            </a:r>
            <a:r>
              <a:rPr lang="fr-BE" sz="1600" dirty="0">
                <a:ea typeface="Verdana" panose="020B0604030504040204" pitchFamily="34" charset="0"/>
                <a:cs typeface="Verdana" panose="020B0604030504040204" pitchFamily="34" charset="0"/>
                <a:sym typeface="Wingdings" panose="05000000000000000000" pitchFamily="2" charset="2"/>
              </a:rPr>
              <a:t> cadastrale’ in </a:t>
            </a:r>
            <a:r>
              <a:rPr lang="fr-BE" sz="1600" dirty="0" err="1">
                <a:ea typeface="Verdana" panose="020B0604030504040204" pitchFamily="34" charset="0"/>
                <a:cs typeface="Verdana" panose="020B0604030504040204" pitchFamily="34" charset="0"/>
                <a:sym typeface="Wingdings" panose="05000000000000000000" pitchFamily="2" charset="2"/>
              </a:rPr>
              <a:t>Italië</a:t>
            </a:r>
            <a:endParaRPr lang="fr-BE" sz="1600" dirty="0">
              <a:ea typeface="Verdana" panose="020B0604030504040204" pitchFamily="34" charset="0"/>
              <a:cs typeface="Verdana" panose="020B0604030504040204" pitchFamily="34" charset="0"/>
              <a:sym typeface="Wingdings" panose="05000000000000000000" pitchFamily="2" charset="2"/>
            </a:endParaRPr>
          </a:p>
          <a:p>
            <a:pPr marL="742950" lvl="2" indent="-285750" algn="just">
              <a:buFont typeface="Arial" panose="020B0604020202020204" pitchFamily="34" charset="0"/>
              <a:buChar char="•"/>
            </a:pPr>
            <a:r>
              <a:rPr lang="fr-BE" sz="1600" dirty="0">
                <a:ea typeface="Verdana" panose="020B0604030504040204" pitchFamily="34" charset="0"/>
                <a:cs typeface="Verdana" panose="020B0604030504040204" pitchFamily="34" charset="0"/>
                <a:sym typeface="Wingdings" panose="05000000000000000000" pitchFamily="2" charset="2"/>
              </a:rPr>
              <a:t>…</a:t>
            </a:r>
            <a:endParaRPr lang="nl-NL" sz="1600" dirty="0">
              <a:ea typeface="Verdana" panose="020B0604030504040204" pitchFamily="34" charset="0"/>
              <a:cs typeface="Verdana" panose="020B0604030504040204" pitchFamily="34" charset="0"/>
              <a:sym typeface="Wingdings" panose="05000000000000000000" pitchFamily="2" charset="2"/>
            </a:endParaRPr>
          </a:p>
          <a:p>
            <a:pPr marL="742950" lvl="1" indent="-285750" algn="just">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p:txBody>
      </p:sp>
      <p:pic>
        <p:nvPicPr>
          <p:cNvPr id="12" name="Picture 2" descr="Afbeeldingsresultaat voor land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8920" y="3719617"/>
            <a:ext cx="3724417" cy="228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648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631763"/>
            <a:ext cx="11169261" cy="587912"/>
          </a:xfrm>
        </p:spPr>
        <p:txBody>
          <a:bodyPr>
            <a:noAutofit/>
          </a:bodyPr>
          <a:lstStyle/>
          <a:p>
            <a:pPr algn="just"/>
            <a:r>
              <a:rPr lang="fr-BE" sz="4000" dirty="0">
                <a:solidFill>
                  <a:srgbClr val="0038A8"/>
                </a:solidFill>
              </a:rPr>
              <a:t>Circulaire nr. 22/2016 van 29 </a:t>
            </a:r>
            <a:r>
              <a:rPr lang="fr-BE" sz="4000" dirty="0" err="1">
                <a:solidFill>
                  <a:srgbClr val="0038A8"/>
                </a:solidFill>
              </a:rPr>
              <a:t>juni</a:t>
            </a:r>
            <a:r>
              <a:rPr lang="fr-BE" sz="4000" dirty="0">
                <a:solidFill>
                  <a:srgbClr val="0038A8"/>
                </a:solidFill>
              </a:rPr>
              <a:t> 2016</a:t>
            </a:r>
            <a:endParaRPr lang="nl-BE" sz="2800" dirty="0">
              <a:solidFill>
                <a:srgbClr val="0038A8"/>
              </a:solidFill>
            </a:endParaRPr>
          </a:p>
        </p:txBody>
      </p:sp>
      <p:sp>
        <p:nvSpPr>
          <p:cNvPr id="6" name="Tekstvak 5"/>
          <p:cNvSpPr txBox="1"/>
          <p:nvPr/>
        </p:nvSpPr>
        <p:spPr>
          <a:xfrm>
            <a:off x="626499" y="2073776"/>
            <a:ext cx="11353800" cy="646331"/>
          </a:xfrm>
          <a:prstGeom prst="rect">
            <a:avLst/>
          </a:prstGeom>
          <a:noFill/>
        </p:spPr>
        <p:txBody>
          <a:bodyPr wrap="square" rtlCol="0">
            <a:spAutoFit/>
          </a:bodyPr>
          <a:lstStyle/>
          <a:p>
            <a:endParaRPr lang="nl-NL" dirty="0">
              <a:latin typeface="Verdana" panose="020B0604030504040204" pitchFamily="34" charset="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p:txBody>
      </p:sp>
      <p:sp>
        <p:nvSpPr>
          <p:cNvPr id="8" name="Titel 1"/>
          <p:cNvSpPr txBox="1">
            <a:spLocks/>
          </p:cNvSpPr>
          <p:nvPr/>
        </p:nvSpPr>
        <p:spPr>
          <a:xfrm>
            <a:off x="626499" y="8255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el 1"/>
          <p:cNvSpPr txBox="1">
            <a:spLocks/>
          </p:cNvSpPr>
          <p:nvPr/>
        </p:nvSpPr>
        <p:spPr>
          <a:xfrm>
            <a:off x="626499" y="15364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626499" y="2936244"/>
            <a:ext cx="10795188" cy="830997"/>
          </a:xfrm>
          <a:prstGeom prst="rect">
            <a:avLst/>
          </a:prstGeom>
        </p:spPr>
        <p:txBody>
          <a:bodyPr wrap="square">
            <a:spAutoFit/>
          </a:bodyPr>
          <a:lstStyle/>
          <a:p>
            <a:endParaRPr lang="nl-NL" sz="1600"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p:txBody>
      </p:sp>
      <p:sp>
        <p:nvSpPr>
          <p:cNvPr id="10" name="Titel 1"/>
          <p:cNvSpPr txBox="1">
            <a:spLocks/>
          </p:cNvSpPr>
          <p:nvPr/>
        </p:nvSpPr>
        <p:spPr>
          <a:xfrm>
            <a:off x="626499" y="1204018"/>
            <a:ext cx="10515600" cy="912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Kritiek</a:t>
            </a:r>
          </a:p>
        </p:txBody>
      </p:sp>
      <p:sp>
        <p:nvSpPr>
          <p:cNvPr id="11" name="Rechthoek 10"/>
          <p:cNvSpPr/>
          <p:nvPr/>
        </p:nvSpPr>
        <p:spPr>
          <a:xfrm>
            <a:off x="626499" y="2073776"/>
            <a:ext cx="10795188" cy="2308324"/>
          </a:xfrm>
          <a:prstGeom prst="rect">
            <a:avLst/>
          </a:prstGeom>
        </p:spPr>
        <p:txBody>
          <a:bodyPr wrap="square">
            <a:spAutoFit/>
          </a:bodyPr>
          <a:lstStyle/>
          <a:p>
            <a:pPr marL="285750" indent="-285750" algn="just">
              <a:buFont typeface="Arial" panose="020B0604020202020204" pitchFamily="34" charset="0"/>
              <a:buChar char="•"/>
            </a:pPr>
            <a:r>
              <a:rPr lang="fr-BE" sz="1600" dirty="0">
                <a:ea typeface="Verdana" panose="020B0604030504040204" pitchFamily="34" charset="0"/>
                <a:cs typeface="Verdana" panose="020B0604030504040204" pitchFamily="34" charset="0"/>
                <a:sym typeface="Wingdings" panose="05000000000000000000" pitchFamily="2" charset="2"/>
              </a:rPr>
              <a:t>De </a:t>
            </a:r>
            <a:r>
              <a:rPr lang="fr-BE" sz="1600" dirty="0" err="1">
                <a:ea typeface="Verdana" panose="020B0604030504040204" pitchFamily="34" charset="0"/>
                <a:cs typeface="Verdana" panose="020B0604030504040204" pitchFamily="34" charset="0"/>
                <a:sym typeface="Wingdings" panose="05000000000000000000" pitchFamily="2" charset="2"/>
              </a:rPr>
              <a:t>schending</a:t>
            </a:r>
            <a:r>
              <a:rPr lang="fr-BE" sz="1600" dirty="0">
                <a:ea typeface="Verdana" panose="020B0604030504040204" pitchFamily="34" charset="0"/>
                <a:cs typeface="Verdana" panose="020B0604030504040204" pitchFamily="34" charset="0"/>
                <a:sym typeface="Wingdings" panose="05000000000000000000" pitchFamily="2" charset="2"/>
              </a:rPr>
              <a:t> van het </a:t>
            </a:r>
            <a:r>
              <a:rPr lang="fr-BE" sz="1600" dirty="0" err="1">
                <a:ea typeface="Verdana" panose="020B0604030504040204" pitchFamily="34" charset="0"/>
                <a:cs typeface="Verdana" panose="020B0604030504040204" pitchFamily="34" charset="0"/>
                <a:sym typeface="Wingdings" panose="05000000000000000000" pitchFamily="2" charset="2"/>
              </a:rPr>
              <a:t>vrij</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verkeer</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blijft</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juridisch</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gezien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bestaan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aangezien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artikel</a:t>
            </a:r>
            <a:r>
              <a:rPr lang="fr-BE" sz="1600" dirty="0">
                <a:ea typeface="Verdana" panose="020B0604030504040204" pitchFamily="34" charset="0"/>
                <a:cs typeface="Verdana" panose="020B0604030504040204" pitchFamily="34" charset="0"/>
                <a:sym typeface="Wingdings" panose="05000000000000000000" pitchFamily="2" charset="2"/>
              </a:rPr>
              <a:t> 7 WIB92 niet </a:t>
            </a:r>
            <a:r>
              <a:rPr lang="fr-BE" sz="1600" dirty="0" err="1">
                <a:ea typeface="Verdana" panose="020B0604030504040204" pitchFamily="34" charset="0"/>
                <a:cs typeface="Verdana" panose="020B0604030504040204" pitchFamily="34" charset="0"/>
                <a:sym typeface="Wingdings" panose="05000000000000000000" pitchFamily="2" charset="2"/>
              </a:rPr>
              <a:t>werd</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gewijzigd</a:t>
            </a:r>
            <a:endParaRPr lang="fr-BE" sz="1600" dirty="0">
              <a:ea typeface="Verdana" panose="020B0604030504040204" pitchFamily="34" charset="0"/>
              <a:cs typeface="Verdana" panose="020B0604030504040204" pitchFamily="34" charset="0"/>
              <a:sym typeface="Wingdings" panose="05000000000000000000" pitchFamily="2" charset="2"/>
            </a:endParaRPr>
          </a:p>
          <a:p>
            <a:pPr marL="285750" indent="-285750" algn="just">
              <a:buFont typeface="Arial" panose="020B0604020202020204" pitchFamily="34" charset="0"/>
              <a:buChar char="•"/>
            </a:pPr>
            <a:endParaRPr lang="fr-BE" sz="1600" dirty="0">
              <a:ea typeface="Verdana" panose="020B0604030504040204" pitchFamily="34" charset="0"/>
              <a:cs typeface="Verdana" panose="020B0604030504040204" pitchFamily="34" charset="0"/>
              <a:sym typeface="Wingdings" panose="05000000000000000000" pitchFamily="2" charset="2"/>
            </a:endParaRPr>
          </a:p>
          <a:p>
            <a:pPr marL="285750" indent="-285750" algn="just">
              <a:buFont typeface="Arial" panose="020B0604020202020204" pitchFamily="34" charset="0"/>
              <a:buChar char="•"/>
            </a:pPr>
            <a:r>
              <a:rPr lang="fr-BE" sz="1600" dirty="0" err="1">
                <a:ea typeface="Verdana" panose="020B0604030504040204" pitchFamily="34" charset="0"/>
                <a:cs typeface="Verdana" panose="020B0604030504040204" pitchFamily="34" charset="0"/>
                <a:sym typeface="Wingdings" panose="05000000000000000000" pitchFamily="2" charset="2"/>
              </a:rPr>
              <a:t>Beperkte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draagwijdte</a:t>
            </a:r>
            <a:r>
              <a:rPr lang="fr-BE" sz="1600" dirty="0">
                <a:ea typeface="Verdana" panose="020B0604030504040204" pitchFamily="34" charset="0"/>
                <a:cs typeface="Verdana" panose="020B0604030504040204" pitchFamily="34" charset="0"/>
                <a:sym typeface="Wingdings" panose="05000000000000000000" pitchFamily="2" charset="2"/>
              </a:rPr>
              <a:t> circulaire :</a:t>
            </a:r>
          </a:p>
          <a:p>
            <a:pPr marL="742950" lvl="1" indent="-285750" algn="just">
              <a:buFont typeface="Arial" panose="020B0604020202020204" pitchFamily="34" charset="0"/>
              <a:buChar char="•"/>
            </a:pPr>
            <a:r>
              <a:rPr lang="fr-BE" sz="1600" dirty="0">
                <a:ea typeface="Verdana" panose="020B0604030504040204" pitchFamily="34" charset="0"/>
                <a:cs typeface="Verdana" panose="020B0604030504040204" pitchFamily="34" charset="0"/>
                <a:sym typeface="Wingdings" panose="05000000000000000000" pitchFamily="2" charset="2"/>
              </a:rPr>
              <a:t>Circulaire </a:t>
            </a:r>
            <a:r>
              <a:rPr lang="fr-BE" sz="1600" dirty="0" err="1">
                <a:ea typeface="Verdana" panose="020B0604030504040204" pitchFamily="34" charset="0"/>
                <a:cs typeface="Verdana" panose="020B0604030504040204" pitchFamily="34" charset="0"/>
                <a:sym typeface="Wingdings" panose="05000000000000000000" pitchFamily="2" charset="2"/>
              </a:rPr>
              <a:t>heeft</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enkel</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betrekking</a:t>
            </a:r>
            <a:r>
              <a:rPr lang="fr-BE" sz="1600" dirty="0">
                <a:ea typeface="Verdana" panose="020B0604030504040204" pitchFamily="34" charset="0"/>
                <a:cs typeface="Verdana" panose="020B0604030504040204" pitchFamily="34" charset="0"/>
                <a:sym typeface="Wingdings" panose="05000000000000000000" pitchFamily="2" charset="2"/>
              </a:rPr>
              <a:t> op niet-</a:t>
            </a:r>
            <a:r>
              <a:rPr lang="fr-BE" sz="1600" dirty="0" err="1">
                <a:ea typeface="Verdana" panose="020B0604030504040204" pitchFamily="34" charset="0"/>
                <a:cs typeface="Verdana" panose="020B0604030504040204" pitchFamily="34" charset="0"/>
                <a:sym typeface="Wingdings" panose="05000000000000000000" pitchFamily="2" charset="2"/>
              </a:rPr>
              <a:t>verhuurde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onroerende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goederen</a:t>
            </a:r>
            <a:endParaRPr lang="fr-BE" sz="1600" dirty="0">
              <a:ea typeface="Verdana" panose="020B0604030504040204" pitchFamily="34" charset="0"/>
              <a:cs typeface="Verdana" panose="020B0604030504040204" pitchFamily="34" charset="0"/>
              <a:sym typeface="Wingdings" panose="05000000000000000000" pitchFamily="2" charset="2"/>
            </a:endParaRPr>
          </a:p>
          <a:p>
            <a:pPr marL="742950" lvl="1" indent="-285750" algn="just">
              <a:buFont typeface="Arial" panose="020B0604020202020204" pitchFamily="34" charset="0"/>
              <a:buChar char="•"/>
            </a:pPr>
            <a:r>
              <a:rPr lang="fr-BE" sz="1600" dirty="0" err="1">
                <a:ea typeface="Verdana" panose="020B0604030504040204" pitchFamily="34" charset="0"/>
                <a:cs typeface="Verdana" panose="020B0604030504040204" pitchFamily="34" charset="0"/>
                <a:sym typeface="Wingdings" panose="05000000000000000000" pitchFamily="2" charset="2"/>
              </a:rPr>
              <a:t>Oplossing</a:t>
            </a:r>
            <a:r>
              <a:rPr lang="fr-BE" sz="1600" dirty="0">
                <a:ea typeface="Verdana" panose="020B0604030504040204" pitchFamily="34" charset="0"/>
                <a:cs typeface="Verdana" panose="020B0604030504040204" pitchFamily="34" charset="0"/>
                <a:sym typeface="Wingdings" panose="05000000000000000000" pitchFamily="2" charset="2"/>
              </a:rPr>
              <a:t> circulaire niet </a:t>
            </a:r>
            <a:r>
              <a:rPr lang="fr-BE" sz="1600" dirty="0" err="1">
                <a:ea typeface="Verdana" panose="020B0604030504040204" pitchFamily="34" charset="0"/>
                <a:cs typeface="Verdana" panose="020B0604030504040204" pitchFamily="34" charset="0"/>
                <a:sym typeface="Wingdings" panose="05000000000000000000" pitchFamily="2" charset="2"/>
              </a:rPr>
              <a:t>bruikbaar</a:t>
            </a:r>
            <a:r>
              <a:rPr lang="fr-BE" sz="1600" dirty="0">
                <a:ea typeface="Verdana" panose="020B0604030504040204" pitchFamily="34" charset="0"/>
                <a:cs typeface="Verdana" panose="020B0604030504040204" pitchFamily="34" charset="0"/>
                <a:sym typeface="Wingdings" panose="05000000000000000000" pitchFamily="2" charset="2"/>
              </a:rPr>
              <a:t> indien de </a:t>
            </a:r>
            <a:r>
              <a:rPr lang="fr-BE" sz="1600" dirty="0" err="1">
                <a:ea typeface="Verdana" panose="020B0604030504040204" pitchFamily="34" charset="0"/>
                <a:cs typeface="Verdana" panose="020B0604030504040204" pitchFamily="34" charset="0"/>
                <a:sym typeface="Wingdings" panose="05000000000000000000" pitchFamily="2" charset="2"/>
              </a:rPr>
              <a:t>buitenlandse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administratie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geen</a:t>
            </a:r>
            <a:r>
              <a:rPr lang="fr-BE" sz="1600" dirty="0">
                <a:ea typeface="Verdana" panose="020B0604030504040204" pitchFamily="34" charset="0"/>
                <a:cs typeface="Verdana" panose="020B0604030504040204" pitchFamily="34" charset="0"/>
                <a:sym typeface="Wingdings" panose="05000000000000000000" pitchFamily="2" charset="2"/>
              </a:rPr>
              <a:t> forfaitaire </a:t>
            </a:r>
            <a:r>
              <a:rPr lang="fr-BE" sz="1600" dirty="0" err="1">
                <a:ea typeface="Verdana" panose="020B0604030504040204" pitchFamily="34" charset="0"/>
                <a:cs typeface="Verdana" panose="020B0604030504040204" pitchFamily="34" charset="0"/>
                <a:sym typeface="Wingdings" panose="05000000000000000000" pitchFamily="2" charset="2"/>
              </a:rPr>
              <a:t>waardering</a:t>
            </a:r>
            <a:r>
              <a:rPr lang="fr-BE" sz="1600" dirty="0">
                <a:ea typeface="Verdana" panose="020B0604030504040204" pitchFamily="34" charset="0"/>
                <a:cs typeface="Verdana" panose="020B0604030504040204" pitchFamily="34" charset="0"/>
                <a:sym typeface="Wingdings" panose="05000000000000000000" pitchFamily="2" charset="2"/>
              </a:rPr>
              <a:t> van de </a:t>
            </a:r>
            <a:r>
              <a:rPr lang="fr-BE" sz="1600" dirty="0" err="1">
                <a:ea typeface="Verdana" panose="020B0604030504040204" pitchFamily="34" charset="0"/>
                <a:cs typeface="Verdana" panose="020B0604030504040204" pitchFamily="34" charset="0"/>
                <a:sym typeface="Wingdings" panose="05000000000000000000" pitchFamily="2" charset="2"/>
              </a:rPr>
              <a:t>inkomsten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uit</a:t>
            </a:r>
            <a:r>
              <a:rPr lang="fr-BE" sz="1600" dirty="0">
                <a:ea typeface="Verdana" panose="020B0604030504040204" pitchFamily="34" charset="0"/>
                <a:cs typeface="Verdana" panose="020B0604030504040204" pitchFamily="34" charset="0"/>
                <a:sym typeface="Wingdings" panose="05000000000000000000" pitchFamily="2" charset="2"/>
              </a:rPr>
              <a:t> het </a:t>
            </a:r>
            <a:r>
              <a:rPr lang="fr-BE" sz="1600" dirty="0" err="1">
                <a:ea typeface="Verdana" panose="020B0604030504040204" pitchFamily="34" charset="0"/>
                <a:cs typeface="Verdana" panose="020B0604030504040204" pitchFamily="34" charset="0"/>
                <a:sym typeface="Wingdings" panose="05000000000000000000" pitchFamily="2" charset="2"/>
              </a:rPr>
              <a:t>onroerend</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goed</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kent</a:t>
            </a:r>
            <a:endParaRPr lang="fr-BE" sz="1600" dirty="0">
              <a:ea typeface="Verdana" panose="020B0604030504040204" pitchFamily="34" charset="0"/>
              <a:cs typeface="Verdana" panose="020B0604030504040204" pitchFamily="34" charset="0"/>
              <a:sym typeface="Wingdings" panose="05000000000000000000" pitchFamily="2" charset="2"/>
            </a:endParaRPr>
          </a:p>
          <a:p>
            <a:pPr marL="742950" lvl="1" indent="-285750" algn="just">
              <a:buFont typeface="Arial" panose="020B0604020202020204" pitchFamily="34" charset="0"/>
              <a:buChar char="•"/>
            </a:pPr>
            <a:r>
              <a:rPr lang="fr-BE" sz="1600" dirty="0" err="1">
                <a:ea typeface="Verdana" panose="020B0604030504040204" pitchFamily="34" charset="0"/>
                <a:cs typeface="Verdana" panose="020B0604030504040204" pitchFamily="34" charset="0"/>
                <a:sym typeface="Wingdings" panose="05000000000000000000" pitchFamily="2" charset="2"/>
              </a:rPr>
              <a:t>Berekende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huurwaarden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door</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buitenlandse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administratie</a:t>
            </a:r>
            <a:r>
              <a:rPr lang="fr-BE" sz="1600" dirty="0">
                <a:ea typeface="Verdana" panose="020B0604030504040204" pitchFamily="34" charset="0"/>
                <a:cs typeface="Verdana" panose="020B0604030504040204" pitchFamily="34" charset="0"/>
                <a:sym typeface="Wingdings" panose="05000000000000000000" pitchFamily="2" charset="2"/>
              </a:rPr>
              <a:t> niet </a:t>
            </a:r>
            <a:r>
              <a:rPr lang="fr-BE" sz="1600" dirty="0" err="1">
                <a:ea typeface="Verdana" panose="020B0604030504040204" pitchFamily="34" charset="0"/>
                <a:cs typeface="Verdana" panose="020B0604030504040204" pitchFamily="34" charset="0"/>
                <a:sym typeface="Wingdings" panose="05000000000000000000" pitchFamily="2" charset="2"/>
              </a:rPr>
              <a:t>altijd</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lager</a:t>
            </a:r>
            <a:r>
              <a:rPr lang="fr-BE" sz="1600" dirty="0">
                <a:ea typeface="Verdana" panose="020B0604030504040204" pitchFamily="34" charset="0"/>
                <a:cs typeface="Verdana" panose="020B0604030504040204" pitchFamily="34" charset="0"/>
                <a:sym typeface="Wingdings" panose="05000000000000000000" pitchFamily="2" charset="2"/>
              </a:rPr>
              <a:t> dan de </a:t>
            </a:r>
            <a:r>
              <a:rPr lang="fr-BE" sz="1600" dirty="0" err="1">
                <a:ea typeface="Verdana" panose="020B0604030504040204" pitchFamily="34" charset="0"/>
                <a:cs typeface="Verdana" panose="020B0604030504040204" pitchFamily="34" charset="0"/>
                <a:sym typeface="Wingdings" panose="05000000000000000000" pitchFamily="2" charset="2"/>
              </a:rPr>
              <a:t>reële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huurprijzen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waardoor</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verschil</a:t>
            </a:r>
            <a:r>
              <a:rPr lang="fr-BE" sz="1600" dirty="0">
                <a:ea typeface="Verdana" panose="020B0604030504040204" pitchFamily="34" charset="0"/>
                <a:cs typeface="Verdana" panose="020B0604030504040204" pitchFamily="34" charset="0"/>
                <a:sym typeface="Wingdings" panose="05000000000000000000" pitchFamily="2" charset="2"/>
              </a:rPr>
              <a:t> in </a:t>
            </a:r>
            <a:r>
              <a:rPr lang="fr-BE" sz="1600" dirty="0" err="1">
                <a:ea typeface="Verdana" panose="020B0604030504040204" pitchFamily="34" charset="0"/>
                <a:cs typeface="Verdana" panose="020B0604030504040204" pitchFamily="34" charset="0"/>
                <a:sym typeface="Wingdings" panose="05000000000000000000" pitchFamily="2" charset="2"/>
              </a:rPr>
              <a:t>behandeling</a:t>
            </a:r>
            <a:r>
              <a:rPr lang="fr-BE" sz="1600" dirty="0">
                <a:ea typeface="Verdana" panose="020B0604030504040204" pitchFamily="34" charset="0"/>
                <a:cs typeface="Verdana" panose="020B0604030504040204" pitchFamily="34" charset="0"/>
                <a:sym typeface="Wingdings" panose="05000000000000000000" pitchFamily="2" charset="2"/>
              </a:rPr>
              <a:t> kan </a:t>
            </a:r>
            <a:r>
              <a:rPr lang="fr-BE" sz="1600" dirty="0" err="1">
                <a:ea typeface="Verdana" panose="020B0604030504040204" pitchFamily="34" charset="0"/>
                <a:cs typeface="Verdana" panose="020B0604030504040204" pitchFamily="34" charset="0"/>
                <a:sym typeface="Wingdings" panose="05000000000000000000" pitchFamily="2" charset="2"/>
              </a:rPr>
              <a:t>blijven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bestaan</a:t>
            </a:r>
            <a:endParaRPr lang="fr-BE" sz="1600" dirty="0">
              <a:ea typeface="Verdana" panose="020B0604030504040204" pitchFamily="34" charset="0"/>
              <a:cs typeface="Verdana" panose="020B0604030504040204" pitchFamily="34" charset="0"/>
              <a:sym typeface="Wingdings" panose="05000000000000000000" pitchFamily="2" charset="2"/>
            </a:endParaRPr>
          </a:p>
          <a:p>
            <a:pPr marL="742950" lvl="1" indent="-285750" algn="just">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p:txBody>
      </p:sp>
      <p:pic>
        <p:nvPicPr>
          <p:cNvPr id="3" name="Afbeelding 2"/>
          <p:cNvPicPr>
            <a:picLocks noChangeAspect="1"/>
          </p:cNvPicPr>
          <p:nvPr/>
        </p:nvPicPr>
        <p:blipFill>
          <a:blip r:embed="rId2"/>
          <a:stretch>
            <a:fillRect/>
          </a:stretch>
        </p:blipFill>
        <p:spPr>
          <a:xfrm>
            <a:off x="3765560" y="4702541"/>
            <a:ext cx="4891137" cy="1546682"/>
          </a:xfrm>
          <a:prstGeom prst="rect">
            <a:avLst/>
          </a:prstGeom>
        </p:spPr>
      </p:pic>
    </p:spTree>
    <p:extLst>
      <p:ext uri="{BB962C8B-B14F-4D97-AF65-F5344CB8AC3E}">
        <p14:creationId xmlns:p14="http://schemas.microsoft.com/office/powerpoint/2010/main" val="3150671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631763"/>
            <a:ext cx="11169261" cy="587912"/>
          </a:xfrm>
        </p:spPr>
        <p:txBody>
          <a:bodyPr>
            <a:noAutofit/>
          </a:bodyPr>
          <a:lstStyle/>
          <a:p>
            <a:pPr algn="just"/>
            <a:r>
              <a:rPr lang="fr-BE" sz="4000" dirty="0" err="1">
                <a:solidFill>
                  <a:srgbClr val="0038A8"/>
                </a:solidFill>
              </a:rPr>
              <a:t>Belgische</a:t>
            </a:r>
            <a:r>
              <a:rPr lang="fr-BE" sz="4000" dirty="0">
                <a:solidFill>
                  <a:srgbClr val="0038A8"/>
                </a:solidFill>
              </a:rPr>
              <a:t> </a:t>
            </a:r>
            <a:r>
              <a:rPr lang="fr-BE" sz="4000" dirty="0" err="1">
                <a:solidFill>
                  <a:srgbClr val="0038A8"/>
                </a:solidFill>
              </a:rPr>
              <a:t>rechtspraak</a:t>
            </a:r>
            <a:endParaRPr lang="nl-BE" sz="2800" dirty="0">
              <a:solidFill>
                <a:srgbClr val="0038A8"/>
              </a:solidFill>
            </a:endParaRPr>
          </a:p>
        </p:txBody>
      </p:sp>
      <p:sp>
        <p:nvSpPr>
          <p:cNvPr id="6" name="Tekstvak 5"/>
          <p:cNvSpPr txBox="1"/>
          <p:nvPr/>
        </p:nvSpPr>
        <p:spPr>
          <a:xfrm>
            <a:off x="626499" y="2073776"/>
            <a:ext cx="11353800" cy="646331"/>
          </a:xfrm>
          <a:prstGeom prst="rect">
            <a:avLst/>
          </a:prstGeom>
          <a:noFill/>
        </p:spPr>
        <p:txBody>
          <a:bodyPr wrap="square" rtlCol="0">
            <a:spAutoFit/>
          </a:bodyPr>
          <a:lstStyle/>
          <a:p>
            <a:endParaRPr lang="nl-NL" dirty="0">
              <a:latin typeface="Verdana" panose="020B0604030504040204" pitchFamily="34" charset="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p:txBody>
      </p:sp>
      <p:sp>
        <p:nvSpPr>
          <p:cNvPr id="8" name="Titel 1"/>
          <p:cNvSpPr txBox="1">
            <a:spLocks/>
          </p:cNvSpPr>
          <p:nvPr/>
        </p:nvSpPr>
        <p:spPr>
          <a:xfrm>
            <a:off x="626499" y="8255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el 1"/>
          <p:cNvSpPr txBox="1">
            <a:spLocks/>
          </p:cNvSpPr>
          <p:nvPr/>
        </p:nvSpPr>
        <p:spPr>
          <a:xfrm>
            <a:off x="626499" y="15364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626499" y="2936244"/>
            <a:ext cx="10795188" cy="830997"/>
          </a:xfrm>
          <a:prstGeom prst="rect">
            <a:avLst/>
          </a:prstGeom>
        </p:spPr>
        <p:txBody>
          <a:bodyPr wrap="square">
            <a:spAutoFit/>
          </a:bodyPr>
          <a:lstStyle/>
          <a:p>
            <a:endParaRPr lang="nl-NL" sz="1600"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p:txBody>
      </p:sp>
      <p:sp>
        <p:nvSpPr>
          <p:cNvPr id="11" name="Rechthoek 10"/>
          <p:cNvSpPr/>
          <p:nvPr/>
        </p:nvSpPr>
        <p:spPr>
          <a:xfrm>
            <a:off x="626499" y="1396668"/>
            <a:ext cx="10795188" cy="2800767"/>
          </a:xfrm>
          <a:prstGeom prst="rect">
            <a:avLst/>
          </a:prstGeom>
        </p:spPr>
        <p:txBody>
          <a:bodyPr wrap="square">
            <a:spAutoFit/>
          </a:bodyPr>
          <a:lstStyle/>
          <a:p>
            <a:pPr marL="285750" indent="-285750" algn="just">
              <a:buFont typeface="Arial" panose="020B0604020202020204" pitchFamily="34" charset="0"/>
              <a:buChar char="•"/>
            </a:pPr>
            <a:r>
              <a:rPr lang="fr-BE" sz="1600" dirty="0" err="1">
                <a:ea typeface="Verdana" panose="020B0604030504040204" pitchFamily="34" charset="0"/>
                <a:cs typeface="Verdana" panose="020B0604030504040204" pitchFamily="34" charset="0"/>
                <a:sym typeface="Wingdings" panose="05000000000000000000" pitchFamily="2" charset="2"/>
              </a:rPr>
              <a:t>Rechtbank</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eerste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aanleg</a:t>
            </a:r>
            <a:r>
              <a:rPr lang="fr-BE" sz="1600" dirty="0">
                <a:ea typeface="Verdana" panose="020B0604030504040204" pitchFamily="34" charset="0"/>
                <a:cs typeface="Verdana" panose="020B0604030504040204" pitchFamily="34" charset="0"/>
                <a:sym typeface="Wingdings" panose="05000000000000000000" pitchFamily="2" charset="2"/>
              </a:rPr>
              <a:t> Antwerpen, </a:t>
            </a:r>
            <a:r>
              <a:rPr lang="fr-BE" sz="1600" dirty="0" err="1">
                <a:ea typeface="Verdana" panose="020B0604030504040204" pitchFamily="34" charset="0"/>
                <a:cs typeface="Verdana" panose="020B0604030504040204" pitchFamily="34" charset="0"/>
                <a:sym typeface="Wingdings" panose="05000000000000000000" pitchFamily="2" charset="2"/>
              </a:rPr>
              <a:t>afdeling</a:t>
            </a:r>
            <a:r>
              <a:rPr lang="fr-BE" sz="1600" dirty="0">
                <a:ea typeface="Verdana" panose="020B0604030504040204" pitchFamily="34" charset="0"/>
                <a:cs typeface="Verdana" panose="020B0604030504040204" pitchFamily="34" charset="0"/>
                <a:sym typeface="Wingdings" panose="05000000000000000000" pitchFamily="2" charset="2"/>
              </a:rPr>
              <a:t> Antwerpen 24 </a:t>
            </a:r>
            <a:r>
              <a:rPr lang="fr-BE" sz="1600" dirty="0" err="1">
                <a:ea typeface="Verdana" panose="020B0604030504040204" pitchFamily="34" charset="0"/>
                <a:cs typeface="Verdana" panose="020B0604030504040204" pitchFamily="34" charset="0"/>
                <a:sym typeface="Wingdings" panose="05000000000000000000" pitchFamily="2" charset="2"/>
              </a:rPr>
              <a:t>april</a:t>
            </a:r>
            <a:r>
              <a:rPr lang="fr-BE" sz="1600" dirty="0">
                <a:ea typeface="Verdana" panose="020B0604030504040204" pitchFamily="34" charset="0"/>
                <a:cs typeface="Verdana" panose="020B0604030504040204" pitchFamily="34" charset="0"/>
                <a:sym typeface="Wingdings" panose="05000000000000000000" pitchFamily="2" charset="2"/>
              </a:rPr>
              <a:t> 2017</a:t>
            </a:r>
          </a:p>
          <a:p>
            <a:pPr marL="285750" indent="-285750" algn="just">
              <a:buFont typeface="Arial" panose="020B0604020202020204" pitchFamily="34" charset="0"/>
              <a:buChar char="•"/>
            </a:pPr>
            <a:endParaRPr lang="fr-BE" sz="1600" dirty="0">
              <a:ea typeface="Verdana" panose="020B0604030504040204" pitchFamily="34" charset="0"/>
              <a:cs typeface="Verdana" panose="020B0604030504040204" pitchFamily="34" charset="0"/>
              <a:sym typeface="Wingdings" panose="05000000000000000000" pitchFamily="2" charset="2"/>
            </a:endParaRPr>
          </a:p>
          <a:p>
            <a:pPr lvl="1" algn="just"/>
            <a:r>
              <a:rPr lang="fr-BE" sz="1600" dirty="0" err="1">
                <a:ea typeface="Verdana" panose="020B0604030504040204" pitchFamily="34" charset="0"/>
                <a:cs typeface="Verdana" panose="020B0604030504040204" pitchFamily="34" charset="0"/>
                <a:sym typeface="Wingdings" panose="05000000000000000000" pitchFamily="2" charset="2"/>
              </a:rPr>
              <a:t>Raming</a:t>
            </a:r>
            <a:r>
              <a:rPr lang="fr-BE" sz="1600" dirty="0">
                <a:ea typeface="Verdana" panose="020B0604030504040204" pitchFamily="34" charset="0"/>
                <a:cs typeface="Verdana" panose="020B0604030504040204" pitchFamily="34" charset="0"/>
                <a:sym typeface="Wingdings" panose="05000000000000000000" pitchFamily="2" charset="2"/>
              </a:rPr>
              <a:t> van </a:t>
            </a:r>
            <a:r>
              <a:rPr lang="fr-BE" sz="1600" dirty="0" err="1">
                <a:ea typeface="Verdana" panose="020B0604030504040204" pitchFamily="34" charset="0"/>
                <a:cs typeface="Verdana" panose="020B0604030504040204" pitchFamily="34" charset="0"/>
                <a:sym typeface="Wingdings" panose="05000000000000000000" pitchFamily="2" charset="2"/>
              </a:rPr>
              <a:t>huurwaarde</a:t>
            </a:r>
            <a:r>
              <a:rPr lang="fr-BE" sz="1600" dirty="0">
                <a:ea typeface="Verdana" panose="020B0604030504040204" pitchFamily="34" charset="0"/>
                <a:cs typeface="Verdana" panose="020B0604030504040204" pitchFamily="34" charset="0"/>
                <a:sym typeface="Wingdings" panose="05000000000000000000" pitchFamily="2" charset="2"/>
              </a:rPr>
              <a:t> op basis van de </a:t>
            </a:r>
            <a:r>
              <a:rPr lang="fr-BE" sz="1600" dirty="0" err="1">
                <a:ea typeface="Verdana" panose="020B0604030504040204" pitchFamily="34" charset="0"/>
                <a:cs typeface="Verdana" panose="020B0604030504040204" pitchFamily="34" charset="0"/>
                <a:sym typeface="Wingdings" panose="05000000000000000000" pitchFamily="2" charset="2"/>
              </a:rPr>
              <a:t>aankoopprijs</a:t>
            </a:r>
            <a:r>
              <a:rPr lang="fr-BE" sz="1600" dirty="0">
                <a:ea typeface="Verdana" panose="020B0604030504040204" pitchFamily="34" charset="0"/>
                <a:cs typeface="Verdana" panose="020B0604030504040204" pitchFamily="34" charset="0"/>
                <a:sym typeface="Wingdings" panose="05000000000000000000" pitchFamily="2" charset="2"/>
              </a:rPr>
              <a:t> (1%) </a:t>
            </a:r>
            <a:r>
              <a:rPr lang="fr-BE" sz="1600" dirty="0" err="1">
                <a:ea typeface="Verdana" panose="020B0604030504040204" pitchFamily="34" charset="0"/>
                <a:cs typeface="Verdana" panose="020B0604030504040204" pitchFamily="34" charset="0"/>
                <a:sym typeface="Wingdings" panose="05000000000000000000" pitchFamily="2" charset="2"/>
              </a:rPr>
              <a:t>is</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gerechtvaardigd</a:t>
            </a:r>
            <a:r>
              <a:rPr lang="fr-BE" sz="1600" dirty="0">
                <a:ea typeface="Verdana" panose="020B0604030504040204" pitchFamily="34" charset="0"/>
                <a:cs typeface="Verdana" panose="020B0604030504040204" pitchFamily="34" charset="0"/>
                <a:sym typeface="Wingdings" panose="05000000000000000000" pitchFamily="2" charset="2"/>
              </a:rPr>
              <a:t> en kan </a:t>
            </a:r>
            <a:r>
              <a:rPr lang="fr-BE" sz="1600" dirty="0" err="1">
                <a:ea typeface="Verdana" panose="020B0604030504040204" pitchFamily="34" charset="0"/>
                <a:cs typeface="Verdana" panose="020B0604030504040204" pitchFamily="34" charset="0"/>
                <a:sym typeface="Wingdings" panose="05000000000000000000" pitchFamily="2" charset="2"/>
              </a:rPr>
              <a:t>als</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berekeningsresultaat</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vergeleken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worden</a:t>
            </a:r>
            <a:r>
              <a:rPr lang="fr-BE" sz="1600" dirty="0">
                <a:ea typeface="Verdana" panose="020B0604030504040204" pitchFamily="34" charset="0"/>
                <a:cs typeface="Verdana" panose="020B0604030504040204" pitchFamily="34" charset="0"/>
                <a:sym typeface="Wingdings" panose="05000000000000000000" pitchFamily="2" charset="2"/>
              </a:rPr>
              <a:t> met </a:t>
            </a:r>
            <a:r>
              <a:rPr lang="fr-BE" sz="1600" dirty="0" err="1">
                <a:ea typeface="Verdana" panose="020B0604030504040204" pitchFamily="34" charset="0"/>
                <a:cs typeface="Verdana" panose="020B0604030504040204" pitchFamily="34" charset="0"/>
                <a:sym typeface="Wingdings" panose="05000000000000000000" pitchFamily="2" charset="2"/>
              </a:rPr>
              <a:t>een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kadastraal</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inkomen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naar</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Belgisch</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recht</a:t>
            </a:r>
            <a:endParaRPr lang="fr-BE" sz="1600" dirty="0">
              <a:ea typeface="Verdana" panose="020B0604030504040204" pitchFamily="34" charset="0"/>
              <a:cs typeface="Verdana" panose="020B0604030504040204" pitchFamily="34" charset="0"/>
              <a:sym typeface="Wingdings" panose="05000000000000000000" pitchFamily="2" charset="2"/>
            </a:endParaRPr>
          </a:p>
          <a:p>
            <a:pPr marL="285750" indent="-285750" algn="just">
              <a:buFont typeface="Arial" panose="020B0604020202020204" pitchFamily="34" charset="0"/>
              <a:buChar char="•"/>
            </a:pPr>
            <a:endParaRPr lang="fr-BE" sz="1600" dirty="0">
              <a:ea typeface="Verdana" panose="020B0604030504040204" pitchFamily="34" charset="0"/>
              <a:cs typeface="Verdana" panose="020B0604030504040204" pitchFamily="34" charset="0"/>
              <a:sym typeface="Wingdings" panose="05000000000000000000" pitchFamily="2" charset="2"/>
            </a:endParaRPr>
          </a:p>
          <a:p>
            <a:pPr marL="285750" indent="-285750" algn="just">
              <a:buFont typeface="Arial" panose="020B0604020202020204" pitchFamily="34" charset="0"/>
              <a:buChar char="•"/>
            </a:pPr>
            <a:r>
              <a:rPr lang="fr-BE" sz="1600" dirty="0">
                <a:ea typeface="Verdana" panose="020B0604030504040204" pitchFamily="34" charset="0"/>
                <a:cs typeface="Verdana" panose="020B0604030504040204" pitchFamily="34" charset="0"/>
                <a:sym typeface="Wingdings" panose="05000000000000000000" pitchFamily="2" charset="2"/>
              </a:rPr>
              <a:t>Hof van </a:t>
            </a:r>
            <a:r>
              <a:rPr lang="fr-BE" sz="1600" dirty="0" err="1">
                <a:ea typeface="Verdana" panose="020B0604030504040204" pitchFamily="34" charset="0"/>
                <a:cs typeface="Verdana" panose="020B0604030504040204" pitchFamily="34" charset="0"/>
                <a:sym typeface="Wingdings" panose="05000000000000000000" pitchFamily="2" charset="2"/>
              </a:rPr>
              <a:t>Beroep</a:t>
            </a:r>
            <a:r>
              <a:rPr lang="fr-BE" sz="1600" dirty="0">
                <a:ea typeface="Verdana" panose="020B0604030504040204" pitchFamily="34" charset="0"/>
                <a:cs typeface="Verdana" panose="020B0604030504040204" pitchFamily="34" charset="0"/>
                <a:sym typeface="Wingdings" panose="05000000000000000000" pitchFamily="2" charset="2"/>
              </a:rPr>
              <a:t> te </a:t>
            </a:r>
            <a:r>
              <a:rPr lang="fr-BE" sz="1600" dirty="0" err="1">
                <a:ea typeface="Verdana" panose="020B0604030504040204" pitchFamily="34" charset="0"/>
                <a:cs typeface="Verdana" panose="020B0604030504040204" pitchFamily="34" charset="0"/>
                <a:sym typeface="Wingdings" panose="05000000000000000000" pitchFamily="2" charset="2"/>
              </a:rPr>
              <a:t>Luik</a:t>
            </a:r>
            <a:r>
              <a:rPr lang="fr-BE" sz="1600" dirty="0">
                <a:ea typeface="Verdana" panose="020B0604030504040204" pitchFamily="34" charset="0"/>
                <a:cs typeface="Verdana" panose="020B0604030504040204" pitchFamily="34" charset="0"/>
                <a:sym typeface="Wingdings" panose="05000000000000000000" pitchFamily="2" charset="2"/>
              </a:rPr>
              <a:t> 28 </a:t>
            </a:r>
            <a:r>
              <a:rPr lang="fr-BE" sz="1600" dirty="0" err="1">
                <a:ea typeface="Verdana" panose="020B0604030504040204" pitchFamily="34" charset="0"/>
                <a:cs typeface="Verdana" panose="020B0604030504040204" pitchFamily="34" charset="0"/>
                <a:sym typeface="Wingdings" panose="05000000000000000000" pitchFamily="2" charset="2"/>
              </a:rPr>
              <a:t>juni</a:t>
            </a:r>
            <a:r>
              <a:rPr lang="fr-BE" sz="1600" dirty="0">
                <a:ea typeface="Verdana" panose="020B0604030504040204" pitchFamily="34" charset="0"/>
                <a:cs typeface="Verdana" panose="020B0604030504040204" pitchFamily="34" charset="0"/>
                <a:sym typeface="Wingdings" panose="05000000000000000000" pitchFamily="2" charset="2"/>
              </a:rPr>
              <a:t> 2017</a:t>
            </a:r>
          </a:p>
          <a:p>
            <a:pPr algn="just"/>
            <a:endParaRPr lang="fr-BE" sz="1600" dirty="0">
              <a:ea typeface="Verdana" panose="020B0604030504040204" pitchFamily="34" charset="0"/>
              <a:cs typeface="Verdana" panose="020B0604030504040204" pitchFamily="34" charset="0"/>
              <a:sym typeface="Wingdings" panose="05000000000000000000" pitchFamily="2" charset="2"/>
            </a:endParaRPr>
          </a:p>
          <a:p>
            <a:pPr lvl="1" algn="just"/>
            <a:r>
              <a:rPr lang="fr-BE" sz="1600" dirty="0" err="1">
                <a:ea typeface="Verdana" panose="020B0604030504040204" pitchFamily="34" charset="0"/>
                <a:cs typeface="Verdana" panose="020B0604030504040204" pitchFamily="34" charset="0"/>
                <a:sym typeface="Wingdings" panose="05000000000000000000" pitchFamily="2" charset="2"/>
              </a:rPr>
              <a:t>Vanuit</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praktisch</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oogpunt</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wordt</a:t>
            </a:r>
            <a:r>
              <a:rPr lang="fr-BE" sz="1600" dirty="0">
                <a:ea typeface="Verdana" panose="020B0604030504040204" pitchFamily="34" charset="0"/>
                <a:cs typeface="Verdana" panose="020B0604030504040204" pitchFamily="34" charset="0"/>
                <a:sym typeface="Wingdings" panose="05000000000000000000" pitchFamily="2" charset="2"/>
              </a:rPr>
              <a:t> 22,5% van de </a:t>
            </a:r>
            <a:r>
              <a:rPr lang="fr-BE" sz="1600" dirty="0" err="1">
                <a:ea typeface="Verdana" panose="020B0604030504040204" pitchFamily="34" charset="0"/>
                <a:cs typeface="Verdana" panose="020B0604030504040204" pitchFamily="34" charset="0"/>
                <a:sym typeface="Wingdings" panose="05000000000000000000" pitchFamily="2" charset="2"/>
              </a:rPr>
              <a:t>werkelijke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huurinkomsten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genomen</a:t>
            </a:r>
            <a:r>
              <a:rPr lang="fr-BE" sz="1600" dirty="0">
                <a:ea typeface="Verdana" panose="020B0604030504040204" pitchFamily="34" charset="0"/>
                <a:cs typeface="Verdana" panose="020B0604030504040204" pitchFamily="34" charset="0"/>
                <a:sym typeface="Wingdings" panose="05000000000000000000" pitchFamily="2" charset="2"/>
              </a:rPr>
              <a:t> om de </a:t>
            </a:r>
            <a:r>
              <a:rPr lang="fr-BE" sz="1600" dirty="0" err="1">
                <a:ea typeface="Verdana" panose="020B0604030504040204" pitchFamily="34" charset="0"/>
                <a:cs typeface="Verdana" panose="020B0604030504040204" pitchFamily="34" charset="0"/>
                <a:sym typeface="Wingdings" panose="05000000000000000000" pitchFamily="2" charset="2"/>
              </a:rPr>
              <a:t>belastbare</a:t>
            </a:r>
            <a:r>
              <a:rPr lang="fr-BE" sz="1600" dirty="0">
                <a:ea typeface="Verdana" panose="020B0604030504040204" pitchFamily="34" charset="0"/>
                <a:cs typeface="Verdana" panose="020B0604030504040204" pitchFamily="34" charset="0"/>
                <a:sym typeface="Wingdings" panose="05000000000000000000" pitchFamily="2" charset="2"/>
              </a:rPr>
              <a:t> basis </a:t>
            </a:r>
            <a:r>
              <a:rPr lang="fr-BE" sz="1600" dirty="0" err="1">
                <a:ea typeface="Verdana" panose="020B0604030504040204" pitchFamily="34" charset="0"/>
                <a:cs typeface="Verdana" panose="020B0604030504040204" pitchFamily="34" charset="0"/>
                <a:sym typeface="Wingdings" panose="05000000000000000000" pitchFamily="2" charset="2"/>
              </a:rPr>
              <a:t>vast</a:t>
            </a:r>
            <a:r>
              <a:rPr lang="fr-BE" sz="1600" dirty="0">
                <a:ea typeface="Verdana" panose="020B0604030504040204" pitchFamily="34" charset="0"/>
                <a:cs typeface="Verdana" panose="020B0604030504040204" pitchFamily="34" charset="0"/>
                <a:sym typeface="Wingdings" panose="05000000000000000000" pitchFamily="2" charset="2"/>
              </a:rPr>
              <a:t> te </a:t>
            </a:r>
            <a:r>
              <a:rPr lang="fr-BE" sz="1600" dirty="0" err="1">
                <a:ea typeface="Verdana" panose="020B0604030504040204" pitchFamily="34" charset="0"/>
                <a:cs typeface="Verdana" panose="020B0604030504040204" pitchFamily="34" charset="0"/>
                <a:sym typeface="Wingdings" panose="05000000000000000000" pitchFamily="2" charset="2"/>
              </a:rPr>
              <a:t>stellen</a:t>
            </a:r>
            <a:r>
              <a:rPr lang="fr-BE" sz="1600" dirty="0">
                <a:ea typeface="Verdana" panose="020B0604030504040204" pitchFamily="34" charset="0"/>
                <a:cs typeface="Verdana" panose="020B0604030504040204" pitchFamily="34" charset="0"/>
                <a:sym typeface="Wingdings" panose="05000000000000000000" pitchFamily="2" charset="2"/>
              </a:rPr>
              <a:t>. Het Hof </a:t>
            </a:r>
            <a:r>
              <a:rPr lang="fr-BE" sz="1600" dirty="0" err="1">
                <a:ea typeface="Verdana" panose="020B0604030504040204" pitchFamily="34" charset="0"/>
                <a:cs typeface="Verdana" panose="020B0604030504040204" pitchFamily="34" charset="0"/>
                <a:sym typeface="Wingdings" panose="05000000000000000000" pitchFamily="2" charset="2"/>
              </a:rPr>
              <a:t>verwijst</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naar</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een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persbericht</a:t>
            </a:r>
            <a:r>
              <a:rPr lang="fr-BE" sz="1600" dirty="0">
                <a:ea typeface="Verdana" panose="020B0604030504040204" pitchFamily="34" charset="0"/>
                <a:cs typeface="Verdana" panose="020B0604030504040204" pitchFamily="34" charset="0"/>
                <a:sym typeface="Wingdings" panose="05000000000000000000" pitchFamily="2" charset="2"/>
              </a:rPr>
              <a:t> van de </a:t>
            </a:r>
            <a:r>
              <a:rPr lang="fr-BE" sz="1600" dirty="0" err="1">
                <a:ea typeface="Verdana" panose="020B0604030504040204" pitchFamily="34" charset="0"/>
                <a:cs typeface="Verdana" panose="020B0604030504040204" pitchFamily="34" charset="0"/>
                <a:sym typeface="Wingdings" panose="05000000000000000000" pitchFamily="2" charset="2"/>
              </a:rPr>
              <a:t>Europese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commissie</a:t>
            </a:r>
            <a:r>
              <a:rPr lang="fr-BE" sz="1600" dirty="0">
                <a:ea typeface="Verdana" panose="020B0604030504040204" pitchFamily="34" charset="0"/>
                <a:cs typeface="Verdana" panose="020B0604030504040204" pitchFamily="34" charset="0"/>
                <a:sym typeface="Wingdings" panose="05000000000000000000" pitchFamily="2" charset="2"/>
              </a:rPr>
              <a:t> van 22 </a:t>
            </a:r>
            <a:r>
              <a:rPr lang="fr-BE" sz="1600" dirty="0" err="1">
                <a:ea typeface="Verdana" panose="020B0604030504040204" pitchFamily="34" charset="0"/>
                <a:cs typeface="Verdana" panose="020B0604030504040204" pitchFamily="34" charset="0"/>
                <a:sym typeface="Wingdings" panose="05000000000000000000" pitchFamily="2" charset="2"/>
              </a:rPr>
              <a:t>maart</a:t>
            </a:r>
            <a:r>
              <a:rPr lang="fr-BE" sz="1600" dirty="0">
                <a:ea typeface="Verdana" panose="020B0604030504040204" pitchFamily="34" charset="0"/>
                <a:cs typeface="Verdana" panose="020B0604030504040204" pitchFamily="34" charset="0"/>
                <a:sym typeface="Wingdings" panose="05000000000000000000" pitchFamily="2" charset="2"/>
              </a:rPr>
              <a:t> (IP 12/282) </a:t>
            </a:r>
            <a:r>
              <a:rPr lang="fr-BE" sz="1600" dirty="0" err="1">
                <a:ea typeface="Verdana" panose="020B0604030504040204" pitchFamily="34" charset="0"/>
                <a:cs typeface="Verdana" panose="020B0604030504040204" pitchFamily="34" charset="0"/>
                <a:sym typeface="Wingdings" panose="05000000000000000000" pitchFamily="2" charset="2"/>
              </a:rPr>
              <a:t>waaruit</a:t>
            </a:r>
            <a:r>
              <a:rPr lang="fr-BE" sz="1600" dirty="0">
                <a:ea typeface="Verdana" panose="020B0604030504040204" pitchFamily="34" charset="0"/>
                <a:cs typeface="Verdana" panose="020B0604030504040204" pitchFamily="34" charset="0"/>
                <a:sym typeface="Wingdings" panose="05000000000000000000" pitchFamily="2" charset="2"/>
              </a:rPr>
              <a:t> zou </a:t>
            </a:r>
            <a:r>
              <a:rPr lang="fr-BE" sz="1600" dirty="0" err="1">
                <a:ea typeface="Verdana" panose="020B0604030504040204" pitchFamily="34" charset="0"/>
                <a:cs typeface="Verdana" panose="020B0604030504040204" pitchFamily="34" charset="0"/>
                <a:sym typeface="Wingdings" panose="05000000000000000000" pitchFamily="2" charset="2"/>
              </a:rPr>
              <a:t>blijken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dat</a:t>
            </a:r>
            <a:r>
              <a:rPr lang="fr-BE" sz="1600" dirty="0">
                <a:ea typeface="Verdana" panose="020B0604030504040204" pitchFamily="34" charset="0"/>
                <a:cs typeface="Verdana" panose="020B0604030504040204" pitchFamily="34" charset="0"/>
                <a:sym typeface="Wingdings" panose="05000000000000000000" pitchFamily="2" charset="2"/>
              </a:rPr>
              <a:t> het </a:t>
            </a:r>
            <a:r>
              <a:rPr lang="fr-BE" sz="1600" dirty="0" err="1">
                <a:ea typeface="Verdana" panose="020B0604030504040204" pitchFamily="34" charset="0"/>
                <a:cs typeface="Verdana" panose="020B0604030504040204" pitchFamily="34" charset="0"/>
                <a:sym typeface="Wingdings" panose="05000000000000000000" pitchFamily="2" charset="2"/>
              </a:rPr>
              <a:t>kadastraal</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inkomen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tussen</a:t>
            </a:r>
            <a:r>
              <a:rPr lang="fr-BE" sz="1600" dirty="0">
                <a:ea typeface="Verdana" panose="020B0604030504040204" pitchFamily="34" charset="0"/>
                <a:cs typeface="Verdana" panose="020B0604030504040204" pitchFamily="34" charset="0"/>
                <a:sym typeface="Wingdings" panose="05000000000000000000" pitchFamily="2" charset="2"/>
              </a:rPr>
              <a:t> 20% en 25% van de </a:t>
            </a:r>
            <a:r>
              <a:rPr lang="fr-BE" sz="1600" dirty="0" err="1">
                <a:ea typeface="Verdana" panose="020B0604030504040204" pitchFamily="34" charset="0"/>
                <a:cs typeface="Verdana" panose="020B0604030504040204" pitchFamily="34" charset="0"/>
                <a:sym typeface="Wingdings" panose="05000000000000000000" pitchFamily="2" charset="2"/>
              </a:rPr>
              <a:t>marktwaarde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ligt</a:t>
            </a:r>
            <a:r>
              <a:rPr lang="fr-BE" sz="1600" dirty="0">
                <a:ea typeface="Verdana" panose="020B0604030504040204" pitchFamily="34" charset="0"/>
                <a:cs typeface="Verdana" panose="020B0604030504040204" pitchFamily="34" charset="0"/>
                <a:sym typeface="Wingdings" panose="05000000000000000000" pitchFamily="2" charset="2"/>
              </a:rPr>
              <a:t>.</a:t>
            </a:r>
          </a:p>
          <a:p>
            <a:pPr algn="just"/>
            <a:endParaRPr lang="nl-NL" sz="1600" dirty="0">
              <a:ea typeface="Verdana" panose="020B0604030504040204" pitchFamily="34" charset="0"/>
              <a:cs typeface="Verdana" panose="020B0604030504040204" pitchFamily="34" charset="0"/>
            </a:endParaRPr>
          </a:p>
        </p:txBody>
      </p:sp>
      <p:pic>
        <p:nvPicPr>
          <p:cNvPr id="3074" name="Picture 2"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459" y="4413572"/>
            <a:ext cx="2811868" cy="1888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676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948228" y="2449571"/>
            <a:ext cx="10515600" cy="2852737"/>
          </a:xfrm>
        </p:spPr>
        <p:txBody>
          <a:bodyPr/>
          <a:lstStyle/>
          <a:p>
            <a:r>
              <a:rPr lang="nl-NL" dirty="0"/>
              <a:t>Belgisch belastingregime van </a:t>
            </a:r>
            <a:br>
              <a:rPr lang="nl-NL" dirty="0"/>
            </a:br>
            <a:r>
              <a:rPr lang="nl-NL" dirty="0"/>
              <a:t>een buitenlands tweede verblijf </a:t>
            </a:r>
            <a:endParaRPr lang="nl-BE" dirty="0">
              <a:solidFill>
                <a:srgbClr val="0038A8"/>
              </a:solidFill>
            </a:endParaRPr>
          </a:p>
        </p:txBody>
      </p:sp>
      <p:pic>
        <p:nvPicPr>
          <p:cNvPr id="5" name="Afbeelding 4"/>
          <p:cNvPicPr>
            <a:picLocks noChangeAspect="1"/>
          </p:cNvPicPr>
          <p:nvPr/>
        </p:nvPicPr>
        <p:blipFill>
          <a:blip r:embed="rId2"/>
          <a:stretch>
            <a:fillRect/>
          </a:stretch>
        </p:blipFill>
        <p:spPr>
          <a:xfrm>
            <a:off x="4368807" y="954000"/>
            <a:ext cx="3674442" cy="1872327"/>
          </a:xfrm>
          <a:prstGeom prst="rect">
            <a:avLst/>
          </a:prstGeom>
        </p:spPr>
      </p:pic>
    </p:spTree>
    <p:extLst>
      <p:ext uri="{BB962C8B-B14F-4D97-AF65-F5344CB8AC3E}">
        <p14:creationId xmlns:p14="http://schemas.microsoft.com/office/powerpoint/2010/main" val="1312895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831849" y="1709738"/>
            <a:ext cx="10515600" cy="2852737"/>
          </a:xfrm>
        </p:spPr>
        <p:txBody>
          <a:bodyPr>
            <a:normAutofit fontScale="90000"/>
          </a:bodyPr>
          <a:lstStyle/>
          <a:p>
            <a:pPr algn="ctr"/>
            <a:r>
              <a:rPr lang="fr-BE" dirty="0" err="1">
                <a:solidFill>
                  <a:srgbClr val="0038A8"/>
                </a:solidFill>
              </a:rPr>
              <a:t>Arrest</a:t>
            </a:r>
            <a:r>
              <a:rPr lang="fr-BE" dirty="0">
                <a:solidFill>
                  <a:srgbClr val="0038A8"/>
                </a:solidFill>
              </a:rPr>
              <a:t> van 12 </a:t>
            </a:r>
            <a:r>
              <a:rPr lang="fr-BE" dirty="0" err="1">
                <a:solidFill>
                  <a:srgbClr val="0038A8"/>
                </a:solidFill>
              </a:rPr>
              <a:t>april</a:t>
            </a:r>
            <a:r>
              <a:rPr lang="fr-BE" dirty="0">
                <a:solidFill>
                  <a:srgbClr val="0038A8"/>
                </a:solidFill>
              </a:rPr>
              <a:t> 2018 van het Hof van </a:t>
            </a:r>
            <a:r>
              <a:rPr lang="fr-BE" dirty="0" err="1">
                <a:solidFill>
                  <a:srgbClr val="0038A8"/>
                </a:solidFill>
              </a:rPr>
              <a:t>Justitie</a:t>
            </a:r>
            <a:r>
              <a:rPr lang="fr-BE" dirty="0">
                <a:solidFill>
                  <a:srgbClr val="0038A8"/>
                </a:solidFill>
              </a:rPr>
              <a:t/>
            </a:r>
            <a:br>
              <a:rPr lang="fr-BE" dirty="0">
                <a:solidFill>
                  <a:srgbClr val="0038A8"/>
                </a:solidFill>
              </a:rPr>
            </a:br>
            <a:r>
              <a:rPr lang="fr-BE" dirty="0"/>
              <a:t>-</a:t>
            </a:r>
            <a:br>
              <a:rPr lang="fr-BE" dirty="0"/>
            </a:br>
            <a:r>
              <a:rPr lang="fr-BE" dirty="0" err="1"/>
              <a:t>Europese</a:t>
            </a:r>
            <a:r>
              <a:rPr lang="fr-BE" dirty="0"/>
              <a:t> </a:t>
            </a:r>
            <a:r>
              <a:rPr lang="fr-BE" dirty="0" err="1"/>
              <a:t>Commissie</a:t>
            </a:r>
            <a:r>
              <a:rPr lang="fr-BE" dirty="0"/>
              <a:t> </a:t>
            </a:r>
            <a:br>
              <a:rPr lang="fr-BE" dirty="0"/>
            </a:br>
            <a:r>
              <a:rPr lang="fr-BE" dirty="0"/>
              <a:t>t. </a:t>
            </a:r>
            <a:r>
              <a:rPr lang="fr-BE" dirty="0" err="1"/>
              <a:t>België</a:t>
            </a:r>
            <a:endParaRPr lang="nl-BE" dirty="0">
              <a:solidFill>
                <a:srgbClr val="0038A8"/>
              </a:solidFill>
            </a:endParaRPr>
          </a:p>
        </p:txBody>
      </p:sp>
      <p:pic>
        <p:nvPicPr>
          <p:cNvPr id="4" name="Afbeelding 3"/>
          <p:cNvPicPr>
            <a:picLocks noChangeAspect="1"/>
          </p:cNvPicPr>
          <p:nvPr/>
        </p:nvPicPr>
        <p:blipFill>
          <a:blip r:embed="rId2"/>
          <a:stretch>
            <a:fillRect/>
          </a:stretch>
        </p:blipFill>
        <p:spPr>
          <a:xfrm>
            <a:off x="4499234" y="4562475"/>
            <a:ext cx="3180831" cy="1519700"/>
          </a:xfrm>
          <a:prstGeom prst="rect">
            <a:avLst/>
          </a:prstGeom>
        </p:spPr>
      </p:pic>
    </p:spTree>
    <p:extLst>
      <p:ext uri="{BB962C8B-B14F-4D97-AF65-F5344CB8AC3E}">
        <p14:creationId xmlns:p14="http://schemas.microsoft.com/office/powerpoint/2010/main" val="1222862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732412"/>
            <a:ext cx="11169261" cy="587912"/>
          </a:xfrm>
        </p:spPr>
        <p:txBody>
          <a:bodyPr>
            <a:noAutofit/>
          </a:bodyPr>
          <a:lstStyle/>
          <a:p>
            <a:pPr algn="just"/>
            <a:r>
              <a:rPr lang="nl-BE" sz="4000" dirty="0">
                <a:solidFill>
                  <a:srgbClr val="0038A8"/>
                </a:solidFill>
              </a:rPr>
              <a:t>Europese Commissie t. België</a:t>
            </a:r>
            <a:endParaRPr lang="nl-BE" sz="2800" dirty="0">
              <a:solidFill>
                <a:srgbClr val="0038A8"/>
              </a:solidFill>
            </a:endParaRPr>
          </a:p>
        </p:txBody>
      </p:sp>
      <p:sp>
        <p:nvSpPr>
          <p:cNvPr id="6" name="Tekstvak 5"/>
          <p:cNvSpPr txBox="1"/>
          <p:nvPr/>
        </p:nvSpPr>
        <p:spPr>
          <a:xfrm>
            <a:off x="-88396" y="2042098"/>
            <a:ext cx="11353800" cy="646331"/>
          </a:xfrm>
          <a:prstGeom prst="rect">
            <a:avLst/>
          </a:prstGeom>
          <a:noFill/>
        </p:spPr>
        <p:txBody>
          <a:bodyPr wrap="square" rtlCol="0">
            <a:spAutoFit/>
          </a:bodyPr>
          <a:lstStyle/>
          <a:p>
            <a:endParaRPr lang="nl-NL" dirty="0">
              <a:latin typeface="Verdana" panose="020B0604030504040204" pitchFamily="34" charset="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p:txBody>
      </p:sp>
      <p:sp>
        <p:nvSpPr>
          <p:cNvPr id="8" name="Titel 1"/>
          <p:cNvSpPr txBox="1">
            <a:spLocks/>
          </p:cNvSpPr>
          <p:nvPr/>
        </p:nvSpPr>
        <p:spPr>
          <a:xfrm>
            <a:off x="626499" y="8255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el 1"/>
          <p:cNvSpPr txBox="1">
            <a:spLocks/>
          </p:cNvSpPr>
          <p:nvPr/>
        </p:nvSpPr>
        <p:spPr>
          <a:xfrm>
            <a:off x="626499" y="15364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626499" y="2936244"/>
            <a:ext cx="10795188" cy="830997"/>
          </a:xfrm>
          <a:prstGeom prst="rect">
            <a:avLst/>
          </a:prstGeom>
        </p:spPr>
        <p:txBody>
          <a:bodyPr wrap="square">
            <a:spAutoFit/>
          </a:bodyPr>
          <a:lstStyle/>
          <a:p>
            <a:endParaRPr lang="nl-NL" sz="1600"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p:txBody>
      </p:sp>
      <p:sp>
        <p:nvSpPr>
          <p:cNvPr id="10" name="Titel 1"/>
          <p:cNvSpPr txBox="1">
            <a:spLocks/>
          </p:cNvSpPr>
          <p:nvPr/>
        </p:nvSpPr>
        <p:spPr>
          <a:xfrm>
            <a:off x="626499" y="13628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sz="2400" dirty="0">
              <a:latin typeface="Verdana" panose="020B0604030504040204" pitchFamily="34" charset="0"/>
              <a:ea typeface="Verdana" panose="020B0604030504040204" pitchFamily="34" charset="0"/>
              <a:cs typeface="Verdana" panose="020B0604030504040204" pitchFamily="34" charset="0"/>
            </a:endParaRPr>
          </a:p>
        </p:txBody>
      </p:sp>
      <p:sp>
        <p:nvSpPr>
          <p:cNvPr id="11" name="Rechthoek 10"/>
          <p:cNvSpPr/>
          <p:nvPr/>
        </p:nvSpPr>
        <p:spPr>
          <a:xfrm>
            <a:off x="626499" y="2856079"/>
            <a:ext cx="10795188" cy="2554545"/>
          </a:xfrm>
          <a:prstGeom prst="rect">
            <a:avLst/>
          </a:prstGeom>
        </p:spPr>
        <p:txBody>
          <a:bodyPr wrap="square">
            <a:spAutoFit/>
          </a:bodyPr>
          <a:lstStyle/>
          <a:p>
            <a:pPr marL="285750" indent="-285750" algn="just">
              <a:buFont typeface="Arial" panose="020B0604020202020204" pitchFamily="34" charset="0"/>
              <a:buChar char="•"/>
            </a:pPr>
            <a:r>
              <a:rPr lang="fr-BE" sz="1600" dirty="0" err="1">
                <a:ea typeface="Verdana" panose="020B0604030504040204" pitchFamily="34" charset="0"/>
                <a:cs typeface="Verdana" panose="020B0604030504040204" pitchFamily="34" charset="0"/>
                <a:sym typeface="Wingdings" panose="05000000000000000000" pitchFamily="2" charset="2"/>
              </a:rPr>
              <a:t>Herhaling</a:t>
            </a:r>
            <a:r>
              <a:rPr lang="fr-BE" sz="1600" dirty="0">
                <a:ea typeface="Verdana" panose="020B0604030504040204" pitchFamily="34" charset="0"/>
                <a:cs typeface="Verdana" panose="020B0604030504040204" pitchFamily="34" charset="0"/>
                <a:sym typeface="Wingdings" panose="05000000000000000000" pitchFamily="2" charset="2"/>
              </a:rPr>
              <a:t> principes </a:t>
            </a:r>
            <a:r>
              <a:rPr lang="fr-BE" sz="1600" dirty="0" err="1">
                <a:ea typeface="Verdana" panose="020B0604030504040204" pitchFamily="34" charset="0"/>
                <a:cs typeface="Verdana" panose="020B0604030504040204" pitchFamily="34" charset="0"/>
                <a:sym typeface="Wingdings" panose="05000000000000000000" pitchFamily="2" charset="2"/>
              </a:rPr>
              <a:t>arrest</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Verest</a:t>
            </a:r>
            <a:r>
              <a:rPr lang="fr-BE" sz="1600" dirty="0">
                <a:ea typeface="Verdana" panose="020B0604030504040204" pitchFamily="34" charset="0"/>
                <a:cs typeface="Verdana" panose="020B0604030504040204" pitchFamily="34" charset="0"/>
                <a:sym typeface="Wingdings" panose="05000000000000000000" pitchFamily="2" charset="2"/>
              </a:rPr>
              <a:t> en </a:t>
            </a:r>
            <a:r>
              <a:rPr lang="fr-BE" sz="1600" dirty="0" err="1">
                <a:ea typeface="Verdana" panose="020B0604030504040204" pitchFamily="34" charset="0"/>
                <a:cs typeface="Verdana" panose="020B0604030504040204" pitchFamily="34" charset="0"/>
                <a:sym typeface="Wingdings" panose="05000000000000000000" pitchFamily="2" charset="2"/>
              </a:rPr>
              <a:t>Gerards</a:t>
            </a:r>
            <a:endParaRPr lang="fr-BE" sz="1600" dirty="0">
              <a:ea typeface="Verdana" panose="020B0604030504040204" pitchFamily="34" charset="0"/>
              <a:cs typeface="Verdana" panose="020B0604030504040204" pitchFamily="34" charset="0"/>
              <a:sym typeface="Wingdings" panose="05000000000000000000" pitchFamily="2" charset="2"/>
            </a:endParaRPr>
          </a:p>
          <a:p>
            <a:pPr marL="285750" indent="-285750" algn="just">
              <a:buFont typeface="Arial" panose="020B0604020202020204" pitchFamily="34" charset="0"/>
              <a:buChar char="•"/>
            </a:pPr>
            <a:endParaRPr lang="fr-BE" sz="1600" dirty="0">
              <a:ea typeface="Verdana" panose="020B0604030504040204" pitchFamily="34" charset="0"/>
              <a:cs typeface="Verdana" panose="020B0604030504040204" pitchFamily="34" charset="0"/>
              <a:sym typeface="Wingdings" panose="05000000000000000000" pitchFamily="2" charset="2"/>
            </a:endParaRPr>
          </a:p>
          <a:p>
            <a:pPr marL="285750" indent="-285750" algn="just">
              <a:buFont typeface="Arial" panose="020B0604020202020204" pitchFamily="34" charset="0"/>
              <a:buChar char="•"/>
            </a:pPr>
            <a:r>
              <a:rPr lang="fr-BE" sz="1600" dirty="0" err="1">
                <a:ea typeface="Verdana" panose="020B0604030504040204" pitchFamily="34" charset="0"/>
                <a:cs typeface="Verdana" panose="020B0604030504040204" pitchFamily="34" charset="0"/>
                <a:sym typeface="Wingdings" panose="05000000000000000000" pitchFamily="2" charset="2"/>
              </a:rPr>
              <a:t>Bevestiging</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dat</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inbreuk</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ook</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betrekking</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heeft</a:t>
            </a:r>
            <a:r>
              <a:rPr lang="fr-BE" sz="1600" dirty="0">
                <a:ea typeface="Verdana" panose="020B0604030504040204" pitchFamily="34" charset="0"/>
                <a:cs typeface="Verdana" panose="020B0604030504040204" pitchFamily="34" charset="0"/>
                <a:sym typeface="Wingdings" panose="05000000000000000000" pitchFamily="2" charset="2"/>
              </a:rPr>
              <a:t> op </a:t>
            </a:r>
            <a:r>
              <a:rPr lang="fr-BE" sz="1600" dirty="0" err="1">
                <a:ea typeface="Verdana" panose="020B0604030504040204" pitchFamily="34" charset="0"/>
                <a:cs typeface="Verdana" panose="020B0604030504040204" pitchFamily="34" charset="0"/>
                <a:sym typeface="Wingdings" panose="05000000000000000000" pitchFamily="2" charset="2"/>
              </a:rPr>
              <a:t>verhuurde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onroerende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goederen</a:t>
            </a:r>
            <a:r>
              <a:rPr lang="fr-BE" sz="1600" dirty="0">
                <a:ea typeface="Verdana" panose="020B0604030504040204" pitchFamily="34" charset="0"/>
                <a:cs typeface="Verdana" panose="020B0604030504040204" pitchFamily="34" charset="0"/>
                <a:sym typeface="Wingdings" panose="05000000000000000000" pitchFamily="2" charset="2"/>
              </a:rPr>
              <a:t> in het </a:t>
            </a:r>
            <a:r>
              <a:rPr lang="fr-BE" sz="1600" dirty="0" err="1">
                <a:ea typeface="Verdana" panose="020B0604030504040204" pitchFamily="34" charset="0"/>
                <a:cs typeface="Verdana" panose="020B0604030504040204" pitchFamily="34" charset="0"/>
                <a:sym typeface="Wingdings" panose="05000000000000000000" pitchFamily="2" charset="2"/>
              </a:rPr>
              <a:t>buitenland</a:t>
            </a:r>
            <a:endParaRPr lang="fr-BE" sz="1600" dirty="0">
              <a:ea typeface="Verdana" panose="020B0604030504040204" pitchFamily="34" charset="0"/>
              <a:cs typeface="Verdana" panose="020B0604030504040204" pitchFamily="34" charset="0"/>
              <a:sym typeface="Wingdings" panose="05000000000000000000" pitchFamily="2" charset="2"/>
            </a:endParaRPr>
          </a:p>
          <a:p>
            <a:pPr marL="285750" indent="-285750" algn="just">
              <a:buFont typeface="Arial" panose="020B0604020202020204" pitchFamily="34" charset="0"/>
              <a:buChar char="•"/>
            </a:pPr>
            <a:endParaRPr lang="fr-BE" sz="1600" dirty="0">
              <a:ea typeface="Verdana" panose="020B0604030504040204" pitchFamily="34" charset="0"/>
              <a:cs typeface="Verdana" panose="020B0604030504040204" pitchFamily="34" charset="0"/>
              <a:sym typeface="Wingdings" panose="05000000000000000000" pitchFamily="2" charset="2"/>
            </a:endParaRPr>
          </a:p>
          <a:p>
            <a:pPr marL="285750" indent="-285750" algn="just">
              <a:buFont typeface="Arial" panose="020B0604020202020204" pitchFamily="34" charset="0"/>
              <a:buChar char="•"/>
            </a:pPr>
            <a:r>
              <a:rPr lang="fr-BE" sz="1600" dirty="0" err="1">
                <a:ea typeface="Verdana" panose="020B0604030504040204" pitchFamily="34" charset="0"/>
                <a:cs typeface="Verdana" panose="020B0604030504040204" pitchFamily="34" charset="0"/>
                <a:sym typeface="Wingdings" panose="05000000000000000000" pitchFamily="2" charset="2"/>
              </a:rPr>
              <a:t>Bevestiging</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dat</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inbreuk</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ook</a:t>
            </a:r>
            <a:r>
              <a:rPr lang="fr-BE" sz="1600" dirty="0">
                <a:ea typeface="Verdana" panose="020B0604030504040204" pitchFamily="34" charset="0"/>
                <a:cs typeface="Verdana" panose="020B0604030504040204" pitchFamily="34" charset="0"/>
                <a:sym typeface="Wingdings" panose="05000000000000000000" pitchFamily="2" charset="2"/>
              </a:rPr>
              <a:t> van </a:t>
            </a:r>
            <a:r>
              <a:rPr lang="fr-BE" sz="1600" dirty="0" err="1">
                <a:ea typeface="Verdana" panose="020B0604030504040204" pitchFamily="34" charset="0"/>
                <a:cs typeface="Verdana" panose="020B0604030504040204" pitchFamily="34" charset="0"/>
                <a:sym typeface="Wingdings" panose="05000000000000000000" pitchFamily="2" charset="2"/>
              </a:rPr>
              <a:t>toepassing</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is</a:t>
            </a:r>
            <a:r>
              <a:rPr lang="fr-BE" sz="1600" dirty="0">
                <a:ea typeface="Verdana" panose="020B0604030504040204" pitchFamily="34" charset="0"/>
                <a:cs typeface="Verdana" panose="020B0604030504040204" pitchFamily="34" charset="0"/>
                <a:sym typeface="Wingdings" panose="05000000000000000000" pitchFamily="2" charset="2"/>
              </a:rPr>
              <a:t> op </a:t>
            </a:r>
            <a:r>
              <a:rPr lang="fr-BE" sz="1600" dirty="0" err="1">
                <a:ea typeface="Verdana" panose="020B0604030504040204" pitchFamily="34" charset="0"/>
                <a:cs typeface="Verdana" panose="020B0604030504040204" pitchFamily="34" charset="0"/>
                <a:sym typeface="Wingdings" panose="05000000000000000000" pitchFamily="2" charset="2"/>
              </a:rPr>
              <a:t>onroerende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goederen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gelegen</a:t>
            </a:r>
            <a:r>
              <a:rPr lang="fr-BE" sz="1600" dirty="0">
                <a:ea typeface="Verdana" panose="020B0604030504040204" pitchFamily="34" charset="0"/>
                <a:cs typeface="Verdana" panose="020B0604030504040204" pitchFamily="34" charset="0"/>
                <a:sym typeface="Wingdings" panose="05000000000000000000" pitchFamily="2" charset="2"/>
              </a:rPr>
              <a:t> in de </a:t>
            </a:r>
            <a:r>
              <a:rPr lang="fr-BE" sz="1600" dirty="0" err="1">
                <a:ea typeface="Verdana" panose="020B0604030504040204" pitchFamily="34" charset="0"/>
                <a:cs typeface="Verdana" panose="020B0604030504040204" pitchFamily="34" charset="0"/>
                <a:sym typeface="Wingdings" panose="05000000000000000000" pitchFamily="2" charset="2"/>
              </a:rPr>
              <a:t>lidstaten</a:t>
            </a:r>
            <a:r>
              <a:rPr lang="fr-BE" sz="1600" dirty="0">
                <a:ea typeface="Verdana" panose="020B0604030504040204" pitchFamily="34" charset="0"/>
                <a:cs typeface="Verdana" panose="020B0604030504040204" pitchFamily="34" charset="0"/>
                <a:sym typeface="Wingdings" panose="05000000000000000000" pitchFamily="2" charset="2"/>
              </a:rPr>
              <a:t> van de EER (</a:t>
            </a:r>
            <a:r>
              <a:rPr lang="fr-BE" sz="1600" dirty="0" err="1">
                <a:ea typeface="Verdana" panose="020B0604030504040204" pitchFamily="34" charset="0"/>
                <a:cs typeface="Verdana" panose="020B0604030504040204" pitchFamily="34" charset="0"/>
                <a:sym typeface="Wingdings" panose="05000000000000000000" pitchFamily="2" charset="2"/>
              </a:rPr>
              <a:t>Noorwegen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Ijsland</a:t>
            </a:r>
            <a:r>
              <a:rPr lang="fr-BE" sz="1600" dirty="0">
                <a:ea typeface="Verdana" panose="020B0604030504040204" pitchFamily="34" charset="0"/>
                <a:cs typeface="Verdana" panose="020B0604030504040204" pitchFamily="34" charset="0"/>
                <a:sym typeface="Wingdings" panose="05000000000000000000" pitchFamily="2" charset="2"/>
              </a:rPr>
              <a:t> en Liechtenstein)</a:t>
            </a:r>
          </a:p>
          <a:p>
            <a:pPr algn="just"/>
            <a:endParaRPr lang="fr-BE" sz="1600" dirty="0">
              <a:ea typeface="Verdana" panose="020B0604030504040204" pitchFamily="34" charset="0"/>
              <a:cs typeface="Verdana" panose="020B0604030504040204" pitchFamily="34" charset="0"/>
              <a:sym typeface="Wingdings" panose="05000000000000000000" pitchFamily="2" charset="2"/>
            </a:endParaRPr>
          </a:p>
          <a:p>
            <a:pPr algn="just"/>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HvJ</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spreekt</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zich</a:t>
            </a:r>
            <a:r>
              <a:rPr lang="fr-BE" sz="1600" dirty="0">
                <a:ea typeface="Verdana" panose="020B0604030504040204" pitchFamily="34" charset="0"/>
                <a:cs typeface="Verdana" panose="020B0604030504040204" pitchFamily="34" charset="0"/>
                <a:sym typeface="Wingdings" panose="05000000000000000000" pitchFamily="2" charset="2"/>
              </a:rPr>
              <a:t> niet </a:t>
            </a:r>
            <a:r>
              <a:rPr lang="fr-BE" sz="1600" dirty="0" err="1">
                <a:ea typeface="Verdana" panose="020B0604030504040204" pitchFamily="34" charset="0"/>
                <a:cs typeface="Verdana" panose="020B0604030504040204" pitchFamily="34" charset="0"/>
                <a:sym typeface="Wingdings" panose="05000000000000000000" pitchFamily="2" charset="2"/>
              </a:rPr>
              <a:t>uit</a:t>
            </a:r>
            <a:r>
              <a:rPr lang="fr-BE" sz="1600" dirty="0">
                <a:ea typeface="Verdana" panose="020B0604030504040204" pitchFamily="34" charset="0"/>
                <a:cs typeface="Verdana" panose="020B0604030504040204" pitchFamily="34" charset="0"/>
                <a:sym typeface="Wingdings" panose="05000000000000000000" pitchFamily="2" charset="2"/>
              </a:rPr>
              <a:t> over </a:t>
            </a:r>
            <a:r>
              <a:rPr lang="fr-BE" sz="1600" dirty="0" err="1">
                <a:ea typeface="Verdana" panose="020B0604030504040204" pitchFamily="34" charset="0"/>
                <a:cs typeface="Verdana" panose="020B0604030504040204" pitchFamily="34" charset="0"/>
                <a:sym typeface="Wingdings" panose="05000000000000000000" pitchFamily="2" charset="2"/>
              </a:rPr>
              <a:t>regeling</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inzake</a:t>
            </a:r>
            <a:r>
              <a:rPr lang="fr-BE" sz="1600" dirty="0">
                <a:ea typeface="Verdana" panose="020B0604030504040204" pitchFamily="34" charset="0"/>
                <a:cs typeface="Verdana" panose="020B0604030504040204" pitchFamily="34" charset="0"/>
                <a:sym typeface="Wingdings" panose="05000000000000000000" pitchFamily="2" charset="2"/>
              </a:rPr>
              <a:t> Circulaire, </a:t>
            </a:r>
            <a:r>
              <a:rPr lang="fr-BE" sz="1600" dirty="0" err="1">
                <a:ea typeface="Verdana" panose="020B0604030504040204" pitchFamily="34" charset="0"/>
                <a:cs typeface="Verdana" panose="020B0604030504040204" pitchFamily="34" charset="0"/>
                <a:sym typeface="Wingdings" panose="05000000000000000000" pitchFamily="2" charset="2"/>
              </a:rPr>
              <a:t>vermits</a:t>
            </a:r>
            <a:r>
              <a:rPr lang="fr-BE" sz="1600" dirty="0">
                <a:ea typeface="Verdana" panose="020B0604030504040204" pitchFamily="34" charset="0"/>
                <a:cs typeface="Verdana" panose="020B0604030504040204" pitchFamily="34" charset="0"/>
                <a:sym typeface="Wingdings" panose="05000000000000000000" pitchFamily="2" charset="2"/>
              </a:rPr>
              <a:t> Hof </a:t>
            </a:r>
            <a:r>
              <a:rPr lang="fr-BE" sz="1600" dirty="0" err="1">
                <a:ea typeface="Verdana" panose="020B0604030504040204" pitchFamily="34" charset="0"/>
                <a:cs typeface="Verdana" panose="020B0604030504040204" pitchFamily="34" charset="0"/>
                <a:sym typeface="Wingdings" panose="05000000000000000000" pitchFamily="2" charset="2"/>
              </a:rPr>
              <a:t>zich</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plaatst</a:t>
            </a:r>
            <a:r>
              <a:rPr lang="fr-BE" sz="1600" dirty="0">
                <a:ea typeface="Verdana" panose="020B0604030504040204" pitchFamily="34" charset="0"/>
                <a:cs typeface="Verdana" panose="020B0604030504040204" pitchFamily="34" charset="0"/>
                <a:sym typeface="Wingdings" panose="05000000000000000000" pitchFamily="2" charset="2"/>
              </a:rPr>
              <a:t> op </a:t>
            </a:r>
            <a:r>
              <a:rPr lang="fr-BE" sz="1600" dirty="0" err="1">
                <a:ea typeface="Verdana" panose="020B0604030504040204" pitchFamily="34" charset="0"/>
                <a:cs typeface="Verdana" panose="020B0604030504040204" pitchFamily="34" charset="0"/>
                <a:sym typeface="Wingdings" panose="05000000000000000000" pitchFamily="2" charset="2"/>
              </a:rPr>
              <a:t>tijdstip</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waarop</a:t>
            </a:r>
            <a:r>
              <a:rPr lang="fr-BE" sz="1600" dirty="0">
                <a:ea typeface="Verdana" panose="020B0604030504040204" pitchFamily="34" charset="0"/>
                <a:cs typeface="Verdana" panose="020B0604030504040204" pitchFamily="34" charset="0"/>
                <a:sym typeface="Wingdings" panose="05000000000000000000" pitchFamily="2" charset="2"/>
              </a:rPr>
              <a:t> de </a:t>
            </a:r>
            <a:r>
              <a:rPr lang="fr-BE" sz="1600" dirty="0" err="1">
                <a:ea typeface="Verdana" panose="020B0604030504040204" pitchFamily="34" charset="0"/>
                <a:cs typeface="Verdana" panose="020B0604030504040204" pitchFamily="34" charset="0"/>
                <a:sym typeface="Wingdings" panose="05000000000000000000" pitchFamily="2" charset="2"/>
              </a:rPr>
              <a:t>vraag</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werd</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gesteld</a:t>
            </a:r>
            <a:endParaRPr lang="fr-BE" sz="1600" dirty="0">
              <a:ea typeface="Verdana" panose="020B0604030504040204" pitchFamily="34" charset="0"/>
              <a:cs typeface="Verdana" panose="020B0604030504040204" pitchFamily="34" charset="0"/>
              <a:sym typeface="Wingdings" panose="05000000000000000000" pitchFamily="2" charset="2"/>
            </a:endParaRPr>
          </a:p>
          <a:p>
            <a:pPr marL="285750" indent="-285750" algn="just">
              <a:buFont typeface="Arial" panose="020B0604020202020204" pitchFamily="34" charset="0"/>
              <a:buChar char="•"/>
            </a:pPr>
            <a:endParaRPr lang="fr-BE" sz="1600" dirty="0">
              <a:ea typeface="Verdana" panose="020B0604030504040204" pitchFamily="34" charset="0"/>
              <a:cs typeface="Verdana" panose="020B0604030504040204" pitchFamily="34" charset="0"/>
              <a:sym typeface="Wingdings" panose="05000000000000000000" pitchFamily="2" charset="2"/>
            </a:endParaRPr>
          </a:p>
          <a:p>
            <a:pPr marL="285750" indent="-285750" algn="just">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p:txBody>
      </p:sp>
      <p:sp>
        <p:nvSpPr>
          <p:cNvPr id="12" name="Titel 1"/>
          <p:cNvSpPr txBox="1">
            <a:spLocks/>
          </p:cNvSpPr>
          <p:nvPr/>
        </p:nvSpPr>
        <p:spPr>
          <a:xfrm>
            <a:off x="626499" y="1644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Veroordeling België wegens inbreuk op artikel 63 VWEU en artikel 40 EER-overeenkomst</a:t>
            </a:r>
          </a:p>
          <a:p>
            <a:endParaRPr lang="nl-NL" sz="2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50436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732412"/>
            <a:ext cx="11169261" cy="587912"/>
          </a:xfrm>
        </p:spPr>
        <p:txBody>
          <a:bodyPr>
            <a:noAutofit/>
          </a:bodyPr>
          <a:lstStyle/>
          <a:p>
            <a:pPr algn="just"/>
            <a:r>
              <a:rPr lang="nl-BE" sz="4000" dirty="0">
                <a:solidFill>
                  <a:srgbClr val="0038A8"/>
                </a:solidFill>
              </a:rPr>
              <a:t>Verhaalmogelijkheden</a:t>
            </a:r>
          </a:p>
        </p:txBody>
      </p:sp>
      <p:sp>
        <p:nvSpPr>
          <p:cNvPr id="6" name="Tekstvak 5"/>
          <p:cNvSpPr txBox="1"/>
          <p:nvPr/>
        </p:nvSpPr>
        <p:spPr>
          <a:xfrm>
            <a:off x="-88396" y="2042098"/>
            <a:ext cx="11353800" cy="646331"/>
          </a:xfrm>
          <a:prstGeom prst="rect">
            <a:avLst/>
          </a:prstGeom>
          <a:noFill/>
        </p:spPr>
        <p:txBody>
          <a:bodyPr wrap="square" rtlCol="0">
            <a:spAutoFit/>
          </a:bodyPr>
          <a:lstStyle/>
          <a:p>
            <a:endParaRPr lang="nl-NL" dirty="0">
              <a:latin typeface="Verdana" panose="020B0604030504040204" pitchFamily="34" charset="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p:txBody>
      </p:sp>
      <p:sp>
        <p:nvSpPr>
          <p:cNvPr id="8" name="Titel 1"/>
          <p:cNvSpPr txBox="1">
            <a:spLocks/>
          </p:cNvSpPr>
          <p:nvPr/>
        </p:nvSpPr>
        <p:spPr>
          <a:xfrm>
            <a:off x="626499" y="8255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el 1"/>
          <p:cNvSpPr txBox="1">
            <a:spLocks/>
          </p:cNvSpPr>
          <p:nvPr/>
        </p:nvSpPr>
        <p:spPr>
          <a:xfrm>
            <a:off x="626499" y="15364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626499" y="2936244"/>
            <a:ext cx="10795188" cy="830997"/>
          </a:xfrm>
          <a:prstGeom prst="rect">
            <a:avLst/>
          </a:prstGeom>
        </p:spPr>
        <p:txBody>
          <a:bodyPr wrap="square">
            <a:spAutoFit/>
          </a:bodyPr>
          <a:lstStyle/>
          <a:p>
            <a:endParaRPr lang="nl-NL" sz="1600"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p:txBody>
      </p:sp>
      <p:sp>
        <p:nvSpPr>
          <p:cNvPr id="10" name="Titel 1"/>
          <p:cNvSpPr txBox="1">
            <a:spLocks/>
          </p:cNvSpPr>
          <p:nvPr/>
        </p:nvSpPr>
        <p:spPr>
          <a:xfrm>
            <a:off x="626499" y="13628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sz="2400" dirty="0">
              <a:latin typeface="Verdana" panose="020B0604030504040204" pitchFamily="34" charset="0"/>
              <a:ea typeface="Verdana" panose="020B0604030504040204" pitchFamily="34" charset="0"/>
              <a:cs typeface="Verdana" panose="020B0604030504040204" pitchFamily="34" charset="0"/>
            </a:endParaRPr>
          </a:p>
        </p:txBody>
      </p:sp>
      <p:sp>
        <p:nvSpPr>
          <p:cNvPr id="11" name="Rechthoek 10"/>
          <p:cNvSpPr/>
          <p:nvPr/>
        </p:nvSpPr>
        <p:spPr>
          <a:xfrm>
            <a:off x="626499" y="2856079"/>
            <a:ext cx="10795188" cy="1815882"/>
          </a:xfrm>
          <a:prstGeom prst="rect">
            <a:avLst/>
          </a:prstGeom>
        </p:spPr>
        <p:txBody>
          <a:bodyPr wrap="square">
            <a:spAutoFit/>
          </a:bodyPr>
          <a:lstStyle/>
          <a:p>
            <a:pPr marL="285750" indent="-285750" algn="just">
              <a:buFont typeface="Arial" panose="020B0604020202020204" pitchFamily="34" charset="0"/>
              <a:buChar char="•"/>
            </a:pPr>
            <a:r>
              <a:rPr lang="fr-BE" sz="1600" dirty="0" err="1">
                <a:ea typeface="Verdana" panose="020B0604030504040204" pitchFamily="34" charset="0"/>
                <a:cs typeface="Verdana" panose="020B0604030504040204" pitchFamily="34" charset="0"/>
                <a:sym typeface="Wingdings" panose="05000000000000000000" pitchFamily="2" charset="2"/>
              </a:rPr>
              <a:t>Bezwaar</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tegen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aanslag</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indienen</a:t>
            </a:r>
            <a:r>
              <a:rPr lang="fr-BE" sz="1600" dirty="0">
                <a:ea typeface="Verdana" panose="020B0604030504040204" pitchFamily="34" charset="0"/>
                <a:cs typeface="Verdana" panose="020B0604030504040204" pitchFamily="34" charset="0"/>
                <a:sym typeface="Wingdings" panose="05000000000000000000" pitchFamily="2" charset="2"/>
              </a:rPr>
              <a:t> (6 </a:t>
            </a:r>
            <a:r>
              <a:rPr lang="fr-BE" sz="1600" dirty="0" err="1">
                <a:ea typeface="Verdana" panose="020B0604030504040204" pitchFamily="34" charset="0"/>
                <a:cs typeface="Verdana" panose="020B0604030504040204" pitchFamily="34" charset="0"/>
                <a:sym typeface="Wingdings" panose="05000000000000000000" pitchFamily="2" charset="2"/>
              </a:rPr>
              <a:t>maanden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vanaf</a:t>
            </a:r>
            <a:r>
              <a:rPr lang="fr-BE" sz="1600" dirty="0">
                <a:ea typeface="Verdana" panose="020B0604030504040204" pitchFamily="34" charset="0"/>
                <a:cs typeface="Verdana" panose="020B0604030504040204" pitchFamily="34" charset="0"/>
                <a:sym typeface="Wingdings" panose="05000000000000000000" pitchFamily="2" charset="2"/>
              </a:rPr>
              <a:t> de </a:t>
            </a:r>
            <a:r>
              <a:rPr lang="fr-BE" sz="1600" dirty="0" err="1">
                <a:ea typeface="Verdana" panose="020B0604030504040204" pitchFamily="34" charset="0"/>
                <a:cs typeface="Verdana" panose="020B0604030504040204" pitchFamily="34" charset="0"/>
                <a:sym typeface="Wingdings" panose="05000000000000000000" pitchFamily="2" charset="2"/>
              </a:rPr>
              <a:t>derde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werkdag</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volgend</a:t>
            </a:r>
            <a:r>
              <a:rPr lang="fr-BE" sz="1600" dirty="0">
                <a:ea typeface="Verdana" panose="020B0604030504040204" pitchFamily="34" charset="0"/>
                <a:cs typeface="Verdana" panose="020B0604030504040204" pitchFamily="34" charset="0"/>
                <a:sym typeface="Wingdings" panose="05000000000000000000" pitchFamily="2" charset="2"/>
              </a:rPr>
              <a:t> op de </a:t>
            </a:r>
            <a:r>
              <a:rPr lang="fr-BE" sz="1600" dirty="0" err="1">
                <a:ea typeface="Verdana" panose="020B0604030504040204" pitchFamily="34" charset="0"/>
                <a:cs typeface="Verdana" panose="020B0604030504040204" pitchFamily="34" charset="0"/>
                <a:sym typeface="Wingdings" panose="05000000000000000000" pitchFamily="2" charset="2"/>
              </a:rPr>
              <a:t>datum</a:t>
            </a:r>
            <a:r>
              <a:rPr lang="fr-BE" sz="1600" dirty="0">
                <a:ea typeface="Verdana" panose="020B0604030504040204" pitchFamily="34" charset="0"/>
                <a:cs typeface="Verdana" panose="020B0604030504040204" pitchFamily="34" charset="0"/>
                <a:sym typeface="Wingdings" panose="05000000000000000000" pitchFamily="2" charset="2"/>
              </a:rPr>
              <a:t> van </a:t>
            </a:r>
            <a:r>
              <a:rPr lang="fr-BE" sz="1600" dirty="0" err="1">
                <a:ea typeface="Verdana" panose="020B0604030504040204" pitchFamily="34" charset="0"/>
                <a:cs typeface="Verdana" panose="020B0604030504040204" pitchFamily="34" charset="0"/>
                <a:sym typeface="Wingdings" panose="05000000000000000000" pitchFamily="2" charset="2"/>
              </a:rPr>
              <a:t>verzending</a:t>
            </a:r>
            <a:r>
              <a:rPr lang="fr-BE" sz="1600" dirty="0">
                <a:ea typeface="Verdana" panose="020B0604030504040204" pitchFamily="34" charset="0"/>
                <a:cs typeface="Verdana" panose="020B0604030504040204" pitchFamily="34" charset="0"/>
                <a:sym typeface="Wingdings" panose="05000000000000000000" pitchFamily="2" charset="2"/>
              </a:rPr>
              <a:t>)</a:t>
            </a:r>
          </a:p>
          <a:p>
            <a:pPr marL="285750" indent="-285750" algn="just">
              <a:buFont typeface="Arial" panose="020B0604020202020204" pitchFamily="34" charset="0"/>
              <a:buChar char="•"/>
            </a:pPr>
            <a:endParaRPr lang="fr-BE" sz="1600" dirty="0">
              <a:ea typeface="Verdana" panose="020B0604030504040204" pitchFamily="34" charset="0"/>
              <a:cs typeface="Verdana" panose="020B0604030504040204" pitchFamily="34" charset="0"/>
              <a:sym typeface="Wingdings" panose="05000000000000000000" pitchFamily="2" charset="2"/>
            </a:endParaRPr>
          </a:p>
          <a:p>
            <a:pPr marL="285750" indent="-285750" algn="just">
              <a:buFont typeface="Arial" panose="020B0604020202020204" pitchFamily="34" charset="0"/>
              <a:buChar char="•"/>
            </a:pPr>
            <a:r>
              <a:rPr lang="fr-BE" sz="1600" dirty="0" err="1">
                <a:ea typeface="Verdana" panose="020B0604030504040204" pitchFamily="34" charset="0"/>
                <a:cs typeface="Verdana" panose="020B0604030504040204" pitchFamily="34" charset="0"/>
                <a:sym typeface="Wingdings" panose="05000000000000000000" pitchFamily="2" charset="2"/>
              </a:rPr>
              <a:t>Verzoek</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tot</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ambtshalve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ontheffing</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indienen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gezien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arrest</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een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nieuw</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feit</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uitmaakt</a:t>
            </a:r>
            <a:r>
              <a:rPr lang="fr-BE" sz="1600" dirty="0">
                <a:ea typeface="Verdana" panose="020B0604030504040204" pitchFamily="34" charset="0"/>
                <a:cs typeface="Verdana" panose="020B0604030504040204" pitchFamily="34" charset="0"/>
                <a:sym typeface="Wingdings" panose="05000000000000000000" pitchFamily="2" charset="2"/>
              </a:rPr>
              <a:t> (5 </a:t>
            </a:r>
            <a:r>
              <a:rPr lang="fr-BE" sz="1600" dirty="0" err="1">
                <a:ea typeface="Verdana" panose="020B0604030504040204" pitchFamily="34" charset="0"/>
                <a:cs typeface="Verdana" panose="020B0604030504040204" pitchFamily="34" charset="0"/>
                <a:sym typeface="Wingdings" panose="05000000000000000000" pitchFamily="2" charset="2"/>
              </a:rPr>
              <a:t>jaar</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vanaf</a:t>
            </a:r>
            <a:r>
              <a:rPr lang="fr-BE" sz="1600" dirty="0">
                <a:ea typeface="Verdana" panose="020B0604030504040204" pitchFamily="34" charset="0"/>
                <a:cs typeface="Verdana" panose="020B0604030504040204" pitchFamily="34" charset="0"/>
                <a:sym typeface="Wingdings" panose="05000000000000000000" pitchFamily="2" charset="2"/>
              </a:rPr>
              <a:t> 1 </a:t>
            </a:r>
            <a:r>
              <a:rPr lang="fr-BE" sz="1600" dirty="0" err="1">
                <a:ea typeface="Verdana" panose="020B0604030504040204" pitchFamily="34" charset="0"/>
                <a:cs typeface="Verdana" panose="020B0604030504040204" pitchFamily="34" charset="0"/>
                <a:sym typeface="Wingdings" panose="05000000000000000000" pitchFamily="2" charset="2"/>
              </a:rPr>
              <a:t>januari</a:t>
            </a:r>
            <a:r>
              <a:rPr lang="fr-BE" sz="1600" dirty="0">
                <a:ea typeface="Verdana" panose="020B0604030504040204" pitchFamily="34" charset="0"/>
                <a:cs typeface="Verdana" panose="020B0604030504040204" pitchFamily="34" charset="0"/>
                <a:sym typeface="Wingdings" panose="05000000000000000000" pitchFamily="2" charset="2"/>
              </a:rPr>
              <a:t> van het </a:t>
            </a:r>
            <a:r>
              <a:rPr lang="fr-BE" sz="1600" dirty="0" err="1">
                <a:ea typeface="Verdana" panose="020B0604030504040204" pitchFamily="34" charset="0"/>
                <a:cs typeface="Verdana" panose="020B0604030504040204" pitchFamily="34" charset="0"/>
                <a:sym typeface="Wingdings" panose="05000000000000000000" pitchFamily="2" charset="2"/>
              </a:rPr>
              <a:t>jaar</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waarin</a:t>
            </a:r>
            <a:r>
              <a:rPr lang="fr-BE" sz="1600" dirty="0">
                <a:ea typeface="Verdana" panose="020B0604030504040204" pitchFamily="34" charset="0"/>
                <a:cs typeface="Verdana" panose="020B0604030504040204" pitchFamily="34" charset="0"/>
                <a:sym typeface="Wingdings" panose="05000000000000000000" pitchFamily="2" charset="2"/>
              </a:rPr>
              <a:t> de </a:t>
            </a:r>
            <a:r>
              <a:rPr lang="fr-BE" sz="1600" dirty="0" err="1">
                <a:ea typeface="Verdana" panose="020B0604030504040204" pitchFamily="34" charset="0"/>
                <a:cs typeface="Verdana" panose="020B0604030504040204" pitchFamily="34" charset="0"/>
                <a:sym typeface="Wingdings" panose="05000000000000000000" pitchFamily="2" charset="2"/>
              </a:rPr>
              <a:t>belasting</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is</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gevestigd</a:t>
            </a:r>
            <a:r>
              <a:rPr lang="fr-BE" sz="1600" dirty="0">
                <a:ea typeface="Verdana" panose="020B0604030504040204" pitchFamily="34" charset="0"/>
                <a:cs typeface="Verdana" panose="020B0604030504040204" pitchFamily="34" charset="0"/>
                <a:sym typeface="Wingdings" panose="05000000000000000000" pitchFamily="2" charset="2"/>
              </a:rPr>
              <a:t>)</a:t>
            </a:r>
          </a:p>
          <a:p>
            <a:pPr marL="285750" indent="-285750" algn="just">
              <a:buFont typeface="Arial" panose="020B0604020202020204" pitchFamily="34" charset="0"/>
              <a:buChar char="•"/>
            </a:pPr>
            <a:endParaRPr lang="fr-BE" sz="1600" dirty="0">
              <a:ea typeface="Verdana" panose="020B0604030504040204" pitchFamily="34" charset="0"/>
              <a:cs typeface="Verdana" panose="020B0604030504040204" pitchFamily="34" charset="0"/>
              <a:sym typeface="Wingdings" panose="05000000000000000000" pitchFamily="2" charset="2"/>
            </a:endParaRPr>
          </a:p>
          <a:p>
            <a:pPr marL="285750" indent="-285750" algn="just">
              <a:buFont typeface="Arial" panose="020B0604020202020204" pitchFamily="34" charset="0"/>
              <a:buChar char="•"/>
            </a:pPr>
            <a:r>
              <a:rPr lang="fr-BE" sz="1600" dirty="0" err="1">
                <a:ea typeface="Verdana" panose="020B0604030504040204" pitchFamily="34" charset="0"/>
                <a:cs typeface="Verdana" panose="020B0604030504040204" pitchFamily="34" charset="0"/>
                <a:sym typeface="Wingdings" panose="05000000000000000000" pitchFamily="2" charset="2"/>
              </a:rPr>
              <a:t>Vordering</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tot</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schadevergoeding</a:t>
            </a:r>
            <a:r>
              <a:rPr lang="fr-BE" sz="1600" dirty="0">
                <a:ea typeface="Verdana" panose="020B0604030504040204" pitchFamily="34" charset="0"/>
                <a:cs typeface="Verdana" panose="020B0604030504040204" pitchFamily="34" charset="0"/>
                <a:sym typeface="Wingdings" panose="05000000000000000000" pitchFamily="2" charset="2"/>
              </a:rPr>
              <a:t> van </a:t>
            </a:r>
            <a:r>
              <a:rPr lang="fr-BE" sz="1600" dirty="0" err="1">
                <a:ea typeface="Verdana" panose="020B0604030504040204" pitchFamily="34" charset="0"/>
                <a:cs typeface="Verdana" panose="020B0604030504040204" pitchFamily="34" charset="0"/>
                <a:sym typeface="Wingdings" panose="05000000000000000000" pitchFamily="2" charset="2"/>
              </a:rPr>
              <a:t>Belgische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staat</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wegens</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schending</a:t>
            </a:r>
            <a:r>
              <a:rPr lang="fr-BE" sz="1600" dirty="0">
                <a:ea typeface="Verdana" panose="020B0604030504040204" pitchFamily="34" charset="0"/>
                <a:cs typeface="Verdana" panose="020B0604030504040204" pitchFamily="34" charset="0"/>
                <a:sym typeface="Wingdings" panose="05000000000000000000" pitchFamily="2" charset="2"/>
              </a:rPr>
              <a:t> van </a:t>
            </a:r>
            <a:r>
              <a:rPr lang="fr-BE" sz="1600" dirty="0" err="1">
                <a:ea typeface="Verdana" panose="020B0604030504040204" pitchFamily="34" charset="0"/>
                <a:cs typeface="Verdana" panose="020B0604030504040204" pitchFamily="34" charset="0"/>
                <a:sym typeface="Wingdings" panose="05000000000000000000" pitchFamily="2" charset="2"/>
              </a:rPr>
              <a:t>Unierecht</a:t>
            </a:r>
            <a:endParaRPr lang="fr-BE" sz="1600" dirty="0">
              <a:ea typeface="Verdana" panose="020B0604030504040204" pitchFamily="34" charset="0"/>
              <a:cs typeface="Verdana" panose="020B0604030504040204" pitchFamily="34" charset="0"/>
              <a:sym typeface="Wingdings" panose="05000000000000000000" pitchFamily="2" charset="2"/>
            </a:endParaRPr>
          </a:p>
          <a:p>
            <a:pPr marL="285750" indent="-285750" algn="just">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p:txBody>
      </p:sp>
      <p:sp>
        <p:nvSpPr>
          <p:cNvPr id="12" name="Titel 1"/>
          <p:cNvSpPr txBox="1">
            <a:spLocks/>
          </p:cNvSpPr>
          <p:nvPr/>
        </p:nvSpPr>
        <p:spPr>
          <a:xfrm>
            <a:off x="626499" y="1526856"/>
            <a:ext cx="113521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Mogelijkheden voor belastingplichtigen die reële huurwaarde/inkomsten hebben aangegeven?</a:t>
            </a:r>
          </a:p>
        </p:txBody>
      </p:sp>
      <p:pic>
        <p:nvPicPr>
          <p:cNvPr id="13" name="Picture 3" descr="Afbeeldingsresultaat voor huurmark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4783" y="3841461"/>
            <a:ext cx="2427316" cy="2151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745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732412"/>
            <a:ext cx="11169261" cy="587912"/>
          </a:xfrm>
        </p:spPr>
        <p:txBody>
          <a:bodyPr>
            <a:noAutofit/>
          </a:bodyPr>
          <a:lstStyle/>
          <a:p>
            <a:pPr algn="just"/>
            <a:r>
              <a:rPr lang="fr-BE" sz="4000" dirty="0">
                <a:solidFill>
                  <a:srgbClr val="0038A8"/>
                </a:solidFill>
              </a:rPr>
              <a:t>Toekomstig </a:t>
            </a:r>
            <a:r>
              <a:rPr lang="fr-BE" sz="4000" dirty="0" err="1">
                <a:solidFill>
                  <a:srgbClr val="0038A8"/>
                </a:solidFill>
              </a:rPr>
              <a:t>Belgisch</a:t>
            </a:r>
            <a:r>
              <a:rPr lang="fr-BE" sz="4000" dirty="0">
                <a:solidFill>
                  <a:srgbClr val="0038A8"/>
                </a:solidFill>
              </a:rPr>
              <a:t> </a:t>
            </a:r>
            <a:r>
              <a:rPr lang="fr-BE" sz="4000" dirty="0" err="1">
                <a:solidFill>
                  <a:srgbClr val="0038A8"/>
                </a:solidFill>
              </a:rPr>
              <a:t>belastingregime</a:t>
            </a:r>
            <a:r>
              <a:rPr lang="fr-BE" sz="4000" dirty="0">
                <a:solidFill>
                  <a:srgbClr val="0038A8"/>
                </a:solidFill>
              </a:rPr>
              <a:t>?</a:t>
            </a:r>
            <a:endParaRPr lang="nl-BE" sz="2800" dirty="0">
              <a:solidFill>
                <a:srgbClr val="0038A8"/>
              </a:solidFill>
            </a:endParaRPr>
          </a:p>
        </p:txBody>
      </p:sp>
      <p:sp>
        <p:nvSpPr>
          <p:cNvPr id="6" name="Tekstvak 5"/>
          <p:cNvSpPr txBox="1"/>
          <p:nvPr/>
        </p:nvSpPr>
        <p:spPr>
          <a:xfrm>
            <a:off x="-88396" y="2042098"/>
            <a:ext cx="11353800" cy="646331"/>
          </a:xfrm>
          <a:prstGeom prst="rect">
            <a:avLst/>
          </a:prstGeom>
          <a:noFill/>
        </p:spPr>
        <p:txBody>
          <a:bodyPr wrap="square" rtlCol="0">
            <a:spAutoFit/>
          </a:bodyPr>
          <a:lstStyle/>
          <a:p>
            <a:endParaRPr lang="nl-NL" dirty="0">
              <a:latin typeface="Verdana" panose="020B0604030504040204" pitchFamily="34" charset="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p:txBody>
      </p:sp>
      <p:sp>
        <p:nvSpPr>
          <p:cNvPr id="8" name="Titel 1"/>
          <p:cNvSpPr txBox="1">
            <a:spLocks/>
          </p:cNvSpPr>
          <p:nvPr/>
        </p:nvSpPr>
        <p:spPr>
          <a:xfrm>
            <a:off x="766293" y="8852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el 1"/>
          <p:cNvSpPr txBox="1">
            <a:spLocks/>
          </p:cNvSpPr>
          <p:nvPr/>
        </p:nvSpPr>
        <p:spPr>
          <a:xfrm>
            <a:off x="749804" y="33676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626499" y="2936244"/>
            <a:ext cx="10795188" cy="830997"/>
          </a:xfrm>
          <a:prstGeom prst="rect">
            <a:avLst/>
          </a:prstGeom>
        </p:spPr>
        <p:txBody>
          <a:bodyPr wrap="square">
            <a:spAutoFit/>
          </a:bodyPr>
          <a:lstStyle/>
          <a:p>
            <a:endParaRPr lang="nl-NL" sz="1600"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p:txBody>
      </p:sp>
      <p:sp>
        <p:nvSpPr>
          <p:cNvPr id="10" name="Titel 1"/>
          <p:cNvSpPr txBox="1">
            <a:spLocks/>
          </p:cNvSpPr>
          <p:nvPr/>
        </p:nvSpPr>
        <p:spPr>
          <a:xfrm>
            <a:off x="626499" y="13628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sz="2400" dirty="0">
              <a:latin typeface="Verdana" panose="020B0604030504040204" pitchFamily="34" charset="0"/>
              <a:ea typeface="Verdana" panose="020B0604030504040204" pitchFamily="34" charset="0"/>
              <a:cs typeface="Verdana" panose="020B0604030504040204" pitchFamily="34" charset="0"/>
            </a:endParaRPr>
          </a:p>
        </p:txBody>
      </p:sp>
      <p:sp>
        <p:nvSpPr>
          <p:cNvPr id="11" name="Rechthoek 10"/>
          <p:cNvSpPr/>
          <p:nvPr/>
        </p:nvSpPr>
        <p:spPr>
          <a:xfrm>
            <a:off x="626499" y="2339335"/>
            <a:ext cx="10795188" cy="1077218"/>
          </a:xfrm>
          <a:prstGeom prst="rect">
            <a:avLst/>
          </a:prstGeom>
        </p:spPr>
        <p:txBody>
          <a:bodyPr wrap="square">
            <a:spAutoFit/>
          </a:bodyPr>
          <a:lstStyle/>
          <a:p>
            <a:pPr marL="285750" indent="-285750" algn="just">
              <a:buFont typeface="Arial" panose="020B0604020202020204" pitchFamily="34" charset="0"/>
              <a:buChar char="•"/>
            </a:pPr>
            <a:r>
              <a:rPr lang="fr-BE" sz="1600" dirty="0" err="1">
                <a:ea typeface="Verdana" panose="020B0604030504040204" pitchFamily="34" charset="0"/>
                <a:cs typeface="Verdana" panose="020B0604030504040204" pitchFamily="34" charset="0"/>
                <a:sym typeface="Wingdings" panose="05000000000000000000" pitchFamily="2" charset="2"/>
              </a:rPr>
              <a:t>Gebruik</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buitenlands</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lokaal</a:t>
            </a:r>
            <a:r>
              <a:rPr lang="fr-BE" sz="1600" dirty="0">
                <a:ea typeface="Verdana" panose="020B0604030504040204" pitchFamily="34" charset="0"/>
                <a:cs typeface="Verdana" panose="020B0604030504040204" pitchFamily="34" charset="0"/>
                <a:sym typeface="Wingdings" panose="05000000000000000000" pitchFamily="2" charset="2"/>
              </a:rPr>
              <a:t> KI of </a:t>
            </a:r>
            <a:r>
              <a:rPr lang="fr-BE" sz="1600" dirty="0" err="1">
                <a:ea typeface="Verdana" panose="020B0604030504040204" pitchFamily="34" charset="0"/>
                <a:cs typeface="Verdana" panose="020B0604030504040204" pitchFamily="34" charset="0"/>
                <a:sym typeface="Wingdings" panose="05000000000000000000" pitchFamily="2" charset="2"/>
              </a:rPr>
              <a:t>toekennen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Belgisch</a:t>
            </a:r>
            <a:r>
              <a:rPr lang="fr-BE" sz="1600" dirty="0">
                <a:ea typeface="Verdana" panose="020B0604030504040204" pitchFamily="34" charset="0"/>
                <a:cs typeface="Verdana" panose="020B0604030504040204" pitchFamily="34" charset="0"/>
                <a:sym typeface="Wingdings" panose="05000000000000000000" pitchFamily="2" charset="2"/>
              </a:rPr>
              <a:t> KI </a:t>
            </a:r>
            <a:r>
              <a:rPr lang="fr-BE" sz="1600" dirty="0" err="1">
                <a:ea typeface="Verdana" panose="020B0604030504040204" pitchFamily="34" charset="0"/>
                <a:cs typeface="Verdana" panose="020B0604030504040204" pitchFamily="34" charset="0"/>
                <a:sym typeface="Wingdings" panose="05000000000000000000" pitchFamily="2" charset="2"/>
              </a:rPr>
              <a:t>aan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buitenlandse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onroerende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goederen</a:t>
            </a:r>
            <a:endParaRPr lang="fr-BE" sz="1600" dirty="0">
              <a:ea typeface="Verdana" panose="020B0604030504040204" pitchFamily="34" charset="0"/>
              <a:cs typeface="Verdana" panose="020B0604030504040204" pitchFamily="34" charset="0"/>
              <a:sym typeface="Wingdings" panose="05000000000000000000" pitchFamily="2" charset="2"/>
            </a:endParaRPr>
          </a:p>
          <a:p>
            <a:pPr marL="285750" indent="-285750" algn="just">
              <a:buFont typeface="Arial" panose="020B0604020202020204" pitchFamily="34" charset="0"/>
              <a:buChar char="•"/>
            </a:pPr>
            <a:endParaRPr lang="fr-BE" sz="1600" dirty="0">
              <a:ea typeface="Verdana" panose="020B0604030504040204" pitchFamily="34" charset="0"/>
              <a:cs typeface="Verdana" panose="020B0604030504040204" pitchFamily="34" charset="0"/>
              <a:sym typeface="Wingdings" panose="05000000000000000000" pitchFamily="2" charset="2"/>
            </a:endParaRPr>
          </a:p>
          <a:p>
            <a:pPr marL="285750" indent="-285750" algn="just">
              <a:buFont typeface="Arial" panose="020B0604020202020204" pitchFamily="34" charset="0"/>
              <a:buChar char="•"/>
            </a:pPr>
            <a:r>
              <a:rPr lang="fr-BE" sz="1600" dirty="0" err="1">
                <a:ea typeface="Verdana" panose="020B0604030504040204" pitchFamily="34" charset="0"/>
                <a:cs typeface="Verdana" panose="020B0604030504040204" pitchFamily="34" charset="0"/>
                <a:sym typeface="Wingdings" panose="05000000000000000000" pitchFamily="2" charset="2"/>
              </a:rPr>
              <a:t>Omrekening</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werkelijke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huurwaarde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naar</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Belgisch</a:t>
            </a:r>
            <a:r>
              <a:rPr lang="fr-BE" sz="1600" dirty="0">
                <a:ea typeface="Verdana" panose="020B0604030504040204" pitchFamily="34" charset="0"/>
                <a:cs typeface="Verdana" panose="020B0604030504040204" pitchFamily="34" charset="0"/>
                <a:sym typeface="Wingdings" panose="05000000000000000000" pitchFamily="2" charset="2"/>
              </a:rPr>
              <a:t> KI via </a:t>
            </a:r>
            <a:r>
              <a:rPr lang="fr-BE" sz="1600" dirty="0" err="1">
                <a:ea typeface="Verdana" panose="020B0604030504040204" pitchFamily="34" charset="0"/>
                <a:cs typeface="Verdana" panose="020B0604030504040204" pitchFamily="34" charset="0"/>
                <a:sym typeface="Wingdings" panose="05000000000000000000" pitchFamily="2" charset="2"/>
              </a:rPr>
              <a:t>een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coëfficient</a:t>
            </a:r>
            <a:endParaRPr lang="fr-BE" sz="1600" dirty="0">
              <a:ea typeface="Verdana" panose="020B0604030504040204" pitchFamily="34" charset="0"/>
              <a:cs typeface="Verdana" panose="020B0604030504040204" pitchFamily="34" charset="0"/>
              <a:sym typeface="Wingdings" panose="05000000000000000000" pitchFamily="2" charset="2"/>
            </a:endParaRPr>
          </a:p>
          <a:p>
            <a:pPr marL="285750" indent="-285750" algn="just">
              <a:buFont typeface="Arial" panose="020B0604020202020204" pitchFamily="34" charset="0"/>
              <a:buChar char="•"/>
            </a:pPr>
            <a:endParaRPr lang="fr-BE" sz="1600" dirty="0">
              <a:ea typeface="Verdana" panose="020B0604030504040204" pitchFamily="34" charset="0"/>
              <a:cs typeface="Verdana" panose="020B0604030504040204" pitchFamily="34" charset="0"/>
              <a:sym typeface="Wingdings" panose="05000000000000000000" pitchFamily="2" charset="2"/>
            </a:endParaRPr>
          </a:p>
        </p:txBody>
      </p:sp>
      <p:sp>
        <p:nvSpPr>
          <p:cNvPr id="12" name="Titel 1"/>
          <p:cNvSpPr txBox="1">
            <a:spLocks/>
          </p:cNvSpPr>
          <p:nvPr/>
        </p:nvSpPr>
        <p:spPr>
          <a:xfrm>
            <a:off x="626499" y="1211308"/>
            <a:ext cx="113521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Aanpassing heffingsgrondslag </a:t>
            </a:r>
            <a:r>
              <a:rPr lang="nl-NL" sz="2400" b="1" i="1" dirty="0">
                <a:latin typeface="Verdana" panose="020B0604030504040204" pitchFamily="34" charset="0"/>
                <a:ea typeface="Verdana" panose="020B0604030504040204" pitchFamily="34" charset="0"/>
                <a:cs typeface="Verdana" panose="020B0604030504040204" pitchFamily="34" charset="0"/>
              </a:rPr>
              <a:t>buitenlands</a:t>
            </a:r>
            <a:r>
              <a:rPr lang="nl-NL" sz="2400" dirty="0">
                <a:latin typeface="Verdana" panose="020B0604030504040204" pitchFamily="34" charset="0"/>
                <a:ea typeface="Verdana" panose="020B0604030504040204" pitchFamily="34" charset="0"/>
                <a:cs typeface="Verdana" panose="020B0604030504040204" pitchFamily="34" charset="0"/>
              </a:rPr>
              <a:t> onroerend goed</a:t>
            </a:r>
          </a:p>
        </p:txBody>
      </p:sp>
      <p:sp>
        <p:nvSpPr>
          <p:cNvPr id="13" name="Titel 1"/>
          <p:cNvSpPr txBox="1">
            <a:spLocks/>
          </p:cNvSpPr>
          <p:nvPr/>
        </p:nvSpPr>
        <p:spPr>
          <a:xfrm>
            <a:off x="626499" y="34907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593521" y="4275313"/>
            <a:ext cx="10421116" cy="461665"/>
          </a:xfrm>
          <a:prstGeom prst="rect">
            <a:avLst/>
          </a:prstGeom>
        </p:spPr>
        <p:txBody>
          <a:bodyPr wrap="square">
            <a:spAutoFit/>
          </a:bodyPr>
          <a:lstStyle/>
          <a:p>
            <a:r>
              <a:rPr lang="nl-NL" sz="2400" dirty="0">
                <a:latin typeface="Verdana" panose="020B0604030504040204" pitchFamily="34" charset="0"/>
                <a:ea typeface="Verdana" panose="020B0604030504040204" pitchFamily="34" charset="0"/>
                <a:cs typeface="Verdana" panose="020B0604030504040204" pitchFamily="34" charset="0"/>
              </a:rPr>
              <a:t>Aanpassing heffingsgrondslag </a:t>
            </a:r>
            <a:r>
              <a:rPr lang="nl-NL" sz="2400" b="1" i="1" dirty="0">
                <a:latin typeface="Verdana" panose="020B0604030504040204" pitchFamily="34" charset="0"/>
                <a:ea typeface="Verdana" panose="020B0604030504040204" pitchFamily="34" charset="0"/>
                <a:cs typeface="Verdana" panose="020B0604030504040204" pitchFamily="34" charset="0"/>
              </a:rPr>
              <a:t>Belgisch</a:t>
            </a:r>
            <a:r>
              <a:rPr lang="nl-NL" sz="2400" dirty="0">
                <a:latin typeface="Verdana" panose="020B0604030504040204" pitchFamily="34" charset="0"/>
                <a:ea typeface="Verdana" panose="020B0604030504040204" pitchFamily="34" charset="0"/>
                <a:cs typeface="Verdana" panose="020B0604030504040204" pitchFamily="34" charset="0"/>
              </a:rPr>
              <a:t> onroerend goed</a:t>
            </a:r>
          </a:p>
        </p:txBody>
      </p:sp>
      <p:sp>
        <p:nvSpPr>
          <p:cNvPr id="14" name="Rechthoek 13"/>
          <p:cNvSpPr/>
          <p:nvPr/>
        </p:nvSpPr>
        <p:spPr>
          <a:xfrm>
            <a:off x="610010" y="4816336"/>
            <a:ext cx="10795188" cy="584775"/>
          </a:xfrm>
          <a:prstGeom prst="rect">
            <a:avLst/>
          </a:prstGeom>
        </p:spPr>
        <p:txBody>
          <a:bodyPr wrap="square">
            <a:spAutoFit/>
          </a:bodyPr>
          <a:lstStyle/>
          <a:p>
            <a:pPr marL="285750" indent="-285750" algn="just">
              <a:buFont typeface="Arial" panose="020B0604020202020204" pitchFamily="34" charset="0"/>
              <a:buChar char="•"/>
            </a:pPr>
            <a:r>
              <a:rPr lang="fr-BE" sz="1600" dirty="0" err="1">
                <a:ea typeface="Verdana" panose="020B0604030504040204" pitchFamily="34" charset="0"/>
                <a:cs typeface="Verdana" panose="020B0604030504040204" pitchFamily="34" charset="0"/>
                <a:sym typeface="Wingdings" panose="05000000000000000000" pitchFamily="2" charset="2"/>
              </a:rPr>
              <a:t>Berekenen</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onroerende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inkomsten</a:t>
            </a:r>
            <a:r>
              <a:rPr lang="fr-BE" sz="1600" dirty="0">
                <a:ea typeface="Verdana" panose="020B0604030504040204" pitchFamily="34" charset="0"/>
                <a:cs typeface="Verdana" panose="020B0604030504040204" pitchFamily="34" charset="0"/>
                <a:sym typeface="Wingdings" panose="05000000000000000000" pitchFamily="2" charset="2"/>
              </a:rPr>
              <a:t> op </a:t>
            </a:r>
            <a:r>
              <a:rPr lang="fr-BE" sz="1600" dirty="0" err="1">
                <a:ea typeface="Verdana" panose="020B0604030504040204" pitchFamily="34" charset="0"/>
                <a:cs typeface="Verdana" panose="020B0604030504040204" pitchFamily="34" charset="0"/>
                <a:sym typeface="Wingdings" panose="05000000000000000000" pitchFamily="2" charset="2"/>
              </a:rPr>
              <a:t>huurwaarde</a:t>
            </a:r>
            <a:r>
              <a:rPr lang="fr-BE" sz="1600" dirty="0">
                <a:ea typeface="Verdana" panose="020B0604030504040204" pitchFamily="34" charset="0"/>
                <a:cs typeface="Verdana" panose="020B0604030504040204" pitchFamily="34" charset="0"/>
                <a:sym typeface="Wingdings" panose="05000000000000000000" pitchFamily="2" charset="2"/>
              </a:rPr>
              <a:t> of </a:t>
            </a:r>
            <a:r>
              <a:rPr lang="fr-BE" sz="1600" dirty="0" err="1">
                <a:ea typeface="Verdana" panose="020B0604030504040204" pitchFamily="34" charset="0"/>
                <a:cs typeface="Verdana" panose="020B0604030504040204" pitchFamily="34" charset="0"/>
                <a:sym typeface="Wingdings" panose="05000000000000000000" pitchFamily="2" charset="2"/>
              </a:rPr>
              <a:t>werkelijke</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huurinkomsten</a:t>
            </a:r>
            <a:r>
              <a:rPr lang="fr-BE" sz="1600" dirty="0">
                <a:ea typeface="Verdana" panose="020B0604030504040204" pitchFamily="34" charset="0"/>
                <a:cs typeface="Verdana" panose="020B0604030504040204" pitchFamily="34" charset="0"/>
                <a:sym typeface="Wingdings" panose="05000000000000000000" pitchFamily="2" charset="2"/>
              </a:rPr>
              <a:t> van </a:t>
            </a:r>
            <a:r>
              <a:rPr lang="fr-BE" sz="1600" dirty="0" err="1">
                <a:ea typeface="Verdana" panose="020B0604030504040204" pitchFamily="34" charset="0"/>
                <a:cs typeface="Verdana" panose="020B0604030504040204" pitchFamily="34" charset="0"/>
                <a:sym typeface="Wingdings" panose="05000000000000000000" pitchFamily="2" charset="2"/>
              </a:rPr>
              <a:t>onroerend</a:t>
            </a:r>
            <a:r>
              <a:rPr lang="fr-BE" sz="1600" dirty="0">
                <a:ea typeface="Verdana" panose="020B0604030504040204" pitchFamily="34" charset="0"/>
                <a:cs typeface="Verdana" panose="020B0604030504040204" pitchFamily="34" charset="0"/>
                <a:sym typeface="Wingdings" panose="05000000000000000000" pitchFamily="2" charset="2"/>
              </a:rPr>
              <a:t> </a:t>
            </a:r>
            <a:r>
              <a:rPr lang="fr-BE" sz="1600" dirty="0" err="1">
                <a:ea typeface="Verdana" panose="020B0604030504040204" pitchFamily="34" charset="0"/>
                <a:cs typeface="Verdana" panose="020B0604030504040204" pitchFamily="34" charset="0"/>
                <a:sym typeface="Wingdings" panose="05000000000000000000" pitchFamily="2" charset="2"/>
              </a:rPr>
              <a:t>goed</a:t>
            </a:r>
            <a:endParaRPr lang="fr-BE" sz="1600" dirty="0">
              <a:ea typeface="Verdana" panose="020B0604030504040204" pitchFamily="34" charset="0"/>
              <a:cs typeface="Verdana" panose="020B0604030504040204" pitchFamily="34" charset="0"/>
              <a:sym typeface="Wingdings" panose="05000000000000000000" pitchFamily="2" charset="2"/>
            </a:endParaRPr>
          </a:p>
          <a:p>
            <a:pPr marL="285750" indent="-285750" algn="just">
              <a:buFont typeface="Arial" panose="020B0604020202020204" pitchFamily="34" charset="0"/>
              <a:buChar char="•"/>
            </a:pPr>
            <a:endParaRPr lang="fr-BE" sz="1600" dirty="0">
              <a:ea typeface="Verdana" panose="020B0604030504040204" pitchFamily="34" charset="0"/>
              <a:cs typeface="Verdana" panose="020B0604030504040204" pitchFamily="34" charset="0"/>
              <a:sym typeface="Wingdings" panose="05000000000000000000" pitchFamily="2" charset="2"/>
            </a:endParaRPr>
          </a:p>
        </p:txBody>
      </p:sp>
      <p:pic>
        <p:nvPicPr>
          <p:cNvPr id="4" name="Afbeelding 3"/>
          <p:cNvPicPr>
            <a:picLocks noChangeAspect="1"/>
          </p:cNvPicPr>
          <p:nvPr/>
        </p:nvPicPr>
        <p:blipFill>
          <a:blip r:embed="rId2"/>
          <a:stretch>
            <a:fillRect/>
          </a:stretch>
        </p:blipFill>
        <p:spPr>
          <a:xfrm>
            <a:off x="9601200" y="2200938"/>
            <a:ext cx="2255794" cy="1424594"/>
          </a:xfrm>
          <a:prstGeom prst="rect">
            <a:avLst/>
          </a:prstGeom>
        </p:spPr>
      </p:pic>
    </p:spTree>
    <p:extLst>
      <p:ext uri="{BB962C8B-B14F-4D97-AF65-F5344CB8AC3E}">
        <p14:creationId xmlns:p14="http://schemas.microsoft.com/office/powerpoint/2010/main" val="1688702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xmlns="" id="{E4ED2C97-96C6-4C53-A7F4-CEB1958AF39A}"/>
              </a:ext>
            </a:extLst>
          </p:cNvPr>
          <p:cNvSpPr/>
          <p:nvPr/>
        </p:nvSpPr>
        <p:spPr>
          <a:xfrm>
            <a:off x="712381" y="691116"/>
            <a:ext cx="10972800" cy="1892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xmlns="" id="{407236A6-BC84-4F7B-B285-063C05620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614" y="-12582"/>
            <a:ext cx="8293393" cy="4891567"/>
          </a:xfrm>
          <a:prstGeom prst="rect">
            <a:avLst/>
          </a:prstGeom>
        </p:spPr>
      </p:pic>
      <p:sp>
        <p:nvSpPr>
          <p:cNvPr id="7" name="Tekstvak 6">
            <a:extLst>
              <a:ext uri="{FF2B5EF4-FFF2-40B4-BE49-F238E27FC236}">
                <a16:creationId xmlns:a16="http://schemas.microsoft.com/office/drawing/2014/main" xmlns="" id="{88EE0915-13B7-433C-B18A-1EFFC50677DD}"/>
              </a:ext>
            </a:extLst>
          </p:cNvPr>
          <p:cNvSpPr txBox="1"/>
          <p:nvPr/>
        </p:nvSpPr>
        <p:spPr>
          <a:xfrm>
            <a:off x="4359349" y="5241791"/>
            <a:ext cx="4072270" cy="523220"/>
          </a:xfrm>
          <a:prstGeom prst="rect">
            <a:avLst/>
          </a:prstGeom>
          <a:noFill/>
        </p:spPr>
        <p:txBody>
          <a:bodyPr wrap="square" rtlCol="0">
            <a:spAutoFit/>
          </a:bodyPr>
          <a:lstStyle/>
          <a:p>
            <a:r>
              <a:rPr lang="nl-BE" sz="2800" b="1" dirty="0" err="1"/>
              <a:t>Any</a:t>
            </a:r>
            <a:r>
              <a:rPr lang="nl-BE" sz="2800" b="1" dirty="0"/>
              <a:t> </a:t>
            </a:r>
            <a:r>
              <a:rPr lang="nl-BE" sz="2800" b="1" dirty="0" err="1"/>
              <a:t>further</a:t>
            </a:r>
            <a:r>
              <a:rPr lang="nl-BE" sz="2800" b="1" dirty="0"/>
              <a:t> </a:t>
            </a:r>
            <a:r>
              <a:rPr lang="nl-BE" sz="2800" b="1" dirty="0" err="1"/>
              <a:t>questions</a:t>
            </a:r>
            <a:r>
              <a:rPr lang="nl-BE" sz="2800" b="1" dirty="0"/>
              <a:t> ?</a:t>
            </a:r>
          </a:p>
        </p:txBody>
      </p:sp>
    </p:spTree>
    <p:extLst>
      <p:ext uri="{BB962C8B-B14F-4D97-AF65-F5344CB8AC3E}">
        <p14:creationId xmlns:p14="http://schemas.microsoft.com/office/powerpoint/2010/main" val="4207863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0"/>
          </p:nvPr>
        </p:nvSpPr>
        <p:spPr>
          <a:xfrm>
            <a:off x="9414981" y="4074519"/>
            <a:ext cx="2312731" cy="1207947"/>
          </a:xfrm>
        </p:spPr>
        <p:txBody>
          <a:bodyPr>
            <a:normAutofit/>
          </a:bodyPr>
          <a:lstStyle/>
          <a:p>
            <a:pPr marL="60273"/>
            <a:r>
              <a:rPr lang="nl-NL" dirty="0"/>
              <a:t>Universiteit Gent</a:t>
            </a:r>
            <a:br>
              <a:rPr lang="nl-NL" dirty="0"/>
            </a:br>
            <a:r>
              <a:rPr lang="nl-NL" dirty="0"/>
              <a:t>@</a:t>
            </a:r>
            <a:r>
              <a:rPr lang="nl-NL" dirty="0" err="1"/>
              <a:t>ugent</a:t>
            </a:r>
            <a:r>
              <a:rPr lang="nl-NL" dirty="0"/>
              <a:t/>
            </a:r>
            <a:br>
              <a:rPr lang="nl-NL" dirty="0"/>
            </a:br>
            <a:r>
              <a:rPr lang="nl-NL" dirty="0" err="1"/>
              <a:t>Ghent</a:t>
            </a:r>
            <a:r>
              <a:rPr lang="nl-NL" dirty="0"/>
              <a:t> University</a:t>
            </a:r>
          </a:p>
          <a:p>
            <a:endParaRPr lang="nl-NL" dirty="0"/>
          </a:p>
        </p:txBody>
      </p:sp>
      <p:sp>
        <p:nvSpPr>
          <p:cNvPr id="2" name="Title 1"/>
          <p:cNvSpPr>
            <a:spLocks noGrp="1"/>
          </p:cNvSpPr>
          <p:nvPr>
            <p:ph type="ctrTitle"/>
          </p:nvPr>
        </p:nvSpPr>
        <p:spPr>
          <a:xfrm>
            <a:off x="907842" y="1225716"/>
            <a:ext cx="7183535" cy="4056750"/>
          </a:xfrm>
        </p:spPr>
        <p:txBody>
          <a:bodyPr/>
          <a:lstStyle/>
          <a:p>
            <a:r>
              <a:rPr lang="nl-BE" sz="2461" dirty="0"/>
              <a:t>Mark Delanote							Bart Peeters</a:t>
            </a:r>
            <a:r>
              <a:rPr lang="nl-BE" dirty="0"/>
              <a:t/>
            </a:r>
            <a:br>
              <a:rPr lang="nl-BE" dirty="0"/>
            </a:br>
            <a:r>
              <a:rPr lang="nl-BE" dirty="0"/>
              <a:t>Fiscaal recht 								Fiscaal recht</a:t>
            </a:r>
            <a:br>
              <a:rPr lang="nl-BE" dirty="0"/>
            </a:br>
            <a:r>
              <a:rPr lang="nl-BE" dirty="0"/>
              <a:t>mark.delanote@ugent.be	 				bart.peeters@ugent.be</a:t>
            </a:r>
            <a:br>
              <a:rPr lang="nl-BE" dirty="0"/>
            </a:br>
            <a:r>
              <a:rPr lang="nl-BE" dirty="0"/>
              <a:t/>
            </a:r>
            <a:br>
              <a:rPr lang="nl-BE" dirty="0"/>
            </a:br>
            <a:r>
              <a:rPr lang="nl-BE" dirty="0"/>
              <a:t/>
            </a:r>
            <a:br>
              <a:rPr lang="nl-BE" dirty="0"/>
            </a:br>
            <a:r>
              <a:rPr lang="nl-BE" dirty="0"/>
              <a:t/>
            </a:r>
            <a:br>
              <a:rPr lang="nl-BE" dirty="0"/>
            </a:br>
            <a:r>
              <a:rPr lang="nl-BE" dirty="0"/>
              <a:t/>
            </a:r>
            <a:br>
              <a:rPr lang="nl-BE" dirty="0"/>
            </a:br>
            <a:r>
              <a:rPr lang="nl-BE" dirty="0"/>
              <a:t/>
            </a:r>
            <a:br>
              <a:rPr lang="nl-BE" dirty="0"/>
            </a:br>
            <a:r>
              <a:rPr lang="nl-BE" cap="all" dirty="0"/>
              <a:t>Vakgroep </a:t>
            </a:r>
            <a:r>
              <a:rPr lang="nl-BE" cap="all" dirty="0" err="1"/>
              <a:t>Metajuridica</a:t>
            </a:r>
            <a:r>
              <a:rPr lang="nl-BE" cap="all" dirty="0"/>
              <a:t>, privaat- en ondernemingsrecht</a:t>
            </a:r>
            <a:br>
              <a:rPr lang="nl-BE" cap="all" dirty="0"/>
            </a:br>
            <a:r>
              <a:rPr lang="nl-BE" cap="all" dirty="0"/>
              <a:t>Onderzoeksgroep fiscaal recht</a:t>
            </a:r>
            <a:br>
              <a:rPr lang="nl-BE" cap="all" dirty="0"/>
            </a:br>
            <a:r>
              <a:rPr lang="nl-BE" dirty="0"/>
              <a:t>www.ugent.be</a:t>
            </a:r>
            <a:br>
              <a:rPr lang="nl-BE" dirty="0"/>
            </a:br>
            <a:r>
              <a:rPr lang="nl-BE" dirty="0"/>
              <a:t/>
            </a:r>
            <a:br>
              <a:rPr lang="nl-BE" dirty="0"/>
            </a:br>
            <a:endParaRPr lang="nl-BE" dirty="0"/>
          </a:p>
        </p:txBody>
      </p:sp>
      <p:pic>
        <p:nvPicPr>
          <p:cNvPr id="5"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2009" y="4167870"/>
            <a:ext cx="197168" cy="235744"/>
          </a:xfrm>
          <a:prstGeom prst="rect">
            <a:avLst/>
          </a:prstGeom>
        </p:spPr>
      </p:pic>
      <p:pic>
        <p:nvPicPr>
          <p:cNvPr id="6"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2009" y="4496965"/>
            <a:ext cx="197168" cy="250746"/>
          </a:xfrm>
          <a:prstGeom prst="rect">
            <a:avLst/>
          </a:prstGeom>
        </p:spPr>
      </p:pic>
      <p:pic>
        <p:nvPicPr>
          <p:cNvPr id="7"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5573" y="4857501"/>
            <a:ext cx="197168" cy="197168"/>
          </a:xfrm>
          <a:prstGeom prst="rect">
            <a:avLst/>
          </a:prstGeom>
        </p:spPr>
      </p:pic>
    </p:spTree>
    <p:extLst>
      <p:ext uri="{BB962C8B-B14F-4D97-AF65-F5344CB8AC3E}">
        <p14:creationId xmlns:p14="http://schemas.microsoft.com/office/powerpoint/2010/main" val="411963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432261"/>
            <a:ext cx="10515600" cy="587912"/>
          </a:xfrm>
        </p:spPr>
        <p:txBody>
          <a:bodyPr>
            <a:noAutofit/>
          </a:bodyPr>
          <a:lstStyle/>
          <a:p>
            <a:r>
              <a:rPr lang="nl-NL" sz="4000" dirty="0">
                <a:solidFill>
                  <a:srgbClr val="0038A8"/>
                </a:solidFill>
              </a:rPr>
              <a:t>Belgisch belastingregime van een buitenlands tweede verblijf </a:t>
            </a:r>
            <a:endParaRPr lang="nl-BE" sz="2800" dirty="0">
              <a:solidFill>
                <a:srgbClr val="0038A8"/>
              </a:solidFill>
            </a:endParaRPr>
          </a:p>
        </p:txBody>
      </p:sp>
      <p:sp>
        <p:nvSpPr>
          <p:cNvPr id="5" name="Titel 1"/>
          <p:cNvSpPr txBox="1">
            <a:spLocks/>
          </p:cNvSpPr>
          <p:nvPr/>
        </p:nvSpPr>
        <p:spPr>
          <a:xfrm>
            <a:off x="626499" y="10201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Algemeen</a:t>
            </a:r>
            <a:endParaRPr lang="nl-BE" sz="24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2" descr="Afbeeldingsresultaat voor vastgoed afbeel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9062" y="809221"/>
            <a:ext cx="2657302" cy="1992976"/>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inhoud 2">
            <a:extLst>
              <a:ext uri="{FF2B5EF4-FFF2-40B4-BE49-F238E27FC236}">
                <a16:creationId xmlns:a16="http://schemas.microsoft.com/office/drawing/2014/main" xmlns="" id="{5037A9CF-AC7A-4DA5-AEE7-90DE90F86B52}"/>
              </a:ext>
            </a:extLst>
          </p:cNvPr>
          <p:cNvSpPr txBox="1">
            <a:spLocks/>
          </p:cNvSpPr>
          <p:nvPr/>
        </p:nvSpPr>
        <p:spPr>
          <a:xfrm>
            <a:off x="626498" y="2034492"/>
            <a:ext cx="11149865" cy="450453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400" dirty="0">
                <a:sym typeface="Wingdings" panose="05000000000000000000" pitchFamily="2" charset="2"/>
              </a:rPr>
              <a:t> Belgisch belastingregime inzake inkomstenbelastingen </a:t>
            </a:r>
            <a:br>
              <a:rPr lang="nl-BE" sz="2400" dirty="0">
                <a:sym typeface="Wingdings" panose="05000000000000000000" pitchFamily="2" charset="2"/>
              </a:rPr>
            </a:br>
            <a:r>
              <a:rPr lang="nl-BE" sz="2400" dirty="0">
                <a:sym typeface="Wingdings" panose="05000000000000000000" pitchFamily="2" charset="2"/>
              </a:rPr>
              <a:t>		wordt geregeld in WIB 1992</a:t>
            </a:r>
            <a:br>
              <a:rPr lang="nl-BE" sz="2400" dirty="0">
                <a:sym typeface="Wingdings" panose="05000000000000000000" pitchFamily="2" charset="2"/>
              </a:rPr>
            </a:br>
            <a:r>
              <a:rPr lang="nl-BE" sz="2400" dirty="0">
                <a:sym typeface="Wingdings" panose="05000000000000000000" pitchFamily="2" charset="2"/>
              </a:rPr>
              <a:t> </a:t>
            </a:r>
            <a:br>
              <a:rPr lang="nl-BE" sz="2400" dirty="0">
                <a:sym typeface="Wingdings" panose="05000000000000000000" pitchFamily="2" charset="2"/>
              </a:rPr>
            </a:br>
            <a:r>
              <a:rPr lang="nl-BE" sz="2400" dirty="0">
                <a:sym typeface="Wingdings" panose="05000000000000000000" pitchFamily="2" charset="2"/>
              </a:rPr>
              <a:t>=&gt; internrechtelijk regime bevat slechts een beperkte correctie in het kader 		van link met buitenlandse belastingregimes</a:t>
            </a:r>
          </a:p>
          <a:p>
            <a:pPr marL="0" indent="0">
              <a:buFont typeface="Arial" panose="020B0604020202020204" pitchFamily="34" charset="0"/>
              <a:buNone/>
            </a:pPr>
            <a:r>
              <a:rPr lang="nl-BE" sz="2200" dirty="0">
                <a:sym typeface="Wingdings" panose="05000000000000000000" pitchFamily="2" charset="2"/>
              </a:rPr>
              <a:t>-art. 155 WIB 1992: toepassen van progressievoorbehoud voor (verdragsrechtelijk) vrij 			te stellen inkomsten</a:t>
            </a:r>
            <a:br>
              <a:rPr lang="nl-BE" sz="2200" dirty="0">
                <a:sym typeface="Wingdings" panose="05000000000000000000" pitchFamily="2" charset="2"/>
              </a:rPr>
            </a:br>
            <a:r>
              <a:rPr lang="nl-BE" sz="2200" dirty="0">
                <a:sym typeface="Wingdings" panose="05000000000000000000" pitchFamily="2" charset="2"/>
              </a:rPr>
              <a:t>-art. 156 WIB 1992: halvering van belasting op inkomsten uit buitenlandse onroerende 	goederen, wanneer België inkomsten niet moet vrijstellen op grond van een verdrag	ter vermijding van dubbele belasting</a:t>
            </a:r>
          </a:p>
          <a:p>
            <a:pPr marL="0" indent="0">
              <a:buFont typeface="Arial" panose="020B0604020202020204" pitchFamily="34" charset="0"/>
              <a:buNone/>
            </a:pPr>
            <a:endParaRPr lang="nl-BE" sz="2200" dirty="0">
              <a:sym typeface="Wingdings" panose="05000000000000000000" pitchFamily="2" charset="2"/>
            </a:endParaRPr>
          </a:p>
          <a:p>
            <a:pPr marL="0" indent="0">
              <a:buFont typeface="Arial" panose="020B0604020202020204" pitchFamily="34" charset="0"/>
              <a:buNone/>
            </a:pPr>
            <a:r>
              <a:rPr lang="nl-BE" sz="2200" dirty="0">
                <a:sym typeface="Wingdings" panose="05000000000000000000" pitchFamily="2" charset="2"/>
              </a:rPr>
              <a:t> Daarom eerst internrechtelijk kader, en vervolgens toelichting over gevolgen van 	vrijstellingsverplichtingen</a:t>
            </a:r>
            <a:r>
              <a:rPr lang="nl-BE" sz="2400" dirty="0">
                <a:sym typeface="Wingdings" panose="05000000000000000000" pitchFamily="2" charset="2"/>
              </a:rPr>
              <a:t/>
            </a:r>
            <a:br>
              <a:rPr lang="nl-BE" sz="2400" dirty="0">
                <a:sym typeface="Wingdings" panose="05000000000000000000" pitchFamily="2" charset="2"/>
              </a:rPr>
            </a:br>
            <a:endParaRPr lang="nl-BE" sz="2400" dirty="0"/>
          </a:p>
        </p:txBody>
      </p:sp>
    </p:spTree>
    <p:extLst>
      <p:ext uri="{BB962C8B-B14F-4D97-AF65-F5344CB8AC3E}">
        <p14:creationId xmlns:p14="http://schemas.microsoft.com/office/powerpoint/2010/main" val="520869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432261"/>
            <a:ext cx="10515600" cy="587912"/>
          </a:xfrm>
        </p:spPr>
        <p:txBody>
          <a:bodyPr>
            <a:noAutofit/>
          </a:bodyPr>
          <a:lstStyle/>
          <a:p>
            <a:r>
              <a:rPr lang="nl-NL" sz="4000" dirty="0">
                <a:solidFill>
                  <a:srgbClr val="0038A8"/>
                </a:solidFill>
              </a:rPr>
              <a:t>Belgisch belastingregime van een buitenlands tweede verblijf </a:t>
            </a:r>
            <a:endParaRPr lang="nl-BE" sz="2800" dirty="0">
              <a:solidFill>
                <a:srgbClr val="0038A8"/>
              </a:solidFill>
            </a:endParaRPr>
          </a:p>
        </p:txBody>
      </p:sp>
      <p:sp>
        <p:nvSpPr>
          <p:cNvPr id="5" name="Titel 1"/>
          <p:cNvSpPr txBox="1">
            <a:spLocks/>
          </p:cNvSpPr>
          <p:nvPr/>
        </p:nvSpPr>
        <p:spPr>
          <a:xfrm>
            <a:off x="626499" y="10201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Algemeen</a:t>
            </a:r>
            <a:endParaRPr lang="nl-BE" sz="24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2" descr="Afbeeldingsresultaat voor vastgoed afbeel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9062" y="809221"/>
            <a:ext cx="2657302" cy="1992976"/>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inhoud 2">
            <a:extLst>
              <a:ext uri="{FF2B5EF4-FFF2-40B4-BE49-F238E27FC236}">
                <a16:creationId xmlns:a16="http://schemas.microsoft.com/office/drawing/2014/main" xmlns="" id="{5037A9CF-AC7A-4DA5-AEE7-90DE90F86B52}"/>
              </a:ext>
            </a:extLst>
          </p:cNvPr>
          <p:cNvSpPr txBox="1">
            <a:spLocks/>
          </p:cNvSpPr>
          <p:nvPr/>
        </p:nvSpPr>
        <p:spPr>
          <a:xfrm>
            <a:off x="626499" y="2034492"/>
            <a:ext cx="10856664" cy="43025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dirty="0"/>
              <a:t>=&gt; Zelf rechtstreeks aankopen van onroerend goed</a:t>
            </a:r>
          </a:p>
          <a:p>
            <a:pPr marL="0" indent="0">
              <a:buFont typeface="Arial" panose="020B0604020202020204" pitchFamily="34" charset="0"/>
              <a:buNone/>
            </a:pPr>
            <a:r>
              <a:rPr lang="nl-BE" sz="2400" dirty="0"/>
              <a:t>	-privégebruik: belasting als onroerend inkomen</a:t>
            </a:r>
            <a:br>
              <a:rPr lang="nl-BE" sz="2400" dirty="0"/>
            </a:br>
            <a:r>
              <a:rPr lang="nl-BE" sz="2400" dirty="0"/>
              <a:t>	-beroepsmatig gebruik: inkomsten worden belast als beroepsinkomsten</a:t>
            </a:r>
            <a:br>
              <a:rPr lang="nl-BE" sz="2400" dirty="0"/>
            </a:br>
            <a:endParaRPr lang="nl-BE" sz="2400" dirty="0"/>
          </a:p>
          <a:p>
            <a:pPr marL="0" indent="0">
              <a:buFont typeface="Arial" panose="020B0604020202020204" pitchFamily="34" charset="0"/>
              <a:buNone/>
            </a:pPr>
            <a:r>
              <a:rPr lang="nl-BE" dirty="0"/>
              <a:t>=&gt; Investeren via een ‘onroerend goed’ vehikel </a:t>
            </a:r>
            <a:r>
              <a:rPr lang="nl-BE" sz="2600" dirty="0"/>
              <a:t>(vb. REIT (VS), SCI (Fr), …)</a:t>
            </a:r>
            <a:r>
              <a:rPr lang="nl-BE" dirty="0"/>
              <a:t/>
            </a:r>
            <a:br>
              <a:rPr lang="nl-BE" dirty="0"/>
            </a:br>
            <a:r>
              <a:rPr lang="nl-BE" sz="2400" dirty="0"/>
              <a:t>	</a:t>
            </a:r>
            <a:r>
              <a:rPr lang="nl-BE" sz="2400" dirty="0">
                <a:sym typeface="Wingdings" panose="05000000000000000000" pitchFamily="2" charset="2"/>
              </a:rPr>
              <a:t> wordt geïnvesteerd via een “rechtspersoon” of een </a:t>
            </a:r>
            <a:br>
              <a:rPr lang="nl-BE" sz="2400" dirty="0">
                <a:sym typeface="Wingdings" panose="05000000000000000000" pitchFamily="2" charset="2"/>
              </a:rPr>
            </a:br>
            <a:r>
              <a:rPr lang="nl-BE" sz="2400" dirty="0">
                <a:sym typeface="Wingdings" panose="05000000000000000000" pitchFamily="2" charset="2"/>
              </a:rPr>
              <a:t>			“fiscaal transparante structuur” ?</a:t>
            </a:r>
            <a:br>
              <a:rPr lang="nl-BE" sz="2400" dirty="0">
                <a:sym typeface="Wingdings" panose="05000000000000000000" pitchFamily="2" charset="2"/>
              </a:rPr>
            </a:br>
            <a:r>
              <a:rPr lang="nl-BE" sz="2400" dirty="0">
                <a:sym typeface="Wingdings" panose="05000000000000000000" pitchFamily="2" charset="2"/>
              </a:rPr>
              <a:t>	 Belasting van inkomsten wordt steeds bepaald vanuit de Belgische 				kwalificatie</a:t>
            </a:r>
          </a:p>
          <a:p>
            <a:pPr marL="0" indent="0">
              <a:buFont typeface="Arial" panose="020B0604020202020204" pitchFamily="34" charset="0"/>
              <a:buNone/>
            </a:pPr>
            <a:endParaRPr lang="nl-BE" sz="2400" dirty="0">
              <a:sym typeface="Wingdings" panose="05000000000000000000" pitchFamily="2" charset="2"/>
            </a:endParaRPr>
          </a:p>
        </p:txBody>
      </p:sp>
    </p:spTree>
    <p:extLst>
      <p:ext uri="{BB962C8B-B14F-4D97-AF65-F5344CB8AC3E}">
        <p14:creationId xmlns:p14="http://schemas.microsoft.com/office/powerpoint/2010/main" val="2302175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432261"/>
            <a:ext cx="10515600" cy="587912"/>
          </a:xfrm>
        </p:spPr>
        <p:txBody>
          <a:bodyPr>
            <a:noAutofit/>
          </a:bodyPr>
          <a:lstStyle/>
          <a:p>
            <a:r>
              <a:rPr lang="nl-NL" sz="4000" dirty="0">
                <a:solidFill>
                  <a:srgbClr val="0038A8"/>
                </a:solidFill>
              </a:rPr>
              <a:t>Belgisch belastingregime van een buitenlands tweede verblijf </a:t>
            </a:r>
            <a:endParaRPr lang="nl-BE" sz="2800" dirty="0">
              <a:solidFill>
                <a:srgbClr val="0038A8"/>
              </a:solidFill>
            </a:endParaRPr>
          </a:p>
        </p:txBody>
      </p:sp>
      <p:pic>
        <p:nvPicPr>
          <p:cNvPr id="7" name="Picture 2" descr="Afbeeldingsresultaat voor vastgoed afbeel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9344" y="2726840"/>
            <a:ext cx="2657302" cy="1992976"/>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inhoud 2">
            <a:extLst>
              <a:ext uri="{FF2B5EF4-FFF2-40B4-BE49-F238E27FC236}">
                <a16:creationId xmlns:a16="http://schemas.microsoft.com/office/drawing/2014/main" xmlns="" id="{5037A9CF-AC7A-4DA5-AEE7-90DE90F86B52}"/>
              </a:ext>
            </a:extLst>
          </p:cNvPr>
          <p:cNvSpPr txBox="1">
            <a:spLocks/>
          </p:cNvSpPr>
          <p:nvPr/>
        </p:nvSpPr>
        <p:spPr>
          <a:xfrm>
            <a:off x="778899" y="2034492"/>
            <a:ext cx="10786602" cy="43912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BE" sz="2400" dirty="0"/>
          </a:p>
        </p:txBody>
      </p:sp>
      <p:pic>
        <p:nvPicPr>
          <p:cNvPr id="10" name="Afbeelding 9">
            <a:extLst>
              <a:ext uri="{FF2B5EF4-FFF2-40B4-BE49-F238E27FC236}">
                <a16:creationId xmlns:a16="http://schemas.microsoft.com/office/drawing/2014/main" xmlns="" id="{45C359AE-A8AB-4544-9ACD-28F43CFCB0D3}"/>
              </a:ext>
            </a:extLst>
          </p:cNvPr>
          <p:cNvPicPr>
            <a:picLocks noChangeAspect="1"/>
          </p:cNvPicPr>
          <p:nvPr/>
        </p:nvPicPr>
        <p:blipFill>
          <a:blip r:embed="rId3"/>
          <a:stretch>
            <a:fillRect/>
          </a:stretch>
        </p:blipFill>
        <p:spPr>
          <a:xfrm>
            <a:off x="997520" y="1974241"/>
            <a:ext cx="1800225" cy="2543175"/>
          </a:xfrm>
          <a:prstGeom prst="rect">
            <a:avLst/>
          </a:prstGeom>
        </p:spPr>
      </p:pic>
      <p:pic>
        <p:nvPicPr>
          <p:cNvPr id="11" name="Picture 24">
            <a:extLst>
              <a:ext uri="{FF2B5EF4-FFF2-40B4-BE49-F238E27FC236}">
                <a16:creationId xmlns:a16="http://schemas.microsoft.com/office/drawing/2014/main" xmlns="" id="{0EA80209-8B2A-4865-8457-AB7A9AD4E8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tretch>
            <a:fillRect/>
          </a:stretch>
        </p:blipFill>
        <p:spPr>
          <a:xfrm>
            <a:off x="2574344" y="2928243"/>
            <a:ext cx="934492" cy="1245989"/>
          </a:xfrm>
          <a:prstGeom prst="rect">
            <a:avLst/>
          </a:prstGeom>
        </p:spPr>
      </p:pic>
      <p:sp>
        <p:nvSpPr>
          <p:cNvPr id="12" name="Tekstvak 11">
            <a:extLst>
              <a:ext uri="{FF2B5EF4-FFF2-40B4-BE49-F238E27FC236}">
                <a16:creationId xmlns:a16="http://schemas.microsoft.com/office/drawing/2014/main" xmlns="" id="{1F61AA23-0A51-4EDA-9C39-70EB67F9E416}"/>
              </a:ext>
            </a:extLst>
          </p:cNvPr>
          <p:cNvSpPr txBox="1"/>
          <p:nvPr/>
        </p:nvSpPr>
        <p:spPr>
          <a:xfrm>
            <a:off x="1905766" y="1590545"/>
            <a:ext cx="1206805" cy="523220"/>
          </a:xfrm>
          <a:prstGeom prst="rect">
            <a:avLst/>
          </a:prstGeom>
          <a:noFill/>
        </p:spPr>
        <p:txBody>
          <a:bodyPr wrap="none" rtlCol="0">
            <a:spAutoFit/>
          </a:bodyPr>
          <a:lstStyle/>
          <a:p>
            <a:r>
              <a:rPr lang="nl-BE" sz="2800" b="1" dirty="0"/>
              <a:t>BELGIE</a:t>
            </a:r>
            <a:endParaRPr lang="nl-BE" b="1" dirty="0"/>
          </a:p>
        </p:txBody>
      </p:sp>
      <p:cxnSp>
        <p:nvCxnSpPr>
          <p:cNvPr id="13" name="Rechte verbindingslijn 12">
            <a:extLst>
              <a:ext uri="{FF2B5EF4-FFF2-40B4-BE49-F238E27FC236}">
                <a16:creationId xmlns:a16="http://schemas.microsoft.com/office/drawing/2014/main" xmlns="" id="{A0288F42-1951-41D5-BEAD-9D0D4A131FD1}"/>
              </a:ext>
            </a:extLst>
          </p:cNvPr>
          <p:cNvCxnSpPr>
            <a:cxnSpLocks/>
          </p:cNvCxnSpPr>
          <p:nvPr/>
        </p:nvCxnSpPr>
        <p:spPr>
          <a:xfrm>
            <a:off x="5886450" y="1680210"/>
            <a:ext cx="0" cy="32804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xmlns="" id="{6AD369B5-95DF-4D30-A9A8-09C335507C04}"/>
              </a:ext>
            </a:extLst>
          </p:cNvPr>
          <p:cNvSpPr txBox="1"/>
          <p:nvPr/>
        </p:nvSpPr>
        <p:spPr>
          <a:xfrm>
            <a:off x="6949440" y="1595179"/>
            <a:ext cx="2140330" cy="523220"/>
          </a:xfrm>
          <a:prstGeom prst="rect">
            <a:avLst/>
          </a:prstGeom>
          <a:noFill/>
        </p:spPr>
        <p:txBody>
          <a:bodyPr wrap="none" rtlCol="0">
            <a:spAutoFit/>
          </a:bodyPr>
          <a:lstStyle/>
          <a:p>
            <a:r>
              <a:rPr lang="nl-BE" sz="2800" b="1" dirty="0"/>
              <a:t>BUITENLAND</a:t>
            </a:r>
          </a:p>
        </p:txBody>
      </p:sp>
      <p:cxnSp>
        <p:nvCxnSpPr>
          <p:cNvPr id="17" name="Rechte verbindingslijn met pijl 16">
            <a:extLst>
              <a:ext uri="{FF2B5EF4-FFF2-40B4-BE49-F238E27FC236}">
                <a16:creationId xmlns:a16="http://schemas.microsoft.com/office/drawing/2014/main" xmlns="" id="{75BC0E74-11E4-4B6C-AD90-DB830FC57066}"/>
              </a:ext>
            </a:extLst>
          </p:cNvPr>
          <p:cNvCxnSpPr>
            <a:cxnSpLocks/>
          </p:cNvCxnSpPr>
          <p:nvPr/>
        </p:nvCxnSpPr>
        <p:spPr>
          <a:xfrm flipV="1">
            <a:off x="4008120" y="3697968"/>
            <a:ext cx="4701317" cy="6909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xmlns="" id="{505D434D-81A7-43AA-9B33-1AA741E48369}"/>
              </a:ext>
            </a:extLst>
          </p:cNvPr>
          <p:cNvSpPr txBox="1"/>
          <p:nvPr/>
        </p:nvSpPr>
        <p:spPr>
          <a:xfrm>
            <a:off x="4503246" y="3366572"/>
            <a:ext cx="1439177" cy="369332"/>
          </a:xfrm>
          <a:prstGeom prst="rect">
            <a:avLst/>
          </a:prstGeom>
          <a:noFill/>
        </p:spPr>
        <p:txBody>
          <a:bodyPr wrap="none" rtlCol="0">
            <a:spAutoFit/>
          </a:bodyPr>
          <a:lstStyle/>
          <a:p>
            <a:r>
              <a:rPr lang="nl-BE" dirty="0"/>
              <a:t>INVESTERING</a:t>
            </a:r>
          </a:p>
        </p:txBody>
      </p:sp>
      <p:sp>
        <p:nvSpPr>
          <p:cNvPr id="21" name="Boog 20">
            <a:extLst>
              <a:ext uri="{FF2B5EF4-FFF2-40B4-BE49-F238E27FC236}">
                <a16:creationId xmlns:a16="http://schemas.microsoft.com/office/drawing/2014/main" xmlns="" id="{9946101D-B05A-4159-A810-C322F231AFED}"/>
              </a:ext>
            </a:extLst>
          </p:cNvPr>
          <p:cNvSpPr/>
          <p:nvPr/>
        </p:nvSpPr>
        <p:spPr>
          <a:xfrm rot="7543493">
            <a:off x="3392396" y="-813226"/>
            <a:ext cx="4886676" cy="6399408"/>
          </a:xfrm>
          <a:prstGeom prst="arc">
            <a:avLst/>
          </a:prstGeom>
          <a:ln w="19050">
            <a:solidFill>
              <a:srgbClr val="FF0000"/>
            </a:solidFill>
            <a:prstDash val="dash"/>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2" name="Tekstvak 21">
            <a:extLst>
              <a:ext uri="{FF2B5EF4-FFF2-40B4-BE49-F238E27FC236}">
                <a16:creationId xmlns:a16="http://schemas.microsoft.com/office/drawing/2014/main" xmlns="" id="{6AE77F0F-093C-4681-B6FC-16300A0E214E}"/>
              </a:ext>
            </a:extLst>
          </p:cNvPr>
          <p:cNvSpPr txBox="1"/>
          <p:nvPr/>
        </p:nvSpPr>
        <p:spPr>
          <a:xfrm>
            <a:off x="1995026" y="5151335"/>
            <a:ext cx="7864974" cy="923330"/>
          </a:xfrm>
          <a:prstGeom prst="rect">
            <a:avLst/>
          </a:prstGeom>
          <a:noFill/>
        </p:spPr>
        <p:txBody>
          <a:bodyPr wrap="none" rtlCol="0">
            <a:spAutoFit/>
          </a:bodyPr>
          <a:lstStyle/>
          <a:p>
            <a:r>
              <a:rPr lang="nl-BE" dirty="0">
                <a:solidFill>
                  <a:srgbClr val="FF0000"/>
                </a:solidFill>
              </a:rPr>
              <a:t>-GEEN BEROEPSACTIVITEIT: Huurwaarde /  Huurprijs en huurvoordelen</a:t>
            </a:r>
            <a:br>
              <a:rPr lang="nl-BE" dirty="0">
                <a:solidFill>
                  <a:srgbClr val="FF0000"/>
                </a:solidFill>
              </a:rPr>
            </a:br>
            <a:r>
              <a:rPr lang="nl-BE" dirty="0">
                <a:solidFill>
                  <a:srgbClr val="FF0000"/>
                </a:solidFill>
              </a:rPr>
              <a:t>-BEROEPSACTIVITEIT: Behaalde inkomsten = beroepsinkomsten</a:t>
            </a:r>
            <a:br>
              <a:rPr lang="nl-BE" dirty="0">
                <a:solidFill>
                  <a:srgbClr val="FF0000"/>
                </a:solidFill>
              </a:rPr>
            </a:br>
            <a:r>
              <a:rPr lang="nl-BE" dirty="0">
                <a:solidFill>
                  <a:srgbClr val="FF0000"/>
                </a:solidFill>
              </a:rPr>
              <a:t>	           (indien negatief: verlies aftrekbaar van andere beroepsinkomsten)</a:t>
            </a:r>
          </a:p>
        </p:txBody>
      </p:sp>
    </p:spTree>
    <p:extLst>
      <p:ext uri="{BB962C8B-B14F-4D97-AF65-F5344CB8AC3E}">
        <p14:creationId xmlns:p14="http://schemas.microsoft.com/office/powerpoint/2010/main" val="2446256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432261"/>
            <a:ext cx="10515600" cy="587912"/>
          </a:xfrm>
        </p:spPr>
        <p:txBody>
          <a:bodyPr>
            <a:noAutofit/>
          </a:bodyPr>
          <a:lstStyle/>
          <a:p>
            <a:r>
              <a:rPr lang="nl-NL" sz="4000" dirty="0">
                <a:solidFill>
                  <a:srgbClr val="0038A8"/>
                </a:solidFill>
              </a:rPr>
              <a:t>Belgisch belastingregime van een buitenlands tweede verblijf </a:t>
            </a:r>
            <a:endParaRPr lang="nl-BE" sz="2800" dirty="0">
              <a:solidFill>
                <a:srgbClr val="0038A8"/>
              </a:solidFill>
            </a:endParaRPr>
          </a:p>
        </p:txBody>
      </p:sp>
      <p:pic>
        <p:nvPicPr>
          <p:cNvPr id="7" name="Picture 2" descr="Afbeeldingsresultaat voor vastgoed afbeel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1356" y="2819071"/>
            <a:ext cx="2657302" cy="1992976"/>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inhoud 2">
            <a:extLst>
              <a:ext uri="{FF2B5EF4-FFF2-40B4-BE49-F238E27FC236}">
                <a16:creationId xmlns:a16="http://schemas.microsoft.com/office/drawing/2014/main" xmlns="" id="{5037A9CF-AC7A-4DA5-AEE7-90DE90F86B52}"/>
              </a:ext>
            </a:extLst>
          </p:cNvPr>
          <p:cNvSpPr txBox="1">
            <a:spLocks/>
          </p:cNvSpPr>
          <p:nvPr/>
        </p:nvSpPr>
        <p:spPr>
          <a:xfrm>
            <a:off x="778899" y="2034492"/>
            <a:ext cx="10786602" cy="43912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BE" sz="2400" dirty="0"/>
          </a:p>
        </p:txBody>
      </p:sp>
      <p:pic>
        <p:nvPicPr>
          <p:cNvPr id="10" name="Afbeelding 9">
            <a:extLst>
              <a:ext uri="{FF2B5EF4-FFF2-40B4-BE49-F238E27FC236}">
                <a16:creationId xmlns:a16="http://schemas.microsoft.com/office/drawing/2014/main" xmlns="" id="{45C359AE-A8AB-4544-9ACD-28F43CFCB0D3}"/>
              </a:ext>
            </a:extLst>
          </p:cNvPr>
          <p:cNvPicPr>
            <a:picLocks noChangeAspect="1"/>
          </p:cNvPicPr>
          <p:nvPr/>
        </p:nvPicPr>
        <p:blipFill>
          <a:blip r:embed="rId3"/>
          <a:stretch>
            <a:fillRect/>
          </a:stretch>
        </p:blipFill>
        <p:spPr>
          <a:xfrm>
            <a:off x="970450" y="2040718"/>
            <a:ext cx="1800225" cy="2543175"/>
          </a:xfrm>
          <a:prstGeom prst="rect">
            <a:avLst/>
          </a:prstGeom>
        </p:spPr>
      </p:pic>
      <p:pic>
        <p:nvPicPr>
          <p:cNvPr id="11" name="Picture 24">
            <a:extLst>
              <a:ext uri="{FF2B5EF4-FFF2-40B4-BE49-F238E27FC236}">
                <a16:creationId xmlns:a16="http://schemas.microsoft.com/office/drawing/2014/main" xmlns="" id="{0EA80209-8B2A-4865-8457-AB7A9AD4E8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tretch>
            <a:fillRect/>
          </a:stretch>
        </p:blipFill>
        <p:spPr>
          <a:xfrm>
            <a:off x="2574344" y="2992038"/>
            <a:ext cx="934492" cy="1245989"/>
          </a:xfrm>
          <a:prstGeom prst="rect">
            <a:avLst/>
          </a:prstGeom>
        </p:spPr>
      </p:pic>
      <p:sp>
        <p:nvSpPr>
          <p:cNvPr id="12" name="Tekstvak 11">
            <a:extLst>
              <a:ext uri="{FF2B5EF4-FFF2-40B4-BE49-F238E27FC236}">
                <a16:creationId xmlns:a16="http://schemas.microsoft.com/office/drawing/2014/main" xmlns="" id="{1F61AA23-0A51-4EDA-9C39-70EB67F9E416}"/>
              </a:ext>
            </a:extLst>
          </p:cNvPr>
          <p:cNvSpPr txBox="1"/>
          <p:nvPr/>
        </p:nvSpPr>
        <p:spPr>
          <a:xfrm>
            <a:off x="1905765" y="1406146"/>
            <a:ext cx="1206805" cy="523220"/>
          </a:xfrm>
          <a:prstGeom prst="rect">
            <a:avLst/>
          </a:prstGeom>
          <a:noFill/>
        </p:spPr>
        <p:txBody>
          <a:bodyPr wrap="none" rtlCol="0">
            <a:spAutoFit/>
          </a:bodyPr>
          <a:lstStyle/>
          <a:p>
            <a:r>
              <a:rPr lang="nl-BE" sz="2800" b="1" dirty="0"/>
              <a:t>BELGIE</a:t>
            </a:r>
            <a:endParaRPr lang="nl-BE" b="1" dirty="0"/>
          </a:p>
        </p:txBody>
      </p:sp>
      <p:cxnSp>
        <p:nvCxnSpPr>
          <p:cNvPr id="13" name="Rechte verbindingslijn 12">
            <a:extLst>
              <a:ext uri="{FF2B5EF4-FFF2-40B4-BE49-F238E27FC236}">
                <a16:creationId xmlns:a16="http://schemas.microsoft.com/office/drawing/2014/main" xmlns="" id="{A0288F42-1951-41D5-BEAD-9D0D4A131FD1}"/>
              </a:ext>
            </a:extLst>
          </p:cNvPr>
          <p:cNvCxnSpPr>
            <a:cxnSpLocks/>
          </p:cNvCxnSpPr>
          <p:nvPr/>
        </p:nvCxnSpPr>
        <p:spPr>
          <a:xfrm>
            <a:off x="5886450" y="1680210"/>
            <a:ext cx="0" cy="25578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xmlns="" id="{6AD369B5-95DF-4D30-A9A8-09C335507C04}"/>
              </a:ext>
            </a:extLst>
          </p:cNvPr>
          <p:cNvSpPr txBox="1"/>
          <p:nvPr/>
        </p:nvSpPr>
        <p:spPr>
          <a:xfrm>
            <a:off x="6938851" y="1402127"/>
            <a:ext cx="2140330" cy="523220"/>
          </a:xfrm>
          <a:prstGeom prst="rect">
            <a:avLst/>
          </a:prstGeom>
          <a:noFill/>
        </p:spPr>
        <p:txBody>
          <a:bodyPr wrap="none" rtlCol="0">
            <a:spAutoFit/>
          </a:bodyPr>
          <a:lstStyle/>
          <a:p>
            <a:r>
              <a:rPr lang="nl-BE" sz="2800" b="1" dirty="0"/>
              <a:t>BUITENLAND</a:t>
            </a:r>
          </a:p>
        </p:txBody>
      </p:sp>
      <p:sp>
        <p:nvSpPr>
          <p:cNvPr id="15" name="Tekstvak 14">
            <a:extLst>
              <a:ext uri="{FF2B5EF4-FFF2-40B4-BE49-F238E27FC236}">
                <a16:creationId xmlns:a16="http://schemas.microsoft.com/office/drawing/2014/main" xmlns="" id="{89E13E84-9800-4829-A0B9-352E19CA83A2}"/>
              </a:ext>
            </a:extLst>
          </p:cNvPr>
          <p:cNvSpPr txBox="1"/>
          <p:nvPr/>
        </p:nvSpPr>
        <p:spPr>
          <a:xfrm>
            <a:off x="6589250" y="1902549"/>
            <a:ext cx="2071080" cy="369332"/>
          </a:xfrm>
          <a:prstGeom prst="rect">
            <a:avLst/>
          </a:prstGeom>
          <a:noFill/>
          <a:ln>
            <a:solidFill>
              <a:schemeClr val="tx1"/>
            </a:solidFill>
          </a:ln>
        </p:spPr>
        <p:txBody>
          <a:bodyPr wrap="none" rtlCol="0">
            <a:spAutoFit/>
          </a:bodyPr>
          <a:lstStyle/>
          <a:p>
            <a:r>
              <a:rPr lang="nl-BE" dirty="0"/>
              <a:t>Financieringsvehikel</a:t>
            </a:r>
          </a:p>
        </p:txBody>
      </p:sp>
      <p:cxnSp>
        <p:nvCxnSpPr>
          <p:cNvPr id="16" name="Rechte verbindingslijn met pijl 15">
            <a:extLst>
              <a:ext uri="{FF2B5EF4-FFF2-40B4-BE49-F238E27FC236}">
                <a16:creationId xmlns:a16="http://schemas.microsoft.com/office/drawing/2014/main" xmlns="" id="{56A6DA43-1825-4427-9825-67A866AD42DF}"/>
              </a:ext>
            </a:extLst>
          </p:cNvPr>
          <p:cNvCxnSpPr>
            <a:cxnSpLocks/>
          </p:cNvCxnSpPr>
          <p:nvPr/>
        </p:nvCxnSpPr>
        <p:spPr>
          <a:xfrm>
            <a:off x="8298180" y="2452178"/>
            <a:ext cx="891933" cy="62883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xmlns="" id="{9F5D84CE-D113-42E4-9324-1E6C9F0BF42C}"/>
              </a:ext>
            </a:extLst>
          </p:cNvPr>
          <p:cNvCxnSpPr>
            <a:cxnSpLocks/>
          </p:cNvCxnSpPr>
          <p:nvPr/>
        </p:nvCxnSpPr>
        <p:spPr>
          <a:xfrm flipV="1">
            <a:off x="3897630" y="2258885"/>
            <a:ext cx="2411730" cy="120015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xmlns="" id="{9274E3F2-D9B5-4101-89C2-CF5DDE54DA22}"/>
              </a:ext>
            </a:extLst>
          </p:cNvPr>
          <p:cNvSpPr txBox="1"/>
          <p:nvPr/>
        </p:nvSpPr>
        <p:spPr>
          <a:xfrm rot="19967588">
            <a:off x="4143484" y="2634405"/>
            <a:ext cx="1439177" cy="369332"/>
          </a:xfrm>
          <a:prstGeom prst="rect">
            <a:avLst/>
          </a:prstGeom>
          <a:noFill/>
        </p:spPr>
        <p:txBody>
          <a:bodyPr wrap="none" rtlCol="0">
            <a:spAutoFit/>
          </a:bodyPr>
          <a:lstStyle/>
          <a:p>
            <a:r>
              <a:rPr lang="nl-BE" dirty="0"/>
              <a:t>INVESTERING</a:t>
            </a:r>
          </a:p>
        </p:txBody>
      </p:sp>
      <p:sp>
        <p:nvSpPr>
          <p:cNvPr id="21" name="Boog 20">
            <a:extLst>
              <a:ext uri="{FF2B5EF4-FFF2-40B4-BE49-F238E27FC236}">
                <a16:creationId xmlns:a16="http://schemas.microsoft.com/office/drawing/2014/main" xmlns="" id="{9946101D-B05A-4159-A810-C322F231AFED}"/>
              </a:ext>
            </a:extLst>
          </p:cNvPr>
          <p:cNvSpPr/>
          <p:nvPr/>
        </p:nvSpPr>
        <p:spPr>
          <a:xfrm rot="6698137">
            <a:off x="2148112" y="-808086"/>
            <a:ext cx="4737139" cy="4670841"/>
          </a:xfrm>
          <a:prstGeom prst="arc">
            <a:avLst/>
          </a:prstGeom>
          <a:ln w="19050">
            <a:solidFill>
              <a:srgbClr val="FF0000"/>
            </a:solidFill>
            <a:prstDash val="dash"/>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2" name="Tekstvak 21">
            <a:extLst>
              <a:ext uri="{FF2B5EF4-FFF2-40B4-BE49-F238E27FC236}">
                <a16:creationId xmlns:a16="http://schemas.microsoft.com/office/drawing/2014/main" xmlns="" id="{6AE77F0F-093C-4681-B6FC-16300A0E214E}"/>
              </a:ext>
            </a:extLst>
          </p:cNvPr>
          <p:cNvSpPr txBox="1"/>
          <p:nvPr/>
        </p:nvSpPr>
        <p:spPr>
          <a:xfrm>
            <a:off x="1654990" y="4921755"/>
            <a:ext cx="8157746" cy="1200329"/>
          </a:xfrm>
          <a:prstGeom prst="rect">
            <a:avLst/>
          </a:prstGeom>
          <a:noFill/>
        </p:spPr>
        <p:txBody>
          <a:bodyPr wrap="none" rtlCol="0">
            <a:spAutoFit/>
          </a:bodyPr>
          <a:lstStyle/>
          <a:p>
            <a:r>
              <a:rPr lang="nl-BE" dirty="0">
                <a:solidFill>
                  <a:srgbClr val="FF0000"/>
                </a:solidFill>
              </a:rPr>
              <a:t>-GEEN BEROEPSACTIVITEIT: ROERENDE INKOMSTEN (indien NT)</a:t>
            </a:r>
            <a:br>
              <a:rPr lang="nl-BE" dirty="0">
                <a:solidFill>
                  <a:srgbClr val="FF0000"/>
                </a:solidFill>
              </a:rPr>
            </a:br>
            <a:r>
              <a:rPr lang="nl-BE" dirty="0">
                <a:solidFill>
                  <a:srgbClr val="FF0000"/>
                </a:solidFill>
              </a:rPr>
              <a:t>			PARALLEL met vorige slide (indien vehikel transparant is)</a:t>
            </a:r>
            <a:br>
              <a:rPr lang="nl-BE" dirty="0">
                <a:solidFill>
                  <a:srgbClr val="FF0000"/>
                </a:solidFill>
              </a:rPr>
            </a:br>
            <a:r>
              <a:rPr lang="nl-BE" dirty="0">
                <a:solidFill>
                  <a:srgbClr val="FF0000"/>
                </a:solidFill>
              </a:rPr>
              <a:t>-BEROEPSACTIVITEIT: Behaalde inkomsten = beroepsinkomsten</a:t>
            </a:r>
            <a:br>
              <a:rPr lang="nl-BE" dirty="0">
                <a:solidFill>
                  <a:srgbClr val="FF0000"/>
                </a:solidFill>
              </a:rPr>
            </a:br>
            <a:r>
              <a:rPr lang="nl-BE" dirty="0">
                <a:solidFill>
                  <a:srgbClr val="FF0000"/>
                </a:solidFill>
              </a:rPr>
              <a:t>	           (indien negatief: verlies aftrekbaar van andere beroepsinkomsten)</a:t>
            </a:r>
          </a:p>
        </p:txBody>
      </p:sp>
    </p:spTree>
    <p:extLst>
      <p:ext uri="{BB962C8B-B14F-4D97-AF65-F5344CB8AC3E}">
        <p14:creationId xmlns:p14="http://schemas.microsoft.com/office/powerpoint/2010/main" val="597427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432261"/>
            <a:ext cx="10515600" cy="587912"/>
          </a:xfrm>
        </p:spPr>
        <p:txBody>
          <a:bodyPr>
            <a:noAutofit/>
          </a:bodyPr>
          <a:lstStyle/>
          <a:p>
            <a:r>
              <a:rPr lang="nl-NL" sz="4000" dirty="0">
                <a:solidFill>
                  <a:srgbClr val="0038A8"/>
                </a:solidFill>
              </a:rPr>
              <a:t>Belgisch belastingregime van een buitenlands tweede verblijf </a:t>
            </a:r>
            <a:endParaRPr lang="nl-BE" sz="2800" dirty="0">
              <a:solidFill>
                <a:srgbClr val="0038A8"/>
              </a:solidFill>
            </a:endParaRPr>
          </a:p>
        </p:txBody>
      </p:sp>
      <p:sp>
        <p:nvSpPr>
          <p:cNvPr id="5" name="Titel 1"/>
          <p:cNvSpPr txBox="1">
            <a:spLocks/>
          </p:cNvSpPr>
          <p:nvPr/>
        </p:nvSpPr>
        <p:spPr>
          <a:xfrm>
            <a:off x="626499" y="10201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Algemeen: focus op ‘onroerende inkomsten’</a:t>
            </a:r>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6" name="Tekstvak 5"/>
          <p:cNvSpPr txBox="1"/>
          <p:nvPr/>
        </p:nvSpPr>
        <p:spPr>
          <a:xfrm>
            <a:off x="626499" y="2020613"/>
            <a:ext cx="11353800" cy="5170646"/>
          </a:xfrm>
          <a:prstGeom prst="rect">
            <a:avLst/>
          </a:prstGeom>
          <a:noFill/>
        </p:spPr>
        <p:txBody>
          <a:bodyPr wrap="square" rtlCol="0">
            <a:spAutoFit/>
          </a:bodyPr>
          <a:lstStyle/>
          <a:p>
            <a:pPr marL="285750" indent="-285750">
              <a:buFont typeface="Arial" panose="020B0604020202020204" pitchFamily="34" charset="0"/>
              <a:buChar char="•"/>
            </a:pPr>
            <a:r>
              <a:rPr lang="nl-NL" sz="1600" b="1" dirty="0">
                <a:ea typeface="Verdana" panose="020B0604030504040204" pitchFamily="34" charset="0"/>
                <a:cs typeface="Verdana" panose="020B0604030504040204" pitchFamily="34" charset="0"/>
              </a:rPr>
              <a:t>Belastbare inkomsten</a:t>
            </a:r>
          </a:p>
          <a:p>
            <a:pPr marL="742950" lvl="1" indent="-285750">
              <a:buFont typeface="Arial" panose="020B0604020202020204" pitchFamily="34" charset="0"/>
              <a:buChar char="•"/>
            </a:pPr>
            <a:r>
              <a:rPr lang="nl-NL" sz="1600" dirty="0">
                <a:ea typeface="Verdana" panose="020B0604030504040204" pitchFamily="34" charset="0"/>
                <a:cs typeface="Verdana" panose="020B0604030504040204" pitchFamily="34" charset="0"/>
              </a:rPr>
              <a:t>Artikel 7, §1 WIB 92: Inkomsten van onroerend goederen zijn:</a:t>
            </a:r>
          </a:p>
          <a:p>
            <a:pPr marL="1200150" lvl="2" indent="-285750">
              <a:buFont typeface="Arial" panose="020B0604020202020204" pitchFamily="34" charset="0"/>
              <a:buChar char="•"/>
            </a:pPr>
            <a:r>
              <a:rPr lang="nl-NL" sz="1600" dirty="0">
                <a:ea typeface="Verdana" panose="020B0604030504040204" pitchFamily="34" charset="0"/>
                <a:cs typeface="Verdana" panose="020B0604030504040204" pitchFamily="34" charset="0"/>
              </a:rPr>
              <a:t>Voor </a:t>
            </a:r>
            <a:r>
              <a:rPr lang="nl-NL" sz="1600" b="1" dirty="0">
                <a:ea typeface="Verdana" panose="020B0604030504040204" pitchFamily="34" charset="0"/>
                <a:cs typeface="Verdana" panose="020B0604030504040204" pitchFamily="34" charset="0"/>
              </a:rPr>
              <a:t>niet verhuurde </a:t>
            </a:r>
            <a:r>
              <a:rPr lang="nl-NL" sz="1600" dirty="0">
                <a:ea typeface="Verdana" panose="020B0604030504040204" pitchFamily="34" charset="0"/>
                <a:cs typeface="Verdana" panose="020B0604030504040204" pitchFamily="34" charset="0"/>
              </a:rPr>
              <a:t>onroerende goederen:</a:t>
            </a:r>
          </a:p>
          <a:p>
            <a:pPr marL="1657350" lvl="3" indent="-285750">
              <a:buFont typeface="Arial" panose="020B0604020202020204" pitchFamily="34" charset="0"/>
              <a:buChar char="•"/>
            </a:pPr>
            <a:r>
              <a:rPr lang="nl-NL" sz="1600" dirty="0">
                <a:ea typeface="Verdana" panose="020B0604030504040204" pitchFamily="34" charset="0"/>
                <a:cs typeface="Verdana" panose="020B0604030504040204" pitchFamily="34" charset="0"/>
              </a:rPr>
              <a:t>In België gelegen: het kadastraal inkomen (KI) voor </a:t>
            </a:r>
            <a:r>
              <a:rPr lang="nl-BE" sz="1600" dirty="0"/>
              <a:t>ongebouwde onroerende goederen, materieel en outillage of de eigen woning; het kadastraal inkomen + 40% voor de andere goederen</a:t>
            </a:r>
          </a:p>
          <a:p>
            <a:pPr marL="1657350" lvl="3" indent="-285750">
              <a:buFont typeface="Arial" panose="020B0604020202020204" pitchFamily="34" charset="0"/>
              <a:buChar char="•"/>
            </a:pPr>
            <a:endParaRPr lang="nl-BE" sz="1600" dirty="0">
              <a:ea typeface="Verdana" panose="020B0604030504040204" pitchFamily="34" charset="0"/>
              <a:cs typeface="Verdana" panose="020B0604030504040204" pitchFamily="34" charset="0"/>
            </a:endParaRPr>
          </a:p>
          <a:p>
            <a:pPr marL="1657350" lvl="3" indent="-285750">
              <a:buFont typeface="Arial" panose="020B0604020202020204" pitchFamily="34" charset="0"/>
              <a:buChar char="•"/>
            </a:pPr>
            <a:r>
              <a:rPr lang="nl-BE" dirty="0">
                <a:ea typeface="Verdana" panose="020B0604030504040204" pitchFamily="34" charset="0"/>
                <a:cs typeface="Verdana" panose="020B0604030504040204" pitchFamily="34" charset="0"/>
              </a:rPr>
              <a:t>In het buitenland gelegen onroerende goederen: </a:t>
            </a:r>
            <a:r>
              <a:rPr lang="nl-BE" b="1" dirty="0">
                <a:ea typeface="Verdana" panose="020B0604030504040204" pitchFamily="34" charset="0"/>
                <a:cs typeface="Verdana" panose="020B0604030504040204" pitchFamily="34" charset="0"/>
              </a:rPr>
              <a:t>de huurwaarde</a:t>
            </a:r>
            <a:endParaRPr lang="nl-BE" dirty="0">
              <a:ea typeface="Verdana" panose="020B0604030504040204" pitchFamily="34" charset="0"/>
              <a:cs typeface="Verdana" panose="020B0604030504040204" pitchFamily="34" charset="0"/>
            </a:endParaRPr>
          </a:p>
          <a:p>
            <a:pPr lvl="2"/>
            <a:endParaRPr lang="nl-BE" sz="1600" dirty="0">
              <a:ea typeface="Verdana" panose="020B0604030504040204" pitchFamily="34" charset="0"/>
              <a:cs typeface="Verdana" panose="020B0604030504040204" pitchFamily="34" charset="0"/>
            </a:endParaRPr>
          </a:p>
          <a:p>
            <a:pPr marL="1200150" lvl="2" indent="-285750">
              <a:buFont typeface="Arial" panose="020B0604020202020204" pitchFamily="34" charset="0"/>
              <a:buChar char="•"/>
            </a:pPr>
            <a:r>
              <a:rPr lang="nl-BE" sz="1600" dirty="0">
                <a:ea typeface="Verdana" panose="020B0604030504040204" pitchFamily="34" charset="0"/>
                <a:cs typeface="Verdana" panose="020B0604030504040204" pitchFamily="34" charset="0"/>
              </a:rPr>
              <a:t>Voor </a:t>
            </a:r>
            <a:r>
              <a:rPr lang="nl-BE" sz="1600" b="1" dirty="0">
                <a:ea typeface="Verdana" panose="020B0604030504040204" pitchFamily="34" charset="0"/>
                <a:cs typeface="Verdana" panose="020B0604030504040204" pitchFamily="34" charset="0"/>
              </a:rPr>
              <a:t>verhuurde</a:t>
            </a:r>
            <a:r>
              <a:rPr lang="nl-BE" sz="1600" dirty="0">
                <a:ea typeface="Verdana" panose="020B0604030504040204" pitchFamily="34" charset="0"/>
                <a:cs typeface="Verdana" panose="020B0604030504040204" pitchFamily="34" charset="0"/>
              </a:rPr>
              <a:t> onroerende goederen:</a:t>
            </a:r>
          </a:p>
          <a:p>
            <a:pPr marL="1657350" lvl="3" indent="-285750">
              <a:buFont typeface="Arial" panose="020B0604020202020204" pitchFamily="34" charset="0"/>
              <a:buChar char="•"/>
            </a:pPr>
            <a:r>
              <a:rPr lang="nl-BE" sz="1600" dirty="0">
                <a:ea typeface="Verdana" panose="020B0604030504040204" pitchFamily="34" charset="0"/>
                <a:cs typeface="Verdana" panose="020B0604030504040204" pitchFamily="34" charset="0"/>
              </a:rPr>
              <a:t>In België gelegen: </a:t>
            </a:r>
          </a:p>
          <a:p>
            <a:pPr marL="2114550" lvl="4" indent="-285750">
              <a:buFont typeface="Arial" panose="020B0604020202020204" pitchFamily="34" charset="0"/>
              <a:buChar char="•"/>
            </a:pPr>
            <a:r>
              <a:rPr lang="nl-BE" sz="1600" dirty="0">
                <a:ea typeface="Verdana" panose="020B0604030504040204" pitchFamily="34" charset="0"/>
                <a:cs typeface="Verdana" panose="020B0604030504040204" pitchFamily="34" charset="0"/>
              </a:rPr>
              <a:t>Aan natuurlijke personen voor louter privégebruik: </a:t>
            </a:r>
            <a:r>
              <a:rPr lang="nl-NL" sz="1600" dirty="0">
                <a:ea typeface="Verdana" panose="020B0604030504040204" pitchFamily="34" charset="0"/>
                <a:cs typeface="Verdana" panose="020B0604030504040204" pitchFamily="34" charset="0"/>
              </a:rPr>
              <a:t>KI + 40% (tenzij </a:t>
            </a:r>
            <a:r>
              <a:rPr lang="nl-BE" sz="1600" dirty="0">
                <a:ea typeface="Verdana" panose="020B0604030504040204" pitchFamily="34" charset="0"/>
                <a:cs typeface="Verdana" panose="020B0604030504040204" pitchFamily="34" charset="0"/>
              </a:rPr>
              <a:t>ongebouwde onroerende goederen, materieel en outillage, dan KI)</a:t>
            </a:r>
            <a:endParaRPr lang="nl-NL" sz="1600" dirty="0">
              <a:ea typeface="Verdana" panose="020B0604030504040204" pitchFamily="34" charset="0"/>
              <a:cs typeface="Verdana" panose="020B0604030504040204" pitchFamily="34" charset="0"/>
            </a:endParaRPr>
          </a:p>
          <a:p>
            <a:pPr marL="2114550" lvl="4" indent="-285750">
              <a:buFont typeface="Arial" panose="020B0604020202020204" pitchFamily="34" charset="0"/>
              <a:buChar char="•"/>
            </a:pPr>
            <a:r>
              <a:rPr lang="nl-NL" sz="1600" dirty="0">
                <a:ea typeface="Verdana" panose="020B0604030504040204" pitchFamily="34" charset="0"/>
                <a:cs typeface="Verdana" panose="020B0604030504040204" pitchFamily="34" charset="0"/>
              </a:rPr>
              <a:t>Aan rechtspersonen andere dan vennootschappen die het gebruiken voor sociale huisvesting: KI + 40%</a:t>
            </a:r>
          </a:p>
          <a:p>
            <a:pPr marL="2114550" lvl="4" indent="-285750">
              <a:buFont typeface="Arial" panose="020B0604020202020204" pitchFamily="34" charset="0"/>
              <a:buChar char="•"/>
            </a:pPr>
            <a:r>
              <a:rPr lang="nl-NL" sz="1600" dirty="0">
                <a:ea typeface="Verdana" panose="020B0604030504040204" pitchFamily="34" charset="0"/>
                <a:cs typeface="Verdana" panose="020B0604030504040204" pitchFamily="34" charset="0"/>
              </a:rPr>
              <a:t>Aan andere rechtspersonen of natuurlijke personen voor beroepsmatig gebruik: </a:t>
            </a:r>
            <a:r>
              <a:rPr lang="nl-BE" sz="1600" dirty="0"/>
              <a:t>het totale bedrag van de huurprijs en de huurvoordelen dat niet lager mag zijn dan het KI of het KI + 40%</a:t>
            </a:r>
          </a:p>
          <a:p>
            <a:pPr marL="2114550" lvl="4" indent="-285750">
              <a:buFont typeface="Arial" panose="020B0604020202020204" pitchFamily="34" charset="0"/>
              <a:buChar char="•"/>
            </a:pPr>
            <a:endParaRPr lang="nl-NL" sz="1600" dirty="0">
              <a:ea typeface="Verdana" panose="020B0604030504040204" pitchFamily="34" charset="0"/>
              <a:cs typeface="Verdana" panose="020B0604030504040204" pitchFamily="34" charset="0"/>
            </a:endParaRPr>
          </a:p>
          <a:p>
            <a:pPr marL="2114550" lvl="4" indent="-285750">
              <a:buFont typeface="Arial" panose="020B0604020202020204" pitchFamily="34" charset="0"/>
              <a:buChar char="•"/>
            </a:pPr>
            <a:r>
              <a:rPr lang="nl-NL" dirty="0">
                <a:ea typeface="Verdana" panose="020B0604030504040204" pitchFamily="34" charset="0"/>
                <a:cs typeface="Verdana" panose="020B0604030504040204" pitchFamily="34" charset="0"/>
              </a:rPr>
              <a:t>In het buitenland gelegen onroerende goederen: </a:t>
            </a:r>
            <a:r>
              <a:rPr lang="nl-BE" b="1" dirty="0"/>
              <a:t>het totale bedrag van de huurprijs en de		 huurvoordelen </a:t>
            </a:r>
            <a:r>
              <a:rPr lang="nl-BE" dirty="0"/>
              <a:t>(ongeacht aanwending door huurder)</a:t>
            </a:r>
          </a:p>
          <a:p>
            <a:endParaRPr lang="nl-NL" dirty="0">
              <a:latin typeface="Verdana" panose="020B0604030504040204" pitchFamily="34" charset="0"/>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2" descr="Afbeeldingsresultaat voor vastgoed afbeel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9062" y="809221"/>
            <a:ext cx="2657302" cy="199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561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26499" y="432261"/>
            <a:ext cx="10515600" cy="587912"/>
          </a:xfrm>
        </p:spPr>
        <p:txBody>
          <a:bodyPr>
            <a:noAutofit/>
          </a:bodyPr>
          <a:lstStyle/>
          <a:p>
            <a:r>
              <a:rPr lang="nl-NL" sz="4000" dirty="0">
                <a:solidFill>
                  <a:srgbClr val="0038A8"/>
                </a:solidFill>
              </a:rPr>
              <a:t>Belgisch belastingregime van een buitenlands tweede verblijf </a:t>
            </a:r>
            <a:endParaRPr lang="nl-BE" sz="2800" dirty="0">
              <a:solidFill>
                <a:srgbClr val="0038A8"/>
              </a:solidFill>
            </a:endParaRPr>
          </a:p>
        </p:txBody>
      </p:sp>
      <p:sp>
        <p:nvSpPr>
          <p:cNvPr id="5" name="Titel 1"/>
          <p:cNvSpPr txBox="1">
            <a:spLocks/>
          </p:cNvSpPr>
          <p:nvPr/>
        </p:nvSpPr>
        <p:spPr>
          <a:xfrm>
            <a:off x="626499" y="10201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latin typeface="Verdana" panose="020B0604030504040204" pitchFamily="34" charset="0"/>
                <a:ea typeface="Verdana" panose="020B0604030504040204" pitchFamily="34" charset="0"/>
                <a:cs typeface="Verdana" panose="020B0604030504040204" pitchFamily="34" charset="0"/>
              </a:rPr>
              <a:t>Algemeen: focus op ‘onroerende inkomsten’</a:t>
            </a:r>
            <a:endParaRPr lang="nl-BE" sz="2400" dirty="0">
              <a:latin typeface="Verdana" panose="020B0604030504040204" pitchFamily="34" charset="0"/>
              <a:ea typeface="Verdana" panose="020B0604030504040204" pitchFamily="34" charset="0"/>
              <a:cs typeface="Verdana" panose="020B0604030504040204" pitchFamily="34" charset="0"/>
            </a:endParaRPr>
          </a:p>
        </p:txBody>
      </p:sp>
      <p:sp>
        <p:nvSpPr>
          <p:cNvPr id="6" name="Tekstvak 5"/>
          <p:cNvSpPr txBox="1"/>
          <p:nvPr/>
        </p:nvSpPr>
        <p:spPr>
          <a:xfrm>
            <a:off x="626499" y="2137571"/>
            <a:ext cx="11353800" cy="1231106"/>
          </a:xfrm>
          <a:prstGeom prst="rect">
            <a:avLst/>
          </a:prstGeom>
          <a:noFill/>
        </p:spPr>
        <p:txBody>
          <a:bodyPr wrap="square" rtlCol="0">
            <a:spAutoFit/>
          </a:bodyPr>
          <a:lstStyle/>
          <a:p>
            <a:pPr marL="285750" indent="-285750">
              <a:buFont typeface="Arial" panose="020B0604020202020204" pitchFamily="34" charset="0"/>
              <a:buChar char="•"/>
            </a:pPr>
            <a:r>
              <a:rPr lang="nl-NL" sz="2000" b="1" dirty="0">
                <a:ea typeface="Verdana" panose="020B0604030504040204" pitchFamily="34" charset="0"/>
                <a:cs typeface="Verdana" panose="020B0604030504040204" pitchFamily="34" charset="0"/>
              </a:rPr>
              <a:t>Belastbare inkomsten</a:t>
            </a:r>
          </a:p>
          <a:p>
            <a:pPr marL="1200150" lvl="2" indent="-285750">
              <a:buFont typeface="Arial" panose="020B0604020202020204" pitchFamily="34" charset="0"/>
              <a:buChar char="•"/>
            </a:pPr>
            <a:r>
              <a:rPr lang="nl-NL" sz="1600" dirty="0">
                <a:ea typeface="Verdana" panose="020B0604030504040204" pitchFamily="34" charset="0"/>
                <a:cs typeface="Verdana" panose="020B0604030504040204" pitchFamily="34" charset="0"/>
              </a:rPr>
              <a:t>Voor </a:t>
            </a:r>
            <a:r>
              <a:rPr lang="nl-NL" sz="1600" b="1" dirty="0">
                <a:ea typeface="Verdana" panose="020B0604030504040204" pitchFamily="34" charset="0"/>
                <a:cs typeface="Verdana" panose="020B0604030504040204" pitchFamily="34" charset="0"/>
              </a:rPr>
              <a:t>niet verhuurde </a:t>
            </a:r>
            <a:r>
              <a:rPr lang="nl-NL" sz="1600" dirty="0">
                <a:ea typeface="Verdana" panose="020B0604030504040204" pitchFamily="34" charset="0"/>
                <a:cs typeface="Verdana" panose="020B0604030504040204" pitchFamily="34" charset="0"/>
              </a:rPr>
              <a:t>onroerende goederen:</a:t>
            </a:r>
            <a:r>
              <a:rPr lang="nl-BE" dirty="0">
                <a:ea typeface="Verdana" panose="020B0604030504040204" pitchFamily="34" charset="0"/>
                <a:cs typeface="Verdana" panose="020B0604030504040204" pitchFamily="34" charset="0"/>
              </a:rPr>
              <a:t> </a:t>
            </a:r>
            <a:r>
              <a:rPr lang="nl-BE" b="1" dirty="0">
                <a:ea typeface="Verdana" panose="020B0604030504040204" pitchFamily="34" charset="0"/>
                <a:cs typeface="Verdana" panose="020B0604030504040204" pitchFamily="34" charset="0"/>
              </a:rPr>
              <a:t>de huurwaarde</a:t>
            </a:r>
            <a:endParaRPr lang="nl-BE" dirty="0">
              <a:ea typeface="Verdana" panose="020B0604030504040204" pitchFamily="34" charset="0"/>
              <a:cs typeface="Verdana" panose="020B0604030504040204" pitchFamily="34" charset="0"/>
            </a:endParaRPr>
          </a:p>
          <a:p>
            <a:pPr marL="1200150" lvl="2" indent="-285750">
              <a:buFont typeface="Arial" panose="020B0604020202020204" pitchFamily="34" charset="0"/>
              <a:buChar char="•"/>
            </a:pPr>
            <a:r>
              <a:rPr lang="nl-BE" sz="1600" dirty="0">
                <a:ea typeface="Verdana" panose="020B0604030504040204" pitchFamily="34" charset="0"/>
                <a:cs typeface="Verdana" panose="020B0604030504040204" pitchFamily="34" charset="0"/>
              </a:rPr>
              <a:t>Voor </a:t>
            </a:r>
            <a:r>
              <a:rPr lang="nl-BE" sz="1600" b="1" dirty="0">
                <a:ea typeface="Verdana" panose="020B0604030504040204" pitchFamily="34" charset="0"/>
                <a:cs typeface="Verdana" panose="020B0604030504040204" pitchFamily="34" charset="0"/>
              </a:rPr>
              <a:t>verhuurde</a:t>
            </a:r>
            <a:r>
              <a:rPr lang="nl-BE" sz="1600" dirty="0">
                <a:ea typeface="Verdana" panose="020B0604030504040204" pitchFamily="34" charset="0"/>
                <a:cs typeface="Verdana" panose="020B0604030504040204" pitchFamily="34" charset="0"/>
              </a:rPr>
              <a:t> onroerende goederen: </a:t>
            </a:r>
            <a:r>
              <a:rPr lang="nl-BE" b="1" dirty="0"/>
              <a:t>het totale bedrag van de huurprijs en de		 						huurvoordelen</a:t>
            </a:r>
            <a:endParaRPr lang="nl-BE" b="1" dirty="0">
              <a:latin typeface="Verdana" panose="020B0604030504040204" pitchFamily="34" charset="0"/>
              <a:ea typeface="Verdana" panose="020B0604030504040204" pitchFamily="34" charset="0"/>
            </a:endParaRPr>
          </a:p>
        </p:txBody>
      </p:sp>
      <p:pic>
        <p:nvPicPr>
          <p:cNvPr id="7" name="Picture 2" descr="Afbeeldingsresultaat voor vastgoed afbeel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9062" y="809221"/>
            <a:ext cx="2657302" cy="1992976"/>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xmlns="" id="{393A1232-750A-4744-936C-1D94CC0BBF7E}"/>
              </a:ext>
            </a:extLst>
          </p:cNvPr>
          <p:cNvSpPr txBox="1"/>
          <p:nvPr/>
        </p:nvSpPr>
        <p:spPr>
          <a:xfrm>
            <a:off x="719652" y="3494315"/>
            <a:ext cx="11260647" cy="2800767"/>
          </a:xfrm>
          <a:prstGeom prst="rect">
            <a:avLst/>
          </a:prstGeom>
          <a:noFill/>
        </p:spPr>
        <p:txBody>
          <a:bodyPr wrap="none" rtlCol="0">
            <a:spAutoFit/>
          </a:bodyPr>
          <a:lstStyle/>
          <a:p>
            <a:r>
              <a:rPr lang="nl-BE" sz="2000" b="1" dirty="0"/>
              <a:t>-Indien bemeubelde verhuur ?</a:t>
            </a:r>
            <a:br>
              <a:rPr lang="nl-BE" sz="2000" b="1" dirty="0"/>
            </a:br>
            <a:r>
              <a:rPr lang="nl-BE" sz="2000" b="1" dirty="0"/>
              <a:t>      </a:t>
            </a:r>
            <a:r>
              <a:rPr lang="nl-BE" dirty="0"/>
              <a:t>=&gt; 40 % is een </a:t>
            </a:r>
            <a:r>
              <a:rPr lang="nl-BE" i="1" dirty="0"/>
              <a:t>roerend</a:t>
            </a:r>
            <a:r>
              <a:rPr lang="nl-BE" dirty="0"/>
              <a:t> inkomen, enkel overige 60 % volgt regels van onroerende inkomsten</a:t>
            </a:r>
            <a:br>
              <a:rPr lang="nl-BE" dirty="0"/>
            </a:br>
            <a:r>
              <a:rPr lang="nl-BE" dirty="0"/>
              <a:t> 	(RI: Geen forfaitaire kostaftrek van 40 %, geen inhouding van roerende voorheffing, </a:t>
            </a:r>
            <a:br>
              <a:rPr lang="nl-BE" dirty="0"/>
            </a:br>
            <a:r>
              <a:rPr lang="nl-BE" dirty="0"/>
              <a:t>		maar grondslag afzonderlijk belast aan 30 %) </a:t>
            </a:r>
          </a:p>
          <a:p>
            <a:r>
              <a:rPr lang="nl-BE" sz="2000" b="1" dirty="0"/>
              <a:t>-Wat is ‘verhuren’ ?</a:t>
            </a:r>
            <a:br>
              <a:rPr lang="nl-BE" sz="2000" b="1" dirty="0"/>
            </a:br>
            <a:r>
              <a:rPr lang="nl-BE" sz="2000" b="1" dirty="0"/>
              <a:t>	</a:t>
            </a:r>
            <a:r>
              <a:rPr lang="nl-BE" sz="2000" dirty="0"/>
              <a:t>-Niet bijzonder gedefinieerd in fiscale wetgeving, zodat wordt aangesloten bij burgerlijk recht</a:t>
            </a:r>
            <a:br>
              <a:rPr lang="nl-BE" sz="2000" dirty="0"/>
            </a:br>
            <a:r>
              <a:rPr lang="nl-BE" sz="2000" dirty="0"/>
              <a:t>		=&gt; tegen kleine vergoeding gebruik laten maken van zwembad, parking, … ?</a:t>
            </a:r>
            <a:br>
              <a:rPr lang="nl-BE" sz="2000" dirty="0"/>
            </a:br>
            <a:r>
              <a:rPr lang="nl-BE" sz="2000" dirty="0"/>
              <a:t>	-</a:t>
            </a:r>
            <a:r>
              <a:rPr lang="nl-BE" sz="2000" dirty="0" err="1"/>
              <a:t>Quid</a:t>
            </a:r>
            <a:r>
              <a:rPr lang="nl-BE" sz="2000" dirty="0"/>
              <a:t> indien ‘leegstand’ ? Vermindering wegens improductiviteit geldt (volgens fiscus) enkel voor </a:t>
            </a:r>
            <a:br>
              <a:rPr lang="nl-BE" sz="2000" dirty="0"/>
            </a:br>
            <a:r>
              <a:rPr lang="nl-BE" sz="2000" dirty="0"/>
              <a:t>				in België gelegen onroerende goederen (</a:t>
            </a:r>
            <a:r>
              <a:rPr lang="nl-BE" sz="2000" dirty="0" err="1"/>
              <a:t>Comm</a:t>
            </a:r>
            <a:r>
              <a:rPr lang="nl-BE" sz="2000" dirty="0"/>
              <a:t>. IB92 15/1) … </a:t>
            </a:r>
          </a:p>
        </p:txBody>
      </p:sp>
    </p:spTree>
    <p:extLst>
      <p:ext uri="{BB962C8B-B14F-4D97-AF65-F5344CB8AC3E}">
        <p14:creationId xmlns:p14="http://schemas.microsoft.com/office/powerpoint/2010/main" val="3982139468"/>
      </p:ext>
    </p:extLst>
  </p:cSld>
  <p:clrMapOvr>
    <a:masterClrMapping/>
  </p:clrMapOvr>
</p:sld>
</file>

<file path=ppt/theme/theme1.xml><?xml version="1.0" encoding="utf-8"?>
<a:theme xmlns:a="http://schemas.openxmlformats.org/drawingml/2006/main" name="Kantoorthema">
  <a:themeElements>
    <a:clrScheme name="Diepblauw">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PowerPoint_UGent_RE_NL">
  <a:themeElements>
    <a:clrScheme name="Universiteit Gent">
      <a:dk1>
        <a:sysClr val="windowText" lastClr="000000"/>
      </a:dk1>
      <a:lt1>
        <a:sysClr val="window" lastClr="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headEnd type="none"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120000"/>
          </a:lnSpc>
          <a:defRPr sz="2500" smtClean="0"/>
        </a:defPPr>
      </a:lstStyle>
    </a:txDef>
  </a:objectDefaults>
  <a:extraClrSchemeLst/>
  <a:extLst>
    <a:ext uri="{05A4C25C-085E-4340-85A3-A5531E510DB2}">
      <thm15:themeFamily xmlns:thm15="http://schemas.microsoft.com/office/thememl/2012/main" xmlns="" name="PowerPoint_UGent_NL_RE.potx" id="{019D5757-7736-4469-BFE8-B64D11A5BC56}" vid="{5E23D7FA-C248-4D1A-9290-35958943565F}"/>
    </a:ext>
  </a:extLst>
</a:theme>
</file>

<file path=docProps/app.xml><?xml version="1.0" encoding="utf-8"?>
<Properties xmlns="http://schemas.openxmlformats.org/officeDocument/2006/extended-properties" xmlns:vt="http://schemas.openxmlformats.org/officeDocument/2006/docPropsVTypes">
  <TotalTime>1512</TotalTime>
  <Words>2376</Words>
  <Application>Microsoft Office PowerPoint</Application>
  <PresentationFormat>Custom</PresentationFormat>
  <Paragraphs>288</Paragraphs>
  <Slides>35</Slides>
  <Notes>0</Notes>
  <HiddenSlides>0</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Kantoorthema</vt:lpstr>
      <vt:lpstr>PowerPoint_UGent_RE_NL</vt:lpstr>
      <vt:lpstr>Onroerend Goed over de grenzen heen</vt:lpstr>
      <vt:lpstr>Inleiding</vt:lpstr>
      <vt:lpstr>Belgisch belastingregime van  een buitenlands tweede verblijf </vt:lpstr>
      <vt:lpstr>Belgisch belastingregime van een buitenlands tweede verblijf </vt:lpstr>
      <vt:lpstr>Belgisch belastingregime van een buitenlands tweede verblijf </vt:lpstr>
      <vt:lpstr>Belgisch belastingregime van een buitenlands tweede verblijf </vt:lpstr>
      <vt:lpstr>Belgisch belastingregime van een buitenlands tweede verblijf </vt:lpstr>
      <vt:lpstr>Belgisch belastingregime van een buitenlands tweede verblijf </vt:lpstr>
      <vt:lpstr>Belgisch belastingregime van een buitenlands tweede verblijf </vt:lpstr>
      <vt:lpstr>Belgisch belastingregime van een buitenlands tweede verblijf </vt:lpstr>
      <vt:lpstr>Belgisch belastingregime van een buitenlands tweede verblijf </vt:lpstr>
      <vt:lpstr>Belgisch belastingregime van een buitenlands tweede verblijf </vt:lpstr>
      <vt:lpstr>Belgisch belastingregime van een buitenlands tweede verblijf </vt:lpstr>
      <vt:lpstr>Belgisch belastingregime van een buitenlands tweede verblijf </vt:lpstr>
      <vt:lpstr>Belgisch belastingregime van een buitenlands tweede verblijf </vt:lpstr>
      <vt:lpstr>Belgisch belastingregime van een buitenlands tweede verblijf </vt:lpstr>
      <vt:lpstr>Arrest van 11 september 2014  van het Hof van Justitie - Verest en Gerards t. Belgische Staat </vt:lpstr>
      <vt:lpstr>Verest en Gerards t. Belgische Staat   </vt:lpstr>
      <vt:lpstr>Verest en Gerards t. Belgische Staat  </vt:lpstr>
      <vt:lpstr>Verest en Gerards t. Belgische Staat  </vt:lpstr>
      <vt:lpstr>Verest en Gerards t. Belgische Staat  </vt:lpstr>
      <vt:lpstr>Verest en Gerards t. Belgische Staat  </vt:lpstr>
      <vt:lpstr>Verest en Gerards t. Belgische Staat  </vt:lpstr>
      <vt:lpstr>Reactie op arrest:  Circulaire nr.22/2016 van 29 juni 2016 </vt:lpstr>
      <vt:lpstr>Circulaire nr. 22/2016 van 29 juni 2016</vt:lpstr>
      <vt:lpstr>Circulaire nr. 22/2016 van 29 juni 2016</vt:lpstr>
      <vt:lpstr>Circulaire nr. 22/2016 van 29 juni 2016</vt:lpstr>
      <vt:lpstr>Circulaire nr. 22/2016 van 29 juni 2016</vt:lpstr>
      <vt:lpstr>Belgische rechtspraak</vt:lpstr>
      <vt:lpstr>Arrest van 12 april 2018 van het Hof van Justitie - Europese Commissie  t. België</vt:lpstr>
      <vt:lpstr>Europese Commissie t. België</vt:lpstr>
      <vt:lpstr>Verhaalmogelijkheden</vt:lpstr>
      <vt:lpstr>Toekomstig Belgisch belastingregime?</vt:lpstr>
      <vt:lpstr>PowerPoint Presentation</vt:lpstr>
      <vt:lpstr>Mark Delanote       Bart Peeters Fiscaal recht         Fiscaal recht mark.delanote@ugent.be      bart.peeters@ugent.be      Vakgroep Metajuridica, privaat- en ondernemingsrecht Onderzoeksgroep fiscaal recht www.ugent.be  </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Gebruiker</dc:creator>
  <cp:lastModifiedBy>elke)</cp:lastModifiedBy>
  <cp:revision>187</cp:revision>
  <dcterms:created xsi:type="dcterms:W3CDTF">2017-10-04T05:37:14Z</dcterms:created>
  <dcterms:modified xsi:type="dcterms:W3CDTF">2019-03-19T10:06:06Z</dcterms:modified>
</cp:coreProperties>
</file>