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6" r:id="rId6"/>
    <p:sldId id="267" r:id="rId7"/>
    <p:sldId id="258" r:id="rId8"/>
    <p:sldId id="268" r:id="rId9"/>
    <p:sldId id="259" r:id="rId10"/>
    <p:sldId id="260" r:id="rId11"/>
    <p:sldId id="262" r:id="rId12"/>
    <p:sldId id="261" r:id="rId13"/>
    <p:sldId id="263" r:id="rId14"/>
    <p:sldId id="264"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a:srgbClr val="FF5050"/>
    <a:srgbClr val="100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BC1E1-68F3-4D30-8DCE-D9FDAF4B1F98}" v="135" dt="2025-11-17T09:57:54.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61" autoAdjust="0"/>
  </p:normalViewPr>
  <p:slideViewPr>
    <p:cSldViewPr snapToGrid="0">
      <p:cViewPr varScale="1">
        <p:scale>
          <a:sx n="49" d="100"/>
          <a:sy n="49" d="100"/>
        </p:scale>
        <p:origin x="1268" y="36"/>
      </p:cViewPr>
      <p:guideLst/>
    </p:cSldViewPr>
  </p:slideViewPr>
  <p:notesTextViewPr>
    <p:cViewPr>
      <p:scale>
        <a:sx n="1" d="1"/>
        <a:sy n="1" d="1"/>
      </p:scale>
      <p:origin x="0" y="-1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tulaer, Leonie (FSE)" userId="7e31e286-546b-4e81-8eea-e44826331a37" providerId="ADAL" clId="{8BB065A5-A44F-4FD4-AFC7-8177A530A4B8}"/>
    <pc:docChg chg="custSel modSld">
      <pc:chgData name="Titulaer, Leonie (FSE)" userId="7e31e286-546b-4e81-8eea-e44826331a37" providerId="ADAL" clId="{8BB065A5-A44F-4FD4-AFC7-8177A530A4B8}" dt="2025-11-17T09:57:54.875" v="456" actId="20577"/>
      <pc:docMkLst>
        <pc:docMk/>
      </pc:docMkLst>
      <pc:sldChg chg="modSp">
        <pc:chgData name="Titulaer, Leonie (FSE)" userId="7e31e286-546b-4e81-8eea-e44826331a37" providerId="ADAL" clId="{8BB065A5-A44F-4FD4-AFC7-8177A530A4B8}" dt="2025-10-27T14:53:32.786" v="37" actId="20577"/>
        <pc:sldMkLst>
          <pc:docMk/>
          <pc:sldMk cId="3619817048" sldId="258"/>
        </pc:sldMkLst>
        <pc:spChg chg="mod">
          <ac:chgData name="Titulaer, Leonie (FSE)" userId="7e31e286-546b-4e81-8eea-e44826331a37" providerId="ADAL" clId="{8BB065A5-A44F-4FD4-AFC7-8177A530A4B8}" dt="2025-10-27T14:53:32.786" v="37" actId="20577"/>
          <ac:spMkLst>
            <pc:docMk/>
            <pc:sldMk cId="3619817048" sldId="258"/>
            <ac:spMk id="3" creationId="{4CA75A00-1422-C687-4AEE-78078982D23A}"/>
          </ac:spMkLst>
        </pc:spChg>
      </pc:sldChg>
      <pc:sldChg chg="modNotesTx">
        <pc:chgData name="Titulaer, Leonie (FSE)" userId="7e31e286-546b-4e81-8eea-e44826331a37" providerId="ADAL" clId="{8BB065A5-A44F-4FD4-AFC7-8177A530A4B8}" dt="2025-11-17T09:55:34.074" v="396" actId="20577"/>
        <pc:sldMkLst>
          <pc:docMk/>
          <pc:sldMk cId="3389087141" sldId="261"/>
        </pc:sldMkLst>
      </pc:sldChg>
      <pc:sldChg chg="addSp delSp modSp mod modNotesTx">
        <pc:chgData name="Titulaer, Leonie (FSE)" userId="7e31e286-546b-4e81-8eea-e44826331a37" providerId="ADAL" clId="{8BB065A5-A44F-4FD4-AFC7-8177A530A4B8}" dt="2025-11-17T09:44:29.436" v="351" actId="20577"/>
        <pc:sldMkLst>
          <pc:docMk/>
          <pc:sldMk cId="635452238" sldId="264"/>
        </pc:sldMkLst>
        <pc:spChg chg="mod">
          <ac:chgData name="Titulaer, Leonie (FSE)" userId="7e31e286-546b-4e81-8eea-e44826331a37" providerId="ADAL" clId="{8BB065A5-A44F-4FD4-AFC7-8177A530A4B8}" dt="2025-10-27T15:39:05.996" v="66" actId="20577"/>
          <ac:spMkLst>
            <pc:docMk/>
            <pc:sldMk cId="635452238" sldId="264"/>
            <ac:spMk id="5" creationId="{0998D970-8057-8EAE-FAA5-AA8F96D18FA3}"/>
          </ac:spMkLst>
        </pc:spChg>
        <pc:picChg chg="add mod">
          <ac:chgData name="Titulaer, Leonie (FSE)" userId="7e31e286-546b-4e81-8eea-e44826331a37" providerId="ADAL" clId="{8BB065A5-A44F-4FD4-AFC7-8177A530A4B8}" dt="2025-10-27T16:05:55.051" v="72" actId="1076"/>
          <ac:picMkLst>
            <pc:docMk/>
            <pc:sldMk cId="635452238" sldId="264"/>
            <ac:picMk id="3" creationId="{DF0591B4-F585-9A8B-9329-84D9F4E6698A}"/>
          </ac:picMkLst>
        </pc:picChg>
      </pc:sldChg>
      <pc:sldChg chg="modSp mod">
        <pc:chgData name="Titulaer, Leonie (FSE)" userId="7e31e286-546b-4e81-8eea-e44826331a37" providerId="ADAL" clId="{8BB065A5-A44F-4FD4-AFC7-8177A530A4B8}" dt="2025-11-17T09:57:54.875" v="456" actId="20577"/>
        <pc:sldMkLst>
          <pc:docMk/>
          <pc:sldMk cId="1398539568" sldId="266"/>
        </pc:sldMkLst>
        <pc:spChg chg="mod">
          <ac:chgData name="Titulaer, Leonie (FSE)" userId="7e31e286-546b-4e81-8eea-e44826331a37" providerId="ADAL" clId="{8BB065A5-A44F-4FD4-AFC7-8177A530A4B8}" dt="2025-11-17T09:57:54.875" v="456" actId="20577"/>
          <ac:spMkLst>
            <pc:docMk/>
            <pc:sldMk cId="1398539568" sldId="266"/>
            <ac:spMk id="8" creationId="{AB4E3F3C-15F9-6482-6071-D9AA6ADA4369}"/>
          </ac:spMkLst>
        </pc:spChg>
      </pc:sldChg>
      <pc:sldChg chg="modSp modNotesTx">
        <pc:chgData name="Titulaer, Leonie (FSE)" userId="7e31e286-546b-4e81-8eea-e44826331a37" providerId="ADAL" clId="{8BB065A5-A44F-4FD4-AFC7-8177A530A4B8}" dt="2025-11-17T09:54:28.094" v="384" actId="20577"/>
        <pc:sldMkLst>
          <pc:docMk/>
          <pc:sldMk cId="528528421" sldId="267"/>
        </pc:sldMkLst>
        <pc:spChg chg="mod">
          <ac:chgData name="Titulaer, Leonie (FSE)" userId="7e31e286-546b-4e81-8eea-e44826331a37" providerId="ADAL" clId="{8BB065A5-A44F-4FD4-AFC7-8177A530A4B8}" dt="2025-10-27T14:53:45.044" v="54" actId="20577"/>
          <ac:spMkLst>
            <pc:docMk/>
            <pc:sldMk cId="528528421" sldId="267"/>
            <ac:spMk id="4" creationId="{4BC98053-4E37-1A56-C99A-C083067C9C3A}"/>
          </ac:spMkLst>
        </pc:spChg>
      </pc:sldChg>
      <pc:sldChg chg="delSp mod">
        <pc:chgData name="Titulaer, Leonie (FSE)" userId="7e31e286-546b-4e81-8eea-e44826331a37" providerId="ADAL" clId="{8BB065A5-A44F-4FD4-AFC7-8177A530A4B8}" dt="2025-10-27T16:06:09.498" v="75" actId="478"/>
        <pc:sldMkLst>
          <pc:docMk/>
          <pc:sldMk cId="2286922573"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24AD8-CF37-499A-AB8B-615C79CA0655}" type="datetimeFigureOut">
              <a:rPr lang="nl-NL" smtClean="0"/>
              <a:t>17-11-2025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9A93E-69F0-407F-8C91-9F029112AD18}" type="slidenum">
              <a:rPr lang="nl-NL" smtClean="0"/>
              <a:t>‹#›</a:t>
            </a:fld>
            <a:endParaRPr lang="nl-NL"/>
          </a:p>
        </p:txBody>
      </p:sp>
    </p:spTree>
    <p:extLst>
      <p:ext uri="{BB962C8B-B14F-4D97-AF65-F5344CB8AC3E}">
        <p14:creationId xmlns:p14="http://schemas.microsoft.com/office/powerpoint/2010/main" val="304612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111/j.1524-4725.2011.02271.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 </a:t>
            </a:r>
            <a:r>
              <a:rPr lang="en-US" dirty="0" err="1"/>
              <a:t>powerpoint</a:t>
            </a:r>
            <a:r>
              <a:rPr lang="en-US" dirty="0"/>
              <a:t> </a:t>
            </a:r>
            <a:r>
              <a:rPr lang="en-US" dirty="0" err="1"/>
              <a:t>wordt</a:t>
            </a:r>
            <a:r>
              <a:rPr lang="en-US" dirty="0"/>
              <a:t> de </a:t>
            </a:r>
            <a:r>
              <a:rPr lang="en-US" dirty="0" err="1"/>
              <a:t>opdracht</a:t>
            </a:r>
            <a:r>
              <a:rPr lang="en-US" dirty="0"/>
              <a:t> </a:t>
            </a:r>
            <a:r>
              <a:rPr lang="en-US" dirty="0" err="1"/>
              <a:t>ingeleid</a:t>
            </a:r>
            <a:r>
              <a:rPr lang="en-US" dirty="0"/>
              <a:t> en </a:t>
            </a:r>
            <a:r>
              <a:rPr lang="en-US" dirty="0" err="1"/>
              <a:t>achtergrondinformatie</a:t>
            </a:r>
            <a:r>
              <a:rPr lang="en-US" dirty="0"/>
              <a:t> </a:t>
            </a:r>
            <a:r>
              <a:rPr lang="en-US" dirty="0" err="1"/>
              <a:t>gegeven</a:t>
            </a:r>
            <a:r>
              <a:rPr lang="en-US" dirty="0"/>
              <a:t> over lidocaine, </a:t>
            </a:r>
            <a:r>
              <a:rPr lang="en-US" dirty="0" err="1"/>
              <a:t>werking</a:t>
            </a:r>
            <a:r>
              <a:rPr lang="en-US" dirty="0"/>
              <a:t> MIPs en UV-vis</a:t>
            </a:r>
            <a:endParaRPr lang="nl-NL" dirty="0"/>
          </a:p>
        </p:txBody>
      </p:sp>
      <p:sp>
        <p:nvSpPr>
          <p:cNvPr id="4" name="Slide Number Placeholder 3"/>
          <p:cNvSpPr>
            <a:spLocks noGrp="1"/>
          </p:cNvSpPr>
          <p:nvPr>
            <p:ph type="sldNum" sz="quarter" idx="5"/>
          </p:nvPr>
        </p:nvSpPr>
        <p:spPr/>
        <p:txBody>
          <a:bodyPr/>
          <a:lstStyle/>
          <a:p>
            <a:fld id="{3929A93E-69F0-407F-8C91-9F029112AD18}" type="slidenum">
              <a:rPr lang="nl-NL" smtClean="0"/>
              <a:t>1</a:t>
            </a:fld>
            <a:endParaRPr lang="nl-NL"/>
          </a:p>
        </p:txBody>
      </p:sp>
    </p:spTree>
    <p:extLst>
      <p:ext uri="{BB962C8B-B14F-4D97-AF65-F5344CB8AC3E}">
        <p14:creationId xmlns:p14="http://schemas.microsoft.com/office/powerpoint/2010/main" val="415028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Bart van Grinsven van de Universiteit Maastricht laat toepassingen en werking van </a:t>
            </a:r>
            <a:r>
              <a:rPr lang="nl-NL" dirty="0" err="1"/>
              <a:t>MIPs</a:t>
            </a:r>
            <a:r>
              <a:rPr lang="nl-NL" dirty="0"/>
              <a:t> met kleurstof zien</a:t>
            </a:r>
          </a:p>
          <a:p>
            <a:r>
              <a:rPr lang="nl-NL" i="1" dirty="0"/>
              <a:t>https://www.youtube.com/watch?v=1rlvkrAIfqU</a:t>
            </a:r>
          </a:p>
        </p:txBody>
      </p:sp>
      <p:sp>
        <p:nvSpPr>
          <p:cNvPr id="4" name="Tijdelijke aanduiding voor dianummer 3"/>
          <p:cNvSpPr>
            <a:spLocks noGrp="1"/>
          </p:cNvSpPr>
          <p:nvPr>
            <p:ph type="sldNum" sz="quarter" idx="5"/>
          </p:nvPr>
        </p:nvSpPr>
        <p:spPr/>
        <p:txBody>
          <a:bodyPr/>
          <a:lstStyle/>
          <a:p>
            <a:fld id="{3929A93E-69F0-407F-8C91-9F029112AD18}" type="slidenum">
              <a:rPr lang="nl-NL" smtClean="0"/>
              <a:t>10</a:t>
            </a:fld>
            <a:endParaRPr lang="nl-NL"/>
          </a:p>
        </p:txBody>
      </p:sp>
    </p:spTree>
    <p:extLst>
      <p:ext uri="{BB962C8B-B14F-4D97-AF65-F5344CB8AC3E}">
        <p14:creationId xmlns:p14="http://schemas.microsoft.com/office/powerpoint/2010/main" val="351526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3AE95-7CCF-8318-91EB-E2FBB0FC3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2600E-D0EB-0C8D-2C98-FB7042EB1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CD309-7973-0036-13D1-0F4CD9FA520E}"/>
              </a:ext>
            </a:extLst>
          </p:cNvPr>
          <p:cNvSpPr>
            <a:spLocks noGrp="1"/>
          </p:cNvSpPr>
          <p:nvPr>
            <p:ph type="body" idx="1"/>
          </p:nvPr>
        </p:nvSpPr>
        <p:spPr/>
        <p:txBody>
          <a:bodyPr/>
          <a:lstStyle/>
          <a:p>
            <a:r>
              <a:rPr lang="en-US" dirty="0"/>
              <a:t>De </a:t>
            </a:r>
            <a:r>
              <a:rPr lang="en-US" dirty="0" err="1"/>
              <a:t>kleurstofconcentratie</a:t>
            </a:r>
            <a:r>
              <a:rPr lang="en-US" dirty="0"/>
              <a:t> </a:t>
            </a:r>
            <a:r>
              <a:rPr lang="en-US" dirty="0" err="1"/>
              <a:t>kan</a:t>
            </a:r>
            <a:r>
              <a:rPr lang="en-US" dirty="0"/>
              <a:t> </a:t>
            </a:r>
            <a:r>
              <a:rPr lang="en-US" dirty="0" err="1"/>
              <a:t>gemeten</a:t>
            </a:r>
            <a:r>
              <a:rPr lang="en-US" dirty="0"/>
              <a:t> </a:t>
            </a:r>
            <a:r>
              <a:rPr lang="en-US" dirty="0" err="1"/>
              <a:t>worden</a:t>
            </a:r>
            <a:r>
              <a:rPr lang="en-US" dirty="0"/>
              <a:t> met </a:t>
            </a:r>
            <a:r>
              <a:rPr lang="en-US" dirty="0" err="1"/>
              <a:t>een</a:t>
            </a:r>
            <a:r>
              <a:rPr lang="en-US" dirty="0"/>
              <a:t> colorimeter app. Met </a:t>
            </a:r>
            <a:r>
              <a:rPr lang="en-US" dirty="0" err="1"/>
              <a:t>een</a:t>
            </a:r>
            <a:r>
              <a:rPr lang="en-US" dirty="0"/>
              <a:t> </a:t>
            </a:r>
            <a:r>
              <a:rPr lang="en-US" dirty="0" err="1"/>
              <a:t>telefoon</a:t>
            </a:r>
            <a:r>
              <a:rPr lang="en-US" dirty="0"/>
              <a:t> </a:t>
            </a:r>
            <a:r>
              <a:rPr lang="en-US" dirty="0" err="1"/>
              <a:t>schijn</a:t>
            </a:r>
            <a:r>
              <a:rPr lang="en-US" dirty="0"/>
              <a:t> je wit </a:t>
            </a:r>
            <a:r>
              <a:rPr lang="en-US" dirty="0" err="1"/>
              <a:t>licht</a:t>
            </a:r>
            <a:r>
              <a:rPr lang="en-US" dirty="0"/>
              <a:t> op </a:t>
            </a:r>
            <a:r>
              <a:rPr lang="en-US" dirty="0" err="1"/>
              <a:t>een</a:t>
            </a:r>
            <a:r>
              <a:rPr lang="en-US" dirty="0"/>
              <a:t> </a:t>
            </a:r>
            <a:r>
              <a:rPr lang="en-US" dirty="0" err="1"/>
              <a:t>gekleurde</a:t>
            </a:r>
            <a:r>
              <a:rPr lang="en-US" dirty="0"/>
              <a:t> </a:t>
            </a:r>
            <a:r>
              <a:rPr lang="en-US" dirty="0" err="1"/>
              <a:t>oplossing</a:t>
            </a:r>
            <a:r>
              <a:rPr lang="en-US" dirty="0"/>
              <a:t>. Een </a:t>
            </a:r>
            <a:r>
              <a:rPr lang="en-US" dirty="0" err="1"/>
              <a:t>blauwe</a:t>
            </a:r>
            <a:r>
              <a:rPr lang="en-US" dirty="0"/>
              <a:t> </a:t>
            </a:r>
            <a:r>
              <a:rPr lang="en-US" dirty="0" err="1"/>
              <a:t>kleurstof</a:t>
            </a:r>
            <a:r>
              <a:rPr lang="en-US" dirty="0"/>
              <a:t> </a:t>
            </a:r>
            <a:r>
              <a:rPr lang="en-US" dirty="0" err="1"/>
              <a:t>reflecteert</a:t>
            </a:r>
            <a:r>
              <a:rPr lang="en-US" dirty="0"/>
              <a:t> de </a:t>
            </a:r>
            <a:r>
              <a:rPr lang="en-US" dirty="0" err="1"/>
              <a:t>blauwe</a:t>
            </a:r>
            <a:r>
              <a:rPr lang="en-US" dirty="0"/>
              <a:t> </a:t>
            </a:r>
            <a:r>
              <a:rPr lang="en-US" dirty="0" err="1"/>
              <a:t>kleur</a:t>
            </a:r>
            <a:r>
              <a:rPr lang="en-US" dirty="0"/>
              <a:t> en </a:t>
            </a:r>
            <a:r>
              <a:rPr lang="en-US" dirty="0" err="1"/>
              <a:t>absorbeert</a:t>
            </a:r>
            <a:r>
              <a:rPr lang="en-US" dirty="0"/>
              <a:t> de rode </a:t>
            </a:r>
            <a:r>
              <a:rPr lang="en-US" dirty="0" err="1"/>
              <a:t>kleur</a:t>
            </a:r>
            <a:r>
              <a:rPr lang="en-US" dirty="0"/>
              <a:t>. Hoe </a:t>
            </a:r>
            <a:r>
              <a:rPr lang="en-US" dirty="0" err="1"/>
              <a:t>hoger</a:t>
            </a:r>
            <a:r>
              <a:rPr lang="en-US" dirty="0"/>
              <a:t> de concentratie van de </a:t>
            </a:r>
            <a:r>
              <a:rPr lang="en-US" dirty="0" err="1"/>
              <a:t>blauwe</a:t>
            </a:r>
            <a:r>
              <a:rPr lang="en-US" dirty="0"/>
              <a:t> </a:t>
            </a:r>
            <a:r>
              <a:rPr lang="en-US" dirty="0" err="1"/>
              <a:t>kleurstof</a:t>
            </a:r>
            <a:r>
              <a:rPr lang="en-US" dirty="0"/>
              <a:t>, hoe minder rood </a:t>
            </a:r>
            <a:r>
              <a:rPr lang="en-US" dirty="0" err="1"/>
              <a:t>licht</a:t>
            </a:r>
            <a:r>
              <a:rPr lang="en-US" dirty="0"/>
              <a:t> </a:t>
            </a:r>
            <a:r>
              <a:rPr lang="en-US" dirty="0" err="1"/>
              <a:t>wordt</a:t>
            </a:r>
            <a:r>
              <a:rPr lang="en-US" dirty="0"/>
              <a:t> </a:t>
            </a:r>
            <a:r>
              <a:rPr lang="en-US" dirty="0" err="1"/>
              <a:t>gerefleceerd</a:t>
            </a:r>
            <a:r>
              <a:rPr lang="en-US" dirty="0"/>
              <a:t>. </a:t>
            </a:r>
            <a:r>
              <a:rPr lang="nl-NL" sz="1800" dirty="0">
                <a:effectLst/>
                <a:latin typeface="Aptos" panose="020B0004020202020204" pitchFamily="34" charset="0"/>
                <a:ea typeface="Aptos" panose="020B0004020202020204" pitchFamily="34" charset="0"/>
                <a:cs typeface="Times New Roman" panose="02020603050405020304" pitchFamily="18" charset="0"/>
              </a:rPr>
              <a:t>Van een reeks met bekende kleurstofconcentraties kan de reflectie van rood licht gemeten worden en uitgezet worden in een grafiek waarna een ijklijn bepaald wordt. Van een onbekend monster kan de reflectie gemeten worden en via de ijklijn kan de concentratie vervolgens bepaald worden.</a:t>
            </a:r>
          </a:p>
          <a:p>
            <a:r>
              <a:rPr lang="nl-NL" sz="1800" dirty="0">
                <a:effectLst/>
                <a:latin typeface="Aptos" panose="020B0004020202020204" pitchFamily="34" charset="0"/>
                <a:cs typeface="Times New Roman" panose="02020603050405020304" pitchFamily="18" charset="0"/>
              </a:rPr>
              <a:t>Een filmpje waarin het maken van een ijklijn wordt uitgelegd vind je hier: https://youtu.be/VKOT1lACOL4?si=7er5sqFJOQ2Xnv3K</a:t>
            </a:r>
            <a:endParaRPr lang="nl-NL" dirty="0"/>
          </a:p>
        </p:txBody>
      </p:sp>
      <p:sp>
        <p:nvSpPr>
          <p:cNvPr id="4" name="Slide Number Placeholder 3">
            <a:extLst>
              <a:ext uri="{FF2B5EF4-FFF2-40B4-BE49-F238E27FC236}">
                <a16:creationId xmlns:a16="http://schemas.microsoft.com/office/drawing/2014/main" id="{B89BB4E6-2B15-341D-BB32-7DD31065360E}"/>
              </a:ext>
            </a:extLst>
          </p:cNvPr>
          <p:cNvSpPr>
            <a:spLocks noGrp="1"/>
          </p:cNvSpPr>
          <p:nvPr>
            <p:ph type="sldNum" sz="quarter" idx="5"/>
          </p:nvPr>
        </p:nvSpPr>
        <p:spPr/>
        <p:txBody>
          <a:bodyPr/>
          <a:lstStyle/>
          <a:p>
            <a:fld id="{3929A93E-69F0-407F-8C91-9F029112AD18}" type="slidenum">
              <a:rPr lang="nl-NL" smtClean="0"/>
              <a:t>11</a:t>
            </a:fld>
            <a:endParaRPr lang="nl-NL"/>
          </a:p>
        </p:txBody>
      </p:sp>
    </p:spTree>
    <p:extLst>
      <p:ext uri="{BB962C8B-B14F-4D97-AF65-F5344CB8AC3E}">
        <p14:creationId xmlns:p14="http://schemas.microsoft.com/office/powerpoint/2010/main" val="58678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46D2F-8038-1929-1321-D9B6629CA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F0B01-0C95-B1D9-6A81-5835EAA96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84D68-1EE3-BA10-3C9C-F152A2A4D8DF}"/>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7CA39BD3-B5C6-02F6-D69F-10E2FA1F7F25}"/>
              </a:ext>
            </a:extLst>
          </p:cNvPr>
          <p:cNvSpPr>
            <a:spLocks noGrp="1"/>
          </p:cNvSpPr>
          <p:nvPr>
            <p:ph type="sldNum" sz="quarter" idx="5"/>
          </p:nvPr>
        </p:nvSpPr>
        <p:spPr/>
        <p:txBody>
          <a:bodyPr/>
          <a:lstStyle/>
          <a:p>
            <a:fld id="{3929A93E-69F0-407F-8C91-9F029112AD18}" type="slidenum">
              <a:rPr lang="nl-NL" smtClean="0"/>
              <a:t>12</a:t>
            </a:fld>
            <a:endParaRPr lang="nl-NL"/>
          </a:p>
        </p:txBody>
      </p:sp>
    </p:spTree>
    <p:extLst>
      <p:ext uri="{BB962C8B-B14F-4D97-AF65-F5344CB8AC3E}">
        <p14:creationId xmlns:p14="http://schemas.microsoft.com/office/powerpoint/2010/main" val="10784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leerlingen: Waarom wil een wielrenner gladde benen?</a:t>
            </a:r>
            <a:br>
              <a:rPr lang="nl-NL" dirty="0"/>
            </a:br>
            <a:r>
              <a:rPr lang="nl-NL" dirty="0"/>
              <a:t>Betere verzorging schaafwonden (doordat er geen haren in de wond komen)</a:t>
            </a:r>
            <a:br>
              <a:rPr lang="nl-NL" dirty="0"/>
            </a:br>
            <a:r>
              <a:rPr lang="nl-NL" dirty="0"/>
              <a:t>betere aerodynamica (niet bewezen)</a:t>
            </a:r>
          </a:p>
          <a:p>
            <a:r>
              <a:rPr lang="nl-NL" dirty="0"/>
              <a:t>Het masseert fijner</a:t>
            </a:r>
            <a:br>
              <a:rPr lang="nl-NL" dirty="0"/>
            </a:br>
            <a:r>
              <a:rPr lang="nl-NL" dirty="0"/>
              <a:t>het moedigt aan (ijdelheid: bruin, glanzend)</a:t>
            </a:r>
          </a:p>
        </p:txBody>
      </p:sp>
      <p:sp>
        <p:nvSpPr>
          <p:cNvPr id="4" name="Tijdelijke aanduiding voor dianummer 3"/>
          <p:cNvSpPr>
            <a:spLocks noGrp="1"/>
          </p:cNvSpPr>
          <p:nvPr>
            <p:ph type="sldNum" sz="quarter" idx="5"/>
          </p:nvPr>
        </p:nvSpPr>
        <p:spPr/>
        <p:txBody>
          <a:bodyPr/>
          <a:lstStyle/>
          <a:p>
            <a:fld id="{3929A93E-69F0-407F-8C91-9F029112AD18}" type="slidenum">
              <a:rPr lang="nl-NL" smtClean="0"/>
              <a:t>2</a:t>
            </a:fld>
            <a:endParaRPr lang="nl-NL"/>
          </a:p>
        </p:txBody>
      </p:sp>
    </p:spTree>
    <p:extLst>
      <p:ext uri="{BB962C8B-B14F-4D97-AF65-F5344CB8AC3E}">
        <p14:creationId xmlns:p14="http://schemas.microsoft.com/office/powerpoint/2010/main" val="325343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over wat je leert in het practicum</a:t>
            </a:r>
          </a:p>
        </p:txBody>
      </p:sp>
      <p:sp>
        <p:nvSpPr>
          <p:cNvPr id="4" name="Tijdelijke aanduiding voor dianummer 3"/>
          <p:cNvSpPr>
            <a:spLocks noGrp="1"/>
          </p:cNvSpPr>
          <p:nvPr>
            <p:ph type="sldNum" sz="quarter" idx="5"/>
          </p:nvPr>
        </p:nvSpPr>
        <p:spPr/>
        <p:txBody>
          <a:bodyPr/>
          <a:lstStyle/>
          <a:p>
            <a:fld id="{3929A93E-69F0-407F-8C91-9F029112AD18}" type="slidenum">
              <a:rPr lang="nl-NL" smtClean="0"/>
              <a:t>3</a:t>
            </a:fld>
            <a:endParaRPr lang="nl-NL"/>
          </a:p>
        </p:txBody>
      </p:sp>
    </p:spTree>
    <p:extLst>
      <p:ext uri="{BB962C8B-B14F-4D97-AF65-F5344CB8AC3E}">
        <p14:creationId xmlns:p14="http://schemas.microsoft.com/office/powerpoint/2010/main" val="79637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929A93E-69F0-407F-8C91-9F029112AD18}" type="slidenum">
              <a:rPr lang="nl-NL" smtClean="0"/>
              <a:t>4</a:t>
            </a:fld>
            <a:endParaRPr lang="nl-NL"/>
          </a:p>
        </p:txBody>
      </p:sp>
    </p:spTree>
    <p:extLst>
      <p:ext uri="{BB962C8B-B14F-4D97-AF65-F5344CB8AC3E}">
        <p14:creationId xmlns:p14="http://schemas.microsoft.com/office/powerpoint/2010/main" val="269128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a:r>
              <a:rPr lang="nl-NL" sz="1200" u="none" dirty="0">
                <a:solidFill>
                  <a:srgbClr val="467886"/>
                </a:solidFill>
                <a:latin typeface="Calibri (Body)"/>
                <a:ea typeface="Calibri (Body)"/>
                <a:cs typeface="Calibri (Body)"/>
              </a:rPr>
              <a:t>Lidocaïne zorgt ervoor dat het transport van natriumionen in een membraan verstoord wordt, zodat pijnprikkels niet doorgegeven worden.</a:t>
            </a:r>
            <a:endParaRPr lang="nl-NL" sz="1200" u="none" dirty="0">
              <a:solidFill>
                <a:schemeClr val="tx1"/>
              </a:solidFill>
              <a:latin typeface="Calibri (Body)"/>
              <a:ea typeface="Calibri (Body)"/>
              <a:cs typeface="Calibri (Body)"/>
            </a:endParaRPr>
          </a:p>
          <a:p>
            <a:pPr>
              <a:lnSpc>
                <a:spcPct val="115000"/>
              </a:lnSpc>
              <a:spcAft>
                <a:spcPts val="800"/>
              </a:spcAft>
            </a:pPr>
            <a:r>
              <a:rPr lang="nl-NL" sz="1800" kern="0" dirty="0" err="1">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Sobanko</a:t>
            </a:r>
            <a:r>
              <a:rPr lang="nl-NL" sz="1800"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 J. F., Miller, C. J., &amp; </a:t>
            </a:r>
            <a:r>
              <a:rPr lang="nl-NL" sz="1800" kern="0" dirty="0" err="1">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Alster</a:t>
            </a:r>
            <a:r>
              <a:rPr lang="nl-NL" sz="1800"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 T. S. (2012). </a:t>
            </a:r>
            <a:r>
              <a:rPr lang="en-US" sz="1800"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Topical Anesthetics for Dermatologic Procedures: A Review. </a:t>
            </a:r>
            <a:r>
              <a:rPr lang="nl-NL" sz="1800" i="1" kern="0" dirty="0" err="1">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Dermatologic</a:t>
            </a:r>
            <a:r>
              <a:rPr lang="nl-NL" sz="1800" i="1"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 </a:t>
            </a:r>
            <a:r>
              <a:rPr lang="nl-NL" sz="1800" i="1" kern="0" dirty="0" err="1">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Surgery</a:t>
            </a:r>
            <a:r>
              <a:rPr lang="nl-NL" sz="1800"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 </a:t>
            </a:r>
            <a:r>
              <a:rPr lang="nl-NL" sz="1800" i="1"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38</a:t>
            </a:r>
            <a:r>
              <a:rPr lang="nl-NL" sz="1800"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(5), 709–721. </a:t>
            </a:r>
            <a:r>
              <a:rPr lang="nl-NL" sz="1800" u="sng" kern="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https://doi.org/10.1111/j.1524-4725.2011.02271.x</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sng" dirty="0">
              <a:solidFill>
                <a:srgbClr val="467886"/>
              </a:solidFill>
              <a:latin typeface="Calibri (Body)"/>
              <a:ea typeface="Calibri (Body)"/>
              <a:cs typeface="Calibri (Body)"/>
            </a:endParaRPr>
          </a:p>
          <a:p>
            <a:endParaRPr lang="nl-NL" dirty="0"/>
          </a:p>
        </p:txBody>
      </p:sp>
      <p:sp>
        <p:nvSpPr>
          <p:cNvPr id="4" name="Slide Number Placeholder 3"/>
          <p:cNvSpPr>
            <a:spLocks noGrp="1"/>
          </p:cNvSpPr>
          <p:nvPr>
            <p:ph type="sldNum" sz="quarter" idx="5"/>
          </p:nvPr>
        </p:nvSpPr>
        <p:spPr/>
        <p:txBody>
          <a:bodyPr/>
          <a:lstStyle/>
          <a:p>
            <a:fld id="{3929A93E-69F0-407F-8C91-9F029112AD18}" type="slidenum">
              <a:rPr lang="nl-NL" smtClean="0"/>
              <a:t>5</a:t>
            </a:fld>
            <a:endParaRPr lang="nl-NL"/>
          </a:p>
        </p:txBody>
      </p:sp>
    </p:spTree>
    <p:extLst>
      <p:ext uri="{BB962C8B-B14F-4D97-AF65-F5344CB8AC3E}">
        <p14:creationId xmlns:p14="http://schemas.microsoft.com/office/powerpoint/2010/main" val="86466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 </a:t>
            </a:r>
            <a:r>
              <a:rPr lang="en-US" dirty="0" err="1"/>
              <a:t>natuur</a:t>
            </a:r>
            <a:r>
              <a:rPr lang="en-US" dirty="0"/>
              <a:t> </a:t>
            </a:r>
            <a:r>
              <a:rPr lang="en-US" dirty="0" err="1"/>
              <a:t>kan</a:t>
            </a:r>
            <a:r>
              <a:rPr lang="en-US" dirty="0"/>
              <a:t> </a:t>
            </a:r>
            <a:r>
              <a:rPr lang="en-US" dirty="0" err="1"/>
              <a:t>een</a:t>
            </a:r>
            <a:r>
              <a:rPr lang="en-US" dirty="0"/>
              <a:t> </a:t>
            </a:r>
            <a:r>
              <a:rPr lang="en-US" dirty="0" err="1"/>
              <a:t>enzym</a:t>
            </a:r>
            <a:r>
              <a:rPr lang="en-US" dirty="0"/>
              <a:t> </a:t>
            </a:r>
            <a:r>
              <a:rPr lang="en-US" dirty="0" err="1"/>
              <a:t>een</a:t>
            </a:r>
            <a:r>
              <a:rPr lang="en-US" dirty="0"/>
              <a:t> </a:t>
            </a:r>
            <a:r>
              <a:rPr lang="en-US" dirty="0" err="1"/>
              <a:t>specifiek</a:t>
            </a:r>
            <a:r>
              <a:rPr lang="en-US" dirty="0"/>
              <a:t> </a:t>
            </a:r>
            <a:r>
              <a:rPr lang="en-US" dirty="0" err="1"/>
              <a:t>molecuul</a:t>
            </a:r>
            <a:r>
              <a:rPr lang="en-US" dirty="0"/>
              <a:t>, het </a:t>
            </a:r>
            <a:r>
              <a:rPr lang="en-US" dirty="0" err="1"/>
              <a:t>substraat</a:t>
            </a:r>
            <a:r>
              <a:rPr lang="en-US" dirty="0"/>
              <a:t>, </a:t>
            </a:r>
            <a:r>
              <a:rPr lang="en-US" dirty="0" err="1"/>
              <a:t>herkennen</a:t>
            </a:r>
            <a:r>
              <a:rPr lang="en-US" dirty="0"/>
              <a:t> door de </a:t>
            </a:r>
            <a:r>
              <a:rPr lang="en-US" dirty="0" err="1"/>
              <a:t>vorm</a:t>
            </a:r>
            <a:r>
              <a:rPr lang="en-US" dirty="0"/>
              <a:t>. Het </a:t>
            </a:r>
            <a:r>
              <a:rPr lang="en-US" dirty="0" err="1"/>
              <a:t>juiste</a:t>
            </a:r>
            <a:r>
              <a:rPr lang="en-US" dirty="0"/>
              <a:t> </a:t>
            </a:r>
            <a:r>
              <a:rPr lang="en-US" dirty="0" err="1"/>
              <a:t>substraat</a:t>
            </a:r>
            <a:r>
              <a:rPr lang="en-US" dirty="0"/>
              <a:t> past in het enzyme en </a:t>
            </a:r>
            <a:r>
              <a:rPr lang="en-US" dirty="0" err="1"/>
              <a:t>vormt</a:t>
            </a:r>
            <a:r>
              <a:rPr lang="en-US" dirty="0"/>
              <a:t> </a:t>
            </a:r>
            <a:r>
              <a:rPr lang="en-US" dirty="0" err="1"/>
              <a:t>een</a:t>
            </a:r>
            <a:r>
              <a:rPr lang="en-US" dirty="0"/>
              <a:t> </a:t>
            </a:r>
            <a:r>
              <a:rPr lang="en-US" dirty="0" err="1"/>
              <a:t>enzym-substraatcomplex</a:t>
            </a:r>
            <a:r>
              <a:rPr lang="en-US" dirty="0"/>
              <a:t>, </a:t>
            </a:r>
            <a:r>
              <a:rPr lang="en-US" dirty="0" err="1"/>
              <a:t>waarna</a:t>
            </a:r>
            <a:r>
              <a:rPr lang="en-US" dirty="0"/>
              <a:t> het </a:t>
            </a:r>
            <a:r>
              <a:rPr lang="en-US" dirty="0" err="1"/>
              <a:t>substraat</a:t>
            </a:r>
            <a:r>
              <a:rPr lang="en-US" dirty="0"/>
              <a:t> </a:t>
            </a:r>
            <a:r>
              <a:rPr lang="en-US" dirty="0" err="1"/>
              <a:t>omgezet</a:t>
            </a:r>
            <a:r>
              <a:rPr lang="en-US" dirty="0"/>
              <a:t> </a:t>
            </a:r>
            <a:r>
              <a:rPr lang="en-US" dirty="0" err="1"/>
              <a:t>kan</a:t>
            </a:r>
            <a:r>
              <a:rPr lang="en-US" dirty="0"/>
              <a:t> </a:t>
            </a:r>
            <a:r>
              <a:rPr lang="en-US" dirty="0" err="1"/>
              <a:t>worden</a:t>
            </a:r>
            <a:r>
              <a:rPr lang="en-US" dirty="0"/>
              <a:t> tot </a:t>
            </a:r>
            <a:r>
              <a:rPr lang="en-US" dirty="0" err="1"/>
              <a:t>een</a:t>
            </a:r>
            <a:r>
              <a:rPr lang="en-US" dirty="0"/>
              <a:t> product. Het </a:t>
            </a:r>
            <a:r>
              <a:rPr lang="en-US" dirty="0" err="1"/>
              <a:t>passen</a:t>
            </a:r>
            <a:r>
              <a:rPr lang="en-US" dirty="0"/>
              <a:t> van het </a:t>
            </a:r>
            <a:r>
              <a:rPr lang="en-US" dirty="0" err="1"/>
              <a:t>substraat</a:t>
            </a:r>
            <a:r>
              <a:rPr lang="en-US" dirty="0"/>
              <a:t> in het enzyme </a:t>
            </a:r>
            <a:r>
              <a:rPr lang="en-US" dirty="0" err="1"/>
              <a:t>wordt</a:t>
            </a:r>
            <a:r>
              <a:rPr lang="en-US" dirty="0"/>
              <a:t> </a:t>
            </a:r>
            <a:r>
              <a:rPr lang="en-US" dirty="0" err="1"/>
              <a:t>wel</a:t>
            </a:r>
            <a:r>
              <a:rPr lang="en-US" dirty="0"/>
              <a:t> </a:t>
            </a:r>
            <a:r>
              <a:rPr lang="en-US" dirty="0" err="1"/>
              <a:t>weergegeven</a:t>
            </a:r>
            <a:r>
              <a:rPr lang="en-US" dirty="0"/>
              <a:t> </a:t>
            </a:r>
            <a:r>
              <a:rPr lang="en-US" dirty="0" err="1"/>
              <a:t>als</a:t>
            </a:r>
            <a:r>
              <a:rPr lang="en-US" dirty="0"/>
              <a:t> het </a:t>
            </a:r>
            <a:r>
              <a:rPr lang="en-US" dirty="0" err="1"/>
              <a:t>sleutel</a:t>
            </a:r>
            <a:r>
              <a:rPr lang="en-US" dirty="0"/>
              <a:t>-slot model. </a:t>
            </a:r>
            <a:r>
              <a:rPr lang="en-US" dirty="0" err="1"/>
              <a:t>Dit</a:t>
            </a:r>
            <a:r>
              <a:rPr lang="en-US" dirty="0"/>
              <a:t> </a:t>
            </a:r>
            <a:r>
              <a:rPr lang="en-US" dirty="0" err="1"/>
              <a:t>principe</a:t>
            </a:r>
            <a:r>
              <a:rPr lang="en-US" dirty="0"/>
              <a:t> </a:t>
            </a:r>
            <a:r>
              <a:rPr lang="en-US" dirty="0" err="1"/>
              <a:t>wordt</a:t>
            </a:r>
            <a:r>
              <a:rPr lang="en-US" dirty="0"/>
              <a:t> </a:t>
            </a:r>
            <a:r>
              <a:rPr lang="en-US" dirty="0" err="1"/>
              <a:t>nagebootst</a:t>
            </a:r>
            <a:r>
              <a:rPr lang="en-US" dirty="0"/>
              <a:t> </a:t>
            </a:r>
            <a:r>
              <a:rPr lang="en-US" dirty="0" err="1"/>
              <a:t>bij</a:t>
            </a:r>
            <a:r>
              <a:rPr lang="en-US" dirty="0"/>
              <a:t> het </a:t>
            </a:r>
            <a:r>
              <a:rPr lang="en-US" dirty="0" err="1"/>
              <a:t>maken</a:t>
            </a:r>
            <a:r>
              <a:rPr lang="en-US" dirty="0"/>
              <a:t> van </a:t>
            </a:r>
            <a:r>
              <a:rPr lang="en-US" dirty="0" err="1"/>
              <a:t>een</a:t>
            </a:r>
            <a:r>
              <a:rPr lang="en-US" dirty="0"/>
              <a:t> Molecular Imprinted Polymer (MIP)</a:t>
            </a:r>
          </a:p>
          <a:p>
            <a:r>
              <a:rPr lang="en-US" sz="1200" i="1" dirty="0">
                <a:solidFill>
                  <a:schemeClr val="bg1"/>
                </a:solidFill>
                <a:effectLst/>
                <a:latin typeface="Times New Roman" panose="02020603050405020304" pitchFamily="18" charset="0"/>
                <a:ea typeface="Times New Roman" panose="02020603050405020304" pitchFamily="18" charset="0"/>
              </a:rPr>
              <a:t>https://saylordotorg.github.io/text_the-basics-of-general-organic-and-biological-chemistry/s21-06-enzyme-action.html</a:t>
            </a:r>
            <a:endParaRPr lang="nl-NL" dirty="0"/>
          </a:p>
        </p:txBody>
      </p:sp>
      <p:sp>
        <p:nvSpPr>
          <p:cNvPr id="4" name="Slide Number Placeholder 3"/>
          <p:cNvSpPr>
            <a:spLocks noGrp="1"/>
          </p:cNvSpPr>
          <p:nvPr>
            <p:ph type="sldNum" sz="quarter" idx="5"/>
          </p:nvPr>
        </p:nvSpPr>
        <p:spPr/>
        <p:txBody>
          <a:bodyPr/>
          <a:lstStyle/>
          <a:p>
            <a:fld id="{3929A93E-69F0-407F-8C91-9F029112AD18}" type="slidenum">
              <a:rPr lang="nl-NL" smtClean="0"/>
              <a:t>6</a:t>
            </a:fld>
            <a:endParaRPr lang="nl-NL"/>
          </a:p>
        </p:txBody>
      </p:sp>
    </p:spTree>
    <p:extLst>
      <p:ext uri="{BB962C8B-B14F-4D97-AF65-F5344CB8AC3E}">
        <p14:creationId xmlns:p14="http://schemas.microsoft.com/office/powerpoint/2010/main" val="202464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Hoe </a:t>
            </a:r>
            <a:r>
              <a:rPr lang="en-US" dirty="0" err="1"/>
              <a:t>wordt</a:t>
            </a:r>
            <a:r>
              <a:rPr lang="en-US" dirty="0"/>
              <a:t> </a:t>
            </a:r>
            <a:r>
              <a:rPr lang="en-US" dirty="0" err="1"/>
              <a:t>een</a:t>
            </a:r>
            <a:r>
              <a:rPr lang="en-US" dirty="0"/>
              <a:t> MIP </a:t>
            </a:r>
            <a:r>
              <a:rPr lang="en-US" dirty="0" err="1"/>
              <a:t>gemaakt</a:t>
            </a:r>
            <a:r>
              <a:rPr lang="en-US" dirty="0"/>
              <a:t>: </a:t>
            </a:r>
            <a:r>
              <a:rPr lang="en-US" dirty="0" err="1"/>
              <a:t>tijdens</a:t>
            </a:r>
            <a:r>
              <a:rPr lang="en-US" dirty="0"/>
              <a:t> de </a:t>
            </a:r>
            <a:r>
              <a:rPr lang="en-US" dirty="0" err="1"/>
              <a:t>polymerisatie</a:t>
            </a:r>
            <a:r>
              <a:rPr lang="en-US" dirty="0"/>
              <a:t> </a:t>
            </a:r>
            <a:r>
              <a:rPr lang="en-US" dirty="0" err="1"/>
              <a:t>wordt</a:t>
            </a:r>
            <a:r>
              <a:rPr lang="en-US" dirty="0"/>
              <a:t> </a:t>
            </a:r>
            <a:r>
              <a:rPr lang="en-US" dirty="0" err="1"/>
              <a:t>een</a:t>
            </a:r>
            <a:r>
              <a:rPr lang="en-US" dirty="0"/>
              <a:t> </a:t>
            </a:r>
            <a:r>
              <a:rPr lang="en-US" dirty="0" err="1"/>
              <a:t>sjabloonmolecuul</a:t>
            </a:r>
            <a:r>
              <a:rPr lang="en-US" dirty="0"/>
              <a:t> </a:t>
            </a:r>
            <a:r>
              <a:rPr lang="en-US" dirty="0" err="1"/>
              <a:t>toegevoegd</a:t>
            </a:r>
            <a:r>
              <a:rPr lang="en-US" dirty="0"/>
              <a:t>. </a:t>
            </a:r>
            <a:r>
              <a:rPr lang="en-US" dirty="0" err="1"/>
              <a:t>Rondom</a:t>
            </a:r>
            <a:r>
              <a:rPr lang="en-US" dirty="0"/>
              <a:t> het </a:t>
            </a:r>
            <a:r>
              <a:rPr lang="en-US" dirty="0" err="1"/>
              <a:t>sjabloonmolecuul</a:t>
            </a:r>
            <a:r>
              <a:rPr lang="en-US" dirty="0"/>
              <a:t> </a:t>
            </a:r>
            <a:r>
              <a:rPr lang="en-US" dirty="0" err="1"/>
              <a:t>worden</a:t>
            </a:r>
            <a:r>
              <a:rPr lang="en-US" dirty="0"/>
              <a:t> </a:t>
            </a:r>
            <a:r>
              <a:rPr lang="en-US" dirty="0" err="1"/>
              <a:t>functionele</a:t>
            </a:r>
            <a:r>
              <a:rPr lang="en-US" dirty="0"/>
              <a:t> </a:t>
            </a:r>
            <a:r>
              <a:rPr lang="en-US" dirty="0" err="1"/>
              <a:t>monomeren</a:t>
            </a:r>
            <a:r>
              <a:rPr lang="en-US" dirty="0"/>
              <a:t> in het polymer </a:t>
            </a:r>
            <a:r>
              <a:rPr lang="en-US" dirty="0" err="1"/>
              <a:t>gefixeerd</a:t>
            </a:r>
            <a:r>
              <a:rPr lang="en-US" dirty="0"/>
              <a:t>. </a:t>
            </a:r>
            <a:r>
              <a:rPr lang="en-US" dirty="0" err="1"/>
              <a:t>Vervolgens</a:t>
            </a:r>
            <a:r>
              <a:rPr lang="en-US" dirty="0"/>
              <a:t> </a:t>
            </a:r>
            <a:r>
              <a:rPr lang="en-US" dirty="0" err="1"/>
              <a:t>wordt</a:t>
            </a:r>
            <a:r>
              <a:rPr lang="en-US" dirty="0"/>
              <a:t> het </a:t>
            </a:r>
            <a:r>
              <a:rPr lang="en-US" dirty="0" err="1"/>
              <a:t>sjabloonmolecuul</a:t>
            </a:r>
            <a:r>
              <a:rPr lang="en-US" dirty="0"/>
              <a:t> </a:t>
            </a:r>
            <a:r>
              <a:rPr lang="en-US" dirty="0" err="1"/>
              <a:t>verwijderd</a:t>
            </a:r>
            <a:r>
              <a:rPr lang="en-US" dirty="0"/>
              <a:t> en </a:t>
            </a:r>
            <a:r>
              <a:rPr lang="en-US" dirty="0" err="1"/>
              <a:t>houd</a:t>
            </a:r>
            <a:r>
              <a:rPr lang="en-US" dirty="0"/>
              <a:t> je </a:t>
            </a:r>
            <a:r>
              <a:rPr lang="en-US" dirty="0" err="1"/>
              <a:t>een</a:t>
            </a:r>
            <a:r>
              <a:rPr lang="en-US" dirty="0"/>
              <a:t> MIP over, </a:t>
            </a:r>
            <a:r>
              <a:rPr lang="en-US" dirty="0" err="1"/>
              <a:t>een</a:t>
            </a:r>
            <a:r>
              <a:rPr lang="en-US" dirty="0"/>
              <a:t> </a:t>
            </a:r>
            <a:r>
              <a:rPr lang="en-US" dirty="0" err="1"/>
              <a:t>polymeer</a:t>
            </a:r>
            <a:r>
              <a:rPr lang="en-US" dirty="0"/>
              <a:t> met </a:t>
            </a:r>
            <a:r>
              <a:rPr lang="en-US" dirty="0" err="1"/>
              <a:t>ruimtes</a:t>
            </a:r>
            <a:r>
              <a:rPr lang="en-US" dirty="0"/>
              <a:t> </a:t>
            </a:r>
            <a:r>
              <a:rPr lang="en-US" dirty="0" err="1"/>
              <a:t>waar</a:t>
            </a:r>
            <a:r>
              <a:rPr lang="en-US" dirty="0"/>
              <a:t> het </a:t>
            </a:r>
            <a:r>
              <a:rPr lang="en-US" dirty="0" err="1"/>
              <a:t>sjabloonmolecuul</a:t>
            </a:r>
            <a:r>
              <a:rPr lang="en-US" dirty="0"/>
              <a:t> in past.</a:t>
            </a:r>
            <a:endParaRPr lang="nl-NL" dirty="0"/>
          </a:p>
        </p:txBody>
      </p:sp>
      <p:sp>
        <p:nvSpPr>
          <p:cNvPr id="4" name="Slide Number Placeholder 3"/>
          <p:cNvSpPr>
            <a:spLocks noGrp="1"/>
          </p:cNvSpPr>
          <p:nvPr>
            <p:ph type="sldNum" sz="quarter" idx="5"/>
          </p:nvPr>
        </p:nvSpPr>
        <p:spPr/>
        <p:txBody>
          <a:bodyPr/>
          <a:lstStyle/>
          <a:p>
            <a:fld id="{3929A93E-69F0-407F-8C91-9F029112AD18}" type="slidenum">
              <a:rPr lang="nl-NL" smtClean="0"/>
              <a:t>7</a:t>
            </a:fld>
            <a:endParaRPr lang="nl-NL"/>
          </a:p>
        </p:txBody>
      </p:sp>
    </p:spTree>
    <p:extLst>
      <p:ext uri="{BB962C8B-B14F-4D97-AF65-F5344CB8AC3E}">
        <p14:creationId xmlns:p14="http://schemas.microsoft.com/office/powerpoint/2010/main" val="378301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filmpje laat zien hoe een MIP gemaakt wordt en hoe je er selectieve scheiding mee kunt uitvoeren.</a:t>
            </a:r>
          </a:p>
          <a:p>
            <a:r>
              <a:rPr lang="nl-NL" i="1" dirty="0"/>
              <a:t>https://vimeo.com/85522343</a:t>
            </a:r>
          </a:p>
        </p:txBody>
      </p:sp>
      <p:sp>
        <p:nvSpPr>
          <p:cNvPr id="4" name="Tijdelijke aanduiding voor dianummer 3"/>
          <p:cNvSpPr>
            <a:spLocks noGrp="1"/>
          </p:cNvSpPr>
          <p:nvPr>
            <p:ph type="sldNum" sz="quarter" idx="5"/>
          </p:nvPr>
        </p:nvSpPr>
        <p:spPr/>
        <p:txBody>
          <a:bodyPr/>
          <a:lstStyle/>
          <a:p>
            <a:fld id="{3929A93E-69F0-407F-8C91-9F029112AD18}" type="slidenum">
              <a:rPr lang="nl-NL" smtClean="0"/>
              <a:t>8</a:t>
            </a:fld>
            <a:endParaRPr lang="nl-NL"/>
          </a:p>
        </p:txBody>
      </p:sp>
    </p:spTree>
    <p:extLst>
      <p:ext uri="{BB962C8B-B14F-4D97-AF65-F5344CB8AC3E}">
        <p14:creationId xmlns:p14="http://schemas.microsoft.com/office/powerpoint/2010/main" val="424173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ons</a:t>
            </a:r>
            <a:r>
              <a:rPr lang="en-US" dirty="0"/>
              <a:t> practicum </a:t>
            </a:r>
            <a:r>
              <a:rPr lang="en-US" dirty="0" err="1"/>
              <a:t>gebruiken</a:t>
            </a:r>
            <a:r>
              <a:rPr lang="en-US" dirty="0"/>
              <a:t> we </a:t>
            </a:r>
            <a:r>
              <a:rPr lang="en-US" dirty="0" err="1"/>
              <a:t>kleurverdringing</a:t>
            </a:r>
            <a:r>
              <a:rPr lang="en-US" dirty="0"/>
              <a:t> in MIP. Een MIP </a:t>
            </a:r>
            <a:r>
              <a:rPr lang="en-US" dirty="0" err="1"/>
              <a:t>wordt</a:t>
            </a:r>
            <a:r>
              <a:rPr lang="en-US" dirty="0"/>
              <a:t> </a:t>
            </a:r>
            <a:r>
              <a:rPr lang="en-US" dirty="0" err="1"/>
              <a:t>gemaakt</a:t>
            </a:r>
            <a:r>
              <a:rPr lang="en-US" dirty="0"/>
              <a:t> </a:t>
            </a:r>
            <a:r>
              <a:rPr lang="en-US" dirty="0" err="1"/>
              <a:t>voor</a:t>
            </a:r>
            <a:r>
              <a:rPr lang="en-US" dirty="0"/>
              <a:t> </a:t>
            </a:r>
            <a:r>
              <a:rPr lang="en-US" dirty="0" err="1"/>
              <a:t>herkenning</a:t>
            </a:r>
            <a:r>
              <a:rPr lang="en-US" dirty="0"/>
              <a:t> van lidocaine. Nadat het lidocaine </a:t>
            </a:r>
            <a:r>
              <a:rPr lang="en-US" dirty="0" err="1"/>
              <a:t>verwijderd</a:t>
            </a:r>
            <a:r>
              <a:rPr lang="en-US" dirty="0"/>
              <a:t> is </a:t>
            </a:r>
            <a:r>
              <a:rPr lang="en-US" dirty="0" err="1"/>
              <a:t>worden</a:t>
            </a:r>
            <a:r>
              <a:rPr lang="en-US" dirty="0"/>
              <a:t> de MIPs </a:t>
            </a:r>
            <a:r>
              <a:rPr lang="en-US" dirty="0" err="1"/>
              <a:t>gevuld</a:t>
            </a:r>
            <a:r>
              <a:rPr lang="en-US" dirty="0"/>
              <a:t> met </a:t>
            </a:r>
            <a:r>
              <a:rPr lang="en-US" dirty="0" err="1"/>
              <a:t>blauwe</a:t>
            </a:r>
            <a:r>
              <a:rPr lang="en-US" dirty="0"/>
              <a:t> </a:t>
            </a:r>
            <a:r>
              <a:rPr lang="en-US" dirty="0" err="1"/>
              <a:t>kleurstof</a:t>
            </a:r>
            <a:r>
              <a:rPr lang="en-US" dirty="0"/>
              <a:t>. Als de MIPs met </a:t>
            </a:r>
            <a:r>
              <a:rPr lang="en-US" dirty="0" err="1"/>
              <a:t>kleurstof</a:t>
            </a:r>
            <a:r>
              <a:rPr lang="en-US" dirty="0"/>
              <a:t> in contact </a:t>
            </a:r>
            <a:r>
              <a:rPr lang="en-US" dirty="0" err="1"/>
              <a:t>komen</a:t>
            </a:r>
            <a:r>
              <a:rPr lang="en-US" dirty="0"/>
              <a:t> met lidocaine </a:t>
            </a:r>
            <a:r>
              <a:rPr lang="en-US" dirty="0" err="1"/>
              <a:t>verdrijft</a:t>
            </a:r>
            <a:r>
              <a:rPr lang="en-US" dirty="0"/>
              <a:t> </a:t>
            </a:r>
            <a:r>
              <a:rPr lang="en-US" dirty="0" err="1"/>
              <a:t>dit</a:t>
            </a:r>
            <a:r>
              <a:rPr lang="en-US" dirty="0"/>
              <a:t> </a:t>
            </a:r>
            <a:r>
              <a:rPr lang="en-US" dirty="0" err="1"/>
              <a:t>molecuul</a:t>
            </a:r>
            <a:r>
              <a:rPr lang="en-US" dirty="0"/>
              <a:t> de </a:t>
            </a:r>
            <a:r>
              <a:rPr lang="en-US" dirty="0" err="1"/>
              <a:t>kleurstof</a:t>
            </a:r>
            <a:r>
              <a:rPr lang="en-US" dirty="0"/>
              <a:t>. De </a:t>
            </a:r>
            <a:r>
              <a:rPr lang="en-US" dirty="0" err="1"/>
              <a:t>kleurstof</a:t>
            </a:r>
            <a:r>
              <a:rPr lang="en-US" dirty="0"/>
              <a:t> </a:t>
            </a:r>
            <a:r>
              <a:rPr lang="en-US" dirty="0" err="1"/>
              <a:t>komt</a:t>
            </a:r>
            <a:r>
              <a:rPr lang="en-US" dirty="0"/>
              <a:t> in de </a:t>
            </a:r>
            <a:r>
              <a:rPr lang="en-US" dirty="0" err="1"/>
              <a:t>oplossing</a:t>
            </a:r>
            <a:r>
              <a:rPr lang="en-US" dirty="0"/>
              <a:t> en de concentratie van de </a:t>
            </a:r>
            <a:r>
              <a:rPr lang="en-US" dirty="0" err="1"/>
              <a:t>kleurstof</a:t>
            </a:r>
            <a:r>
              <a:rPr lang="en-US" dirty="0"/>
              <a:t> in de </a:t>
            </a:r>
            <a:r>
              <a:rPr lang="en-US" dirty="0" err="1"/>
              <a:t>oplossing</a:t>
            </a:r>
            <a:r>
              <a:rPr lang="en-US" dirty="0"/>
              <a:t> is </a:t>
            </a:r>
            <a:r>
              <a:rPr lang="en-US" dirty="0" err="1"/>
              <a:t>gerelateerd</a:t>
            </a:r>
            <a:r>
              <a:rPr lang="en-US" dirty="0"/>
              <a:t> </a:t>
            </a:r>
            <a:r>
              <a:rPr lang="en-US" dirty="0" err="1"/>
              <a:t>aan</a:t>
            </a:r>
            <a:r>
              <a:rPr lang="en-US" dirty="0"/>
              <a:t> het </a:t>
            </a:r>
            <a:r>
              <a:rPr lang="en-US" dirty="0" err="1"/>
              <a:t>lidocaïnegehalte</a:t>
            </a:r>
            <a:r>
              <a:rPr lang="en-US" dirty="0"/>
              <a:t>. De </a:t>
            </a:r>
            <a:r>
              <a:rPr lang="en-US" dirty="0" err="1"/>
              <a:t>kleurstofconcentratie</a:t>
            </a:r>
            <a:r>
              <a:rPr lang="en-US" dirty="0"/>
              <a:t> </a:t>
            </a:r>
            <a:r>
              <a:rPr lang="en-US" dirty="0" err="1"/>
              <a:t>kan</a:t>
            </a:r>
            <a:r>
              <a:rPr lang="en-US" dirty="0"/>
              <a:t> </a:t>
            </a:r>
            <a:r>
              <a:rPr lang="en-US" dirty="0" err="1"/>
              <a:t>gemeten</a:t>
            </a:r>
            <a:r>
              <a:rPr lang="en-US" dirty="0"/>
              <a:t> </a:t>
            </a:r>
            <a:r>
              <a:rPr lang="en-US" dirty="0" err="1"/>
              <a:t>worden</a:t>
            </a:r>
            <a:r>
              <a:rPr lang="en-US" dirty="0"/>
              <a:t> met </a:t>
            </a:r>
            <a:r>
              <a:rPr lang="en-US" dirty="0" err="1"/>
              <a:t>colorimetrie</a:t>
            </a:r>
            <a:endParaRPr lang="nl-NL" dirty="0"/>
          </a:p>
        </p:txBody>
      </p:sp>
      <p:sp>
        <p:nvSpPr>
          <p:cNvPr id="4" name="Slide Number Placeholder 3"/>
          <p:cNvSpPr>
            <a:spLocks noGrp="1"/>
          </p:cNvSpPr>
          <p:nvPr>
            <p:ph type="sldNum" sz="quarter" idx="5"/>
          </p:nvPr>
        </p:nvSpPr>
        <p:spPr/>
        <p:txBody>
          <a:bodyPr/>
          <a:lstStyle/>
          <a:p>
            <a:fld id="{3929A93E-69F0-407F-8C91-9F029112AD18}" type="slidenum">
              <a:rPr lang="nl-NL" smtClean="0"/>
              <a:t>9</a:t>
            </a:fld>
            <a:endParaRPr lang="nl-NL"/>
          </a:p>
        </p:txBody>
      </p:sp>
    </p:spTree>
    <p:extLst>
      <p:ext uri="{BB962C8B-B14F-4D97-AF65-F5344CB8AC3E}">
        <p14:creationId xmlns:p14="http://schemas.microsoft.com/office/powerpoint/2010/main" val="220483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5460-4EEB-F733-EC03-98DEC619E0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DEEB3C4-F294-9CE4-B984-D840FE57D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74559A18-D540-2F8F-4531-781AF7F3A282}"/>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5" name="Footer Placeholder 4">
            <a:extLst>
              <a:ext uri="{FF2B5EF4-FFF2-40B4-BE49-F238E27FC236}">
                <a16:creationId xmlns:a16="http://schemas.microsoft.com/office/drawing/2014/main" id="{0B5F75AB-BD97-1747-1BD2-F825E44CDA9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2ED07F7-4E8E-B4D2-EC89-0F1EFC477D81}"/>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112017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D673-3096-03AB-89B1-18F44137BB97}"/>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A5FEEE3-D21F-34F2-899C-31498EEE8B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C6C8723-1342-7C51-C6D7-32FBE4257F07}"/>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5" name="Footer Placeholder 4">
            <a:extLst>
              <a:ext uri="{FF2B5EF4-FFF2-40B4-BE49-F238E27FC236}">
                <a16:creationId xmlns:a16="http://schemas.microsoft.com/office/drawing/2014/main" id="{F6A9728F-80DB-ECD5-97E6-B00AF4FB352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481316D-846B-FAEB-1005-521560A1F849}"/>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298325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DB997-74E2-6806-09C3-37DD770E8D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235F2EE7-D82D-0469-71B9-EFA419F232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77DE143-1E93-9292-4DD8-8EC8D07076F4}"/>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5" name="Footer Placeholder 4">
            <a:extLst>
              <a:ext uri="{FF2B5EF4-FFF2-40B4-BE49-F238E27FC236}">
                <a16:creationId xmlns:a16="http://schemas.microsoft.com/office/drawing/2014/main" id="{3F9A3BE0-47F9-A3EF-245F-CF75CE9315F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35AF81C-AB98-3207-F9AF-180AB8A9B0F6}"/>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26570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5C27-3643-3C2A-E4CD-48B6680D4ED1}"/>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2FD8592B-413D-C36C-E786-367C86B65C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5B20F3-0383-D373-6305-DA34D049E303}"/>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5" name="Footer Placeholder 4">
            <a:extLst>
              <a:ext uri="{FF2B5EF4-FFF2-40B4-BE49-F238E27FC236}">
                <a16:creationId xmlns:a16="http://schemas.microsoft.com/office/drawing/2014/main" id="{D9C05BEC-8CE3-DF03-1A49-467C15A77E5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4D6D069-7BEE-4FD7-1DE4-9F10F13FDB87}"/>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392890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7F39-6A36-C3F1-6CC7-2BC5DD252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DDF01E23-14F1-0DD4-F8E4-EAA3507963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D1B0B-326D-97A8-36B0-D00070BA0A0E}"/>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5" name="Footer Placeholder 4">
            <a:extLst>
              <a:ext uri="{FF2B5EF4-FFF2-40B4-BE49-F238E27FC236}">
                <a16:creationId xmlns:a16="http://schemas.microsoft.com/office/drawing/2014/main" id="{78716C2E-9071-0438-BDB8-D83B38826B3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A188AED-71FE-4019-CEED-508B6B197590}"/>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208879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35F5-81A1-384A-B8A5-34F74D0A694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8BD3727-063C-364D-DC6E-40FB597B7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B2C1B02-01DD-EB33-9429-AB55927CA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E6628F6B-7FE2-5D00-28CB-20BF12648268}"/>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6" name="Footer Placeholder 5">
            <a:extLst>
              <a:ext uri="{FF2B5EF4-FFF2-40B4-BE49-F238E27FC236}">
                <a16:creationId xmlns:a16="http://schemas.microsoft.com/office/drawing/2014/main" id="{7905A2FA-C9D6-8BFE-2543-E65BF5E5D97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B3753FA-0A7E-2607-4D24-524A4CE9D517}"/>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101394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E828-93DF-0B0A-FDA5-614211164E90}"/>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131835A-C180-BFE0-23AF-F714F880BE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4500A-48AC-3C4A-DF3D-7CC822F19F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925CE888-ED26-62C1-FEE3-6AC395FAE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538AA-D024-7579-C9EE-477C997DF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B079FF71-9B34-7D7C-110B-CFEB92CEA7B6}"/>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8" name="Footer Placeholder 7">
            <a:extLst>
              <a:ext uri="{FF2B5EF4-FFF2-40B4-BE49-F238E27FC236}">
                <a16:creationId xmlns:a16="http://schemas.microsoft.com/office/drawing/2014/main" id="{D1F39C8D-1AA1-141D-6138-D69383CD5927}"/>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3FD161DE-1248-8CCA-99D7-B2DD85A7C6DC}"/>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20861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CC11-A734-A07D-B86E-95D79D11A79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90441C42-73C3-B841-BFFD-B27EF5A43BED}"/>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4" name="Footer Placeholder 3">
            <a:extLst>
              <a:ext uri="{FF2B5EF4-FFF2-40B4-BE49-F238E27FC236}">
                <a16:creationId xmlns:a16="http://schemas.microsoft.com/office/drawing/2014/main" id="{F3FA0FD0-4466-D8D0-4084-EA0E3FB50772}"/>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0487971-625D-ABBF-22FF-EA9D523E6568}"/>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45872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A0B36-6E0E-1727-B1F1-3DD90EE4525D}"/>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3" name="Footer Placeholder 2">
            <a:extLst>
              <a:ext uri="{FF2B5EF4-FFF2-40B4-BE49-F238E27FC236}">
                <a16:creationId xmlns:a16="http://schemas.microsoft.com/office/drawing/2014/main" id="{89C16CFB-317E-4AE9-A75D-18D9A1F1A3F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D196DD0B-B9C6-D7D6-0A83-8036B1BE57DD}"/>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14990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A04B-B8BE-4720-E0FB-C74703D44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2537A16A-ABD3-EAF8-5F2D-F499A0BF8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330F75A7-3608-9030-EFB1-F76885775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01097B-863C-7191-5069-61E9A9E18010}"/>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6" name="Footer Placeholder 5">
            <a:extLst>
              <a:ext uri="{FF2B5EF4-FFF2-40B4-BE49-F238E27FC236}">
                <a16:creationId xmlns:a16="http://schemas.microsoft.com/office/drawing/2014/main" id="{DB72666F-A089-9E1C-264A-06DEA8A8491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31D4A46-49E9-C0BF-2FC9-0E2244D706D9}"/>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121079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883D-77E9-CA94-32C1-D39171CBB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29A64352-7E37-3395-2FF8-918DA84D0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E59FD791-5020-4861-4894-6EBD43CB1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A3354-6E7D-6BC6-161B-8EF8B55BC89C}"/>
              </a:ext>
            </a:extLst>
          </p:cNvPr>
          <p:cNvSpPr>
            <a:spLocks noGrp="1"/>
          </p:cNvSpPr>
          <p:nvPr>
            <p:ph type="dt" sz="half" idx="10"/>
          </p:nvPr>
        </p:nvSpPr>
        <p:spPr/>
        <p:txBody>
          <a:bodyPr/>
          <a:lstStyle/>
          <a:p>
            <a:fld id="{F7709206-A1AA-4C01-9032-58D01C786A65}" type="datetimeFigureOut">
              <a:rPr lang="nl-NL" smtClean="0"/>
              <a:t>17-11-2025</a:t>
            </a:fld>
            <a:endParaRPr lang="nl-NL"/>
          </a:p>
        </p:txBody>
      </p:sp>
      <p:sp>
        <p:nvSpPr>
          <p:cNvPr id="6" name="Footer Placeholder 5">
            <a:extLst>
              <a:ext uri="{FF2B5EF4-FFF2-40B4-BE49-F238E27FC236}">
                <a16:creationId xmlns:a16="http://schemas.microsoft.com/office/drawing/2014/main" id="{CBD6CE16-B525-081C-08CE-9A7920A4233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D439D20-7BB7-2304-D1A5-843C4599795E}"/>
              </a:ext>
            </a:extLst>
          </p:cNvPr>
          <p:cNvSpPr>
            <a:spLocks noGrp="1"/>
          </p:cNvSpPr>
          <p:nvPr>
            <p:ph type="sldNum" sz="quarter" idx="12"/>
          </p:nvPr>
        </p:nvSpPr>
        <p:spPr/>
        <p:txBody>
          <a:bodyPr/>
          <a:lstStyle/>
          <a:p>
            <a:fld id="{31A3B7D3-9DF8-4105-8309-8B9CC7248763}" type="slidenum">
              <a:rPr lang="nl-NL" smtClean="0"/>
              <a:t>‹#›</a:t>
            </a:fld>
            <a:endParaRPr lang="nl-NL"/>
          </a:p>
        </p:txBody>
      </p:sp>
    </p:spTree>
    <p:extLst>
      <p:ext uri="{BB962C8B-B14F-4D97-AF65-F5344CB8AC3E}">
        <p14:creationId xmlns:p14="http://schemas.microsoft.com/office/powerpoint/2010/main" val="94826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1D8F3D-B1DF-1FBB-3400-1AA4973F1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A692F4D-B89B-E19F-C233-D091B6FB13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88173AA-A31E-F2CC-C824-4F0C077B9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709206-A1AA-4C01-9032-58D01C786A65}" type="datetimeFigureOut">
              <a:rPr lang="nl-NL" smtClean="0"/>
              <a:t>17-11-2025</a:t>
            </a:fld>
            <a:endParaRPr lang="nl-NL"/>
          </a:p>
        </p:txBody>
      </p:sp>
      <p:sp>
        <p:nvSpPr>
          <p:cNvPr id="5" name="Footer Placeholder 4">
            <a:extLst>
              <a:ext uri="{FF2B5EF4-FFF2-40B4-BE49-F238E27FC236}">
                <a16:creationId xmlns:a16="http://schemas.microsoft.com/office/drawing/2014/main" id="{AD46C416-6DCA-B0D8-5230-4BCEAE62E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676D31C8-931B-4C03-1042-E5DC7CF39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A3B7D3-9DF8-4105-8309-8B9CC7248763}" type="slidenum">
              <a:rPr lang="nl-NL" smtClean="0"/>
              <a:t>‹#›</a:t>
            </a:fld>
            <a:endParaRPr lang="nl-NL"/>
          </a:p>
        </p:txBody>
      </p:sp>
    </p:spTree>
    <p:extLst>
      <p:ext uri="{BB962C8B-B14F-4D97-AF65-F5344CB8AC3E}">
        <p14:creationId xmlns:p14="http://schemas.microsoft.com/office/powerpoint/2010/main" val="205553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1rlvkrAIfqU?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85522343?app_id=122963"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3504BB-930F-E441-3EB2-DBC2CE6BFF71}"/>
              </a:ext>
            </a:extLst>
          </p:cNvPr>
          <p:cNvSpPr>
            <a:spLocks noGrp="1"/>
          </p:cNvSpPr>
          <p:nvPr>
            <p:ph type="subTitle" idx="1"/>
          </p:nvPr>
        </p:nvSpPr>
        <p:spPr>
          <a:xfrm>
            <a:off x="1524000" y="3602038"/>
            <a:ext cx="9144000" cy="2595562"/>
          </a:xfrm>
        </p:spPr>
        <p:txBody>
          <a:bodyPr>
            <a:normAutofit/>
          </a:bodyPr>
          <a:lstStyle/>
          <a:p>
            <a:r>
              <a:rPr lang="en-US" sz="3600" b="1" dirty="0" err="1">
                <a:solidFill>
                  <a:srgbClr val="00B0F0"/>
                </a:solidFill>
              </a:rPr>
              <a:t>Veilig</a:t>
            </a:r>
            <a:r>
              <a:rPr lang="en-US" sz="3600" b="1" dirty="0">
                <a:solidFill>
                  <a:srgbClr val="00B0F0"/>
                </a:solidFill>
              </a:rPr>
              <a:t> </a:t>
            </a:r>
            <a:r>
              <a:rPr lang="en-US" sz="3600" b="1" dirty="0" err="1">
                <a:solidFill>
                  <a:srgbClr val="00B0F0"/>
                </a:solidFill>
              </a:rPr>
              <a:t>gladde</a:t>
            </a:r>
            <a:r>
              <a:rPr lang="en-US" sz="3600" b="1" dirty="0">
                <a:solidFill>
                  <a:srgbClr val="00B0F0"/>
                </a:solidFill>
              </a:rPr>
              <a:t> </a:t>
            </a:r>
            <a:r>
              <a:rPr lang="en-US" sz="3600" b="1" dirty="0" err="1">
                <a:solidFill>
                  <a:srgbClr val="00B0F0"/>
                </a:solidFill>
              </a:rPr>
              <a:t>benen</a:t>
            </a:r>
            <a:endParaRPr lang="en-US" sz="3600" b="1" dirty="0">
              <a:solidFill>
                <a:srgbClr val="00B0F0"/>
              </a:solidFill>
            </a:endParaRPr>
          </a:p>
          <a:p>
            <a:r>
              <a:rPr lang="en-US" dirty="0">
                <a:solidFill>
                  <a:schemeClr val="bg1"/>
                </a:solidFill>
              </a:rPr>
              <a:t>Practicum met </a:t>
            </a:r>
            <a:r>
              <a:rPr lang="en-US" dirty="0" err="1">
                <a:solidFill>
                  <a:schemeClr val="bg1"/>
                </a:solidFill>
              </a:rPr>
              <a:t>behulp</a:t>
            </a:r>
            <a:r>
              <a:rPr lang="en-US" dirty="0">
                <a:solidFill>
                  <a:schemeClr val="bg1"/>
                </a:solidFill>
              </a:rPr>
              <a:t> van Molecular Imprinted Polymers (MIP)</a:t>
            </a:r>
          </a:p>
          <a:p>
            <a:endParaRPr lang="nl-NL" dirty="0">
              <a:solidFill>
                <a:srgbClr val="FF5050"/>
              </a:solidFill>
            </a:endParaRPr>
          </a:p>
          <a:p>
            <a:endParaRPr lang="nl-NL" dirty="0">
              <a:solidFill>
                <a:srgbClr val="FF5050"/>
              </a:solidFill>
            </a:endParaRPr>
          </a:p>
          <a:p>
            <a:r>
              <a:rPr lang="nl-NL" dirty="0">
                <a:solidFill>
                  <a:srgbClr val="FF5050"/>
                </a:solidFill>
              </a:rPr>
              <a:t>Ontwikkeld door </a:t>
            </a:r>
          </a:p>
        </p:txBody>
      </p:sp>
      <p:pic>
        <p:nvPicPr>
          <p:cNvPr id="2" name="Picture 1">
            <a:extLst>
              <a:ext uri="{FF2B5EF4-FFF2-40B4-BE49-F238E27FC236}">
                <a16:creationId xmlns:a16="http://schemas.microsoft.com/office/drawing/2014/main" id="{738375E8-8F9B-46D4-8896-74855FF150AB}"/>
              </a:ext>
            </a:extLst>
          </p:cNvPr>
          <p:cNvPicPr>
            <a:picLocks noChangeAspect="1"/>
          </p:cNvPicPr>
          <p:nvPr/>
        </p:nvPicPr>
        <p:blipFill>
          <a:blip r:embed="rId3"/>
          <a:stretch>
            <a:fillRect/>
          </a:stretch>
        </p:blipFill>
        <p:spPr>
          <a:xfrm>
            <a:off x="7572040" y="5485364"/>
            <a:ext cx="1867338" cy="821209"/>
          </a:xfrm>
          <a:prstGeom prst="rect">
            <a:avLst/>
          </a:prstGeom>
        </p:spPr>
      </p:pic>
      <p:pic>
        <p:nvPicPr>
          <p:cNvPr id="5" name="Picture 4" descr="Cyclists in a race">
            <a:extLst>
              <a:ext uri="{FF2B5EF4-FFF2-40B4-BE49-F238E27FC236}">
                <a16:creationId xmlns:a16="http://schemas.microsoft.com/office/drawing/2014/main" id="{CF259278-6DD9-D22E-3672-521550682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897" y="432508"/>
            <a:ext cx="3688304" cy="2459110"/>
          </a:xfrm>
          <a:prstGeom prst="rect">
            <a:avLst/>
          </a:prstGeom>
        </p:spPr>
      </p:pic>
    </p:spTree>
    <p:extLst>
      <p:ext uri="{BB962C8B-B14F-4D97-AF65-F5344CB8AC3E}">
        <p14:creationId xmlns:p14="http://schemas.microsoft.com/office/powerpoint/2010/main" val="1607127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46F7-99F2-1C9F-8754-4FFFFB3A19EF}"/>
            </a:ext>
          </a:extLst>
        </p:cNvPr>
        <p:cNvGrpSpPr/>
        <p:nvPr/>
      </p:nvGrpSpPr>
      <p:grpSpPr>
        <a:xfrm>
          <a:off x="0" y="0"/>
          <a:ext cx="0" cy="0"/>
          <a:chOff x="0" y="0"/>
          <a:chExt cx="0" cy="0"/>
        </a:xfrm>
      </p:grpSpPr>
      <p:pic>
        <p:nvPicPr>
          <p:cNvPr id="4" name="Onlinemedia 3" title="Food Screening EMR - Introducing the Project">
            <a:hlinkClick r:id="" action="ppaction://media"/>
            <a:extLst>
              <a:ext uri="{FF2B5EF4-FFF2-40B4-BE49-F238E27FC236}">
                <a16:creationId xmlns:a16="http://schemas.microsoft.com/office/drawing/2014/main" id="{06295FBD-00F9-0BD4-060B-FD9ED3533941}"/>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20479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56DFC-7271-0A65-CD08-81D80481D7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998D970-8057-8EAE-FAA5-AA8F96D18FA3}"/>
              </a:ext>
            </a:extLst>
          </p:cNvPr>
          <p:cNvSpPr txBox="1"/>
          <p:nvPr/>
        </p:nvSpPr>
        <p:spPr>
          <a:xfrm>
            <a:off x="1113613" y="463034"/>
            <a:ext cx="7544611" cy="830997"/>
          </a:xfrm>
          <a:prstGeom prst="rect">
            <a:avLst/>
          </a:prstGeom>
          <a:noFill/>
        </p:spPr>
        <p:txBody>
          <a:bodyPr wrap="square">
            <a:spAutoFit/>
          </a:bodyPr>
          <a:lstStyle/>
          <a:p>
            <a:pPr algn="l"/>
            <a:r>
              <a:rPr lang="en-US" sz="4800" b="1" dirty="0" err="1">
                <a:solidFill>
                  <a:schemeClr val="bg1"/>
                </a:solidFill>
              </a:rPr>
              <a:t>Colorimetrie</a:t>
            </a:r>
            <a:endParaRPr lang="en-US" sz="4800" b="1" dirty="0">
              <a:solidFill>
                <a:schemeClr val="bg1"/>
              </a:solidFill>
            </a:endParaRPr>
          </a:p>
        </p:txBody>
      </p:sp>
      <p:pic>
        <p:nvPicPr>
          <p:cNvPr id="3" name="Picture 2">
            <a:extLst>
              <a:ext uri="{FF2B5EF4-FFF2-40B4-BE49-F238E27FC236}">
                <a16:creationId xmlns:a16="http://schemas.microsoft.com/office/drawing/2014/main" id="{DF0591B4-F585-9A8B-9329-84D9F4E6698A}"/>
              </a:ext>
            </a:extLst>
          </p:cNvPr>
          <p:cNvPicPr>
            <a:picLocks noChangeAspect="1"/>
          </p:cNvPicPr>
          <p:nvPr/>
        </p:nvPicPr>
        <p:blipFill>
          <a:blip r:embed="rId3"/>
          <a:stretch>
            <a:fillRect/>
          </a:stretch>
        </p:blipFill>
        <p:spPr>
          <a:xfrm>
            <a:off x="2738451" y="1656534"/>
            <a:ext cx="5919773" cy="4376175"/>
          </a:xfrm>
          <a:prstGeom prst="rect">
            <a:avLst/>
          </a:prstGeom>
        </p:spPr>
      </p:pic>
    </p:spTree>
    <p:extLst>
      <p:ext uri="{BB962C8B-B14F-4D97-AF65-F5344CB8AC3E}">
        <p14:creationId xmlns:p14="http://schemas.microsoft.com/office/powerpoint/2010/main" val="63545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82FD-A20B-5821-6F96-F50A60B923F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7DCD67D-E4C0-0628-7BA8-E12E038AF81C}"/>
              </a:ext>
            </a:extLst>
          </p:cNvPr>
          <p:cNvSpPr txBox="1"/>
          <p:nvPr/>
        </p:nvSpPr>
        <p:spPr>
          <a:xfrm>
            <a:off x="2323694" y="2509004"/>
            <a:ext cx="7544611" cy="830997"/>
          </a:xfrm>
          <a:prstGeom prst="rect">
            <a:avLst/>
          </a:prstGeom>
          <a:noFill/>
        </p:spPr>
        <p:txBody>
          <a:bodyPr wrap="square">
            <a:spAutoFit/>
          </a:bodyPr>
          <a:lstStyle/>
          <a:p>
            <a:pPr algn="l"/>
            <a:r>
              <a:rPr lang="en-US" sz="4800" b="1" dirty="0">
                <a:solidFill>
                  <a:schemeClr val="bg1"/>
                </a:solidFill>
              </a:rPr>
              <a:t>Aan de slag !</a:t>
            </a:r>
          </a:p>
        </p:txBody>
      </p:sp>
      <p:pic>
        <p:nvPicPr>
          <p:cNvPr id="12" name="Picture 11">
            <a:extLst>
              <a:ext uri="{FF2B5EF4-FFF2-40B4-BE49-F238E27FC236}">
                <a16:creationId xmlns:a16="http://schemas.microsoft.com/office/drawing/2014/main" id="{95CE9E29-F9CD-B034-9F92-F05F340B4F7B}"/>
              </a:ext>
            </a:extLst>
          </p:cNvPr>
          <p:cNvPicPr>
            <a:picLocks noChangeAspect="1"/>
          </p:cNvPicPr>
          <p:nvPr/>
        </p:nvPicPr>
        <p:blipFill>
          <a:blip r:embed="rId3"/>
          <a:stretch>
            <a:fillRect/>
          </a:stretch>
        </p:blipFill>
        <p:spPr>
          <a:xfrm>
            <a:off x="3391284" y="4162031"/>
            <a:ext cx="4635738" cy="1219263"/>
          </a:xfrm>
          <a:prstGeom prst="rect">
            <a:avLst/>
          </a:prstGeom>
        </p:spPr>
      </p:pic>
    </p:spTree>
    <p:extLst>
      <p:ext uri="{BB962C8B-B14F-4D97-AF65-F5344CB8AC3E}">
        <p14:creationId xmlns:p14="http://schemas.microsoft.com/office/powerpoint/2010/main" val="22869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8C14D-7F03-A1FD-D0B2-BDEB9FB4A73B}"/>
              </a:ext>
            </a:extLst>
          </p:cNvPr>
          <p:cNvSpPr txBox="1"/>
          <p:nvPr/>
        </p:nvSpPr>
        <p:spPr>
          <a:xfrm>
            <a:off x="962025" y="243959"/>
            <a:ext cx="6096000" cy="830997"/>
          </a:xfrm>
          <a:prstGeom prst="rect">
            <a:avLst/>
          </a:prstGeom>
          <a:noFill/>
        </p:spPr>
        <p:txBody>
          <a:bodyPr wrap="square">
            <a:spAutoFit/>
          </a:bodyPr>
          <a:lstStyle/>
          <a:p>
            <a:pPr algn="l"/>
            <a:r>
              <a:rPr lang="en-US" sz="4800" b="1" dirty="0" err="1">
                <a:solidFill>
                  <a:schemeClr val="bg1"/>
                </a:solidFill>
              </a:rPr>
              <a:t>Opdracht</a:t>
            </a:r>
            <a:endParaRPr lang="en-US" sz="4800" b="1" dirty="0">
              <a:solidFill>
                <a:schemeClr val="bg1"/>
              </a:solidFill>
            </a:endParaRPr>
          </a:p>
        </p:txBody>
      </p:sp>
      <p:pic>
        <p:nvPicPr>
          <p:cNvPr id="4" name="Picture 3" descr="Cyclists in a race">
            <a:extLst>
              <a:ext uri="{FF2B5EF4-FFF2-40B4-BE49-F238E27FC236}">
                <a16:creationId xmlns:a16="http://schemas.microsoft.com/office/drawing/2014/main" id="{CDDAE5C1-1CFE-AFDE-EEA4-B4E9D8059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236" y="317321"/>
            <a:ext cx="3688304" cy="2459110"/>
          </a:xfrm>
          <a:prstGeom prst="rect">
            <a:avLst/>
          </a:prstGeom>
        </p:spPr>
      </p:pic>
      <p:pic>
        <p:nvPicPr>
          <p:cNvPr id="1026" name="Picture 2" descr="Tube Creme - Photos et Images Libres de Droits - iStock">
            <a:extLst>
              <a:ext uri="{FF2B5EF4-FFF2-40B4-BE49-F238E27FC236}">
                <a16:creationId xmlns:a16="http://schemas.microsoft.com/office/drawing/2014/main" id="{9B1C0DB7-3F29-7A55-E2B6-3DD0C9835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963" y="1670726"/>
            <a:ext cx="2309103" cy="153940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50F0031-EE8B-4418-8D24-F3FAB6235B7E}"/>
              </a:ext>
            </a:extLst>
          </p:cNvPr>
          <p:cNvSpPr txBox="1"/>
          <p:nvPr/>
        </p:nvSpPr>
        <p:spPr>
          <a:xfrm>
            <a:off x="1074295" y="3123138"/>
            <a:ext cx="7829862" cy="1569660"/>
          </a:xfrm>
          <a:prstGeom prst="rect">
            <a:avLst/>
          </a:prstGeom>
          <a:noFill/>
        </p:spPr>
        <p:txBody>
          <a:bodyPr wrap="square" rtlCol="0">
            <a:spAutoFit/>
          </a:bodyPr>
          <a:lstStyle/>
          <a:p>
            <a:r>
              <a:rPr lang="nl-NL" sz="2400" b="1" dirty="0">
                <a:solidFill>
                  <a:schemeClr val="accent1">
                    <a:lumMod val="40000"/>
                    <a:lumOff val="60000"/>
                  </a:schemeClr>
                </a:solidFill>
              </a:rPr>
              <a:t>Sjef Pak </a:t>
            </a:r>
            <a:r>
              <a:rPr lang="nl-NL" sz="2400" dirty="0">
                <a:solidFill>
                  <a:schemeClr val="bg1"/>
                </a:solidFill>
              </a:rPr>
              <a:t>is een fanatiek wielrenner en wil graag van de overtollige haargroei op zijn benen af. Hij is een oude bekende tegengekomen die hem een professionele haarverwijdering aanbiedt die permanent werkt.</a:t>
            </a:r>
          </a:p>
        </p:txBody>
      </p:sp>
      <p:sp>
        <p:nvSpPr>
          <p:cNvPr id="5" name="Tekstvak 4">
            <a:extLst>
              <a:ext uri="{FF2B5EF4-FFF2-40B4-BE49-F238E27FC236}">
                <a16:creationId xmlns:a16="http://schemas.microsoft.com/office/drawing/2014/main" id="{141678BF-1B62-7DE3-1431-69E1AA952F01}"/>
              </a:ext>
            </a:extLst>
          </p:cNvPr>
          <p:cNvSpPr txBox="1"/>
          <p:nvPr/>
        </p:nvSpPr>
        <p:spPr>
          <a:xfrm>
            <a:off x="1074295" y="2303453"/>
            <a:ext cx="9641454" cy="646331"/>
          </a:xfrm>
          <a:prstGeom prst="rect">
            <a:avLst/>
          </a:prstGeom>
          <a:solidFill>
            <a:srgbClr val="C00000"/>
          </a:solidFill>
          <a:effectLst>
            <a:softEdge rad="38100"/>
          </a:effectLst>
        </p:spPr>
        <p:txBody>
          <a:bodyPr wrap="square" rtlCol="0">
            <a:spAutoFit/>
          </a:bodyPr>
          <a:lstStyle/>
          <a:p>
            <a:r>
              <a:rPr lang="nl-NL" sz="3600" b="1" dirty="0">
                <a:solidFill>
                  <a:srgbClr val="FFC000"/>
                </a:solidFill>
              </a:rPr>
              <a:t>Waarom wil een wielrenner gladde benen?</a:t>
            </a:r>
          </a:p>
        </p:txBody>
      </p:sp>
      <p:sp>
        <p:nvSpPr>
          <p:cNvPr id="7" name="Tekstvak 6">
            <a:extLst>
              <a:ext uri="{FF2B5EF4-FFF2-40B4-BE49-F238E27FC236}">
                <a16:creationId xmlns:a16="http://schemas.microsoft.com/office/drawing/2014/main" id="{87A20C28-D55F-039C-44C7-CF0AD4494D7E}"/>
              </a:ext>
            </a:extLst>
          </p:cNvPr>
          <p:cNvSpPr txBox="1"/>
          <p:nvPr/>
        </p:nvSpPr>
        <p:spPr>
          <a:xfrm>
            <a:off x="1074295" y="3123138"/>
            <a:ext cx="4323413" cy="1569660"/>
          </a:xfrm>
          <a:prstGeom prst="rect">
            <a:avLst/>
          </a:prstGeom>
          <a:solidFill>
            <a:srgbClr val="C00000"/>
          </a:solidFill>
          <a:effectLst>
            <a:softEdge rad="38100"/>
          </a:effectLst>
        </p:spPr>
        <p:txBody>
          <a:bodyPr wrap="square">
            <a:spAutoFit/>
          </a:bodyPr>
          <a:lstStyle/>
          <a:p>
            <a:r>
              <a:rPr lang="nl-NL" sz="2400" dirty="0">
                <a:solidFill>
                  <a:srgbClr val="FFC000"/>
                </a:solidFill>
              </a:rPr>
              <a:t>verzorging schaafwonden</a:t>
            </a:r>
            <a:br>
              <a:rPr lang="nl-NL" sz="2400" dirty="0">
                <a:solidFill>
                  <a:srgbClr val="FFC000"/>
                </a:solidFill>
              </a:rPr>
            </a:br>
            <a:r>
              <a:rPr lang="nl-NL" sz="2400" dirty="0">
                <a:solidFill>
                  <a:srgbClr val="FFC000"/>
                </a:solidFill>
              </a:rPr>
              <a:t>aerodynamica (niet bewezen)</a:t>
            </a:r>
          </a:p>
          <a:p>
            <a:r>
              <a:rPr lang="nl-NL" sz="2400" dirty="0">
                <a:solidFill>
                  <a:srgbClr val="FFC000"/>
                </a:solidFill>
              </a:rPr>
              <a:t>masseert fijner</a:t>
            </a:r>
            <a:br>
              <a:rPr lang="nl-NL" sz="2400" dirty="0">
                <a:solidFill>
                  <a:srgbClr val="FFC000"/>
                </a:solidFill>
              </a:rPr>
            </a:br>
            <a:r>
              <a:rPr lang="nl-NL" sz="2400" dirty="0">
                <a:solidFill>
                  <a:srgbClr val="FFC000"/>
                </a:solidFill>
              </a:rPr>
              <a:t>moedigt aan</a:t>
            </a:r>
          </a:p>
        </p:txBody>
      </p:sp>
      <p:sp>
        <p:nvSpPr>
          <p:cNvPr id="8" name="Tekstvak 7">
            <a:extLst>
              <a:ext uri="{FF2B5EF4-FFF2-40B4-BE49-F238E27FC236}">
                <a16:creationId xmlns:a16="http://schemas.microsoft.com/office/drawing/2014/main" id="{AB4E3F3C-15F9-6482-6071-D9AA6ADA4369}"/>
              </a:ext>
            </a:extLst>
          </p:cNvPr>
          <p:cNvSpPr txBox="1"/>
          <p:nvPr/>
        </p:nvSpPr>
        <p:spPr>
          <a:xfrm>
            <a:off x="1031389" y="4675049"/>
            <a:ext cx="8128151" cy="1938992"/>
          </a:xfrm>
          <a:prstGeom prst="rect">
            <a:avLst/>
          </a:prstGeom>
          <a:noFill/>
        </p:spPr>
        <p:txBody>
          <a:bodyPr wrap="square" rtlCol="0">
            <a:spAutoFit/>
          </a:bodyPr>
          <a:lstStyle/>
          <a:p>
            <a:r>
              <a:rPr lang="nl-NL" sz="2400" dirty="0">
                <a:solidFill>
                  <a:schemeClr val="bg1"/>
                </a:solidFill>
              </a:rPr>
              <a:t>Na de behandeling moet </a:t>
            </a:r>
            <a:r>
              <a:rPr lang="nl-NL" sz="2400" b="1" dirty="0">
                <a:solidFill>
                  <a:schemeClr val="accent1">
                    <a:lumMod val="40000"/>
                    <a:lumOff val="60000"/>
                  </a:schemeClr>
                </a:solidFill>
              </a:rPr>
              <a:t>Sjef</a:t>
            </a:r>
            <a:r>
              <a:rPr lang="nl-NL" sz="2400" dirty="0">
                <a:solidFill>
                  <a:schemeClr val="accent1">
                    <a:lumMod val="40000"/>
                    <a:lumOff val="60000"/>
                  </a:schemeClr>
                </a:solidFill>
              </a:rPr>
              <a:t> </a:t>
            </a:r>
            <a:r>
              <a:rPr lang="nl-NL" sz="2400" dirty="0">
                <a:solidFill>
                  <a:schemeClr val="bg1"/>
                </a:solidFill>
              </a:rPr>
              <a:t>zijn benen insmeren met een crème met </a:t>
            </a:r>
            <a:r>
              <a:rPr lang="nl-NL" sz="2400" b="1" dirty="0">
                <a:solidFill>
                  <a:srgbClr val="FFC000"/>
                </a:solidFill>
              </a:rPr>
              <a:t>lidocaïne</a:t>
            </a:r>
            <a:r>
              <a:rPr lang="nl-NL" sz="2400" dirty="0">
                <a:solidFill>
                  <a:schemeClr val="bg1"/>
                </a:solidFill>
              </a:rPr>
              <a:t>. </a:t>
            </a:r>
            <a:r>
              <a:rPr lang="nl-NL" sz="2400" b="1" dirty="0">
                <a:solidFill>
                  <a:srgbClr val="FFC000"/>
                </a:solidFill>
              </a:rPr>
              <a:t>Lidocaïne</a:t>
            </a:r>
            <a:r>
              <a:rPr lang="nl-NL" sz="2400" dirty="0">
                <a:solidFill>
                  <a:schemeClr val="bg1"/>
                </a:solidFill>
              </a:rPr>
              <a:t> werkt verdovend, maar is in hoge gehaltes gevaarlijk. Jij bent onderzoeker bij het Maastricht </a:t>
            </a:r>
            <a:r>
              <a:rPr lang="nl-NL" sz="2400">
                <a:solidFill>
                  <a:schemeClr val="bg1"/>
                </a:solidFill>
              </a:rPr>
              <a:t>Science Program </a:t>
            </a:r>
            <a:r>
              <a:rPr lang="nl-NL" sz="2400" dirty="0">
                <a:solidFill>
                  <a:schemeClr val="bg1"/>
                </a:solidFill>
              </a:rPr>
              <a:t>en gaat uitzoeken of de crème veilig te gebruiken is door het </a:t>
            </a:r>
            <a:r>
              <a:rPr lang="nl-NL" sz="2400" b="1" dirty="0">
                <a:solidFill>
                  <a:srgbClr val="FFC000"/>
                </a:solidFill>
              </a:rPr>
              <a:t>lidocaïne</a:t>
            </a:r>
            <a:r>
              <a:rPr lang="nl-NL" sz="2400" dirty="0">
                <a:solidFill>
                  <a:schemeClr val="bg1"/>
                </a:solidFill>
              </a:rPr>
              <a:t> gehalte te bepalen.</a:t>
            </a:r>
          </a:p>
        </p:txBody>
      </p:sp>
    </p:spTree>
    <p:extLst>
      <p:ext uri="{BB962C8B-B14F-4D97-AF65-F5344CB8AC3E}">
        <p14:creationId xmlns:p14="http://schemas.microsoft.com/office/powerpoint/2010/main" val="139853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7" grpId="0" animBg="1"/>
      <p:bldP spid="7" grpId="1"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9CC3D-3146-D8EB-4B1B-7143435292D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3900B38-A153-537F-3C4A-20D72116E101}"/>
              </a:ext>
            </a:extLst>
          </p:cNvPr>
          <p:cNvSpPr txBox="1"/>
          <p:nvPr/>
        </p:nvSpPr>
        <p:spPr>
          <a:xfrm>
            <a:off x="962025" y="243959"/>
            <a:ext cx="6096000" cy="830997"/>
          </a:xfrm>
          <a:prstGeom prst="rect">
            <a:avLst/>
          </a:prstGeom>
          <a:noFill/>
        </p:spPr>
        <p:txBody>
          <a:bodyPr wrap="square">
            <a:spAutoFit/>
          </a:bodyPr>
          <a:lstStyle/>
          <a:p>
            <a:pPr algn="l"/>
            <a:r>
              <a:rPr lang="en-US" sz="4800" b="1" dirty="0">
                <a:solidFill>
                  <a:schemeClr val="bg1"/>
                </a:solidFill>
              </a:rPr>
              <a:t>Hoe?</a:t>
            </a:r>
          </a:p>
        </p:txBody>
      </p:sp>
      <p:sp>
        <p:nvSpPr>
          <p:cNvPr id="3" name="Tekstvak 2">
            <a:extLst>
              <a:ext uri="{FF2B5EF4-FFF2-40B4-BE49-F238E27FC236}">
                <a16:creationId xmlns:a16="http://schemas.microsoft.com/office/drawing/2014/main" id="{87B7B6DD-4D19-852A-74B1-BAF80C42D8C8}"/>
              </a:ext>
            </a:extLst>
          </p:cNvPr>
          <p:cNvSpPr txBox="1"/>
          <p:nvPr/>
        </p:nvSpPr>
        <p:spPr>
          <a:xfrm flipH="1">
            <a:off x="962025" y="1678898"/>
            <a:ext cx="10043410" cy="1938992"/>
          </a:xfrm>
          <a:prstGeom prst="rect">
            <a:avLst/>
          </a:prstGeom>
          <a:noFill/>
        </p:spPr>
        <p:txBody>
          <a:bodyPr wrap="square" rtlCol="0">
            <a:spAutoFit/>
          </a:bodyPr>
          <a:lstStyle/>
          <a:p>
            <a:r>
              <a:rPr lang="nl-NL" sz="2400" dirty="0">
                <a:solidFill>
                  <a:schemeClr val="bg1"/>
                </a:solidFill>
              </a:rPr>
              <a:t>Met behulp van </a:t>
            </a:r>
            <a:r>
              <a:rPr lang="nl-NL" sz="2400" b="1" dirty="0" err="1">
                <a:solidFill>
                  <a:srgbClr val="FFC000"/>
                </a:solidFill>
              </a:rPr>
              <a:t>Molecular</a:t>
            </a:r>
            <a:r>
              <a:rPr lang="nl-NL" sz="2400" b="1" dirty="0">
                <a:solidFill>
                  <a:srgbClr val="FFC000"/>
                </a:solidFill>
              </a:rPr>
              <a:t> </a:t>
            </a:r>
            <a:r>
              <a:rPr lang="nl-NL" sz="2400" b="1" dirty="0" err="1">
                <a:solidFill>
                  <a:srgbClr val="FFC000"/>
                </a:solidFill>
              </a:rPr>
              <a:t>Imprinted</a:t>
            </a:r>
            <a:r>
              <a:rPr lang="nl-NL" sz="2400" b="1" dirty="0">
                <a:solidFill>
                  <a:srgbClr val="FFC000"/>
                </a:solidFill>
              </a:rPr>
              <a:t> Polymers met kleurverdringing</a:t>
            </a:r>
          </a:p>
          <a:p>
            <a:r>
              <a:rPr lang="nl-NL" sz="2400" dirty="0">
                <a:solidFill>
                  <a:schemeClr val="bg1"/>
                </a:solidFill>
              </a:rPr>
              <a:t>ga je een </a:t>
            </a:r>
            <a:r>
              <a:rPr lang="nl-NL" sz="2400" b="1" dirty="0" err="1">
                <a:solidFill>
                  <a:srgbClr val="FFC000"/>
                </a:solidFill>
              </a:rPr>
              <a:t>ijklijn</a:t>
            </a:r>
            <a:r>
              <a:rPr lang="nl-NL" sz="2400" dirty="0">
                <a:solidFill>
                  <a:schemeClr val="bg1"/>
                </a:solidFill>
              </a:rPr>
              <a:t> maken van de </a:t>
            </a:r>
            <a:r>
              <a:rPr lang="nl-NL" sz="2400" b="1" dirty="0">
                <a:solidFill>
                  <a:srgbClr val="FFC000"/>
                </a:solidFill>
              </a:rPr>
              <a:t>lidocaïneconcentratie</a:t>
            </a:r>
          </a:p>
          <a:p>
            <a:r>
              <a:rPr lang="nl-NL" sz="2400" dirty="0">
                <a:solidFill>
                  <a:schemeClr val="bg1"/>
                </a:solidFill>
              </a:rPr>
              <a:t>Vervolgens ga je met deze methode het </a:t>
            </a:r>
            <a:r>
              <a:rPr lang="nl-NL" sz="2400" b="1" dirty="0">
                <a:solidFill>
                  <a:srgbClr val="FFC000"/>
                </a:solidFill>
              </a:rPr>
              <a:t>lidocaïne</a:t>
            </a:r>
            <a:r>
              <a:rPr lang="nl-NL" sz="2400" b="1" dirty="0">
                <a:solidFill>
                  <a:schemeClr val="bg1"/>
                </a:solidFill>
              </a:rPr>
              <a:t>-</a:t>
            </a:r>
            <a:r>
              <a:rPr lang="nl-NL" sz="2400" dirty="0">
                <a:solidFill>
                  <a:schemeClr val="bg1"/>
                </a:solidFill>
              </a:rPr>
              <a:t>gehalte van de (verdunde) </a:t>
            </a:r>
            <a:r>
              <a:rPr lang="nl-NL" sz="2400" b="1" dirty="0">
                <a:solidFill>
                  <a:srgbClr val="FFC000"/>
                </a:solidFill>
              </a:rPr>
              <a:t>crème</a:t>
            </a:r>
            <a:r>
              <a:rPr lang="nl-NL" sz="2400" dirty="0">
                <a:solidFill>
                  <a:schemeClr val="bg1"/>
                </a:solidFill>
              </a:rPr>
              <a:t> onderzoeken en advies geven over de veiligheid van de crème.</a:t>
            </a:r>
          </a:p>
        </p:txBody>
      </p:sp>
      <p:sp>
        <p:nvSpPr>
          <p:cNvPr id="4" name="Subtitle 2">
            <a:extLst>
              <a:ext uri="{FF2B5EF4-FFF2-40B4-BE49-F238E27FC236}">
                <a16:creationId xmlns:a16="http://schemas.microsoft.com/office/drawing/2014/main" id="{4BC98053-4E37-1A56-C99A-C083067C9C3A}"/>
              </a:ext>
            </a:extLst>
          </p:cNvPr>
          <p:cNvSpPr txBox="1">
            <a:spLocks/>
          </p:cNvSpPr>
          <p:nvPr/>
        </p:nvSpPr>
        <p:spPr>
          <a:xfrm>
            <a:off x="3045398" y="3532164"/>
            <a:ext cx="8638810" cy="2842871"/>
          </a:xfrm>
          <a:prstGeom prst="rect">
            <a:avLst/>
          </a:prstGeom>
          <a:solidFill>
            <a:srgbClr val="005392"/>
          </a:solidFill>
          <a:effectLst>
            <a:softEdge rad="50800"/>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err="1">
                <a:solidFill>
                  <a:schemeClr val="accent1">
                    <a:lumMod val="40000"/>
                    <a:lumOff val="60000"/>
                  </a:schemeClr>
                </a:solidFill>
              </a:rPr>
              <a:t>Leerdoelen</a:t>
            </a:r>
            <a:endParaRPr lang="en-US" sz="2000" b="1" dirty="0">
              <a:solidFill>
                <a:schemeClr val="accent1">
                  <a:lumMod val="40000"/>
                  <a:lumOff val="60000"/>
                </a:schemeClr>
              </a:solidFill>
            </a:endParaRPr>
          </a:p>
          <a:p>
            <a:pPr marL="342900" indent="-342900">
              <a:buFontTx/>
              <a:buChar char="-"/>
            </a:pPr>
            <a:r>
              <a:rPr lang="en-US" sz="2000" i="1" dirty="0" err="1">
                <a:solidFill>
                  <a:schemeClr val="bg1"/>
                </a:solidFill>
              </a:rPr>
              <a:t>Moleculaire</a:t>
            </a:r>
            <a:r>
              <a:rPr lang="en-US" sz="2000" i="1" dirty="0">
                <a:solidFill>
                  <a:schemeClr val="bg1"/>
                </a:solidFill>
              </a:rPr>
              <a:t> </a:t>
            </a:r>
            <a:r>
              <a:rPr lang="en-US" sz="2000" i="1" dirty="0" err="1">
                <a:solidFill>
                  <a:schemeClr val="bg1"/>
                </a:solidFill>
              </a:rPr>
              <a:t>herkenning</a:t>
            </a:r>
            <a:r>
              <a:rPr lang="en-US" sz="2000" i="1" dirty="0">
                <a:solidFill>
                  <a:schemeClr val="bg1"/>
                </a:solidFill>
              </a:rPr>
              <a:t> en Molecular Imprinted Polymers (MIP) </a:t>
            </a:r>
            <a:r>
              <a:rPr lang="en-US" sz="2000" i="1" dirty="0" err="1">
                <a:solidFill>
                  <a:schemeClr val="bg1"/>
                </a:solidFill>
              </a:rPr>
              <a:t>begrijpen</a:t>
            </a:r>
            <a:endParaRPr lang="en-US" sz="2000" i="1" dirty="0">
              <a:solidFill>
                <a:schemeClr val="bg1"/>
              </a:solidFill>
            </a:endParaRPr>
          </a:p>
          <a:p>
            <a:pPr marL="342900" indent="-342900">
              <a:buFontTx/>
              <a:buChar char="-"/>
            </a:pPr>
            <a:r>
              <a:rPr lang="en-US" sz="2000" i="1" dirty="0" err="1">
                <a:solidFill>
                  <a:schemeClr val="bg1"/>
                </a:solidFill>
              </a:rPr>
              <a:t>Verdunningsreeks</a:t>
            </a:r>
            <a:r>
              <a:rPr lang="en-US" sz="2000" i="1" dirty="0">
                <a:solidFill>
                  <a:schemeClr val="bg1"/>
                </a:solidFill>
              </a:rPr>
              <a:t> </a:t>
            </a:r>
            <a:r>
              <a:rPr lang="en-US" sz="2000" i="1" dirty="0" err="1">
                <a:solidFill>
                  <a:schemeClr val="bg1"/>
                </a:solidFill>
              </a:rPr>
              <a:t>maken</a:t>
            </a:r>
            <a:r>
              <a:rPr lang="en-US" sz="2000" i="1" dirty="0">
                <a:solidFill>
                  <a:schemeClr val="bg1"/>
                </a:solidFill>
              </a:rPr>
              <a:t> van </a:t>
            </a:r>
            <a:r>
              <a:rPr lang="en-US" sz="2000" i="1" dirty="0" err="1">
                <a:solidFill>
                  <a:schemeClr val="bg1"/>
                </a:solidFill>
              </a:rPr>
              <a:t>lidocaïne</a:t>
            </a:r>
            <a:endParaRPr lang="en-US" sz="2000" i="1" dirty="0">
              <a:solidFill>
                <a:schemeClr val="bg1"/>
              </a:solidFill>
            </a:endParaRPr>
          </a:p>
          <a:p>
            <a:pPr marL="342900" indent="-342900">
              <a:buFontTx/>
              <a:buChar char="-"/>
            </a:pPr>
            <a:r>
              <a:rPr lang="en-US" sz="2000" i="1" dirty="0" err="1">
                <a:solidFill>
                  <a:schemeClr val="bg1"/>
                </a:solidFill>
              </a:rPr>
              <a:t>Toepassen</a:t>
            </a:r>
            <a:r>
              <a:rPr lang="en-US" sz="2000" i="1" dirty="0">
                <a:solidFill>
                  <a:schemeClr val="bg1"/>
                </a:solidFill>
              </a:rPr>
              <a:t> </a:t>
            </a:r>
            <a:r>
              <a:rPr lang="en-US" sz="2000" i="1" dirty="0" err="1">
                <a:solidFill>
                  <a:schemeClr val="bg1"/>
                </a:solidFill>
              </a:rPr>
              <a:t>kleurverdringing</a:t>
            </a:r>
            <a:r>
              <a:rPr lang="en-US" sz="2000" i="1" dirty="0">
                <a:solidFill>
                  <a:schemeClr val="bg1"/>
                </a:solidFill>
              </a:rPr>
              <a:t> in MIP</a:t>
            </a:r>
          </a:p>
          <a:p>
            <a:pPr marL="342900" indent="-342900">
              <a:buFontTx/>
              <a:buChar char="-"/>
            </a:pPr>
            <a:r>
              <a:rPr lang="en-US" sz="2000" i="1" dirty="0">
                <a:solidFill>
                  <a:schemeClr val="bg1"/>
                </a:solidFill>
              </a:rPr>
              <a:t>Meten </a:t>
            </a:r>
            <a:r>
              <a:rPr lang="en-US" sz="2000" i="1" dirty="0" err="1">
                <a:solidFill>
                  <a:schemeClr val="bg1"/>
                </a:solidFill>
              </a:rPr>
              <a:t>reflectiewaarde</a:t>
            </a:r>
            <a:r>
              <a:rPr lang="en-US" sz="2000" i="1" dirty="0">
                <a:solidFill>
                  <a:schemeClr val="bg1"/>
                </a:solidFill>
              </a:rPr>
              <a:t> met </a:t>
            </a:r>
            <a:r>
              <a:rPr lang="en-US" sz="2000" i="1" dirty="0" err="1">
                <a:solidFill>
                  <a:schemeClr val="bg1"/>
                </a:solidFill>
              </a:rPr>
              <a:t>colorimetrie</a:t>
            </a:r>
            <a:endParaRPr lang="en-US" sz="2000" i="1" dirty="0">
              <a:solidFill>
                <a:schemeClr val="bg1"/>
              </a:solidFill>
            </a:endParaRPr>
          </a:p>
          <a:p>
            <a:pPr marL="342900" indent="-342900">
              <a:buFontTx/>
              <a:buChar char="-"/>
            </a:pPr>
            <a:r>
              <a:rPr lang="en-US" sz="2000" i="1" dirty="0" err="1">
                <a:solidFill>
                  <a:schemeClr val="bg1"/>
                </a:solidFill>
              </a:rPr>
              <a:t>IJklijn</a:t>
            </a:r>
            <a:r>
              <a:rPr lang="en-US" sz="2000" i="1" dirty="0">
                <a:solidFill>
                  <a:schemeClr val="bg1"/>
                </a:solidFill>
              </a:rPr>
              <a:t> </a:t>
            </a:r>
            <a:r>
              <a:rPr lang="en-US" sz="2000" i="1" dirty="0" err="1">
                <a:solidFill>
                  <a:schemeClr val="bg1"/>
                </a:solidFill>
              </a:rPr>
              <a:t>maken</a:t>
            </a:r>
            <a:r>
              <a:rPr lang="en-US" sz="2000" i="1" dirty="0">
                <a:solidFill>
                  <a:schemeClr val="bg1"/>
                </a:solidFill>
              </a:rPr>
              <a:t> </a:t>
            </a:r>
          </a:p>
          <a:p>
            <a:pPr marL="342900" indent="-342900">
              <a:buFontTx/>
              <a:buChar char="-"/>
            </a:pPr>
            <a:r>
              <a:rPr lang="en-US" sz="2000" i="1" dirty="0" err="1">
                <a:solidFill>
                  <a:schemeClr val="bg1"/>
                </a:solidFill>
              </a:rPr>
              <a:t>Concentratie</a:t>
            </a:r>
            <a:r>
              <a:rPr lang="en-US" sz="2000" i="1" dirty="0">
                <a:solidFill>
                  <a:schemeClr val="bg1"/>
                </a:solidFill>
              </a:rPr>
              <a:t> </a:t>
            </a:r>
            <a:r>
              <a:rPr lang="en-US" sz="2000" i="1" dirty="0" err="1">
                <a:solidFill>
                  <a:schemeClr val="bg1"/>
                </a:solidFill>
              </a:rPr>
              <a:t>berekeningen</a:t>
            </a:r>
            <a:r>
              <a:rPr lang="en-US" sz="2000" i="1" dirty="0">
                <a:solidFill>
                  <a:schemeClr val="bg1"/>
                </a:solidFill>
              </a:rPr>
              <a:t> </a:t>
            </a:r>
            <a:r>
              <a:rPr lang="en-US" sz="2000" i="1" dirty="0" err="1">
                <a:solidFill>
                  <a:schemeClr val="bg1"/>
                </a:solidFill>
              </a:rPr>
              <a:t>doen</a:t>
            </a:r>
            <a:endParaRPr lang="en-US" sz="2000" i="1" dirty="0">
              <a:solidFill>
                <a:schemeClr val="bg1"/>
              </a:solidFill>
            </a:endParaRPr>
          </a:p>
          <a:p>
            <a:pPr marL="342900" indent="-342900">
              <a:buFontTx/>
              <a:buChar char="-"/>
            </a:pPr>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52852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9B351-6E9C-DEA8-AEB1-8086108B8FB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A75A00-1422-C687-4AEE-78078982D23A}"/>
              </a:ext>
            </a:extLst>
          </p:cNvPr>
          <p:cNvSpPr>
            <a:spLocks noGrp="1"/>
          </p:cNvSpPr>
          <p:nvPr>
            <p:ph type="subTitle" idx="1"/>
          </p:nvPr>
        </p:nvSpPr>
        <p:spPr>
          <a:xfrm>
            <a:off x="1479550" y="1861982"/>
            <a:ext cx="9232900" cy="3827618"/>
          </a:xfrm>
        </p:spPr>
        <p:txBody>
          <a:bodyPr>
            <a:normAutofit lnSpcReduction="10000"/>
          </a:bodyPr>
          <a:lstStyle/>
          <a:p>
            <a:pPr algn="l"/>
            <a:r>
              <a:rPr lang="en-US" sz="6000" b="1" dirty="0" err="1">
                <a:solidFill>
                  <a:srgbClr val="FF5050"/>
                </a:solidFill>
              </a:rPr>
              <a:t>Achtergrondinformatie</a:t>
            </a:r>
            <a:endParaRPr lang="en-US" sz="6000" b="1" dirty="0">
              <a:solidFill>
                <a:srgbClr val="FF5050"/>
              </a:solidFill>
            </a:endParaRPr>
          </a:p>
          <a:p>
            <a:pPr marL="342900" indent="-342900" algn="l">
              <a:buFontTx/>
              <a:buChar char="-"/>
            </a:pPr>
            <a:r>
              <a:rPr lang="en-US" sz="3400" b="1" dirty="0" err="1">
                <a:solidFill>
                  <a:schemeClr val="bg1"/>
                </a:solidFill>
              </a:rPr>
              <a:t>Lidocaïne</a:t>
            </a:r>
            <a:endParaRPr lang="en-US" sz="3400" b="1" dirty="0">
              <a:solidFill>
                <a:schemeClr val="bg1"/>
              </a:solidFill>
            </a:endParaRPr>
          </a:p>
          <a:p>
            <a:pPr marL="342900" indent="-342900" algn="l">
              <a:buFontTx/>
              <a:buChar char="-"/>
            </a:pPr>
            <a:r>
              <a:rPr lang="en-US" sz="3400" b="1" dirty="0" err="1">
                <a:solidFill>
                  <a:schemeClr val="bg1"/>
                </a:solidFill>
              </a:rPr>
              <a:t>Moleculaire</a:t>
            </a:r>
            <a:r>
              <a:rPr lang="en-US" sz="3400" b="1" dirty="0">
                <a:solidFill>
                  <a:schemeClr val="bg1"/>
                </a:solidFill>
              </a:rPr>
              <a:t> </a:t>
            </a:r>
            <a:r>
              <a:rPr lang="en-US" sz="3400" b="1" dirty="0" err="1">
                <a:solidFill>
                  <a:schemeClr val="bg1"/>
                </a:solidFill>
              </a:rPr>
              <a:t>herkenning</a:t>
            </a:r>
            <a:endParaRPr lang="en-US" sz="3400" b="1" dirty="0">
              <a:solidFill>
                <a:schemeClr val="bg1"/>
              </a:solidFill>
            </a:endParaRPr>
          </a:p>
          <a:p>
            <a:pPr marL="342900" indent="-342900" algn="l">
              <a:buFontTx/>
              <a:buChar char="-"/>
            </a:pPr>
            <a:r>
              <a:rPr lang="en-US" sz="3400" b="1" dirty="0">
                <a:solidFill>
                  <a:schemeClr val="bg1"/>
                </a:solidFill>
              </a:rPr>
              <a:t>Molecular Imprinted Polymer (MIP)</a:t>
            </a:r>
          </a:p>
          <a:p>
            <a:pPr marL="342900" indent="-342900" algn="l">
              <a:buFontTx/>
              <a:buChar char="-"/>
            </a:pPr>
            <a:r>
              <a:rPr lang="en-US" sz="3400" b="1" dirty="0" err="1">
                <a:solidFill>
                  <a:schemeClr val="bg1"/>
                </a:solidFill>
              </a:rPr>
              <a:t>Kleurverdringing</a:t>
            </a:r>
            <a:r>
              <a:rPr lang="en-US" sz="3400" b="1" dirty="0">
                <a:solidFill>
                  <a:schemeClr val="bg1"/>
                </a:solidFill>
              </a:rPr>
              <a:t> in MIP</a:t>
            </a:r>
          </a:p>
          <a:p>
            <a:pPr marL="342900" indent="-342900" algn="l">
              <a:buFontTx/>
              <a:buChar char="-"/>
            </a:pPr>
            <a:r>
              <a:rPr lang="en-US" sz="3400" b="1" dirty="0" err="1">
                <a:solidFill>
                  <a:schemeClr val="bg1"/>
                </a:solidFill>
              </a:rPr>
              <a:t>Colorimetrie</a:t>
            </a:r>
            <a:endParaRPr lang="en-US" sz="3400" b="1" dirty="0">
              <a:solidFill>
                <a:schemeClr val="bg1"/>
              </a:solidFill>
            </a:endParaRPr>
          </a:p>
          <a:p>
            <a:pPr marL="342900" indent="-342900" algn="l">
              <a:buFontTx/>
              <a:buChar char="-"/>
            </a:pPr>
            <a:endParaRPr lang="en-US" sz="3800" b="1" dirty="0">
              <a:solidFill>
                <a:schemeClr val="bg1"/>
              </a:solidFill>
            </a:endParaRPr>
          </a:p>
          <a:p>
            <a:pPr algn="l"/>
            <a:endParaRPr lang="en-US" b="1" dirty="0">
              <a:solidFill>
                <a:schemeClr val="bg1"/>
              </a:solidFill>
            </a:endParaRPr>
          </a:p>
        </p:txBody>
      </p:sp>
    </p:spTree>
    <p:extLst>
      <p:ext uri="{BB962C8B-B14F-4D97-AF65-F5344CB8AC3E}">
        <p14:creationId xmlns:p14="http://schemas.microsoft.com/office/powerpoint/2010/main" val="36198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1443AD7D-A065-82BC-C7C8-471EC00D4D7E}"/>
              </a:ext>
            </a:extLst>
          </p:cNvPr>
          <p:cNvSpPr txBox="1"/>
          <p:nvPr/>
        </p:nvSpPr>
        <p:spPr>
          <a:xfrm>
            <a:off x="761999" y="329164"/>
            <a:ext cx="7724775" cy="830997"/>
          </a:xfrm>
          <a:prstGeom prst="rect">
            <a:avLst/>
          </a:prstGeom>
          <a:noFill/>
        </p:spPr>
        <p:txBody>
          <a:bodyPr wrap="square">
            <a:spAutoFit/>
          </a:bodyPr>
          <a:lstStyle/>
          <a:p>
            <a:pPr algn="l"/>
            <a:r>
              <a:rPr lang="en-US" sz="4800" b="1" dirty="0" err="1">
                <a:solidFill>
                  <a:schemeClr val="bg1"/>
                </a:solidFill>
              </a:rPr>
              <a:t>Lidocaïne</a:t>
            </a:r>
            <a:endParaRPr lang="en-US" sz="4800" b="1" dirty="0">
              <a:solidFill>
                <a:schemeClr val="bg1"/>
              </a:solidFill>
            </a:endParaRPr>
          </a:p>
        </p:txBody>
      </p:sp>
      <p:pic>
        <p:nvPicPr>
          <p:cNvPr id="5" name="Picture 4">
            <a:extLst>
              <a:ext uri="{FF2B5EF4-FFF2-40B4-BE49-F238E27FC236}">
                <a16:creationId xmlns:a16="http://schemas.microsoft.com/office/drawing/2014/main" id="{9E3F9E72-F9F5-B182-96ED-9E8037B64F76}"/>
              </a:ext>
            </a:extLst>
          </p:cNvPr>
          <p:cNvPicPr>
            <a:picLocks noChangeAspect="1"/>
          </p:cNvPicPr>
          <p:nvPr/>
        </p:nvPicPr>
        <p:blipFill>
          <a:blip r:embed="rId3"/>
          <a:stretch>
            <a:fillRect/>
          </a:stretch>
        </p:blipFill>
        <p:spPr>
          <a:xfrm>
            <a:off x="4773633" y="329164"/>
            <a:ext cx="4267497" cy="2012278"/>
          </a:xfrm>
          <a:prstGeom prst="rect">
            <a:avLst/>
          </a:prstGeom>
        </p:spPr>
      </p:pic>
      <p:pic>
        <p:nvPicPr>
          <p:cNvPr id="6" name="Picture 9">
            <a:extLst>
              <a:ext uri="{FF2B5EF4-FFF2-40B4-BE49-F238E27FC236}">
                <a16:creationId xmlns:a16="http://schemas.microsoft.com/office/drawing/2014/main" id="{21DCE232-E513-BF3C-58FE-1018CD5EDE25}"/>
              </a:ext>
            </a:extLst>
          </p:cNvPr>
          <p:cNvPicPr>
            <a:picLocks noChangeAspect="1"/>
          </p:cNvPicPr>
          <p:nvPr/>
        </p:nvPicPr>
        <p:blipFill>
          <a:blip r:embed="rId4">
            <a:lum/>
          </a:blip>
          <a:srcRect/>
          <a:stretch>
            <a:fillRect/>
          </a:stretch>
        </p:blipFill>
        <p:spPr bwMode="white">
          <a:xfrm>
            <a:off x="493082" y="2079662"/>
            <a:ext cx="5815195" cy="3200400"/>
          </a:xfrm>
          <a:prstGeom prst="rect">
            <a:avLst/>
          </a:prstGeom>
          <a:ln>
            <a:headEnd type="none"/>
            <a:tailEnd type="none"/>
          </a:ln>
        </p:spPr>
      </p:pic>
      <p:pic>
        <p:nvPicPr>
          <p:cNvPr id="7" name="Picture 9">
            <a:extLst>
              <a:ext uri="{FF2B5EF4-FFF2-40B4-BE49-F238E27FC236}">
                <a16:creationId xmlns:a16="http://schemas.microsoft.com/office/drawing/2014/main" id="{937E28F2-07A9-5F4A-8C38-1F9A44A45D54}"/>
              </a:ext>
            </a:extLst>
          </p:cNvPr>
          <p:cNvPicPr>
            <a:picLocks noChangeAspect="1"/>
          </p:cNvPicPr>
          <p:nvPr/>
        </p:nvPicPr>
        <p:blipFill>
          <a:blip r:embed="rId5">
            <a:lum/>
          </a:blip>
          <a:srcRect/>
          <a:stretch>
            <a:fillRect/>
          </a:stretch>
        </p:blipFill>
        <p:spPr bwMode="white">
          <a:xfrm>
            <a:off x="6669718" y="2341442"/>
            <a:ext cx="5029200" cy="3590925"/>
          </a:xfrm>
          <a:prstGeom prst="rect">
            <a:avLst/>
          </a:prstGeom>
          <a:ln>
            <a:headEnd type="none"/>
            <a:tailEnd type="none"/>
          </a:ln>
        </p:spPr>
      </p:pic>
      <p:sp>
        <p:nvSpPr>
          <p:cNvPr id="8" name="TextBox 11">
            <a:extLst>
              <a:ext uri="{FF2B5EF4-FFF2-40B4-BE49-F238E27FC236}">
                <a16:creationId xmlns:a16="http://schemas.microsoft.com/office/drawing/2014/main" id="{3886DA18-2566-C626-F7BB-4F969F0A7973}"/>
              </a:ext>
            </a:extLst>
          </p:cNvPr>
          <p:cNvSpPr txBox="1"/>
          <p:nvPr/>
        </p:nvSpPr>
        <p:spPr>
          <a:xfrm>
            <a:off x="761998" y="5784064"/>
            <a:ext cx="9483438" cy="830997"/>
          </a:xfrm>
          <a:prstGeom prst="rect">
            <a:avLst/>
          </a:prstGeom>
          <a:noFill/>
        </p:spPr>
        <p:txBody>
          <a:bodyPr wrap="square">
            <a:spAutoFit/>
          </a:bodyPr>
          <a:lstStyle/>
          <a:p>
            <a:pPr algn="l"/>
            <a:r>
              <a:rPr lang="en-US" sz="4800" b="1" dirty="0">
                <a:solidFill>
                  <a:schemeClr val="bg1"/>
                </a:solidFill>
              </a:rPr>
              <a:t>Hoe </a:t>
            </a:r>
            <a:r>
              <a:rPr lang="en-US" sz="4800" b="1" dirty="0" err="1">
                <a:solidFill>
                  <a:schemeClr val="bg1"/>
                </a:solidFill>
              </a:rPr>
              <a:t>lidocaïne-gehalte</a:t>
            </a:r>
            <a:r>
              <a:rPr lang="en-US" sz="4800" b="1" dirty="0">
                <a:solidFill>
                  <a:schemeClr val="bg1"/>
                </a:solidFill>
              </a:rPr>
              <a:t> </a:t>
            </a:r>
            <a:r>
              <a:rPr lang="en-US" sz="4800" b="1" dirty="0" err="1">
                <a:solidFill>
                  <a:schemeClr val="bg1"/>
                </a:solidFill>
              </a:rPr>
              <a:t>bepalen</a:t>
            </a:r>
            <a:r>
              <a:rPr lang="en-US" sz="4800" b="1" dirty="0">
                <a:solidFill>
                  <a:schemeClr val="bg1"/>
                </a:solidFill>
              </a:rPr>
              <a:t>?</a:t>
            </a:r>
          </a:p>
        </p:txBody>
      </p:sp>
    </p:spTree>
    <p:extLst>
      <p:ext uri="{BB962C8B-B14F-4D97-AF65-F5344CB8AC3E}">
        <p14:creationId xmlns:p14="http://schemas.microsoft.com/office/powerpoint/2010/main" val="255300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32EFAF-4BC5-0D4A-5305-31B57D775A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319" y="1330230"/>
            <a:ext cx="6126166" cy="4197539"/>
          </a:xfrm>
          <a:prstGeom prst="rect">
            <a:avLst/>
          </a:prstGeom>
          <a:noFill/>
          <a:ln>
            <a:noFill/>
          </a:ln>
        </p:spPr>
      </p:pic>
      <p:sp>
        <p:nvSpPr>
          <p:cNvPr id="12" name="TextBox 11">
            <a:extLst>
              <a:ext uri="{FF2B5EF4-FFF2-40B4-BE49-F238E27FC236}">
                <a16:creationId xmlns:a16="http://schemas.microsoft.com/office/drawing/2014/main" id="{033BC0CD-FA75-F205-2A4A-600FD44A751A}"/>
              </a:ext>
            </a:extLst>
          </p:cNvPr>
          <p:cNvSpPr txBox="1"/>
          <p:nvPr/>
        </p:nvSpPr>
        <p:spPr>
          <a:xfrm>
            <a:off x="761999" y="329164"/>
            <a:ext cx="7724775" cy="830997"/>
          </a:xfrm>
          <a:prstGeom prst="rect">
            <a:avLst/>
          </a:prstGeom>
          <a:noFill/>
        </p:spPr>
        <p:txBody>
          <a:bodyPr wrap="square">
            <a:spAutoFit/>
          </a:bodyPr>
          <a:lstStyle/>
          <a:p>
            <a:pPr algn="l"/>
            <a:r>
              <a:rPr lang="en-US" sz="4800" b="1" dirty="0" err="1">
                <a:solidFill>
                  <a:schemeClr val="bg1"/>
                </a:solidFill>
              </a:rPr>
              <a:t>Moleculaire</a:t>
            </a:r>
            <a:r>
              <a:rPr lang="en-US" sz="4800" b="1" dirty="0">
                <a:solidFill>
                  <a:schemeClr val="bg1"/>
                </a:solidFill>
              </a:rPr>
              <a:t> </a:t>
            </a:r>
            <a:r>
              <a:rPr lang="en-US" sz="4800" b="1" dirty="0" err="1">
                <a:solidFill>
                  <a:schemeClr val="bg1"/>
                </a:solidFill>
              </a:rPr>
              <a:t>herkenning</a:t>
            </a:r>
            <a:endParaRPr lang="en-US" sz="4800" b="1" dirty="0">
              <a:solidFill>
                <a:schemeClr val="bg1"/>
              </a:solidFill>
            </a:endParaRPr>
          </a:p>
        </p:txBody>
      </p:sp>
    </p:spTree>
    <p:extLst>
      <p:ext uri="{BB962C8B-B14F-4D97-AF65-F5344CB8AC3E}">
        <p14:creationId xmlns:p14="http://schemas.microsoft.com/office/powerpoint/2010/main" val="81049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CF44-83B6-0147-3187-BF1DF4F39447}"/>
              </a:ext>
            </a:extLst>
          </p:cNvPr>
          <p:cNvSpPr/>
          <p:nvPr/>
        </p:nvSpPr>
        <p:spPr>
          <a:xfrm>
            <a:off x="644660" y="2802579"/>
            <a:ext cx="10269774" cy="2372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Box 2">
            <a:extLst>
              <a:ext uri="{FF2B5EF4-FFF2-40B4-BE49-F238E27FC236}">
                <a16:creationId xmlns:a16="http://schemas.microsoft.com/office/drawing/2014/main" id="{596B3B30-EE31-BB09-A698-67B13B2F6B6A}"/>
              </a:ext>
            </a:extLst>
          </p:cNvPr>
          <p:cNvSpPr txBox="1"/>
          <p:nvPr/>
        </p:nvSpPr>
        <p:spPr>
          <a:xfrm>
            <a:off x="644660" y="1150373"/>
            <a:ext cx="9810750" cy="830997"/>
          </a:xfrm>
          <a:prstGeom prst="rect">
            <a:avLst/>
          </a:prstGeom>
          <a:noFill/>
        </p:spPr>
        <p:txBody>
          <a:bodyPr wrap="square">
            <a:spAutoFit/>
          </a:bodyPr>
          <a:lstStyle/>
          <a:p>
            <a:pPr algn="l"/>
            <a:r>
              <a:rPr lang="en-US" sz="4800" b="1" dirty="0">
                <a:solidFill>
                  <a:schemeClr val="bg1"/>
                </a:solidFill>
              </a:rPr>
              <a:t>Molecular Imprinted Polymer (MIP)</a:t>
            </a:r>
          </a:p>
        </p:txBody>
      </p:sp>
      <p:pic>
        <p:nvPicPr>
          <p:cNvPr id="4" name="Picture 3">
            <a:extLst>
              <a:ext uri="{FF2B5EF4-FFF2-40B4-BE49-F238E27FC236}">
                <a16:creationId xmlns:a16="http://schemas.microsoft.com/office/drawing/2014/main" id="{A85C0FD7-5AE0-A893-D3BC-374BC6A32D7B}"/>
              </a:ext>
            </a:extLst>
          </p:cNvPr>
          <p:cNvPicPr>
            <a:picLocks noChangeAspect="1"/>
          </p:cNvPicPr>
          <p:nvPr/>
        </p:nvPicPr>
        <p:blipFill>
          <a:blip r:embed="rId3"/>
          <a:stretch>
            <a:fillRect/>
          </a:stretch>
        </p:blipFill>
        <p:spPr>
          <a:xfrm>
            <a:off x="9921540" y="329164"/>
            <a:ext cx="1867338" cy="821209"/>
          </a:xfrm>
          <a:prstGeom prst="rect">
            <a:avLst/>
          </a:prstGeom>
        </p:spPr>
      </p:pic>
      <p:pic>
        <p:nvPicPr>
          <p:cNvPr id="5" name="Picture 4" descr="A logo of a blockchain network&#10;&#10;AI-generated content may be incorrect.">
            <a:extLst>
              <a:ext uri="{FF2B5EF4-FFF2-40B4-BE49-F238E27FC236}">
                <a16:creationId xmlns:a16="http://schemas.microsoft.com/office/drawing/2014/main" id="{6011EC58-1BFB-DDB7-08EE-FBBCA6F2CA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60" y="2802579"/>
            <a:ext cx="10248732" cy="2352240"/>
          </a:xfrm>
          <a:prstGeom prst="rect">
            <a:avLst/>
          </a:prstGeom>
          <a:noFill/>
        </p:spPr>
      </p:pic>
    </p:spTree>
    <p:extLst>
      <p:ext uri="{BB962C8B-B14F-4D97-AF65-F5344CB8AC3E}">
        <p14:creationId xmlns:p14="http://schemas.microsoft.com/office/powerpoint/2010/main" val="288424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Molecularly Imprinted Polymers">
            <a:hlinkClick r:id="" action="ppaction://media"/>
            <a:extLst>
              <a:ext uri="{FF2B5EF4-FFF2-40B4-BE49-F238E27FC236}">
                <a16:creationId xmlns:a16="http://schemas.microsoft.com/office/drawing/2014/main" id="{F0530382-96F6-3E8A-3482-73B8B81854AF}"/>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4363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rocess&#10;&#10;AI-generated content may be incorrect.">
            <a:extLst>
              <a:ext uri="{FF2B5EF4-FFF2-40B4-BE49-F238E27FC236}">
                <a16:creationId xmlns:a16="http://schemas.microsoft.com/office/drawing/2014/main" id="{E057A971-1709-1DC0-9CED-EA798DC101A7}"/>
              </a:ext>
            </a:extLst>
          </p:cNvPr>
          <p:cNvPicPr>
            <a:picLocks noChangeAspect="1"/>
          </p:cNvPicPr>
          <p:nvPr/>
        </p:nvPicPr>
        <p:blipFill rotWithShape="1">
          <a:blip r:embed="rId3"/>
          <a:srcRect l="17084" b="18409"/>
          <a:stretch/>
        </p:blipFill>
        <p:spPr bwMode="auto">
          <a:xfrm>
            <a:off x="1759700" y="1562892"/>
            <a:ext cx="8310650" cy="4485077"/>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CACDA78-E4AE-656E-983B-9D156AA1ADBF}"/>
              </a:ext>
            </a:extLst>
          </p:cNvPr>
          <p:cNvSpPr txBox="1"/>
          <p:nvPr/>
        </p:nvSpPr>
        <p:spPr>
          <a:xfrm>
            <a:off x="1113613" y="463034"/>
            <a:ext cx="7544611" cy="830997"/>
          </a:xfrm>
          <a:prstGeom prst="rect">
            <a:avLst/>
          </a:prstGeom>
          <a:noFill/>
        </p:spPr>
        <p:txBody>
          <a:bodyPr wrap="square">
            <a:spAutoFit/>
          </a:bodyPr>
          <a:lstStyle/>
          <a:p>
            <a:pPr algn="l"/>
            <a:r>
              <a:rPr lang="en-US" sz="4800" b="1" dirty="0" err="1">
                <a:solidFill>
                  <a:schemeClr val="bg1"/>
                </a:solidFill>
              </a:rPr>
              <a:t>Kleurverdringing</a:t>
            </a:r>
            <a:r>
              <a:rPr lang="en-US" sz="4800" b="1" dirty="0">
                <a:solidFill>
                  <a:schemeClr val="bg1"/>
                </a:solidFill>
              </a:rPr>
              <a:t> in MIP</a:t>
            </a:r>
          </a:p>
        </p:txBody>
      </p:sp>
    </p:spTree>
    <p:extLst>
      <p:ext uri="{BB962C8B-B14F-4D97-AF65-F5344CB8AC3E}">
        <p14:creationId xmlns:p14="http://schemas.microsoft.com/office/powerpoint/2010/main" val="3389087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8FD27D715C34C956D75E45BB798E3" ma:contentTypeVersion="9" ma:contentTypeDescription="Create a new document." ma:contentTypeScope="" ma:versionID="864103c619ea803ff1b92ccd42b751c8">
  <xsd:schema xmlns:xsd="http://www.w3.org/2001/XMLSchema" xmlns:xs="http://www.w3.org/2001/XMLSchema" xmlns:p="http://schemas.microsoft.com/office/2006/metadata/properties" xmlns:ns3="d2161027-8b58-44e6-bfc7-d09ace174ebb" targetNamespace="http://schemas.microsoft.com/office/2006/metadata/properties" ma:root="true" ma:fieldsID="03ce11a8626c21ed3da1b51cc42b6099" ns3:_="">
    <xsd:import namespace="d2161027-8b58-44e6-bfc7-d09ace174eb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61027-8b58-44e6-bfc7-d09ace174eb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A81D2B-8A01-4B9C-86D3-AFA4A8DDF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61027-8b58-44e6-bfc7-d09ace174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17E082-6CF8-4193-9C9F-961CDE6ED8BC}">
  <ds:schemaRefs>
    <ds:schemaRef ds:uri="http://schemas.microsoft.com/sharepoint/v3/contenttype/forms"/>
  </ds:schemaRefs>
</ds:datastoreItem>
</file>

<file path=customXml/itemProps3.xml><?xml version="1.0" encoding="utf-8"?>
<ds:datastoreItem xmlns:ds="http://schemas.openxmlformats.org/officeDocument/2006/customXml" ds:itemID="{5AF060D4-543A-478B-8023-1265A927B51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d2161027-8b58-44e6-bfc7-d09ace174ebb"/>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7159</TotalTime>
  <Words>766</Words>
  <Application>Microsoft Office PowerPoint</Application>
  <PresentationFormat>Widescreen</PresentationFormat>
  <Paragraphs>63</Paragraphs>
  <Slides>12</Slides>
  <Notes>12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 (Body)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Titulaer, Leonie (FSE)</dc:creator>
  <cp:lastModifiedBy>Titulaer, Leonie (FSE)</cp:lastModifiedBy>
  <cp:revision>3</cp:revision>
  <dcterms:created xsi:type="dcterms:W3CDTF">2024-11-21T08:34:59Z</dcterms:created>
  <dcterms:modified xsi:type="dcterms:W3CDTF">2025-11-17T09:58:03Z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0x0101003BF8FD27D715C34C956D75E45BB798E3</vt:lpwstr>
  </property>
</Properties>
</file>