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78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9144000" cy="6858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69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0C369-13E3-C04F-AA91-3C19CF4D27E6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8B745-3CC2-3B46-A8BC-FE1F07A083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823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42C8-A255-5F4D-A951-1B90F54B60E2}" type="datetimeFigureOut">
              <a:rPr lang="nl-NL" smtClean="0"/>
              <a:t>19-3-2018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75814-5E86-5743-808B-FA33B96378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35812" indent="-283005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32019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584826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37634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490441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43249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396056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48864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fld id="{3BFB054E-7974-4780-B9DE-44C322C8611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/>
              <a:t>pbl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Highlight that the tracks is intended</a:t>
            </a:r>
            <a:r>
              <a:rPr lang="nl-NL" baseline="0" dirty="0"/>
              <a:t> for those who want to learn about finance AND sustainability, not about those who think that there is more than finance and that social issues are alsi important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BC2BC-B89E-4621-9410-FE2BE7407EE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4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now known as sector-specific materiality. Each company is looking for genuine strategic sustainability challenges that affects the business case or investment case.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5814-5E86-5743-808B-FA33B96378E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00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35812" indent="-283005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32019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584826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37634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490441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43249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396056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48864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fld id="{00EC36FD-E42D-4BE8-841E-93CBAED4E44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Standard structure of each SBE </a:t>
            </a:r>
            <a:r>
              <a:rPr lang="en-GB" dirty="0" err="1"/>
              <a:t>msc</a:t>
            </a:r>
            <a:r>
              <a:rPr lang="en-GB" dirty="0"/>
              <a:t> programme: 5 obligatory fixed courses + 1 elective + 1 skills training+ 1 </a:t>
            </a:r>
            <a:r>
              <a:rPr lang="en-GB" dirty="0" err="1"/>
              <a:t>msc</a:t>
            </a:r>
            <a:r>
              <a:rPr lang="en-GB" dirty="0"/>
              <a:t> thesis</a:t>
            </a:r>
          </a:p>
          <a:p>
            <a:pPr eaLnBrk="1" hangingPunct="1"/>
            <a:r>
              <a:rPr lang="en-GB" dirty="0"/>
              <a:t>1 year, twice a year (in February this matrix turned around)</a:t>
            </a:r>
          </a:p>
          <a:p>
            <a:pPr eaLnBrk="1" hangingPunct="1"/>
            <a:r>
              <a:rPr lang="en-GB" dirty="0"/>
              <a:t>- 4 courses in Semester I and 2 courses in semester II to enable you to write the </a:t>
            </a:r>
            <a:r>
              <a:rPr lang="en-GB" dirty="0" err="1"/>
              <a:t>msc</a:t>
            </a:r>
            <a:r>
              <a:rPr lang="en-GB" dirty="0"/>
              <a:t> thesis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35812" indent="-283005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32019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584826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37634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490441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43249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396056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48864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fld id="{00EC36FD-E42D-4BE8-841E-93CBAED4E44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Standard structure of each SBE </a:t>
            </a:r>
            <a:r>
              <a:rPr lang="en-GB" dirty="0" err="1"/>
              <a:t>msc</a:t>
            </a:r>
            <a:r>
              <a:rPr lang="en-GB" dirty="0"/>
              <a:t> programme: 5 obligatory fixed courses + 1 elective + 1 skills training+ 1 </a:t>
            </a:r>
            <a:r>
              <a:rPr lang="en-GB" dirty="0" err="1"/>
              <a:t>msc</a:t>
            </a:r>
            <a:r>
              <a:rPr lang="en-GB" dirty="0"/>
              <a:t> thesis</a:t>
            </a:r>
          </a:p>
          <a:p>
            <a:pPr eaLnBrk="1" hangingPunct="1"/>
            <a:r>
              <a:rPr lang="en-GB" dirty="0"/>
              <a:t>1 year, twice a year (in February this matrix turned around)</a:t>
            </a:r>
          </a:p>
          <a:p>
            <a:pPr eaLnBrk="1" hangingPunct="1"/>
            <a:r>
              <a:rPr lang="en-GB" dirty="0"/>
              <a:t>- 4 courses in Semester I and 2 courses in semester II to enable you to write the </a:t>
            </a:r>
            <a:r>
              <a:rPr lang="en-GB" dirty="0" err="1"/>
              <a:t>msc</a:t>
            </a:r>
            <a:r>
              <a:rPr lang="en-GB" dirty="0"/>
              <a:t> thesis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35812" indent="-283005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32019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584826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37634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490441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43249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396056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48864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fld id="{2AAFD220-D6F0-400D-AA79-5BFB0551E3A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..but IS </a:t>
            </a:r>
            <a:r>
              <a:rPr lang="en-GB" dirty="0" err="1"/>
              <a:t>is</a:t>
            </a:r>
            <a:r>
              <a:rPr lang="en-GB" dirty="0"/>
              <a:t> no rocket science</a:t>
            </a:r>
          </a:p>
          <a:p>
            <a:pPr eaLnBrk="1" hangingPunct="1"/>
            <a:r>
              <a:rPr lang="en-GB" dirty="0"/>
              <a:t>Managerial/strategic: not purely theoretical/academic level but with an eye towards practice</a:t>
            </a:r>
          </a:p>
          <a:p>
            <a:pPr eaLnBrk="1" hangingPunct="1"/>
            <a:r>
              <a:rPr lang="en-GB" dirty="0"/>
              <a:t>Also highlight that</a:t>
            </a:r>
            <a:r>
              <a:rPr lang="en-GB" baseline="0" dirty="0"/>
              <a:t> link to practice means they have valuable networks (student like to here that some practitioners got student into a good job after they wrote a very good thesis). You can also mentioned initiatives like GRESB, ECCE, etc.</a:t>
            </a:r>
          </a:p>
          <a:p>
            <a:pPr eaLnBrk="1" hangingPunct="1"/>
            <a:r>
              <a:rPr lang="en-GB" dirty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BC2BC-B89E-4621-9410-FE2BE7407EE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7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DBC2BC-B89E-4621-9410-FE2BE7407EE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26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1pPr>
            <a:lvl2pPr marL="735812" indent="-283005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2pPr>
            <a:lvl3pPr marL="1132019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3pPr>
            <a:lvl4pPr marL="1584826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4pPr>
            <a:lvl5pPr marL="2037634" indent="-226404" eaLnBrk="0" hangingPunct="0">
              <a:defRPr sz="3200">
                <a:solidFill>
                  <a:srgbClr val="001C3D"/>
                </a:solidFill>
                <a:latin typeface="Verdana" pitchFamily="34" charset="0"/>
              </a:defRPr>
            </a:lvl5pPr>
            <a:lvl6pPr marL="2490441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6pPr>
            <a:lvl7pPr marL="2943249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7pPr>
            <a:lvl8pPr marL="3396056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8pPr>
            <a:lvl9pPr marL="3848864" indent="-22640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1C3D"/>
                </a:solidFill>
                <a:latin typeface="Verdana" pitchFamily="34" charset="0"/>
              </a:defRPr>
            </a:lvl9pPr>
          </a:lstStyle>
          <a:p>
            <a:fld id="{558402BB-8BD1-487C-A694-CA64B369799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11" name="Afbeelding 10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donker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3"/>
          <a:stretch/>
        </p:blipFill>
        <p:spPr>
          <a:xfrm>
            <a:off x="360000" y="6173999"/>
            <a:ext cx="2099789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ran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1"/>
            <a:ext cx="6598342" cy="2205258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439519"/>
            <a:ext cx="4196618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9"/>
          <a:stretch/>
        </p:blipFill>
        <p:spPr>
          <a:xfrm>
            <a:off x="360000" y="6173999"/>
            <a:ext cx="2079737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6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donkerblau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Afbeelding 8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/>
        </p:blipFill>
        <p:spPr>
          <a:xfrm>
            <a:off x="360000" y="6173999"/>
            <a:ext cx="2086421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 licht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4"/>
          <a:stretch/>
        </p:blipFill>
        <p:spPr>
          <a:xfrm>
            <a:off x="360001" y="6174000"/>
            <a:ext cx="2066368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414259"/>
            <a:ext cx="3934625" cy="1565897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980156"/>
            <a:ext cx="3934624" cy="3810096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6318628"/>
            <a:ext cx="55073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6318628"/>
            <a:ext cx="3449951" cy="365125"/>
          </a:xfrm>
        </p:spPr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4" y="6318399"/>
            <a:ext cx="569977" cy="365125"/>
          </a:xfrm>
        </p:spPr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3" y="0"/>
            <a:ext cx="454895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/>
          </a:p>
        </p:txBody>
      </p:sp>
      <p:pic>
        <p:nvPicPr>
          <p:cNvPr id="9" name="Afbeelding 8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5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 descr="UM40_RGB_B_diap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2"/>
          <a:stretch/>
        </p:blipFill>
        <p:spPr>
          <a:xfrm>
            <a:off x="360000" y="6173999"/>
            <a:ext cx="2073053" cy="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afdeling of A-merk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3" y="1296000"/>
            <a:ext cx="8326437" cy="430923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Afbeelding 7" descr="UM40_RGB_B_blauw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1"/>
          <a:stretch/>
        </p:blipFill>
        <p:spPr>
          <a:xfrm>
            <a:off x="360001" y="6174000"/>
            <a:ext cx="2106474" cy="5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59999" y="414260"/>
            <a:ext cx="8326799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9999" y="1296000"/>
            <a:ext cx="8326799" cy="3627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7" y="6318628"/>
            <a:ext cx="91446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17546" y="6318628"/>
            <a:ext cx="397765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nl-NL"/>
              <a:t>Naam afdeling of A-merk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1" y="6318399"/>
            <a:ext cx="3706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8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5" r:id="rId5"/>
    <p:sldLayoutId id="2147483656" r:id="rId6"/>
    <p:sldLayoutId id="2147483663" r:id="rId7"/>
    <p:sldLayoutId id="2147483659" r:id="rId8"/>
    <p:sldLayoutId id="2147483654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36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32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28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2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aas.nl/fin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hbr.org/2011/01/the-big-idea-creating-shared-value/ar/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www.samsungsecurities.com/download/pdf/2010_E_full_ve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strichtuniversity.nl/web/Faculties/SBE/TargetGroup/Education/MastersProgrammes/RequiredDocuments1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strichtuniversity.nl/SBE" TargetMode="External"/><Relationship Id="rId2" Type="http://schemas.openxmlformats.org/officeDocument/2006/relationships/hyperlink" Target="mailto:j.derwall@maastrichtuniversity.n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strichtuniversity.nl/web/Faculties/SBE/TargetGroup/Education/MastersProgrammes/SustainableFinanc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.derwall@maastrichtuniversity.nl" TargetMode="External"/><Relationship Id="rId4" Type="http://schemas.openxmlformats.org/officeDocument/2006/relationships/hyperlink" Target="http://www.corporate-engagemen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msci.com/products/esg/about_msci_esg_research.html" TargetMode="External"/><Relationship Id="rId18" Type="http://schemas.openxmlformats.org/officeDocument/2006/relationships/image" Target="../media/image12.gif"/><Relationship Id="rId26" Type="http://schemas.openxmlformats.org/officeDocument/2006/relationships/image" Target="../media/image16.jpeg"/><Relationship Id="rId39" Type="http://schemas.openxmlformats.org/officeDocument/2006/relationships/hyperlink" Target="http://www.ca-cib.com/" TargetMode="External"/><Relationship Id="rId21" Type="http://schemas.openxmlformats.org/officeDocument/2006/relationships/hyperlink" Target="http://www.ubs.com/global/en/asset_management/responsible_investment.html" TargetMode="External"/><Relationship Id="rId34" Type="http://schemas.openxmlformats.org/officeDocument/2006/relationships/image" Target="../media/image20.jpeg"/><Relationship Id="rId42" Type="http://schemas.openxmlformats.org/officeDocument/2006/relationships/image" Target="../media/image24.png"/><Relationship Id="rId47" Type="http://schemas.openxmlformats.org/officeDocument/2006/relationships/hyperlink" Target="http://www.pwc.com/gx/en/sustainability/publications/private-equity-survey-sustainability.jhtml" TargetMode="External"/><Relationship Id="rId7" Type="http://schemas.openxmlformats.org/officeDocument/2006/relationships/hyperlink" Target="https://www.apg.nl/en/apg-as-asset-manager/responsible-investing/responsible-investing-policy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9" Type="http://schemas.openxmlformats.org/officeDocument/2006/relationships/hyperlink" Target="http://www.intel.com/about/corporateresponsibility/report/build/index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hyperlink" Target="http://www.unepfi.org/" TargetMode="External"/><Relationship Id="rId24" Type="http://schemas.openxmlformats.org/officeDocument/2006/relationships/image" Target="../media/image15.gif"/><Relationship Id="rId32" Type="http://schemas.openxmlformats.org/officeDocument/2006/relationships/image" Target="../media/image19.jpeg"/><Relationship Id="rId37" Type="http://schemas.openxmlformats.org/officeDocument/2006/relationships/hyperlink" Target="http://www.nbim.no/en/Investments/ownership-strategies/" TargetMode="External"/><Relationship Id="rId40" Type="http://schemas.openxmlformats.org/officeDocument/2006/relationships/image" Target="../media/image23.png"/><Relationship Id="rId45" Type="http://schemas.openxmlformats.org/officeDocument/2006/relationships/hyperlink" Target="http://www.kpmg.com/nl/nl/werken-bij/starters/starten-bij-advisory/pages/kpmg-sustainability.aspx" TargetMode="External"/><Relationship Id="rId5" Type="http://schemas.openxmlformats.org/officeDocument/2006/relationships/hyperlink" Target="https://www.db.com/cr/index_en.htm" TargetMode="External"/><Relationship Id="rId15" Type="http://schemas.openxmlformats.org/officeDocument/2006/relationships/hyperlink" Target="http://www.blackrock.com/corporate/en-nl/about-us/responsible-investment" TargetMode="External"/><Relationship Id="rId23" Type="http://schemas.openxmlformats.org/officeDocument/2006/relationships/hyperlink" Target="http://www.unilever.co.uk/" TargetMode="Externa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10" Type="http://schemas.openxmlformats.org/officeDocument/2006/relationships/image" Target="../media/image8.gif"/><Relationship Id="rId19" Type="http://schemas.openxmlformats.org/officeDocument/2006/relationships/hyperlink" Target="https://www.rabobank.com/en/group/sustainability/index.html" TargetMode="External"/><Relationship Id="rId31" Type="http://schemas.openxmlformats.org/officeDocument/2006/relationships/hyperlink" Target="http://www.triodos.com/en/about-triodos-bank/" TargetMode="External"/><Relationship Id="rId44" Type="http://schemas.openxmlformats.org/officeDocument/2006/relationships/image" Target="../media/image25.jpeg"/><Relationship Id="rId4" Type="http://schemas.openxmlformats.org/officeDocument/2006/relationships/image" Target="../media/image5.png"/><Relationship Id="rId9" Type="http://schemas.openxmlformats.org/officeDocument/2006/relationships/hyperlink" Target="http://www.ing.com/Our-Company/Sustainability/Our-approach-1.htm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4.gif"/><Relationship Id="rId27" Type="http://schemas.openxmlformats.org/officeDocument/2006/relationships/hyperlink" Target="http://www.dsm.com/en_US/cworld/public/sustainability/pages/systems.jsp" TargetMode="External"/><Relationship Id="rId30" Type="http://schemas.openxmlformats.org/officeDocument/2006/relationships/image" Target="../media/image18.png"/><Relationship Id="rId35" Type="http://schemas.openxmlformats.org/officeDocument/2006/relationships/hyperlink" Target="http://www.axa-realestate.com/expertise/responsible-investment/sustainable-real-estate" TargetMode="External"/><Relationship Id="rId43" Type="http://schemas.openxmlformats.org/officeDocument/2006/relationships/hyperlink" Target="http://www.unglobalcompact.org/" TargetMode="External"/><Relationship Id="rId48" Type="http://schemas.openxmlformats.org/officeDocument/2006/relationships/image" Target="../media/image27.gif"/><Relationship Id="rId8" Type="http://schemas.openxmlformats.org/officeDocument/2006/relationships/image" Target="../media/image7.gif"/><Relationship Id="rId3" Type="http://schemas.openxmlformats.org/officeDocument/2006/relationships/hyperlink" Target="http://www.mercer.com/articles/1523940" TargetMode="External"/><Relationship Id="rId12" Type="http://schemas.openxmlformats.org/officeDocument/2006/relationships/image" Target="../media/image9.jpeg"/><Relationship Id="rId17" Type="http://schemas.openxmlformats.org/officeDocument/2006/relationships/hyperlink" Target="http://www.abnamro.com/en/Sustainability/better-bank/finance/index.html" TargetMode="External"/><Relationship Id="rId25" Type="http://schemas.openxmlformats.org/officeDocument/2006/relationships/hyperlink" Target="http://www.novonordisk.com/sustainability/how-we-manage/how-we-manage.asp" TargetMode="External"/><Relationship Id="rId33" Type="http://schemas.openxmlformats.org/officeDocument/2006/relationships/hyperlink" Target="https://www.achmea.com/csr/paginas/default.aspx" TargetMode="External"/><Relationship Id="rId38" Type="http://schemas.openxmlformats.org/officeDocument/2006/relationships/image" Target="../media/image22.png"/><Relationship Id="rId46" Type="http://schemas.openxmlformats.org/officeDocument/2006/relationships/image" Target="../media/image26.jpeg"/><Relationship Id="rId20" Type="http://schemas.openxmlformats.org/officeDocument/2006/relationships/image" Target="../media/image13.jpeg"/><Relationship Id="rId41" Type="http://schemas.openxmlformats.org/officeDocument/2006/relationships/hyperlink" Target="http://www.snsimpactinvesting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aas.nl/fin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5991" y="234260"/>
            <a:ext cx="6598342" cy="2623239"/>
          </a:xfrm>
        </p:spPr>
        <p:txBody>
          <a:bodyPr/>
          <a:lstStyle/>
          <a:p>
            <a:r>
              <a:rPr lang="en-US" dirty="0"/>
              <a:t>Welcome to Maastricht University</a:t>
            </a:r>
            <a:endParaRPr lang="nl-NL" b="0" dirty="0">
              <a:solidFill>
                <a:srgbClr val="00142E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75991" y="2977683"/>
            <a:ext cx="4196618" cy="1752600"/>
          </a:xfrm>
        </p:spPr>
        <p:txBody>
          <a:bodyPr/>
          <a:lstStyle/>
          <a:p>
            <a:r>
              <a:rPr lang="en-US" dirty="0"/>
              <a:t>School of Business and Economics</a:t>
            </a:r>
          </a:p>
          <a:p>
            <a:r>
              <a:rPr lang="en-US" dirty="0" err="1"/>
              <a:t>Msc</a:t>
            </a:r>
            <a:r>
              <a:rPr lang="en-US" dirty="0"/>
              <a:t>. IB/Sustainable Finance</a:t>
            </a:r>
          </a:p>
        </p:txBody>
      </p:sp>
      <p:pic>
        <p:nvPicPr>
          <p:cNvPr id="8" name="Afbeelding 7" descr="Future l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19" y="3596031"/>
            <a:ext cx="3532883" cy="3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093296"/>
            <a:ext cx="9252520" cy="51960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1C3D"/>
              </a:solidFill>
              <a:effectLst/>
              <a:latin typeface="Verdana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65304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200" i="1" dirty="0">
                <a:solidFill>
                  <a:schemeClr val="bg1"/>
                </a:solidFill>
              </a:rPr>
              <a:t>Details of this programme could change; before applying, please check </a:t>
            </a:r>
            <a:r>
              <a:rPr lang="en-GB" sz="1200" i="1" dirty="0">
                <a:solidFill>
                  <a:schemeClr val="bg1"/>
                </a:solidFill>
                <a:hlinkClick r:id="rId3"/>
              </a:rPr>
              <a:t>www.maastrichtuniversity.nl/sbe</a:t>
            </a:r>
            <a:r>
              <a:rPr lang="en-GB" sz="1200" i="1" dirty="0">
                <a:solidFill>
                  <a:schemeClr val="bg1"/>
                </a:solidFill>
              </a:rPr>
              <a:t> for the latest information.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en-GB" sz="3200" dirty="0"/>
              <a:t>IB/Sustainable Finance in brief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49" y="2060575"/>
            <a:ext cx="719759" cy="582613"/>
          </a:xfrm>
          <a:solidFill>
            <a:srgbClr val="FFFFFF"/>
          </a:solidFill>
          <a:ln>
            <a:solidFill>
              <a:srgbClr val="001C3D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4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(</a:t>
            </a:r>
            <a:r>
              <a:rPr lang="en-US" sz="1400" dirty="0" err="1">
                <a:solidFill>
                  <a:srgbClr val="00A2DB"/>
                </a:solidFill>
              </a:rPr>
              <a:t>feb</a:t>
            </a:r>
            <a:r>
              <a:rPr lang="en-US" sz="1400" dirty="0">
                <a:solidFill>
                  <a:srgbClr val="00A2DB"/>
                </a:solidFill>
              </a:rPr>
              <a:t>)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33374" y="1688881"/>
            <a:ext cx="710236" cy="260350"/>
          </a:xfrm>
          <a:prstGeom prst="rect">
            <a:avLst/>
          </a:prstGeom>
          <a:solidFill>
            <a:srgbClr val="AE0B1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259633" y="1674813"/>
            <a:ext cx="6408711" cy="260350"/>
          </a:xfrm>
          <a:prstGeom prst="rect">
            <a:avLst/>
          </a:prstGeom>
          <a:solidFill>
            <a:srgbClr val="AE0B1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dirty="0">
                <a:solidFill>
                  <a:schemeClr val="bg1"/>
                </a:solidFill>
              </a:rPr>
              <a:t>Sustainable Finance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4644008" y="2060575"/>
            <a:ext cx="2977309" cy="58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Financial Research Methods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259633" y="2060576"/>
            <a:ext cx="3265490" cy="582612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Sustainable and Responsible Investments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33375" y="2737057"/>
            <a:ext cx="710234" cy="581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5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259633" y="2749200"/>
            <a:ext cx="3265341" cy="556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Real Estate Finance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4648830" y="2737057"/>
            <a:ext cx="2977310" cy="568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Elective Block 5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1259632" y="3429000"/>
            <a:ext cx="6361685" cy="504056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Skills Training: Writing a Master’s Thesis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323850" y="3429000"/>
            <a:ext cx="71976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6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4033589"/>
            <a:ext cx="719760" cy="475531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1C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1C3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1C3D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1C3D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1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59633" y="4061725"/>
            <a:ext cx="3265341" cy="475531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Sustainable Finance,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Management &amp; Strategy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33375" y="4653137"/>
            <a:ext cx="710235" cy="504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2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59632" y="4640039"/>
            <a:ext cx="3265342" cy="51715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Institutional investors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259632" y="5229201"/>
            <a:ext cx="6366508" cy="50405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Completing the Master’s Thesis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3849" y="5247730"/>
            <a:ext cx="719761" cy="485526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3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643909" y="4033589"/>
            <a:ext cx="2977408" cy="1123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/>
              <a:t>Writing the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74794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82688"/>
            <a:ext cx="1759876" cy="194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28229"/>
            <a:ext cx="1759876" cy="208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7580313" cy="76200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Confronting theory and literature  with 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855" y="1172682"/>
            <a:ext cx="5842262" cy="59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9912"/>
            <a:ext cx="8227640" cy="762000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GB" sz="3200" dirty="0"/>
              <a:t>Sustainable Finance at UM SBE</a:t>
            </a:r>
            <a:br>
              <a:rPr lang="en-GB" sz="3200" dirty="0"/>
            </a:br>
            <a:r>
              <a:rPr lang="en-GB" sz="3200" dirty="0"/>
              <a:t>Source of knowledge creation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8840"/>
            <a:ext cx="8227640" cy="4114800"/>
          </a:xfrm>
        </p:spPr>
        <p:txBody>
          <a:bodyPr/>
          <a:lstStyle/>
          <a:p>
            <a:pPr eaLnBrk="1" hangingPunct="1"/>
            <a:endParaRPr lang="en-US" sz="1600" dirty="0"/>
          </a:p>
          <a:p>
            <a:pPr eaLnBrk="1" hangingPunct="1"/>
            <a:r>
              <a:rPr lang="en-US" sz="1600" b="1" dirty="0"/>
              <a:t>UM SBE: frontrunner in sustainable finance research</a:t>
            </a:r>
          </a:p>
          <a:p>
            <a:pPr marL="0" indent="0" eaLnBrk="1" hangingPunct="1">
              <a:buNone/>
            </a:pPr>
            <a:r>
              <a:rPr lang="en-US" sz="1600" dirty="0"/>
              <a:t> </a:t>
            </a:r>
          </a:p>
          <a:p>
            <a:pPr lvl="1" eaLnBrk="1" hangingPunct="1"/>
            <a:endParaRPr lang="en-US" sz="1600" dirty="0"/>
          </a:p>
          <a:p>
            <a:pPr lvl="1" eaLnBrk="1" hangingPunct="1"/>
            <a:r>
              <a:rPr lang="en-US" sz="1600" dirty="0"/>
              <a:t>European Centre for Corporate Engagement (ECCE)</a:t>
            </a:r>
          </a:p>
          <a:p>
            <a:pPr lvl="1" eaLnBrk="1" hangingPunct="1"/>
            <a:endParaRPr lang="en-US" sz="1600" dirty="0"/>
          </a:p>
          <a:p>
            <a:pPr lvl="1" eaLnBrk="1" hangingPunct="1"/>
            <a:endParaRPr lang="en-US" sz="1600" dirty="0"/>
          </a:p>
          <a:p>
            <a:pPr lvl="1" eaLnBrk="1" hangingPunct="1"/>
            <a:r>
              <a:rPr lang="en-US" sz="1600" dirty="0"/>
              <a:t>Global Real Estate Sustainability Benchmark (GRESB)</a:t>
            </a:r>
          </a:p>
          <a:p>
            <a:pPr eaLnBrk="1" hangingPunct="1"/>
            <a:endParaRPr lang="en-GB" sz="1600" dirty="0"/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dirty="0"/>
              <a:t>Academics </a:t>
            </a:r>
            <a:r>
              <a:rPr lang="en-GB" sz="1600" b="1" i="1" dirty="0"/>
              <a:t>and</a:t>
            </a:r>
            <a:r>
              <a:rPr lang="en-GB" sz="1600" b="1" dirty="0"/>
              <a:t> practitioners teach theory and applications</a:t>
            </a:r>
          </a:p>
          <a:p>
            <a:pPr eaLnBrk="1" hangingPunct="1"/>
            <a:endParaRPr lang="en-GB" sz="1600" b="1" dirty="0"/>
          </a:p>
        </p:txBody>
      </p:sp>
      <p:pic>
        <p:nvPicPr>
          <p:cNvPr id="2050" name="Picture 2" descr="C:\Users\Alcatraz\Dropbox\ECCE_logo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38" y="1988840"/>
            <a:ext cx="1374548" cy="13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2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930"/>
            <a:ext cx="8229600" cy="955854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Career perspectives</a:t>
            </a:r>
            <a:br>
              <a:rPr lang="nl-NL" sz="3200" dirty="0"/>
            </a:br>
            <a:r>
              <a:rPr lang="nl-NL" sz="3200" dirty="0"/>
              <a:t>Extra baggage on the job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4853136"/>
          </a:xfrm>
        </p:spPr>
        <p:txBody>
          <a:bodyPr/>
          <a:lstStyle/>
          <a:p>
            <a:r>
              <a:rPr lang="nl-NL" sz="2000" dirty="0"/>
              <a:t>This year’s graduates: some example</a:t>
            </a:r>
          </a:p>
          <a:p>
            <a:pPr lvl="1"/>
            <a:endParaRPr lang="nl-NL" sz="2000" dirty="0"/>
          </a:p>
          <a:p>
            <a:pPr lvl="1"/>
            <a:r>
              <a:rPr lang="nl-NL" sz="2000" dirty="0"/>
              <a:t>Consulting: PwC, E&amp;Y, Finance Ideas, GRESB</a:t>
            </a:r>
          </a:p>
          <a:p>
            <a:pPr lvl="1"/>
            <a:r>
              <a:rPr lang="nl-NL" sz="2000" dirty="0"/>
              <a:t>Asset Management: DB / Deutsche Wealth, Arabesque, Actiam</a:t>
            </a:r>
          </a:p>
          <a:p>
            <a:pPr lvl="1"/>
            <a:r>
              <a:rPr lang="nl-NL" sz="2000" dirty="0"/>
              <a:t>Companies: DSM, Mars, Boels</a:t>
            </a:r>
          </a:p>
          <a:p>
            <a:pPr lvl="1"/>
            <a:r>
              <a:rPr lang="nl-NL" sz="2000" dirty="0"/>
              <a:t>Development Finance: Finance in Motion</a:t>
            </a:r>
          </a:p>
          <a:p>
            <a:pPr lvl="1"/>
            <a:r>
              <a:rPr lang="en-US" sz="2000" dirty="0"/>
              <a:t>B</a:t>
            </a:r>
            <a:r>
              <a:rPr lang="nl-NL" sz="2000" dirty="0"/>
              <a:t>anks: ING</a:t>
            </a:r>
          </a:p>
          <a:p>
            <a:pPr lvl="1"/>
            <a:r>
              <a:rPr lang="en-US" sz="2000" dirty="0"/>
              <a:t>I</a:t>
            </a:r>
            <a:r>
              <a:rPr lang="nl-NL" sz="2000" dirty="0"/>
              <a:t>nsurance companies: Achmea</a:t>
            </a:r>
          </a:p>
          <a:p>
            <a:pPr lvl="1"/>
            <a:r>
              <a:rPr lang="nl-NL" sz="2000" dirty="0"/>
              <a:t>Academic: PhD program</a:t>
            </a:r>
          </a:p>
          <a:p>
            <a:pPr lvl="1"/>
            <a:endParaRPr lang="nl-NL" sz="2000" dirty="0"/>
          </a:p>
          <a:p>
            <a:r>
              <a:rPr lang="en-US" sz="2000" dirty="0"/>
              <a:t>London, Zurich, Frankfurt, Amsterdam, … </a:t>
            </a:r>
          </a:p>
          <a:p>
            <a:endParaRPr lang="nl-NL" sz="2000" dirty="0"/>
          </a:p>
          <a:p>
            <a:r>
              <a:rPr lang="nl-NL" sz="2000" dirty="0"/>
              <a:t>Frequently approached on linkedin by companies because of their study profile</a:t>
            </a:r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pPr lvl="1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7959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938"/>
            <a:ext cx="8229600" cy="955854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Career perspectives</a:t>
            </a:r>
            <a:br>
              <a:rPr lang="nl-NL" sz="3200" dirty="0"/>
            </a:br>
            <a:r>
              <a:rPr lang="nl-NL" sz="3200" dirty="0"/>
              <a:t>Extra baggage on the job market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5"/>
            <a:ext cx="5976664" cy="22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5631"/>
            <a:ext cx="5976664" cy="192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49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938"/>
            <a:ext cx="8229600" cy="955854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Career perspectives</a:t>
            </a:r>
            <a:br>
              <a:rPr lang="nl-NL" sz="3200" dirty="0"/>
            </a:br>
            <a:r>
              <a:rPr lang="nl-NL" sz="3200" dirty="0"/>
              <a:t>Extra baggage on the job market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4332"/>
            <a:ext cx="6480720" cy="21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54304"/>
            <a:ext cx="6624736" cy="202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88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nl-NL" sz="3200" dirty="0"/>
              <a:t>More on teaching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/>
              <a:t>Problem-based learning</a:t>
            </a:r>
          </a:p>
          <a:p>
            <a:pPr lvl="1"/>
            <a:r>
              <a:rPr lang="nl-NL" sz="2000" dirty="0"/>
              <a:t>Real company cases</a:t>
            </a:r>
          </a:p>
          <a:p>
            <a:pPr lvl="1"/>
            <a:r>
              <a:rPr lang="nl-NL" sz="2000" dirty="0"/>
              <a:t>Real financial problems</a:t>
            </a:r>
          </a:p>
          <a:p>
            <a:pPr lvl="1"/>
            <a:r>
              <a:rPr lang="nl-NL" sz="2000" dirty="0"/>
              <a:t>Your own data collection and statistical analysis</a:t>
            </a:r>
          </a:p>
          <a:p>
            <a:pPr lvl="1"/>
            <a:r>
              <a:rPr lang="en-US" sz="2000" dirty="0"/>
              <a:t>“Science meets practice”</a:t>
            </a:r>
            <a:endParaRPr lang="nl-NL" sz="2000" dirty="0"/>
          </a:p>
          <a:p>
            <a:endParaRPr lang="nl-NL" sz="2000" b="1" dirty="0"/>
          </a:p>
          <a:p>
            <a:r>
              <a:rPr lang="nl-NL" sz="2000" b="1" dirty="0"/>
              <a:t>Blended learning (some courses)</a:t>
            </a:r>
          </a:p>
          <a:p>
            <a:pPr lvl="1"/>
            <a:r>
              <a:rPr lang="nl-NL" sz="2000" dirty="0"/>
              <a:t>Preparatory e-learning material to make in-class teaching most efficient</a:t>
            </a:r>
          </a:p>
          <a:p>
            <a:pPr lvl="1"/>
            <a:endParaRPr lang="nl-NL" sz="2000" dirty="0"/>
          </a:p>
          <a:p>
            <a:r>
              <a:rPr lang="nl-NL" sz="2000" b="1" dirty="0"/>
              <a:t>Also practitioners speak or introduce </a:t>
            </a:r>
            <a:r>
              <a:rPr lang="nl-NL" sz="2000" b="1" dirty="0" err="1"/>
              <a:t>their</a:t>
            </a:r>
            <a:r>
              <a:rPr lang="nl-NL" sz="2000" b="1" dirty="0"/>
              <a:t> case</a:t>
            </a:r>
          </a:p>
          <a:p>
            <a:pPr lvl="1"/>
            <a:endParaRPr lang="nl-NL" sz="1400" b="1" dirty="0"/>
          </a:p>
          <a:p>
            <a:pPr lvl="1"/>
            <a:endParaRPr lang="nl-NL" sz="1800" dirty="0"/>
          </a:p>
          <a:p>
            <a:pPr lvl="1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56566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en-US" sz="3200" dirty="0"/>
              <a:t>Study abroad and 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Abroad: under conditions possible as extra-curricular activity</a:t>
            </a:r>
          </a:p>
          <a:p>
            <a:pPr lvl="1"/>
            <a:r>
              <a:rPr lang="en-US" sz="2000" dirty="0"/>
              <a:t>Study point requirements before allowed to do so under Master program</a:t>
            </a:r>
          </a:p>
          <a:p>
            <a:pPr lvl="1"/>
            <a:r>
              <a:rPr lang="en-US" sz="2000" dirty="0"/>
              <a:t>Administrative fee</a:t>
            </a:r>
          </a:p>
          <a:p>
            <a:endParaRPr lang="en-US" sz="2000" dirty="0"/>
          </a:p>
          <a:p>
            <a:r>
              <a:rPr lang="en-US" sz="2000" dirty="0"/>
              <a:t>Internship with Master’s thesis: possible part-time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Full-time: you must have first obtained all credits needed to graduate </a:t>
            </a:r>
          </a:p>
        </p:txBody>
      </p:sp>
    </p:spTree>
    <p:extLst>
      <p:ext uri="{BB962C8B-B14F-4D97-AF65-F5344CB8AC3E}">
        <p14:creationId xmlns:p14="http://schemas.microsoft.com/office/powerpoint/2010/main" val="209030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nl-NL" sz="3200" dirty="0"/>
              <a:t>Enrollment &amp;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In general GMAT/GRE required</a:t>
            </a:r>
          </a:p>
          <a:p>
            <a:endParaRPr lang="nl-NL" sz="2000" dirty="0"/>
          </a:p>
          <a:p>
            <a:r>
              <a:rPr lang="nl-NL" sz="2000" dirty="0"/>
              <a:t>Exceptions may apply</a:t>
            </a:r>
          </a:p>
          <a:p>
            <a:endParaRPr lang="nl-NL" sz="2000" dirty="0"/>
          </a:p>
          <a:p>
            <a:pPr lvl="1"/>
            <a:r>
              <a:rPr lang="nl-NL" sz="2000" dirty="0"/>
              <a:t>Certain “hogescholen” (Fontys, Zuyd)</a:t>
            </a:r>
          </a:p>
          <a:p>
            <a:pPr lvl="1"/>
            <a:r>
              <a:rPr lang="nl-NL" sz="2000" dirty="0"/>
              <a:t>“Continuing” SBE students</a:t>
            </a:r>
          </a:p>
          <a:p>
            <a:pPr lvl="1"/>
            <a:r>
              <a:rPr lang="nl-NL" sz="2000" dirty="0"/>
              <a:t>Students with Bachelor from NVAO accredited University</a:t>
            </a:r>
          </a:p>
          <a:p>
            <a:pPr lvl="1"/>
            <a:r>
              <a:rPr lang="nl-NL" sz="2000" dirty="0"/>
              <a:t>NHTV with academic minor and recommendation from School</a:t>
            </a:r>
          </a:p>
          <a:p>
            <a:pPr lvl="1"/>
            <a:r>
              <a:rPr lang="nl-NL" sz="2000" dirty="0"/>
              <a:t>Details: </a:t>
            </a:r>
            <a:r>
              <a:rPr lang="nl-NL" sz="2000" dirty="0">
                <a:hlinkClick r:id="rId3"/>
              </a:rPr>
              <a:t>http://www.maastrichtuniversity.nl/web/Faculties/SBE/TargetGroup/Education/MastersProgrammes/RequiredDocuments1.htm</a:t>
            </a:r>
            <a:endParaRPr lang="nl-NL" sz="2000" dirty="0"/>
          </a:p>
          <a:p>
            <a:pPr lvl="1"/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2219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en-US" sz="3200" dirty="0"/>
              <a:t>Differences with other UM Master’s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IB/Finance (Strategic Corporate Finance)</a:t>
            </a:r>
          </a:p>
          <a:p>
            <a:endParaRPr lang="en-US" sz="800" dirty="0"/>
          </a:p>
          <a:p>
            <a:pPr lvl="1"/>
            <a:r>
              <a:rPr lang="en-US" sz="1800" dirty="0"/>
              <a:t>is more strategic corporate finance oriented</a:t>
            </a:r>
          </a:p>
          <a:p>
            <a:pPr lvl="1"/>
            <a:r>
              <a:rPr lang="en-US" sz="1800" dirty="0"/>
              <a:t>Sustainability not explicit on the agenda</a:t>
            </a:r>
          </a:p>
          <a:p>
            <a:pPr lvl="1"/>
            <a:endParaRPr lang="en-US" sz="2000" dirty="0"/>
          </a:p>
          <a:p>
            <a:pPr marL="358775" lvl="1" indent="0">
              <a:buNone/>
            </a:pPr>
            <a:r>
              <a:rPr lang="en-US" sz="1800" b="1" i="1" dirty="0">
                <a:solidFill>
                  <a:srgbClr val="00A2DB"/>
                </a:solidFill>
              </a:rPr>
              <a:t>Sustainable Finance: mainly investor and markets focused but offers a core corporate sustainability course that is essential in linking sustainability to finance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Marketing-Finance</a:t>
            </a:r>
          </a:p>
          <a:p>
            <a:endParaRPr lang="en-US" sz="800" dirty="0"/>
          </a:p>
          <a:p>
            <a:pPr lvl="1"/>
            <a:r>
              <a:rPr lang="en-US" sz="1800" dirty="0"/>
              <a:t>focuses more on marketing aspects of financial products</a:t>
            </a:r>
          </a:p>
          <a:p>
            <a:pPr lvl="1"/>
            <a:r>
              <a:rPr lang="en-US" sz="1800" dirty="0"/>
              <a:t>focuses more on marketing’s contribution to financial outcomes </a:t>
            </a:r>
          </a:p>
          <a:p>
            <a:pPr lvl="1"/>
            <a:endParaRPr lang="en-US" sz="2000" dirty="0"/>
          </a:p>
          <a:p>
            <a:pPr marL="358775" lvl="1" indent="0">
              <a:buNone/>
            </a:pPr>
            <a:r>
              <a:rPr lang="en-US" sz="1800" b="1" i="1" dirty="0">
                <a:solidFill>
                  <a:srgbClr val="00A2DB"/>
                </a:solidFill>
              </a:rPr>
              <a:t>Sustainable Finance: </a:t>
            </a:r>
            <a:r>
              <a:rPr lang="en-US" sz="1800" b="1" i="1" u="sng" dirty="0">
                <a:solidFill>
                  <a:srgbClr val="00A2DB"/>
                </a:solidFill>
              </a:rPr>
              <a:t>finance-focused</a:t>
            </a:r>
            <a:r>
              <a:rPr lang="en-US" sz="1800" b="1" i="1" dirty="0">
                <a:solidFill>
                  <a:srgbClr val="00A2DB"/>
                </a:solidFill>
              </a:rPr>
              <a:t> track but does cover marketing implications of investors’  preferences for sustainable companies, markets and products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43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95736" y="2324279"/>
            <a:ext cx="6552728" cy="2746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endParaRPr lang="en-US" sz="2000" dirty="0"/>
          </a:p>
          <a:p>
            <a:pPr algn="l">
              <a:buFontTx/>
              <a:buNone/>
            </a:pPr>
            <a:endParaRPr lang="nl-NL" sz="2000" i="1" dirty="0"/>
          </a:p>
          <a:p>
            <a:pPr algn="l">
              <a:buFontTx/>
              <a:buNone/>
            </a:pPr>
            <a:endParaRPr lang="nl-NL" sz="2000" b="1" dirty="0"/>
          </a:p>
          <a:p>
            <a:pPr algn="l">
              <a:buFontTx/>
              <a:buNone/>
            </a:pPr>
            <a:endParaRPr lang="nl-NL" sz="2000" b="1" dirty="0"/>
          </a:p>
          <a:p>
            <a:pPr algn="l">
              <a:buFontTx/>
              <a:buNone/>
            </a:pPr>
            <a:r>
              <a:rPr lang="nl-NL" sz="2000" b="1" dirty="0"/>
              <a:t>Contact:</a:t>
            </a:r>
            <a:r>
              <a:rPr lang="nl-NL" sz="2000" dirty="0"/>
              <a:t> </a:t>
            </a:r>
          </a:p>
          <a:p>
            <a:pPr algn="l">
              <a:buFontTx/>
              <a:buNone/>
            </a:pPr>
            <a:r>
              <a:rPr lang="nl-NL" sz="2000" dirty="0"/>
              <a:t>Dr. Jeroen </a:t>
            </a:r>
            <a:r>
              <a:rPr lang="nl-NL" sz="2000" dirty="0" err="1"/>
              <a:t>Derwall</a:t>
            </a:r>
            <a:r>
              <a:rPr lang="nl-NL" sz="2000" dirty="0"/>
              <a:t> </a:t>
            </a:r>
          </a:p>
          <a:p>
            <a:pPr algn="l">
              <a:buFontTx/>
              <a:buNone/>
            </a:pPr>
            <a:r>
              <a:rPr lang="nl-NL" sz="2000" dirty="0"/>
              <a:t>Finance </a:t>
            </a:r>
            <a:r>
              <a:rPr lang="nl-NL" sz="2000" dirty="0" err="1"/>
              <a:t>Department</a:t>
            </a:r>
            <a:r>
              <a:rPr lang="nl-NL" sz="2000" dirty="0"/>
              <a:t> </a:t>
            </a:r>
          </a:p>
          <a:p>
            <a:pPr algn="l">
              <a:buFontTx/>
              <a:buNone/>
            </a:pPr>
            <a:r>
              <a:rPr lang="nl-NL" sz="2000" dirty="0">
                <a:hlinkClick r:id="rId2"/>
              </a:rPr>
              <a:t>j.derwall@maastrichtuniversity.nl</a:t>
            </a:r>
            <a:endParaRPr lang="nl-NL" sz="2000" dirty="0"/>
          </a:p>
          <a:p>
            <a:pPr algn="l">
              <a:buFontTx/>
              <a:buNone/>
            </a:pPr>
            <a:r>
              <a:rPr lang="nl-NL" sz="2000" dirty="0">
                <a:hlinkClick r:id="rId3"/>
              </a:rPr>
              <a:t>www.maastrichtuniversity.nl/SBE</a:t>
            </a:r>
            <a:r>
              <a:rPr lang="nl-NL" sz="2000" dirty="0"/>
              <a:t> (official site)</a:t>
            </a:r>
          </a:p>
          <a:p>
            <a:pPr algn="l">
              <a:buFontTx/>
              <a:buNone/>
            </a:pPr>
            <a:endParaRPr lang="nl-NL" sz="2000" dirty="0"/>
          </a:p>
          <a:p>
            <a:pPr algn="l">
              <a:buFontTx/>
              <a:buNone/>
            </a:pPr>
            <a:endParaRPr lang="nl-NL" sz="2000" dirty="0"/>
          </a:p>
          <a:p>
            <a:pPr algn="l">
              <a:buFontTx/>
              <a:buNone/>
            </a:pPr>
            <a:endParaRPr lang="nl-NL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3835359"/>
            <a:ext cx="1724248" cy="17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580313" cy="4983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sz="3200" dirty="0"/>
              <a:t>Further information: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808"/>
            <a:ext cx="8458200" cy="411420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000" dirty="0"/>
              <a:t>Official </a:t>
            </a:r>
            <a:r>
              <a:rPr lang="en-GB" sz="2000" dirty="0" err="1"/>
              <a:t>Msc</a:t>
            </a:r>
            <a:r>
              <a:rPr lang="en-GB" sz="2000" dirty="0"/>
              <a:t>. IB/Sustainable Finance</a:t>
            </a:r>
          </a:p>
          <a:p>
            <a:pPr marL="0" indent="0" eaLnBrk="1" hangingPunct="1">
              <a:buNone/>
            </a:pPr>
            <a:r>
              <a:rPr lang="en-GB" sz="2000" dirty="0">
                <a:hlinkClick r:id="rId3"/>
              </a:rPr>
              <a:t>www.maastrichtuniversity.nl/sbe</a:t>
            </a:r>
            <a:endParaRPr lang="en-GB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European Centre for Corporate Engagement (ECCE) </a:t>
            </a:r>
          </a:p>
          <a:p>
            <a:pPr marL="0" indent="0" eaLnBrk="1" hangingPunct="1">
              <a:buNone/>
            </a:pPr>
            <a:r>
              <a:rPr lang="en-US" sz="2000" dirty="0">
                <a:hlinkClick r:id="rId4"/>
              </a:rPr>
              <a:t>www.corporate-engagement.com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Email : </a:t>
            </a:r>
            <a:r>
              <a:rPr lang="en-US" sz="2000" dirty="0">
                <a:hlinkClick r:id="rId5"/>
              </a:rPr>
              <a:t>j.derwall@maastrichtuniversity.nl</a:t>
            </a:r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Or visit us at the information market in the Mensa</a:t>
            </a:r>
            <a:endParaRPr lang="en-GB" sz="20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GB" sz="2000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7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92696"/>
            <a:ext cx="7795592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/>
              <a:t>Imagine the following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2"/>
            <a:ext cx="8155632" cy="4537099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600" b="1" dirty="0"/>
              <a:t>You have always felt an interest in being involved with finance in your later career…</a:t>
            </a:r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dirty="0"/>
              <a:t>…investment manager or pension fund</a:t>
            </a:r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dirty="0"/>
              <a:t>…or more generally for a financial services firm…</a:t>
            </a:r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dirty="0"/>
              <a:t>…or perhaps in a company or property investment firm</a:t>
            </a:r>
          </a:p>
          <a:p>
            <a:pPr eaLnBrk="1" hangingPunct="1"/>
            <a:endParaRPr lang="en-GB" sz="1600" b="1" dirty="0"/>
          </a:p>
          <a:p>
            <a:pPr eaLnBrk="1" hangingPunct="1"/>
            <a:endParaRPr lang="en-GB" sz="1600" b="1" dirty="0"/>
          </a:p>
          <a:p>
            <a:pPr eaLnBrk="1" hangingPunct="1"/>
            <a:endParaRPr lang="en-GB" sz="1600" b="1" dirty="0"/>
          </a:p>
          <a:p>
            <a:pPr eaLnBrk="1" hangingPunct="1"/>
            <a:r>
              <a:rPr lang="en-GB" sz="1600" b="1" i="1" dirty="0">
                <a:solidFill>
                  <a:srgbClr val="00A2DB"/>
                </a:solidFill>
              </a:rPr>
              <a:t>But you want to learn more about finance than a standard Finance track has to offer</a:t>
            </a:r>
          </a:p>
          <a:p>
            <a:pPr eaLnBrk="1" hangingPunct="1"/>
            <a:endParaRPr lang="en-GB" sz="1600" b="1" i="1" dirty="0">
              <a:solidFill>
                <a:srgbClr val="00A2DB"/>
              </a:solidFill>
            </a:endParaRPr>
          </a:p>
          <a:p>
            <a:pPr eaLnBrk="1" hangingPunct="1"/>
            <a:r>
              <a:rPr lang="en-GB" sz="1600" b="1" i="1" dirty="0">
                <a:solidFill>
                  <a:srgbClr val="00A2DB"/>
                </a:solidFill>
              </a:rPr>
              <a:t>…you are also interested in the concept of sustainability, and the role it can play in financial markets and decision making</a:t>
            </a:r>
          </a:p>
          <a:p>
            <a:pPr marL="457200" lvl="1" indent="0" eaLnBrk="1" hangingPunct="1">
              <a:buNone/>
            </a:pPr>
            <a:r>
              <a:rPr lang="en-GB" sz="1600" b="1" dirty="0"/>
              <a:t> </a:t>
            </a:r>
          </a:p>
          <a:p>
            <a:pPr eaLnBrk="1" hangingPunct="1"/>
            <a:endParaRPr lang="en-GB" sz="1600" b="1" dirty="0"/>
          </a:p>
          <a:p>
            <a:pPr eaLnBrk="1" hangingPunct="1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27712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108012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200" dirty="0">
                <a:solidFill>
                  <a:srgbClr val="00A2DB"/>
                </a:solidFill>
              </a:rPr>
              <a:t>Sustainable Finance: Our “definition”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2400" b="1" dirty="0"/>
              <a:t>Understanding how sustainability/society affects  (better) financial decision making 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&amp; 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how financial decision making can have real positive societal impact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A2DB"/>
                </a:solidFill>
              </a:rPr>
              <a:t>Finance </a:t>
            </a:r>
            <a:r>
              <a:rPr lang="en-US" sz="2400" b="1" i="1" dirty="0">
                <a:solidFill>
                  <a:srgbClr val="00A2DB"/>
                </a:solidFill>
              </a:rPr>
              <a:t>plus</a:t>
            </a:r>
            <a:r>
              <a:rPr lang="en-US" sz="2400" b="1" dirty="0">
                <a:solidFill>
                  <a:srgbClr val="00A2DB"/>
                </a:solidFill>
              </a:rPr>
              <a:t> sustainability: Integration in Financial Analysis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143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en-US" sz="3200" dirty="0"/>
              <a:t>SF student will be valuable asset for…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Mainstream financial institutions who want to understand how they can make smarter financial decisions and enhance returns for their clients by considering sustainability risks and opportunities</a:t>
            </a:r>
          </a:p>
          <a:p>
            <a:pPr marL="358775" lvl="1" indent="0">
              <a:buNone/>
            </a:pPr>
            <a:endParaRPr lang="en-US" sz="1600" dirty="0"/>
          </a:p>
          <a:p>
            <a:pPr marL="358775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Financial institutions who aim to generate explicit social impact through investments, alongside financial returns (Impact Investors)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Companies who want to understand how they can improve their long-term competitiveness and financial performance by integrating society and environmental goals in their strategy, management, reporting, marketing and financial decisions</a:t>
            </a:r>
          </a:p>
          <a:p>
            <a:pPr algn="ctr"/>
            <a:endParaRPr lang="en-US" sz="2000" dirty="0"/>
          </a:p>
          <a:p>
            <a:pPr lvl="1"/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3700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File:Mercer Logo (400px)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4" y="4234226"/>
            <a:ext cx="1508597" cy="15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946"/>
            <a:ext cx="8229600" cy="955854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Various sectors are working on it...but each in a different way</a:t>
            </a:r>
          </a:p>
        </p:txBody>
      </p:sp>
      <p:pic>
        <p:nvPicPr>
          <p:cNvPr id="4" name="Picture 3" descr="Deutsche Bank – Responsibility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4" y="2931382"/>
            <a:ext cx="1143547" cy="47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ome">
            <a:hlinkClick r:id="rId7" tooltip="Hom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409"/>
            <a:ext cx="1303981" cy="5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8" y="2803915"/>
            <a:ext cx="1411688" cy="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EP Finance Initiativ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2" y="5332701"/>
            <a:ext cx="21983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SCI ESG Research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68" y="2125302"/>
            <a:ext cx="870262" cy="5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ackRock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217521"/>
            <a:ext cx="1441697" cy="2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N AMRO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5004"/>
            <a:ext cx="1512168" cy="43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 Rabobank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78136"/>
            <a:ext cx="647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BS A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1" y="2803915"/>
            <a:ext cx="1028701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lever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2" y="3717032"/>
            <a:ext cx="565329" cy="62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harmamarketeer.nl/wp-content/uploads/2009/07/Novo-Nordisk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54" y="3581621"/>
            <a:ext cx="921828" cy="6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Logo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3581621"/>
            <a:ext cx="24098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67" y="3671968"/>
            <a:ext cx="865877" cy="562258"/>
          </a:xfrm>
          <a:prstGeom prst="rect">
            <a:avLst/>
          </a:prstGeom>
        </p:spPr>
      </p:pic>
      <p:pic>
        <p:nvPicPr>
          <p:cNvPr id="8" name="Picture 8" descr="http://static3.demorgen.be/static/photo/2009/2/0/5/media_l_915365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77" y="2748801"/>
            <a:ext cx="619508" cy="6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utoschadehersteldekoster.nl/files/image/33/achmea-logo.jp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03915"/>
            <a:ext cx="1547252" cy="49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Website homepage">
            <a:hlinkClick r:id="rId35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56" y="4676702"/>
            <a:ext cx="1169700" cy="5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bindeleddet.ntnu.no/images/bedriftslogoer/639.png">
            <a:hlinkClick r:id="rId37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56" y="2575314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7812360" y="692695"/>
            <a:ext cx="970322" cy="18826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1C3D"/>
              </a:solidFill>
              <a:effectLst/>
              <a:latin typeface="Verdana" pitchFamily="1" charset="0"/>
            </a:endParaRPr>
          </a:p>
        </p:txBody>
      </p:sp>
      <p:pic>
        <p:nvPicPr>
          <p:cNvPr id="1042" name="Picture 18" descr="Crédit Agricole CIB">
            <a:hlinkClick r:id="rId39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06" y="5621970"/>
            <a:ext cx="3049817" cy="3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http://www.mftransparency.org/wp-content/uploads/2012/09/SNS-Impact-Investing-300x203.png">
            <a:hlinkClick r:id="rId41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15" y="4536261"/>
            <a:ext cx="1035932" cy="70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ited Nations Global Compact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30" y="5264181"/>
            <a:ext cx="2655606" cy="7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bitc.org.uk/sites/default/files/styles/bitc_landing_page_thumb/public/kpmg_0.jpg?c=32fc5f80db91b99cbfaef7785c550b7f">
            <a:hlinkClick r:id="rId45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17" y="4583489"/>
            <a:ext cx="1082930" cy="81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wC logo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67" y="4558265"/>
            <a:ext cx="895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9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946"/>
            <a:ext cx="8229600" cy="955854"/>
          </a:xfrm>
        </p:spPr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nl-NL" sz="3200" dirty="0"/>
              <a:t>Topics: traditional finance with sustainability</a:t>
            </a:r>
            <a:br>
              <a:rPr lang="nl-NL" sz="3200" dirty="0"/>
            </a:br>
            <a:r>
              <a:rPr lang="nl-NL" sz="3200" dirty="0"/>
              <a:t>Examples....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63057"/>
              </p:ext>
            </p:extLst>
          </p:nvPr>
        </p:nvGraphicFramePr>
        <p:xfrm>
          <a:off x="467543" y="1844825"/>
          <a:ext cx="8523327" cy="42615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568">
                <a:tc>
                  <a:txBody>
                    <a:bodyPr/>
                    <a:lstStyle/>
                    <a:p>
                      <a:r>
                        <a:rPr lang="nl-NL" sz="1600" dirty="0"/>
                        <a:t>Course / Topic</a:t>
                      </a:r>
                      <a:endParaRPr lang="nl-NL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1C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Topics in traditional Finance track</a:t>
                      </a:r>
                      <a:endParaRPr lang="nl-NL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1C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Topics also in Sustainable Finance</a:t>
                      </a:r>
                      <a:endParaRPr lang="nl-NL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1C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68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Investments </a:t>
                      </a:r>
                    </a:p>
                    <a:p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&amp; capital market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Performance measurement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Investor preferences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sset allocation: stocks, bonds, real estate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nstitutional investors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Measure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financial </a:t>
                      </a:r>
                      <a:r>
                        <a:rPr lang="en-US" sz="1400" i="1" baseline="0" dirty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social return on 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</a:rPr>
                        <a:t>investment</a:t>
                      </a:r>
                      <a:r>
                        <a:rPr lang="en-US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nl-NL" sz="1400" baseline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Do investors’ have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’social’ preferences </a:t>
                      </a:r>
                      <a:r>
                        <a:rPr lang="nl-NL" sz="1400" baseline="0" dirty="0">
                          <a:solidFill>
                            <a:srgbClr val="002060"/>
                          </a:solidFill>
                        </a:rPr>
                        <a:t>affecting </a:t>
                      </a: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security prices </a:t>
                      </a:r>
                      <a:r>
                        <a:rPr lang="nl-NL" sz="1400" baseline="0" dirty="0">
                          <a:solidFill>
                            <a:srgbClr val="002060"/>
                          </a:solidFill>
                        </a:rPr>
                        <a:t>and</a:t>
                      </a: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 product development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Can specific investors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promote sustainability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l-NL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22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Real estate finance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Real estate markets &amp; securities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Real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 estate diversification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Sustainability benchmarking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Valuation</a:t>
                      </a:r>
                      <a:r>
                        <a:rPr lang="nl-NL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of green real estate &amp; REITs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456">
                <a:tc>
                  <a:txBody>
                    <a:bodyPr/>
                    <a:lstStyle/>
                    <a:p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Corporate finance, governance, &amp; valuation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Discounted cash flow model (DCF)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Optimal capital structure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Optimal compensation &amp; corporate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 ownership structure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Key drivers of shareholder value</a:t>
                      </a:r>
                      <a:endParaRPr lang="nl-N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dirty="0">
                          <a:solidFill>
                            <a:srgbClr val="FF0000"/>
                          </a:solidFill>
                        </a:rPr>
                        <a:t>Integrate sustainability in DCF</a:t>
                      </a:r>
                      <a:r>
                        <a:rPr lang="nl-NL" sz="1400" dirty="0">
                          <a:solidFill>
                            <a:schemeClr val="tx1"/>
                          </a:solidFill>
                        </a:rPr>
                        <a:t> valuation and value-driver analysis?</a:t>
                      </a:r>
                      <a:endParaRPr lang="nl-NL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What is a </a:t>
                      </a: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sustainability-enhancing corporate ownership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 structure?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l-NL" sz="1400" baseline="0" dirty="0">
                          <a:solidFill>
                            <a:srgbClr val="FF0000"/>
                          </a:solidFill>
                        </a:rPr>
                        <a:t>Stakeholder theory</a:t>
                      </a:r>
                      <a:r>
                        <a:rPr lang="nl-NL" sz="1400" baseline="0" dirty="0">
                          <a:solidFill>
                            <a:schemeClr val="tx1"/>
                          </a:solidFill>
                        </a:rPr>
                        <a:t> of capital structure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92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nl-NL" sz="3200" dirty="0"/>
              <a:t>Sustainable Finance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 ask all typical finance questions and then go one step further: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(How) does a company’s value change if it invests in sustainability initiatives? (Valuation, capital budgeting)</a:t>
            </a:r>
          </a:p>
          <a:p>
            <a:endParaRPr lang="en-US" sz="1600" dirty="0"/>
          </a:p>
          <a:p>
            <a:r>
              <a:rPr lang="en-US" sz="1600" dirty="0"/>
              <a:t>Can institutional investors use shareholder activism tactics to improve the sustainability policies and practices of firms they invested in?</a:t>
            </a:r>
          </a:p>
          <a:p>
            <a:endParaRPr lang="en-US" sz="1600" dirty="0"/>
          </a:p>
          <a:p>
            <a:r>
              <a:rPr lang="en-US" sz="1600" dirty="0"/>
              <a:t>(How) can asset managers make better stock investment decisions by considering environmental management and corporate governance standards of companies? (Portfolio management)</a:t>
            </a:r>
          </a:p>
          <a:p>
            <a:endParaRPr lang="en-US" sz="1600" dirty="0"/>
          </a:p>
          <a:p>
            <a:r>
              <a:rPr lang="en-US" sz="1600" dirty="0"/>
              <a:t>How can we benchmark real estate investments on environmental impact and assess the business case of green commercial property?</a:t>
            </a:r>
          </a:p>
          <a:p>
            <a:pPr algn="ctr"/>
            <a:endParaRPr lang="en-US" sz="1600" dirty="0"/>
          </a:p>
          <a:p>
            <a:pPr lvl="1"/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696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151236"/>
            <a:ext cx="9161440" cy="46166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rgbClr val="001C3D"/>
              </a:solidFill>
              <a:effectLst/>
              <a:latin typeface="Verdana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65304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1200" i="1" dirty="0">
                <a:solidFill>
                  <a:schemeClr val="bg1"/>
                </a:solidFill>
              </a:rPr>
              <a:t>Details of this programme could change; before applying, please check </a:t>
            </a:r>
            <a:r>
              <a:rPr lang="en-GB" sz="1200" i="1" dirty="0">
                <a:solidFill>
                  <a:schemeClr val="bg1"/>
                </a:solidFill>
                <a:hlinkClick r:id="rId3"/>
              </a:rPr>
              <a:t>www.maastrichtuniversity.nl/sbe</a:t>
            </a:r>
            <a:r>
              <a:rPr lang="en-GB" sz="1200" i="1" dirty="0">
                <a:solidFill>
                  <a:schemeClr val="bg1"/>
                </a:solidFill>
              </a:rPr>
              <a:t> for the latest information.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/>
          </a:bodyPr>
          <a:lstStyle/>
          <a:p>
            <a:r>
              <a:rPr lang="en-GB" sz="3200" dirty="0"/>
              <a:t>IB/Sustainable Finance in brief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49" y="2060575"/>
            <a:ext cx="719759" cy="582613"/>
          </a:xfrm>
          <a:solidFill>
            <a:srgbClr val="FFFFFF"/>
          </a:solidFill>
          <a:ln>
            <a:solidFill>
              <a:srgbClr val="001C3D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1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(</a:t>
            </a:r>
            <a:r>
              <a:rPr lang="en-US" sz="1400" dirty="0" err="1">
                <a:solidFill>
                  <a:srgbClr val="00A2DB"/>
                </a:solidFill>
              </a:rPr>
              <a:t>sept</a:t>
            </a:r>
            <a:r>
              <a:rPr lang="en-US" sz="1400" dirty="0">
                <a:solidFill>
                  <a:srgbClr val="00A2DB"/>
                </a:solidFill>
              </a:rPr>
              <a:t>)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33374" y="1688881"/>
            <a:ext cx="710236" cy="260350"/>
          </a:xfrm>
          <a:prstGeom prst="rect">
            <a:avLst/>
          </a:prstGeom>
          <a:solidFill>
            <a:srgbClr val="AE0B1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dirty="0">
                <a:solidFill>
                  <a:schemeClr val="bg1"/>
                </a:solidFill>
              </a:rPr>
              <a:t>Block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1259633" y="1674813"/>
            <a:ext cx="6408711" cy="260350"/>
          </a:xfrm>
          <a:prstGeom prst="rect">
            <a:avLst/>
          </a:prstGeom>
          <a:solidFill>
            <a:srgbClr val="AE0B1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i="1" dirty="0">
                <a:solidFill>
                  <a:schemeClr val="bg1"/>
                </a:solidFill>
              </a:rPr>
              <a:t>Sustainable Finance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4644008" y="2060575"/>
            <a:ext cx="2977309" cy="58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Financial Research Methods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259633" y="2060576"/>
            <a:ext cx="3265490" cy="582612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Sustainable Finance, Management, and Strategy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33375" y="2737057"/>
            <a:ext cx="710234" cy="581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00A2DB"/>
                </a:solidFill>
              </a:rPr>
              <a:t>2</a:t>
            </a: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1259633" y="2749200"/>
            <a:ext cx="3265341" cy="556401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Institutional Investors</a:t>
            </a: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4648830" y="2737057"/>
            <a:ext cx="2977310" cy="568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Elective Block 2</a:t>
            </a: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1259632" y="3429000"/>
            <a:ext cx="6361685" cy="504056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Skills Training: Writing a Master’s Thesis</a:t>
            </a: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323850" y="3429000"/>
            <a:ext cx="71976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00A2DB"/>
                </a:solidFill>
              </a:rPr>
              <a:t>3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4033589"/>
            <a:ext cx="719760" cy="475531"/>
          </a:xfrm>
          <a:prstGeom prst="rect">
            <a:avLst/>
          </a:prstGeom>
          <a:solidFill>
            <a:srgbClr val="FFFFFF"/>
          </a:solidFill>
          <a:ln>
            <a:solidFill>
              <a:srgbClr val="001C3D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1C3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1C3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1C3D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1C3D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1C3D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sz="1400" dirty="0">
                <a:solidFill>
                  <a:srgbClr val="00A2DB"/>
                </a:solidFill>
              </a:rPr>
              <a:t>4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59633" y="4061725"/>
            <a:ext cx="3265341" cy="475531"/>
          </a:xfrm>
          <a:prstGeom prst="rect">
            <a:avLst/>
          </a:prstGeom>
          <a:solidFill>
            <a:schemeClr val="bg1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Sustainable and Responsible Investments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33375" y="4653137"/>
            <a:ext cx="710235" cy="504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5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259632" y="4640039"/>
            <a:ext cx="3265342" cy="51715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/>
              <a:t>Real Estate Finance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259632" y="5229201"/>
            <a:ext cx="6366508" cy="504055"/>
          </a:xfrm>
          <a:prstGeom prst="rect">
            <a:avLst/>
          </a:prstGeom>
          <a:solidFill>
            <a:srgbClr val="EAEAEA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A2DB"/>
                </a:solidFill>
              </a:rPr>
              <a:t>Completing the Master’s Thesis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3849" y="5247730"/>
            <a:ext cx="719761" cy="485526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00A2DB"/>
                </a:solidFill>
              </a:rPr>
              <a:t>6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643909" y="4033589"/>
            <a:ext cx="2977408" cy="1123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1C3D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 anchor="ctr" anchorCtr="1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400"/>
              <a:t>Writing the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443891757"/>
      </p:ext>
    </p:extLst>
  </p:cSld>
  <p:clrMapOvr>
    <a:masterClrMapping/>
  </p:clrMapOvr>
</p:sld>
</file>

<file path=ppt/theme/theme1.xml><?xml version="1.0" encoding="utf-8"?>
<a:theme xmlns:a="http://schemas.openxmlformats.org/drawingml/2006/main" name="Maastricht University">
  <a:themeElements>
    <a:clrScheme name="UM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M">
    <a:dk1>
      <a:srgbClr val="001C3D"/>
    </a:dk1>
    <a:lt1>
      <a:srgbClr val="FFFFFF"/>
    </a:lt1>
    <a:dk2>
      <a:srgbClr val="00A2DB"/>
    </a:dk2>
    <a:lt2>
      <a:srgbClr val="FFFFFF"/>
    </a:lt2>
    <a:accent1>
      <a:srgbClr val="E84E10"/>
    </a:accent1>
    <a:accent2>
      <a:srgbClr val="00A2DB"/>
    </a:accent2>
    <a:accent3>
      <a:srgbClr val="001C3D"/>
    </a:accent3>
    <a:accent4>
      <a:srgbClr val="F3A687"/>
    </a:accent4>
    <a:accent5>
      <a:srgbClr val="7FD0ED"/>
    </a:accent5>
    <a:accent6>
      <a:srgbClr val="7F8D9E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1329</Words>
  <Application>Microsoft Office PowerPoint</Application>
  <PresentationFormat>On-screen Show (4:3)</PresentationFormat>
  <Paragraphs>244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Lucida Grande</vt:lpstr>
      <vt:lpstr>Verdana</vt:lpstr>
      <vt:lpstr>Maastricht University</vt:lpstr>
      <vt:lpstr>Welcome to Maastricht University</vt:lpstr>
      <vt:lpstr>PowerPoint Presentation</vt:lpstr>
      <vt:lpstr>Imagine the following</vt:lpstr>
      <vt:lpstr>Sustainable Finance: Our “definition”</vt:lpstr>
      <vt:lpstr>SF student will be valuable asset for…</vt:lpstr>
      <vt:lpstr>Various sectors are working on it...but each in a different way</vt:lpstr>
      <vt:lpstr>Topics: traditional finance with sustainability Examples.... </vt:lpstr>
      <vt:lpstr>Sustainable Finance examples</vt:lpstr>
      <vt:lpstr>IB/Sustainable Finance in brief</vt:lpstr>
      <vt:lpstr>IB/Sustainable Finance in brief</vt:lpstr>
      <vt:lpstr>Confronting theory and literature  with practice</vt:lpstr>
      <vt:lpstr>Sustainable Finance at UM SBE Source of knowledge creation  </vt:lpstr>
      <vt:lpstr>Career perspectives Extra baggage on the job market</vt:lpstr>
      <vt:lpstr>Career perspectives Extra baggage on the job market</vt:lpstr>
      <vt:lpstr>Career perspectives Extra baggage on the job market</vt:lpstr>
      <vt:lpstr>More on teaching approach</vt:lpstr>
      <vt:lpstr>Study abroad and internship</vt:lpstr>
      <vt:lpstr>Enrollment &amp; requirements</vt:lpstr>
      <vt:lpstr>Differences with other UM Master’s</vt:lpstr>
      <vt:lpstr>Further information:  </vt:lpstr>
    </vt:vector>
  </TitlesOfParts>
  <Company>Maastricht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Devens Janneke (EFB)</dc:creator>
  <cp:lastModifiedBy>Jeroen Derwall</cp:lastModifiedBy>
  <cp:revision>49</cp:revision>
  <cp:lastPrinted>2016-01-22T13:02:05Z</cp:lastPrinted>
  <dcterms:created xsi:type="dcterms:W3CDTF">2016-01-20T13:07:02Z</dcterms:created>
  <dcterms:modified xsi:type="dcterms:W3CDTF">2018-03-19T11:08:59Z</dcterms:modified>
</cp:coreProperties>
</file>