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5" autoAdjust="0"/>
    <p:restoredTop sz="94660"/>
  </p:normalViewPr>
  <p:slideViewPr>
    <p:cSldViewPr snapToGrid="0" snapToObjects="1">
      <p:cViewPr>
        <p:scale>
          <a:sx n="52" d="100"/>
          <a:sy n="52" d="100"/>
        </p:scale>
        <p:origin x="-822" y="-15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sheet%20in%20MOD_March_2018_SBE_MSc%20IB%20-%20Supply%20Chain%20Management.ppt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769026051789742"/>
          <c:y val="0.36953121205059447"/>
          <c:w val="0.56726102263178524"/>
          <c:h val="0.39723262559005079"/>
        </c:manualLayout>
      </c:layout>
      <c:pie3D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  <c:explosion val="1"/>
          </c:dPt>
          <c:dPt>
            <c:idx val="4"/>
            <c:bubble3D val="0"/>
          </c:dPt>
          <c:dPt>
            <c:idx val="5"/>
            <c:bubble3D val="0"/>
          </c:dPt>
          <c:dLbls>
            <c:dLbl>
              <c:idx val="0"/>
              <c:layout>
                <c:manualLayout>
                  <c:x val="-0.11020582724774051"/>
                  <c:y val="-8.9617011909541841E-2"/>
                </c:manualLayout>
              </c:layout>
              <c:tx>
                <c:rich>
                  <a:bodyPr/>
                  <a:lstStyle/>
                  <a:p>
                    <a:pPr>
                      <a:defRPr sz="975" b="1" i="0" u="none" strike="noStrike" baseline="0">
                        <a:solidFill>
                          <a:srgbClr val="AE0B12"/>
                        </a:solidFill>
                        <a:latin typeface="Verdana"/>
                        <a:ea typeface="Verdana"/>
                        <a:cs typeface="Verdana"/>
                      </a:defRPr>
                    </a:pPr>
                    <a:r>
                      <a:rPr lang="en-GB"/>
                      <a:t>Banking and
investment
24%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6314598382398111E-3"/>
                  <c:y val="6.26156352011845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0689580650144118"/>
                  <c:y val="7.4064634582003921E-2"/>
                </c:manualLayout>
              </c:layout>
              <c:tx>
                <c:rich>
                  <a:bodyPr/>
                  <a:lstStyle/>
                  <a:p>
                    <a:pPr>
                      <a:defRPr sz="975" b="1" i="0" u="none" strike="noStrike" baseline="0">
                        <a:solidFill>
                          <a:srgbClr val="AE0B12"/>
                        </a:solidFill>
                        <a:latin typeface="Verdana"/>
                        <a:ea typeface="Verdana"/>
                        <a:cs typeface="Verdana"/>
                      </a:defRPr>
                    </a:pPr>
                    <a:r>
                      <a:rPr lang="en-GB"/>
                      <a:t>Fast moving
 consumer goods
13%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7525999424861968E-2"/>
                  <c:y val="-5.9584601772196882E-3"/>
                </c:manualLayout>
              </c:layout>
              <c:tx>
                <c:rich>
                  <a:bodyPr/>
                  <a:lstStyle/>
                  <a:p>
                    <a:pPr>
                      <a:defRPr sz="975" b="1" i="0" u="none" strike="noStrike" baseline="0">
                        <a:solidFill>
                          <a:srgbClr val="AE0B12"/>
                        </a:solidFill>
                        <a:latin typeface="Verdana"/>
                        <a:ea typeface="Verdana"/>
                        <a:cs typeface="Verdana"/>
                      </a:defRPr>
                    </a:pPr>
                    <a:r>
                      <a:rPr lang="en-GB"/>
                      <a:t>Industry
19%</a:t>
                    </a:r>
                  </a:p>
                </c:rich>
              </c:tx>
              <c:numFmt formatCode="0%" sourceLinked="0"/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6334991708126064E-3"/>
                  <c:y val="-0.10912924585010994"/>
                </c:manualLayout>
              </c:layout>
              <c:tx>
                <c:rich>
                  <a:bodyPr/>
                  <a:lstStyle/>
                  <a:p>
                    <a:pPr>
                      <a:defRPr sz="975" b="1" i="0" u="none" strike="noStrike" baseline="0">
                        <a:solidFill>
                          <a:srgbClr val="AE0B12"/>
                        </a:solidFill>
                        <a:latin typeface="Verdana"/>
                        <a:ea typeface="Verdana"/>
                        <a:cs typeface="Verdana"/>
                      </a:defRPr>
                    </a:pPr>
                    <a:r>
                      <a:rPr lang="en-GB"/>
                      <a:t>Consulting
19%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6271399984658312E-2"/>
                  <c:y val="-2.801131126705744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 algn="ctr" rtl="1">
                  <a:defRPr sz="975" b="1" i="0" u="none" strike="noStrike" baseline="0">
                    <a:solidFill>
                      <a:srgbClr val="AE0B12"/>
                    </a:solidFill>
                    <a:latin typeface="Verdana"/>
                    <a:ea typeface="Verdana"/>
                    <a:cs typeface="Verdana"/>
                  </a:defRPr>
                </a:pPr>
                <a:endParaRPr lang="nl-NL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'[Worksheet in MOD_March_2018_SBE_MSc IB - Supply Chain Management.pptx]Sheet2'!$A$23:$A$28</c:f>
              <c:strCache>
                <c:ptCount val="6"/>
                <c:pt idx="0">
                  <c:v>Banking/ Investment</c:v>
                </c:pt>
                <c:pt idx="1">
                  <c:v>Retail</c:v>
                </c:pt>
                <c:pt idx="2">
                  <c:v>Fast moving consumer goods</c:v>
                </c:pt>
                <c:pt idx="3">
                  <c:v>Industrial</c:v>
                </c:pt>
                <c:pt idx="4">
                  <c:v>Consulting</c:v>
                </c:pt>
                <c:pt idx="5">
                  <c:v>Other</c:v>
                </c:pt>
              </c:strCache>
            </c:strRef>
          </c:cat>
          <c:val>
            <c:numRef>
              <c:f>'[Worksheet in MOD_March_2018_SBE_MSc IB - Supply Chain Management.pptx]Sheet2'!$B$23:$B$28</c:f>
              <c:numCache>
                <c:formatCode>General</c:formatCode>
                <c:ptCount val="6"/>
                <c:pt idx="0">
                  <c:v>4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80"/>
          </a:solidFill>
          <a:latin typeface="Arial"/>
          <a:ea typeface="Arial"/>
          <a:cs typeface="Arial"/>
        </a:defRPr>
      </a:pPr>
      <a:endParaRPr lang="nl-NL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C19184-578C-4953-A99A-58B6D7D0773F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7D1CD94-13DD-40BD-8CC7-796FD0BF5322}">
      <dgm:prSet phldrT="[Text]" custT="1"/>
      <dgm:spPr>
        <a:solidFill>
          <a:srgbClr val="00A4DE"/>
        </a:solidFill>
      </dgm:spPr>
      <dgm:t>
        <a:bodyPr/>
        <a:lstStyle/>
        <a:p>
          <a:r>
            <a:rPr lang="en-US" sz="1400" b="1" dirty="0" smtClean="0"/>
            <a:t/>
          </a:r>
          <a:br>
            <a:rPr lang="en-US" sz="1400" b="1" dirty="0" smtClean="0"/>
          </a:br>
          <a:r>
            <a:rPr lang="en-US" sz="1400" b="1" dirty="0" smtClean="0"/>
            <a:t>352 graduates</a:t>
          </a:r>
        </a:p>
        <a:p>
          <a:r>
            <a:rPr lang="en-US" sz="1400" b="1" dirty="0" smtClean="0"/>
            <a:t>Employed in 11 countries</a:t>
          </a:r>
        </a:p>
        <a:p>
          <a:endParaRPr lang="en-GB" sz="1400" b="1" dirty="0"/>
        </a:p>
      </dgm:t>
    </dgm:pt>
    <dgm:pt modelId="{6E4FE84D-A785-493D-AF44-6477DDF8E64E}" type="parTrans" cxnId="{3A21934E-E074-4DCB-B730-93E35B3CDBD1}">
      <dgm:prSet/>
      <dgm:spPr/>
      <dgm:t>
        <a:bodyPr/>
        <a:lstStyle/>
        <a:p>
          <a:endParaRPr lang="en-GB"/>
        </a:p>
      </dgm:t>
    </dgm:pt>
    <dgm:pt modelId="{174A2B07-A995-491A-A0EC-9CDED44580A0}" type="sibTrans" cxnId="{3A21934E-E074-4DCB-B730-93E35B3CDBD1}">
      <dgm:prSet/>
      <dgm:spPr/>
      <dgm:t>
        <a:bodyPr/>
        <a:lstStyle/>
        <a:p>
          <a:endParaRPr lang="en-GB"/>
        </a:p>
      </dgm:t>
    </dgm:pt>
    <dgm:pt modelId="{7A44ED5F-326B-41A4-A4B8-0DEE3EED32EC}">
      <dgm:prSet phldrT="[Text]" custT="1"/>
      <dgm:spPr>
        <a:solidFill>
          <a:srgbClr val="00A4DE"/>
        </a:solidFill>
      </dgm:spPr>
      <dgm:t>
        <a:bodyPr/>
        <a:lstStyle/>
        <a:p>
          <a:endParaRPr lang="en-US" sz="900" dirty="0" smtClean="0"/>
        </a:p>
        <a:p>
          <a:r>
            <a:rPr lang="en-US" sz="1300" b="1" dirty="0" smtClean="0"/>
            <a:t>Supply Chain Manager</a:t>
          </a:r>
        </a:p>
        <a:p>
          <a:r>
            <a:rPr lang="en-US" sz="1300" b="1" dirty="0" smtClean="0"/>
            <a:t>Consultant</a:t>
          </a:r>
        </a:p>
        <a:p>
          <a:r>
            <a:rPr lang="en-US" sz="1300" b="1" dirty="0" smtClean="0"/>
            <a:t>Market Analyst</a:t>
          </a:r>
        </a:p>
        <a:p>
          <a:r>
            <a:rPr lang="en-US" sz="1300" b="1" dirty="0" smtClean="0"/>
            <a:t>Project Manager</a:t>
          </a:r>
        </a:p>
        <a:p>
          <a:endParaRPr lang="en-GB" sz="900" dirty="0"/>
        </a:p>
      </dgm:t>
    </dgm:pt>
    <dgm:pt modelId="{08F7589D-875C-4AD8-B55B-2BF0691767DB}" type="parTrans" cxnId="{2EA7A09C-BC3B-41A6-BF0B-BFFEF62ADEB0}">
      <dgm:prSet/>
      <dgm:spPr/>
      <dgm:t>
        <a:bodyPr/>
        <a:lstStyle/>
        <a:p>
          <a:endParaRPr lang="en-GB"/>
        </a:p>
      </dgm:t>
    </dgm:pt>
    <dgm:pt modelId="{37E8A867-707A-4CB6-A90B-B48469D38F00}" type="sibTrans" cxnId="{2EA7A09C-BC3B-41A6-BF0B-BFFEF62ADEB0}">
      <dgm:prSet/>
      <dgm:spPr/>
      <dgm:t>
        <a:bodyPr/>
        <a:lstStyle/>
        <a:p>
          <a:endParaRPr lang="en-GB"/>
        </a:p>
      </dgm:t>
    </dgm:pt>
    <dgm:pt modelId="{91BB627C-E4F1-46C7-8970-F2F498C83C2B}">
      <dgm:prSet phldrT="[Text]" custT="1"/>
      <dgm:spPr>
        <a:solidFill>
          <a:srgbClr val="00A4DE"/>
        </a:solidFill>
      </dgm:spPr>
      <dgm:t>
        <a:bodyPr/>
        <a:lstStyle/>
        <a:p>
          <a:endParaRPr lang="en-GB" sz="800" dirty="0"/>
        </a:p>
      </dgm:t>
    </dgm:pt>
    <dgm:pt modelId="{021BF80A-A0F6-4887-8E73-106034038214}" type="parTrans" cxnId="{AF2BD915-12B2-4DFF-B5D1-F09D5930B1FC}">
      <dgm:prSet/>
      <dgm:spPr/>
      <dgm:t>
        <a:bodyPr/>
        <a:lstStyle/>
        <a:p>
          <a:endParaRPr lang="en-GB"/>
        </a:p>
      </dgm:t>
    </dgm:pt>
    <dgm:pt modelId="{975C8D81-D544-4E7B-BC76-BD277C4EE79B}" type="sibTrans" cxnId="{AF2BD915-12B2-4DFF-B5D1-F09D5930B1FC}">
      <dgm:prSet/>
      <dgm:spPr/>
      <dgm:t>
        <a:bodyPr/>
        <a:lstStyle/>
        <a:p>
          <a:endParaRPr lang="en-GB"/>
        </a:p>
      </dgm:t>
    </dgm:pt>
    <dgm:pt modelId="{049260F3-3E1F-4175-AD65-27A2CFC21E4C}" type="pres">
      <dgm:prSet presAssocID="{A3C19184-578C-4953-A99A-58B6D7D0773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C543A88-7C74-416C-9226-7F056430CEF2}" type="pres">
      <dgm:prSet presAssocID="{87D1CD94-13DD-40BD-8CC7-796FD0BF5322}" presName="composite" presStyleCnt="0"/>
      <dgm:spPr/>
    </dgm:pt>
    <dgm:pt modelId="{83D48A6E-482C-4001-A0E4-45CEBA904204}" type="pres">
      <dgm:prSet presAssocID="{87D1CD94-13DD-40BD-8CC7-796FD0BF5322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GB"/>
        </a:p>
      </dgm:t>
    </dgm:pt>
    <dgm:pt modelId="{D321D751-0FC9-451D-9BBF-E1F6004F312B}" type="pres">
      <dgm:prSet presAssocID="{87D1CD94-13DD-40BD-8CC7-796FD0BF5322}" presName="txShp" presStyleLbl="node1" presStyleIdx="0" presStyleCnt="3" custLinFactNeighborX="98" custLinFactNeighborY="113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DFAE49-FBFD-498F-972E-1ECFF6FDA5FD}" type="pres">
      <dgm:prSet presAssocID="{174A2B07-A995-491A-A0EC-9CDED44580A0}" presName="spacing" presStyleCnt="0"/>
      <dgm:spPr/>
    </dgm:pt>
    <dgm:pt modelId="{EF5E5DD0-18DA-4FA3-8D2C-F9C150D9B2E1}" type="pres">
      <dgm:prSet presAssocID="{7A44ED5F-326B-41A4-A4B8-0DEE3EED32EC}" presName="composite" presStyleCnt="0"/>
      <dgm:spPr/>
    </dgm:pt>
    <dgm:pt modelId="{5A10E615-28C2-4E4A-9359-E0C9C7C256C0}" type="pres">
      <dgm:prSet presAssocID="{7A44ED5F-326B-41A4-A4B8-0DEE3EED32EC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GB"/>
        </a:p>
      </dgm:t>
    </dgm:pt>
    <dgm:pt modelId="{5E44D906-7821-434F-AE73-5CB2699D518B}" type="pres">
      <dgm:prSet presAssocID="{7A44ED5F-326B-41A4-A4B8-0DEE3EED32E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8FA80CD-7004-4300-A096-8AE3D12D8D13}" type="pres">
      <dgm:prSet presAssocID="{37E8A867-707A-4CB6-A90B-B48469D38F00}" presName="spacing" presStyleCnt="0"/>
      <dgm:spPr/>
    </dgm:pt>
    <dgm:pt modelId="{B4C2DCBA-B1D4-4702-AD52-CA7B08E421A1}" type="pres">
      <dgm:prSet presAssocID="{91BB627C-E4F1-46C7-8970-F2F498C83C2B}" presName="composite" presStyleCnt="0"/>
      <dgm:spPr/>
    </dgm:pt>
    <dgm:pt modelId="{284FA401-C900-4E06-BA6C-BA6E9E06FCEC}" type="pres">
      <dgm:prSet presAssocID="{91BB627C-E4F1-46C7-8970-F2F498C83C2B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GB"/>
        </a:p>
      </dgm:t>
    </dgm:pt>
    <dgm:pt modelId="{7FAC7C3E-AE6C-4E58-BB57-916276E63F8B}" type="pres">
      <dgm:prSet presAssocID="{91BB627C-E4F1-46C7-8970-F2F498C83C2B}" presName="txShp" presStyleLbl="node1" presStyleIdx="2" presStyleCnt="3" custLinFactNeighborX="1033" custLinFactNeighborY="-15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CC085E4-E3AD-4F12-A5A6-0D6EAA7FA411}" type="presOf" srcId="{7A44ED5F-326B-41A4-A4B8-0DEE3EED32EC}" destId="{5E44D906-7821-434F-AE73-5CB2699D518B}" srcOrd="0" destOrd="0" presId="urn:microsoft.com/office/officeart/2005/8/layout/vList3#1"/>
    <dgm:cxn modelId="{1F2D71D3-E762-4EF4-B73F-39AF4AF1FEFA}" type="presOf" srcId="{91BB627C-E4F1-46C7-8970-F2F498C83C2B}" destId="{7FAC7C3E-AE6C-4E58-BB57-916276E63F8B}" srcOrd="0" destOrd="0" presId="urn:microsoft.com/office/officeart/2005/8/layout/vList3#1"/>
    <dgm:cxn modelId="{2EA7A09C-BC3B-41A6-BF0B-BFFEF62ADEB0}" srcId="{A3C19184-578C-4953-A99A-58B6D7D0773F}" destId="{7A44ED5F-326B-41A4-A4B8-0DEE3EED32EC}" srcOrd="1" destOrd="0" parTransId="{08F7589D-875C-4AD8-B55B-2BF0691767DB}" sibTransId="{37E8A867-707A-4CB6-A90B-B48469D38F00}"/>
    <dgm:cxn modelId="{3A21934E-E074-4DCB-B730-93E35B3CDBD1}" srcId="{A3C19184-578C-4953-A99A-58B6D7D0773F}" destId="{87D1CD94-13DD-40BD-8CC7-796FD0BF5322}" srcOrd="0" destOrd="0" parTransId="{6E4FE84D-A785-493D-AF44-6477DDF8E64E}" sibTransId="{174A2B07-A995-491A-A0EC-9CDED44580A0}"/>
    <dgm:cxn modelId="{B0065D79-465A-4C51-858C-14F5AC4B262B}" type="presOf" srcId="{A3C19184-578C-4953-A99A-58B6D7D0773F}" destId="{049260F3-3E1F-4175-AD65-27A2CFC21E4C}" srcOrd="0" destOrd="0" presId="urn:microsoft.com/office/officeart/2005/8/layout/vList3#1"/>
    <dgm:cxn modelId="{85BEE456-0029-4827-90AA-4A9705B2C4C4}" type="presOf" srcId="{87D1CD94-13DD-40BD-8CC7-796FD0BF5322}" destId="{D321D751-0FC9-451D-9BBF-E1F6004F312B}" srcOrd="0" destOrd="0" presId="urn:microsoft.com/office/officeart/2005/8/layout/vList3#1"/>
    <dgm:cxn modelId="{AF2BD915-12B2-4DFF-B5D1-F09D5930B1FC}" srcId="{A3C19184-578C-4953-A99A-58B6D7D0773F}" destId="{91BB627C-E4F1-46C7-8970-F2F498C83C2B}" srcOrd="2" destOrd="0" parTransId="{021BF80A-A0F6-4887-8E73-106034038214}" sibTransId="{975C8D81-D544-4E7B-BC76-BD277C4EE79B}"/>
    <dgm:cxn modelId="{CB00ADD9-BA56-46F8-A164-D909A5BF9971}" type="presParOf" srcId="{049260F3-3E1F-4175-AD65-27A2CFC21E4C}" destId="{CC543A88-7C74-416C-9226-7F056430CEF2}" srcOrd="0" destOrd="0" presId="urn:microsoft.com/office/officeart/2005/8/layout/vList3#1"/>
    <dgm:cxn modelId="{0F6DE38B-7218-4A6C-9FA9-2DFEC6B1FA30}" type="presParOf" srcId="{CC543A88-7C74-416C-9226-7F056430CEF2}" destId="{83D48A6E-482C-4001-A0E4-45CEBA904204}" srcOrd="0" destOrd="0" presId="urn:microsoft.com/office/officeart/2005/8/layout/vList3#1"/>
    <dgm:cxn modelId="{6B31EF64-AB4C-4C0C-990F-21072A3FF090}" type="presParOf" srcId="{CC543A88-7C74-416C-9226-7F056430CEF2}" destId="{D321D751-0FC9-451D-9BBF-E1F6004F312B}" srcOrd="1" destOrd="0" presId="urn:microsoft.com/office/officeart/2005/8/layout/vList3#1"/>
    <dgm:cxn modelId="{B6CFC0AE-EE7C-4A5C-A0B7-AEA87E3E50CA}" type="presParOf" srcId="{049260F3-3E1F-4175-AD65-27A2CFC21E4C}" destId="{2DDFAE49-FBFD-498F-972E-1ECFF6FDA5FD}" srcOrd="1" destOrd="0" presId="urn:microsoft.com/office/officeart/2005/8/layout/vList3#1"/>
    <dgm:cxn modelId="{15D65EE7-9B2C-46EC-BD3B-2CEBAEFF1E3B}" type="presParOf" srcId="{049260F3-3E1F-4175-AD65-27A2CFC21E4C}" destId="{EF5E5DD0-18DA-4FA3-8D2C-F9C150D9B2E1}" srcOrd="2" destOrd="0" presId="urn:microsoft.com/office/officeart/2005/8/layout/vList3#1"/>
    <dgm:cxn modelId="{71A28CB0-5425-4A93-9EF9-F6C4F54975F1}" type="presParOf" srcId="{EF5E5DD0-18DA-4FA3-8D2C-F9C150D9B2E1}" destId="{5A10E615-28C2-4E4A-9359-E0C9C7C256C0}" srcOrd="0" destOrd="0" presId="urn:microsoft.com/office/officeart/2005/8/layout/vList3#1"/>
    <dgm:cxn modelId="{8AE5CB62-49D1-4AC6-A0F0-A5D1D5CBCAF3}" type="presParOf" srcId="{EF5E5DD0-18DA-4FA3-8D2C-F9C150D9B2E1}" destId="{5E44D906-7821-434F-AE73-5CB2699D518B}" srcOrd="1" destOrd="0" presId="urn:microsoft.com/office/officeart/2005/8/layout/vList3#1"/>
    <dgm:cxn modelId="{D3B97E10-0B69-4CBB-989A-902F495AC67D}" type="presParOf" srcId="{049260F3-3E1F-4175-AD65-27A2CFC21E4C}" destId="{68FA80CD-7004-4300-A096-8AE3D12D8D13}" srcOrd="3" destOrd="0" presId="urn:microsoft.com/office/officeart/2005/8/layout/vList3#1"/>
    <dgm:cxn modelId="{AB2D5F60-943D-4BC5-9F03-395195FD94E2}" type="presParOf" srcId="{049260F3-3E1F-4175-AD65-27A2CFC21E4C}" destId="{B4C2DCBA-B1D4-4702-AD52-CA7B08E421A1}" srcOrd="4" destOrd="0" presId="urn:microsoft.com/office/officeart/2005/8/layout/vList3#1"/>
    <dgm:cxn modelId="{CE1271DC-29D3-49EF-9B65-34F56AB3B724}" type="presParOf" srcId="{B4C2DCBA-B1D4-4702-AD52-CA7B08E421A1}" destId="{284FA401-C900-4E06-BA6C-BA6E9E06FCEC}" srcOrd="0" destOrd="0" presId="urn:microsoft.com/office/officeart/2005/8/layout/vList3#1"/>
    <dgm:cxn modelId="{1BF895B7-15CC-41A2-BD37-B3A15759A70F}" type="presParOf" srcId="{B4C2DCBA-B1D4-4702-AD52-CA7B08E421A1}" destId="{7FAC7C3E-AE6C-4E58-BB57-916276E63F8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1D751-0FC9-451D-9BBF-E1F6004F312B}">
      <dsp:nvSpPr>
        <dsp:cNvPr id="0" name=""/>
        <dsp:cNvSpPr/>
      </dsp:nvSpPr>
      <dsp:spPr>
        <a:xfrm rot="10800000">
          <a:off x="1431122" y="13232"/>
          <a:ext cx="4613046" cy="1058675"/>
        </a:xfrm>
        <a:prstGeom prst="homePlate">
          <a:avLst/>
        </a:prstGeom>
        <a:solidFill>
          <a:srgbClr val="00A4D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84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/>
          </a:r>
          <a:br>
            <a:rPr lang="en-US" sz="1400" b="1" kern="1200" dirty="0" smtClean="0"/>
          </a:br>
          <a:r>
            <a:rPr lang="en-US" sz="1400" b="1" kern="1200" dirty="0" smtClean="0"/>
            <a:t>352 graduates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Employed in 11 countries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b="1" kern="1200" dirty="0"/>
        </a:p>
      </dsp:txBody>
      <dsp:txXfrm rot="10800000">
        <a:off x="1695791" y="13232"/>
        <a:ext cx="4348377" cy="1058675"/>
      </dsp:txXfrm>
    </dsp:sp>
    <dsp:sp modelId="{83D48A6E-482C-4001-A0E4-45CEBA904204}">
      <dsp:nvSpPr>
        <dsp:cNvPr id="0" name=""/>
        <dsp:cNvSpPr/>
      </dsp:nvSpPr>
      <dsp:spPr>
        <a:xfrm>
          <a:off x="897263" y="1258"/>
          <a:ext cx="1058675" cy="105867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4D906-7821-434F-AE73-5CB2699D518B}">
      <dsp:nvSpPr>
        <dsp:cNvPr id="0" name=""/>
        <dsp:cNvSpPr/>
      </dsp:nvSpPr>
      <dsp:spPr>
        <a:xfrm rot="10800000">
          <a:off x="1426601" y="1375955"/>
          <a:ext cx="4613046" cy="1058675"/>
        </a:xfrm>
        <a:prstGeom prst="homePlate">
          <a:avLst/>
        </a:prstGeom>
        <a:solidFill>
          <a:srgbClr val="00A4D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846" tIns="34290" rIns="64008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Supply Chain Manager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Consultant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Market Analyst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Project Manager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 dirty="0"/>
        </a:p>
      </dsp:txBody>
      <dsp:txXfrm rot="10800000">
        <a:off x="1691270" y="1375955"/>
        <a:ext cx="4348377" cy="1058675"/>
      </dsp:txXfrm>
    </dsp:sp>
    <dsp:sp modelId="{5A10E615-28C2-4E4A-9359-E0C9C7C256C0}">
      <dsp:nvSpPr>
        <dsp:cNvPr id="0" name=""/>
        <dsp:cNvSpPr/>
      </dsp:nvSpPr>
      <dsp:spPr>
        <a:xfrm>
          <a:off x="897263" y="1375955"/>
          <a:ext cx="1058675" cy="105867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C7C3E-AE6C-4E58-BB57-916276E63F8B}">
      <dsp:nvSpPr>
        <dsp:cNvPr id="0" name=""/>
        <dsp:cNvSpPr/>
      </dsp:nvSpPr>
      <dsp:spPr>
        <a:xfrm rot="10800000">
          <a:off x="1474254" y="2734561"/>
          <a:ext cx="4613046" cy="1058675"/>
        </a:xfrm>
        <a:prstGeom prst="homePlate">
          <a:avLst/>
        </a:prstGeom>
        <a:solidFill>
          <a:srgbClr val="00A4D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846" tIns="30480" rIns="56896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 dirty="0"/>
        </a:p>
      </dsp:txBody>
      <dsp:txXfrm rot="10800000">
        <a:off x="1738923" y="2734561"/>
        <a:ext cx="4348377" cy="1058675"/>
      </dsp:txXfrm>
    </dsp:sp>
    <dsp:sp modelId="{284FA401-C900-4E06-BA6C-BA6E9E06FCEC}">
      <dsp:nvSpPr>
        <dsp:cNvPr id="0" name=""/>
        <dsp:cNvSpPr/>
      </dsp:nvSpPr>
      <dsp:spPr>
        <a:xfrm>
          <a:off x="897263" y="2750653"/>
          <a:ext cx="1058675" cy="105867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13-3-2018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13-3-2018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9449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6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lichtblau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donker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ran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Naam afdeling of A-merk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donker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Naam afdeling of A-merk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35"/>
          <a:stretch/>
        </p:blipFill>
        <p:spPr>
          <a:xfrm>
            <a:off x="360001" y="4630499"/>
            <a:ext cx="157240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lichtblau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nl-NL" smtClean="0"/>
              <a:t>Naam afdeling of A-merk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4"/>
          <a:stretch/>
        </p:blipFill>
        <p:spPr>
          <a:xfrm>
            <a:off x="360001" y="4630499"/>
            <a:ext cx="1572820" cy="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Naam afdeling of A-merk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732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 smtClean="0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5" r:id="rId5"/>
    <p:sldLayoutId id="2147483656" r:id="rId6"/>
    <p:sldLayoutId id="2147483663" r:id="rId7"/>
    <p:sldLayoutId id="2147483659" r:id="rId8"/>
    <p:sldLayoutId id="2147483654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0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0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MSc International Business –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Supply </a:t>
            </a:r>
            <a:r>
              <a:rPr lang="en-US" sz="3200" dirty="0"/>
              <a:t>Chain Management</a:t>
            </a:r>
            <a:br>
              <a:rPr lang="en-US" sz="3200" dirty="0"/>
            </a:br>
            <a:r>
              <a:rPr lang="en-US" altLang="en-US" sz="2000" i="1" dirty="0">
                <a:solidFill>
                  <a:schemeClr val="bg1"/>
                </a:solidFill>
              </a:rPr>
              <a:t>Delivering value through the supply chain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2860150"/>
            <a:ext cx="4375472" cy="1314450"/>
          </a:xfrm>
        </p:spPr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en-US" altLang="en-US" dirty="0" err="1">
                <a:solidFill>
                  <a:schemeClr val="bg1"/>
                </a:solidFill>
              </a:rPr>
              <a:t>Janjaap</a:t>
            </a:r>
            <a:r>
              <a:rPr lang="en-US" altLang="en-US" dirty="0">
                <a:solidFill>
                  <a:schemeClr val="bg1"/>
                </a:solidFill>
              </a:rPr>
              <a:t> Semeijn</a:t>
            </a:r>
          </a:p>
          <a:p>
            <a:pPr lvl="0" defTabSz="914400">
              <a:spcBef>
                <a:spcPct val="20000"/>
              </a:spcBef>
              <a:defRPr/>
            </a:pPr>
            <a:r>
              <a:rPr lang="en-US" altLang="en-US" sz="1600" i="1" dirty="0">
                <a:solidFill>
                  <a:schemeClr val="bg1"/>
                </a:solidFill>
              </a:rPr>
              <a:t>Professor of Supply Chain Management</a:t>
            </a:r>
          </a:p>
          <a:p>
            <a:pPr lvl="0" defTabSz="914400">
              <a:spcBef>
                <a:spcPct val="20000"/>
              </a:spcBef>
              <a:defRPr/>
            </a:pPr>
            <a:r>
              <a:rPr lang="en-US" altLang="en-US" sz="1600" i="1" dirty="0">
                <a:solidFill>
                  <a:schemeClr val="bg1"/>
                </a:solidFill>
              </a:rPr>
              <a:t>Coordinator MSc. IB, track Supply Chain Management</a:t>
            </a:r>
            <a:endParaRPr lang="nl-NL" altLang="en-US" sz="1600" i="1" dirty="0">
              <a:solidFill>
                <a:schemeClr val="bg1"/>
              </a:solidFill>
            </a:endParaRPr>
          </a:p>
        </p:txBody>
      </p:sp>
      <p:pic>
        <p:nvPicPr>
          <p:cNvPr id="4" name="Afbeelding 3" descr="Future lo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57" y="1881533"/>
            <a:ext cx="3532883" cy="32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orking typing macbook laptop computer technology business guy man people office desk objects studen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375" y="-712915"/>
            <a:ext cx="9144000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3"/>
          <p:cNvSpPr/>
          <p:nvPr/>
        </p:nvSpPr>
        <p:spPr>
          <a:xfrm rot="3524658">
            <a:off x="-268636" y="-2051206"/>
            <a:ext cx="10109835" cy="773938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Thesis Skills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0000" y="877695"/>
            <a:ext cx="564075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solidFill>
                  <a:srgbClr val="001A3D"/>
                </a:solidFill>
              </a:rPr>
              <a:t>Acquire </a:t>
            </a:r>
            <a:r>
              <a:rPr lang="en-US" altLang="en-US" dirty="0">
                <a:solidFill>
                  <a:srgbClr val="001A3D"/>
                </a:solidFill>
              </a:rPr>
              <a:t>a deeper understanding of a topic relevant to supply chain management professionals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1A3D"/>
                </a:solidFill>
              </a:rPr>
              <a:t>Academically formulate this topic as preparation for entry on the job market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95287" y="2935732"/>
            <a:ext cx="1098550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Block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619250" y="2935732"/>
            <a:ext cx="5329237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IB/Supply Chain Management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690687" y="3369120"/>
            <a:ext cx="5270500" cy="790575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Skills Training:</a:t>
            </a:r>
          </a:p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Thesis Skills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95287" y="3369120"/>
            <a:ext cx="1098550" cy="792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93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Afbeeldingsresultaat voor supply ch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36" y="0"/>
            <a:ext cx="9989710" cy="52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3"/>
          <p:cNvSpPr/>
          <p:nvPr/>
        </p:nvSpPr>
        <p:spPr>
          <a:xfrm rot="3524658">
            <a:off x="-268636" y="-2051206"/>
            <a:ext cx="10109835" cy="773938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Supply Chain Operations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0000" y="877695"/>
            <a:ext cx="564075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altLang="en-US" dirty="0">
              <a:solidFill>
                <a:srgbClr val="001A3D"/>
              </a:solidFill>
            </a:endParaRP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Use quantitative models for decision-making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Design and assess efficient product processes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altLang="en-US" dirty="0">
              <a:solidFill>
                <a:srgbClr val="001A3D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95288" y="3047210"/>
            <a:ext cx="1098550" cy="1163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4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95288" y="2651923"/>
            <a:ext cx="1098550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Block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619250" y="2661448"/>
            <a:ext cx="5329238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IB/Supply Chain Management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1619250" y="3047210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+mj-lt"/>
              </a:rPr>
              <a:t>Supply Chain Operations</a:t>
            </a: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356100" y="3047210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933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erelateerde afbeeld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/>
          <a:stretch/>
        </p:blipFill>
        <p:spPr bwMode="auto">
          <a:xfrm>
            <a:off x="3456432" y="0"/>
            <a:ext cx="10540635" cy="516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3"/>
          <p:cNvSpPr/>
          <p:nvPr/>
        </p:nvSpPr>
        <p:spPr>
          <a:xfrm rot="3524658">
            <a:off x="-268636" y="-2051206"/>
            <a:ext cx="10109835" cy="773938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Supply Chain Metrics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0000" y="877695"/>
            <a:ext cx="564075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Understand the performance of supply chain systems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Learn about evaluation criteria (metrics)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Control supply chain performance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5288" y="2837559"/>
            <a:ext cx="1098550" cy="1163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5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95288" y="2442272"/>
            <a:ext cx="1098550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Block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619250" y="2451797"/>
            <a:ext cx="5329238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IB/Supply Chain Management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619250" y="2837559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+mj-lt"/>
              </a:rPr>
              <a:t>Supply Chain Metrics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4356100" y="2837559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667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orking typing macbook laptop computer technology business guy man people office desk objects studen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375" y="-712915"/>
            <a:ext cx="9144000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3"/>
          <p:cNvSpPr/>
          <p:nvPr/>
        </p:nvSpPr>
        <p:spPr>
          <a:xfrm rot="3524658">
            <a:off x="-268636" y="-2051206"/>
            <a:ext cx="10109835" cy="773938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Master’s Thesis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0000" y="877695"/>
            <a:ext cx="564075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In-depth study of a supply chain management problem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GB" altLang="en-US" dirty="0">
                <a:solidFill>
                  <a:srgbClr val="001A3D"/>
                </a:solidFill>
              </a:rPr>
              <a:t>	- Academic relevance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GB" altLang="en-US" dirty="0">
                <a:solidFill>
                  <a:srgbClr val="001A3D"/>
                </a:solidFill>
              </a:rPr>
              <a:t>	- Managerial relevance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24657" y="2462086"/>
            <a:ext cx="1098550" cy="647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4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424657" y="2089023"/>
            <a:ext cx="1098550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Block</a:t>
            </a: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648619" y="2079498"/>
            <a:ext cx="5329238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IB/Supply Chain Management</a:t>
            </a: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648619" y="2449386"/>
            <a:ext cx="2592388" cy="647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altLang="en-US">
              <a:latin typeface="+mj-lt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434182" y="3222498"/>
            <a:ext cx="1098550" cy="647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5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672432" y="3216148"/>
            <a:ext cx="2592387" cy="647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altLang="en-US">
              <a:latin typeface="+mj-lt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4385469" y="2439861"/>
            <a:ext cx="2592388" cy="1439862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+mj-lt"/>
              </a:rPr>
              <a:t>Writing the Master’s Thesis</a:t>
            </a: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1707357" y="3995611"/>
            <a:ext cx="5270500" cy="360362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Completing the Master’s Thesis</a:t>
            </a: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443707" y="4005136"/>
            <a:ext cx="1098550" cy="360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5478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Is IB/Supply Chain Management right for you?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59999" y="877695"/>
            <a:ext cx="83267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600" dirty="0"/>
              <a:t>“When studying firms, I like to find out everything from the first </a:t>
            </a:r>
          </a:p>
          <a:p>
            <a:r>
              <a:rPr lang="en-GB" altLang="en-US" sz="1600" dirty="0"/>
              <a:t>supplier to the final customer.”</a:t>
            </a:r>
            <a:br>
              <a:rPr lang="en-GB" altLang="en-US" sz="1600" dirty="0"/>
            </a:br>
            <a:endParaRPr lang="en-GB" altLang="en-US" sz="1600" dirty="0"/>
          </a:p>
          <a:p>
            <a:r>
              <a:rPr lang="en-US" altLang="en-US" sz="1600" dirty="0"/>
              <a:t>“I believe that how and where firms buy their products</a:t>
            </a:r>
          </a:p>
          <a:p>
            <a:r>
              <a:rPr lang="en-US" altLang="en-US" sz="1600" dirty="0"/>
              <a:t>and services has a large impact on firm performance.”</a:t>
            </a:r>
            <a:br>
              <a:rPr lang="en-US" altLang="en-US" sz="1600" dirty="0"/>
            </a:br>
            <a:endParaRPr lang="en-US" altLang="en-US" sz="1600" dirty="0"/>
          </a:p>
          <a:p>
            <a:r>
              <a:rPr lang="en-US" altLang="en-US" sz="1600" dirty="0"/>
              <a:t>“One has to understand how supply networks work to become </a:t>
            </a:r>
          </a:p>
          <a:p>
            <a:r>
              <a:rPr lang="en-US" altLang="en-US" sz="1600" dirty="0"/>
              <a:t>successful in business.”</a:t>
            </a:r>
            <a:br>
              <a:rPr lang="en-US" altLang="en-US" sz="1600" dirty="0"/>
            </a:br>
            <a:endParaRPr lang="en-US" altLang="en-US" sz="1600" dirty="0"/>
          </a:p>
          <a:p>
            <a:r>
              <a:rPr lang="en-US" altLang="en-US" sz="1600" dirty="0"/>
              <a:t>“Data analysis is necessary to support decisions in a</a:t>
            </a:r>
          </a:p>
          <a:p>
            <a:r>
              <a:rPr lang="en-US" altLang="en-US" sz="1600" dirty="0"/>
              <a:t>supply chain.”</a:t>
            </a:r>
          </a:p>
          <a:p>
            <a:endParaRPr lang="en-US" altLang="en-US" sz="1600" dirty="0"/>
          </a:p>
          <a:p>
            <a:r>
              <a:rPr lang="en-US" altLang="en-US" sz="1600" dirty="0"/>
              <a:t>“Integrating real-life cases and interaction with</a:t>
            </a:r>
          </a:p>
          <a:p>
            <a:r>
              <a:rPr lang="en-US" altLang="en-US" sz="1600" dirty="0"/>
              <a:t>companies is critical for understanding how firms work with each other.”</a:t>
            </a:r>
            <a:endParaRPr lang="en-GB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3646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:\SBE_SBEAO\Saive M\For Rachel\archive\tongersestraat 53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281" y="-419663"/>
            <a:ext cx="8345519" cy="556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3"/>
          <p:cNvSpPr/>
          <p:nvPr/>
        </p:nvSpPr>
        <p:spPr>
          <a:xfrm rot="3524658">
            <a:off x="-268636" y="-2051206"/>
            <a:ext cx="10109835" cy="773938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Why MSc IB/SCM at SBE?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0000" y="877695"/>
            <a:ext cx="5640750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1A3D"/>
                </a:solidFill>
              </a:rPr>
              <a:t>Business Partnerships</a:t>
            </a:r>
          </a:p>
          <a:p>
            <a:pPr marL="742950" lvl="1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altLang="en-US" sz="1600" dirty="0">
                <a:solidFill>
                  <a:srgbClr val="001A3D"/>
                </a:solidFill>
              </a:rPr>
              <a:t>Job offers</a:t>
            </a:r>
          </a:p>
          <a:p>
            <a:pPr marL="742950" lvl="1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altLang="en-US" sz="1600" dirty="0">
                <a:solidFill>
                  <a:srgbClr val="001A3D"/>
                </a:solidFill>
              </a:rPr>
              <a:t>Internships</a:t>
            </a:r>
          </a:p>
          <a:p>
            <a:pPr marL="742950" lvl="1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altLang="en-US" sz="1600" dirty="0">
                <a:solidFill>
                  <a:srgbClr val="001A3D"/>
                </a:solidFill>
              </a:rPr>
              <a:t>Thesis topics</a:t>
            </a:r>
          </a:p>
          <a:p>
            <a:pPr marL="742950" lvl="1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altLang="en-US" sz="1600" dirty="0">
                <a:solidFill>
                  <a:srgbClr val="001A3D"/>
                </a:solidFill>
              </a:rPr>
              <a:t>Company contact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1A3D"/>
                </a:solidFill>
              </a:rPr>
              <a:t>Connecting you to a network of knowledge and opportunities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1A3D"/>
                </a:solidFill>
              </a:rPr>
              <a:t>Providing better access to business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1A3D"/>
                </a:solidFill>
              </a:rPr>
              <a:t>Preparing you for a future career</a:t>
            </a:r>
            <a:endParaRPr lang="en-GB" altLang="en-US" sz="2000" dirty="0">
              <a:solidFill>
                <a:srgbClr val="001A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7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What are your career prospects?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701547"/>
              </p:ext>
            </p:extLst>
          </p:nvPr>
        </p:nvGraphicFramePr>
        <p:xfrm>
          <a:off x="-54864" y="-566928"/>
          <a:ext cx="9656064" cy="5893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30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Careers of our alumni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985229" y="3720972"/>
            <a:ext cx="3248365" cy="9957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 smtClean="0">
              <a:ln>
                <a:noFill/>
              </a:ln>
              <a:solidFill>
                <a:srgbClr val="001C3D"/>
              </a:solidFill>
              <a:effectLst/>
              <a:latin typeface="Verdana" pitchFamily="1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837282887"/>
              </p:ext>
            </p:extLst>
          </p:nvPr>
        </p:nvGraphicFramePr>
        <p:xfrm>
          <a:off x="925397" y="746890"/>
          <a:ext cx="6936912" cy="3810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5"/>
          <p:cNvSpPr txBox="1"/>
          <p:nvPr/>
        </p:nvSpPr>
        <p:spPr>
          <a:xfrm>
            <a:off x="2755759" y="4909104"/>
            <a:ext cx="47034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MSc graduates SBE  IB Track Supply Chain Management period 2004-2015</a:t>
            </a:r>
            <a:endParaRPr lang="en-GB" sz="1100" i="1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1" t="50666" r="11786" b="39339"/>
          <a:stretch/>
        </p:blipFill>
        <p:spPr bwMode="auto">
          <a:xfrm>
            <a:off x="3046837" y="3545486"/>
            <a:ext cx="3828688" cy="92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14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0336" y="1450415"/>
            <a:ext cx="8555603" cy="22052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For questions please visit the information market in the Mensa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9125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70336" y="863551"/>
            <a:ext cx="8555603" cy="2205258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maastrichtuniversity.nl/</a:t>
            </a:r>
            <a:r>
              <a:rPr lang="en-US" sz="4800" dirty="0" err="1" smtClean="0">
                <a:solidFill>
                  <a:srgbClr val="002060"/>
                </a:solidFill>
              </a:rPr>
              <a:t>sbe</a:t>
            </a:r>
            <a:r>
              <a:rPr lang="en-US" sz="4800" dirty="0" smtClean="0"/>
              <a:t> 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See you in Maastricht!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0375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4" descr="http://www.hummingbirdinnovations.com/wp-content/uploads/2016/08/S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http://erticonetwork.com/wp-content/uploads/2018/01/HERE-FreightVerify-1280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99" y="0"/>
            <a:ext cx="1028699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09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Specialisation Structure (1</a:t>
            </a:r>
            <a:r>
              <a:rPr lang="en-GB" altLang="en-US" baseline="30000" dirty="0"/>
              <a:t>st</a:t>
            </a:r>
            <a:r>
              <a:rPr lang="en-GB" altLang="en-US" dirty="0"/>
              <a:t> Semester)</a:t>
            </a:r>
            <a:endParaRPr lang="en-GB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60000" y="1246188"/>
            <a:ext cx="1098550" cy="1163638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60000" y="860426"/>
            <a:ext cx="1098550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Block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83963" y="860426"/>
            <a:ext cx="5329237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IB/Supply Chain Management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320813" y="1246188"/>
            <a:ext cx="2592387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+mj-lt"/>
              </a:rPr>
              <a:t>Supply Chain Strategy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583963" y="1246188"/>
            <a:ext cx="2592387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+mj-lt"/>
              </a:rPr>
              <a:t>Purchasing Management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69525" y="2565401"/>
            <a:ext cx="1098550" cy="1163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2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607775" y="2571751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dirty="0">
                <a:latin typeface="+mj-lt"/>
              </a:rPr>
              <a:t>Retailing </a:t>
            </a:r>
            <a:r>
              <a:rPr lang="en-US" altLang="en-US" sz="2000" dirty="0" smtClean="0">
                <a:latin typeface="+mj-lt"/>
              </a:rPr>
              <a:t>and the Supply Chain</a:t>
            </a:r>
            <a:endParaRPr lang="en-US" altLang="en-US" sz="2000" dirty="0">
              <a:latin typeface="+mj-lt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354150" y="2582863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+mj-lt"/>
              </a:rPr>
              <a:t>Supply Chain Research Methods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642700" y="3900488"/>
            <a:ext cx="5270500" cy="790575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Skills Training:</a:t>
            </a:r>
          </a:p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Thesis Skills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60000" y="3890963"/>
            <a:ext cx="1098550" cy="79216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980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Specialisation Structure </a:t>
            </a:r>
            <a:r>
              <a:rPr lang="en-GB" altLang="en-US" dirty="0" smtClean="0"/>
              <a:t>(2</a:t>
            </a:r>
            <a:r>
              <a:rPr lang="en-GB" altLang="en-US" baseline="30000" dirty="0" smtClean="0"/>
              <a:t>nd</a:t>
            </a:r>
            <a:r>
              <a:rPr lang="en-GB" altLang="en-US" dirty="0" smtClean="0"/>
              <a:t> </a:t>
            </a:r>
            <a:r>
              <a:rPr lang="en-GB" altLang="en-US" dirty="0"/>
              <a:t>Semester)</a:t>
            </a:r>
            <a:endParaRPr lang="en-GB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62743" y="1263457"/>
            <a:ext cx="1098550" cy="1163638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62743" y="877695"/>
            <a:ext cx="1098550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Block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86706" y="877695"/>
            <a:ext cx="5329237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IB/Supply Chain Management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586706" y="1263457"/>
            <a:ext cx="2592387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+mj-lt"/>
              </a:rPr>
              <a:t>Supply Chain Operations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372268" y="2582670"/>
            <a:ext cx="1098550" cy="1163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5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610518" y="2589020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+mj-lt"/>
              </a:rPr>
              <a:t>Supply Chain Metrics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645443" y="3917757"/>
            <a:ext cx="5270500" cy="790575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000">
              <a:solidFill>
                <a:srgbClr val="00A2DB"/>
              </a:solidFill>
              <a:latin typeface="+mj-lt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Completing the Master’s Thesis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362743" y="3908232"/>
            <a:ext cx="1098550" cy="79216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6</a:t>
            </a: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4323556" y="1263457"/>
            <a:ext cx="2592387" cy="2482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+mj-lt"/>
              </a:rPr>
              <a:t>Writing the Master’s Thesis</a:t>
            </a:r>
          </a:p>
        </p:txBody>
      </p:sp>
    </p:spTree>
    <p:extLst>
      <p:ext uri="{BB962C8B-B14F-4D97-AF65-F5344CB8AC3E}">
        <p14:creationId xmlns:p14="http://schemas.microsoft.com/office/powerpoint/2010/main" val="336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ewsroom.mastercard.com/asia-pacific/files/2015/04/Technology-Purchasing-Pow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0"/>
            <a:ext cx="7873999" cy="524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3"/>
          <p:cNvSpPr/>
          <p:nvPr/>
        </p:nvSpPr>
        <p:spPr>
          <a:xfrm rot="3524658">
            <a:off x="-153461" y="-1986382"/>
            <a:ext cx="10109835" cy="7469929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Purchasing Management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0000" y="877695"/>
            <a:ext cx="564075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Understand the strategic relevance of purchasing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Learn about suppliers and competitive advantage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Organise the purchasing function</a:t>
            </a:r>
          </a:p>
          <a:p>
            <a:endParaRPr lang="en-GB" dirty="0"/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69876" y="2982557"/>
            <a:ext cx="1098550" cy="1163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1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269876" y="2587269"/>
            <a:ext cx="1098550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Block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1493838" y="2596794"/>
            <a:ext cx="5329238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IB/Supply Chain Management</a:t>
            </a: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1493838" y="2982557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+mj-lt"/>
              </a:rPr>
              <a:t>Purchasing Management</a:t>
            </a: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4230688" y="2982557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786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distribution cen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5"/>
          <a:stretch/>
        </p:blipFill>
        <p:spPr bwMode="auto">
          <a:xfrm>
            <a:off x="2981325" y="-385747"/>
            <a:ext cx="9090024" cy="552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3"/>
          <p:cNvSpPr/>
          <p:nvPr/>
        </p:nvSpPr>
        <p:spPr>
          <a:xfrm rot="3524658">
            <a:off x="-268636" y="-2051206"/>
            <a:ext cx="10109835" cy="773938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Supply Chain Strategy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0000" y="877695"/>
            <a:ext cx="564075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Get introduced to the discipline and the programme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Take a holistic view of the supply chain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Take a strategic view of the supply chain </a:t>
            </a:r>
          </a:p>
          <a:p>
            <a:endParaRPr lang="en-GB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60000" y="3061932"/>
            <a:ext cx="1098550" cy="1163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1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60000" y="2666644"/>
            <a:ext cx="1098550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Block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583962" y="2676169"/>
            <a:ext cx="5329238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IB/Supply Chain Management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583962" y="3061932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altLang="en-US">
              <a:latin typeface="+mj-lt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4320812" y="3061932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+mj-lt"/>
              </a:rPr>
              <a:t>Supply Chain Strategy</a:t>
            </a:r>
          </a:p>
        </p:txBody>
      </p:sp>
    </p:spTree>
    <p:extLst>
      <p:ext uri="{BB962C8B-B14F-4D97-AF65-F5344CB8AC3E}">
        <p14:creationId xmlns:p14="http://schemas.microsoft.com/office/powerpoint/2010/main" val="357501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thmb.tqn.com/ba8PEEmaLicroNsEz0G6qW6p7Ck=/1500x1125/filters:no_upscale():fill(transparent,1)/GettyImages-187833461web-5730f41b5f9b58c34cbb2b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94" y="1"/>
            <a:ext cx="6881885" cy="516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3"/>
          <p:cNvSpPr/>
          <p:nvPr/>
        </p:nvSpPr>
        <p:spPr>
          <a:xfrm rot="3524658">
            <a:off x="-268636" y="-2051206"/>
            <a:ext cx="10109835" cy="773938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Retailing and Distribution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0000" y="877695"/>
            <a:ext cx="564075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Learn about store location choice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Understand assortment and inventory management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Learn about shelf space allocation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Understand pricing and price promotion</a:t>
            </a:r>
          </a:p>
          <a:p>
            <a:endParaRPr lang="en-GB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60000" y="2906984"/>
            <a:ext cx="1098550" cy="1163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2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60000" y="2511697"/>
            <a:ext cx="1098550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Block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583962" y="2521222"/>
            <a:ext cx="5329238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IB/Supply Chain Management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583962" y="2906984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dirty="0">
                <a:latin typeface="+mj-lt"/>
              </a:rPr>
              <a:t>Retailing and </a:t>
            </a:r>
            <a:r>
              <a:rPr lang="en-US" altLang="en-US" sz="2000" dirty="0" smtClean="0">
                <a:latin typeface="+mj-lt"/>
              </a:rPr>
              <a:t>the </a:t>
            </a:r>
            <a:r>
              <a:rPr lang="en-US" altLang="en-US" sz="2000" smtClean="0">
                <a:latin typeface="+mj-lt"/>
              </a:rPr>
              <a:t>Supply Chain</a:t>
            </a:r>
            <a:endParaRPr lang="en-US" altLang="en-US" sz="2000" dirty="0">
              <a:latin typeface="+mj-lt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320812" y="2906984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578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resources.supplychaindigital.com/topic/image/GettyImages-8915018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23" y="-415217"/>
            <a:ext cx="9615985" cy="641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3"/>
          <p:cNvSpPr/>
          <p:nvPr/>
        </p:nvSpPr>
        <p:spPr>
          <a:xfrm rot="3524658">
            <a:off x="-268636" y="-2051206"/>
            <a:ext cx="10109835" cy="773938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Supply Chain Research Methods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0000" y="877695"/>
            <a:ext cx="564075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altLang="en-US" dirty="0">
              <a:solidFill>
                <a:srgbClr val="001A3D"/>
              </a:solidFill>
            </a:endParaRP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Get introduced to the role of research in supply chain management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rgbClr val="001A3D"/>
                </a:solidFill>
              </a:rPr>
              <a:t>Learn about methods for optimising the supply chain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altLang="en-US" dirty="0">
              <a:solidFill>
                <a:srgbClr val="001A3D"/>
              </a:solidFill>
            </a:endParaRPr>
          </a:p>
          <a:p>
            <a:endParaRPr lang="en-GB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60000" y="3053808"/>
            <a:ext cx="1098550" cy="1163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00A2DB"/>
                </a:solidFill>
                <a:latin typeface="+mj-lt"/>
              </a:rPr>
              <a:t>2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60000" y="2658521"/>
            <a:ext cx="1098550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Block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583962" y="2668046"/>
            <a:ext cx="5329238" cy="260350"/>
          </a:xfrm>
          <a:prstGeom prst="rect">
            <a:avLst/>
          </a:prstGeom>
          <a:solidFill>
            <a:srgbClr val="AE0B1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+mj-lt"/>
              </a:rPr>
              <a:t>IB/Supply Chain Managment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583962" y="3053808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altLang="en-US">
              <a:latin typeface="+mj-lt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4320812" y="3053808"/>
            <a:ext cx="2592388" cy="1165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+mj-lt"/>
              </a:rPr>
              <a:t>Supply Chain Research Methods</a:t>
            </a:r>
          </a:p>
        </p:txBody>
      </p:sp>
    </p:spTree>
    <p:extLst>
      <p:ext uri="{BB962C8B-B14F-4D97-AF65-F5344CB8AC3E}">
        <p14:creationId xmlns:p14="http://schemas.microsoft.com/office/powerpoint/2010/main" val="60942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429</Words>
  <Application>Microsoft Office PowerPoint</Application>
  <PresentationFormat>On-screen Show (16:9)</PresentationFormat>
  <Paragraphs>136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Maastricht University</vt:lpstr>
      <vt:lpstr>MSc International Business –  Supply Chain Management Delivering value through the supply chain</vt:lpstr>
      <vt:lpstr>PowerPoint Presentation</vt:lpstr>
      <vt:lpstr>PowerPoint Presentation</vt:lpstr>
      <vt:lpstr>Specialisation Structure (1st Semester)</vt:lpstr>
      <vt:lpstr>Specialisation Structure (2nd Semester)</vt:lpstr>
      <vt:lpstr>Purchasing Management</vt:lpstr>
      <vt:lpstr>Supply Chain Strategy</vt:lpstr>
      <vt:lpstr>Retailing and Distribution</vt:lpstr>
      <vt:lpstr>Supply Chain Research Methods</vt:lpstr>
      <vt:lpstr>Thesis Skills</vt:lpstr>
      <vt:lpstr>Supply Chain Operations</vt:lpstr>
      <vt:lpstr>Supply Chain Metrics</vt:lpstr>
      <vt:lpstr>Master’s Thesis</vt:lpstr>
      <vt:lpstr>Is IB/Supply Chain Management right for you?</vt:lpstr>
      <vt:lpstr>Why MSc IB/SCM at SBE?</vt:lpstr>
      <vt:lpstr>What are your career prospects?</vt:lpstr>
      <vt:lpstr>Careers of our alumni</vt:lpstr>
      <vt:lpstr>For questions please visit the information market in the Mensa</vt:lpstr>
      <vt:lpstr>maastrichtuniversity.nl/sbe   See you in Maastricht!</vt:lpstr>
    </vt:vector>
  </TitlesOfParts>
  <Company>Zuiderlicht BV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Jochen Lennertz</dc:creator>
  <cp:lastModifiedBy>janneke.devens</cp:lastModifiedBy>
  <cp:revision>45</cp:revision>
  <cp:lastPrinted>2016-01-22T13:02:05Z</cp:lastPrinted>
  <dcterms:created xsi:type="dcterms:W3CDTF">2016-01-20T13:07:02Z</dcterms:created>
  <dcterms:modified xsi:type="dcterms:W3CDTF">2018-03-13T11:31:26Z</dcterms:modified>
</cp:coreProperties>
</file>