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</p:sldIdLst>
  <p:sldSz cx="9144000" cy="6858000" type="screen4x3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5" autoAdjust="0"/>
    <p:restoredTop sz="94599"/>
  </p:normalViewPr>
  <p:slideViewPr>
    <p:cSldViewPr snapToGrid="0" snapToObjects="1"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19184-578C-4953-A99A-58B6D7D0773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7D1CD94-13DD-40BD-8CC7-796FD0BF5322}">
      <dgm:prSet phldrT="[Text]" custT="1"/>
      <dgm:spPr>
        <a:solidFill>
          <a:srgbClr val="00A4DE"/>
        </a:solidFill>
      </dgm:spPr>
      <dgm:t>
        <a:bodyPr/>
        <a:lstStyle/>
        <a:p>
          <a:r>
            <a:rPr lang="en-US" sz="1400" b="1" dirty="0" smtClean="0"/>
            <a:t/>
          </a:r>
          <a:br>
            <a:rPr lang="en-US" sz="1400" b="1" dirty="0" smtClean="0"/>
          </a:br>
          <a:r>
            <a:rPr lang="en-US" sz="1400" b="1" dirty="0" smtClean="0"/>
            <a:t>67 graduates</a:t>
          </a:r>
        </a:p>
        <a:p>
          <a:r>
            <a:rPr lang="en-US" sz="1400" b="1" dirty="0" smtClean="0"/>
            <a:t>Employed in 14 countries</a:t>
          </a:r>
        </a:p>
        <a:p>
          <a:endParaRPr lang="en-GB" sz="1400" b="1" dirty="0"/>
        </a:p>
      </dgm:t>
    </dgm:pt>
    <dgm:pt modelId="{6E4FE84D-A785-493D-AF44-6477DDF8E64E}" type="parTrans" cxnId="{3A21934E-E074-4DCB-B730-93E35B3CDBD1}">
      <dgm:prSet/>
      <dgm:spPr/>
      <dgm:t>
        <a:bodyPr/>
        <a:lstStyle/>
        <a:p>
          <a:endParaRPr lang="en-GB"/>
        </a:p>
      </dgm:t>
    </dgm:pt>
    <dgm:pt modelId="{174A2B07-A995-491A-A0EC-9CDED44580A0}" type="sibTrans" cxnId="{3A21934E-E074-4DCB-B730-93E35B3CDBD1}">
      <dgm:prSet/>
      <dgm:spPr/>
      <dgm:t>
        <a:bodyPr/>
        <a:lstStyle/>
        <a:p>
          <a:endParaRPr lang="en-GB"/>
        </a:p>
      </dgm:t>
    </dgm:pt>
    <dgm:pt modelId="{7A44ED5F-326B-41A4-A4B8-0DEE3EED32EC}">
      <dgm:prSet phldrT="[Text]" custT="1"/>
      <dgm:spPr>
        <a:solidFill>
          <a:srgbClr val="00A4DE"/>
        </a:solidFill>
      </dgm:spPr>
      <dgm:t>
        <a:bodyPr/>
        <a:lstStyle/>
        <a:p>
          <a:endParaRPr lang="en-US" sz="900" dirty="0" smtClean="0"/>
        </a:p>
        <a:p>
          <a:r>
            <a:rPr lang="en-US" sz="1300" b="1" dirty="0" smtClean="0"/>
            <a:t>Consultant</a:t>
          </a:r>
        </a:p>
        <a:p>
          <a:r>
            <a:rPr lang="en-US" sz="1300" b="1" dirty="0" smtClean="0"/>
            <a:t>Financial Analyst</a:t>
          </a:r>
        </a:p>
        <a:p>
          <a:r>
            <a:rPr lang="en-US" sz="1300" b="1" dirty="0" smtClean="0"/>
            <a:t>Project Manager</a:t>
          </a:r>
        </a:p>
        <a:p>
          <a:r>
            <a:rPr lang="en-US" sz="1300" b="1" dirty="0" smtClean="0"/>
            <a:t>Business Developer</a:t>
          </a:r>
        </a:p>
        <a:p>
          <a:endParaRPr lang="en-GB" sz="900" dirty="0"/>
        </a:p>
      </dgm:t>
    </dgm:pt>
    <dgm:pt modelId="{08F7589D-875C-4AD8-B55B-2BF0691767DB}" type="parTrans" cxnId="{2EA7A09C-BC3B-41A6-BF0B-BFFEF62ADEB0}">
      <dgm:prSet/>
      <dgm:spPr/>
      <dgm:t>
        <a:bodyPr/>
        <a:lstStyle/>
        <a:p>
          <a:endParaRPr lang="en-GB"/>
        </a:p>
      </dgm:t>
    </dgm:pt>
    <dgm:pt modelId="{37E8A867-707A-4CB6-A90B-B48469D38F00}" type="sibTrans" cxnId="{2EA7A09C-BC3B-41A6-BF0B-BFFEF62ADEB0}">
      <dgm:prSet/>
      <dgm:spPr/>
      <dgm:t>
        <a:bodyPr/>
        <a:lstStyle/>
        <a:p>
          <a:endParaRPr lang="en-GB"/>
        </a:p>
      </dgm:t>
    </dgm:pt>
    <dgm:pt modelId="{91BB627C-E4F1-46C7-8970-F2F498C83C2B}">
      <dgm:prSet phldrT="[Text]" custT="1"/>
      <dgm:spPr>
        <a:solidFill>
          <a:srgbClr val="00A4DE"/>
        </a:solidFill>
      </dgm:spPr>
      <dgm:t>
        <a:bodyPr/>
        <a:lstStyle/>
        <a:p>
          <a:endParaRPr lang="en-GB" sz="800" dirty="0"/>
        </a:p>
      </dgm:t>
    </dgm:pt>
    <dgm:pt modelId="{021BF80A-A0F6-4887-8E73-106034038214}" type="parTrans" cxnId="{AF2BD915-12B2-4DFF-B5D1-F09D5930B1FC}">
      <dgm:prSet/>
      <dgm:spPr/>
      <dgm:t>
        <a:bodyPr/>
        <a:lstStyle/>
        <a:p>
          <a:endParaRPr lang="en-GB"/>
        </a:p>
      </dgm:t>
    </dgm:pt>
    <dgm:pt modelId="{975C8D81-D544-4E7B-BC76-BD277C4EE79B}" type="sibTrans" cxnId="{AF2BD915-12B2-4DFF-B5D1-F09D5930B1FC}">
      <dgm:prSet/>
      <dgm:spPr/>
      <dgm:t>
        <a:bodyPr/>
        <a:lstStyle/>
        <a:p>
          <a:endParaRPr lang="en-GB"/>
        </a:p>
      </dgm:t>
    </dgm:pt>
    <dgm:pt modelId="{049260F3-3E1F-4175-AD65-27A2CFC21E4C}" type="pres">
      <dgm:prSet presAssocID="{A3C19184-578C-4953-A99A-58B6D7D0773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C543A88-7C74-416C-9226-7F056430CEF2}" type="pres">
      <dgm:prSet presAssocID="{87D1CD94-13DD-40BD-8CC7-796FD0BF5322}" presName="composite" presStyleCnt="0"/>
      <dgm:spPr/>
    </dgm:pt>
    <dgm:pt modelId="{83D48A6E-482C-4001-A0E4-45CEBA904204}" type="pres">
      <dgm:prSet presAssocID="{87D1CD94-13DD-40BD-8CC7-796FD0BF5322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D321D751-0FC9-451D-9BBF-E1F6004F312B}" type="pres">
      <dgm:prSet presAssocID="{87D1CD94-13DD-40BD-8CC7-796FD0BF5322}" presName="txShp" presStyleLbl="node1" presStyleIdx="0" presStyleCnt="3" custLinFactNeighborX="98" custLinFactNeighborY="1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DFAE49-FBFD-498F-972E-1ECFF6FDA5FD}" type="pres">
      <dgm:prSet presAssocID="{174A2B07-A995-491A-A0EC-9CDED44580A0}" presName="spacing" presStyleCnt="0"/>
      <dgm:spPr/>
    </dgm:pt>
    <dgm:pt modelId="{EF5E5DD0-18DA-4FA3-8D2C-F9C150D9B2E1}" type="pres">
      <dgm:prSet presAssocID="{7A44ED5F-326B-41A4-A4B8-0DEE3EED32EC}" presName="composite" presStyleCnt="0"/>
      <dgm:spPr/>
    </dgm:pt>
    <dgm:pt modelId="{5A10E615-28C2-4E4A-9359-E0C9C7C256C0}" type="pres">
      <dgm:prSet presAssocID="{7A44ED5F-326B-41A4-A4B8-0DEE3EED32EC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5E44D906-7821-434F-AE73-5CB2699D518B}" type="pres">
      <dgm:prSet presAssocID="{7A44ED5F-326B-41A4-A4B8-0DEE3EED32E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FA80CD-7004-4300-A096-8AE3D12D8D13}" type="pres">
      <dgm:prSet presAssocID="{37E8A867-707A-4CB6-A90B-B48469D38F00}" presName="spacing" presStyleCnt="0"/>
      <dgm:spPr/>
    </dgm:pt>
    <dgm:pt modelId="{B4C2DCBA-B1D4-4702-AD52-CA7B08E421A1}" type="pres">
      <dgm:prSet presAssocID="{91BB627C-E4F1-46C7-8970-F2F498C83C2B}" presName="composite" presStyleCnt="0"/>
      <dgm:spPr/>
    </dgm:pt>
    <dgm:pt modelId="{284FA401-C900-4E06-BA6C-BA6E9E06FCEC}" type="pres">
      <dgm:prSet presAssocID="{91BB627C-E4F1-46C7-8970-F2F498C83C2B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GB"/>
        </a:p>
      </dgm:t>
    </dgm:pt>
    <dgm:pt modelId="{7FAC7C3E-AE6C-4E58-BB57-916276E63F8B}" type="pres">
      <dgm:prSet presAssocID="{91BB627C-E4F1-46C7-8970-F2F498C83C2B}" presName="txShp" presStyleLbl="node1" presStyleIdx="2" presStyleCnt="3" custLinFactNeighborX="1033" custLinFactNeighborY="-15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A7A09C-BC3B-41A6-BF0B-BFFEF62ADEB0}" srcId="{A3C19184-578C-4953-A99A-58B6D7D0773F}" destId="{7A44ED5F-326B-41A4-A4B8-0DEE3EED32EC}" srcOrd="1" destOrd="0" parTransId="{08F7589D-875C-4AD8-B55B-2BF0691767DB}" sibTransId="{37E8A867-707A-4CB6-A90B-B48469D38F00}"/>
    <dgm:cxn modelId="{3A21934E-E074-4DCB-B730-93E35B3CDBD1}" srcId="{A3C19184-578C-4953-A99A-58B6D7D0773F}" destId="{87D1CD94-13DD-40BD-8CC7-796FD0BF5322}" srcOrd="0" destOrd="0" parTransId="{6E4FE84D-A785-493D-AF44-6477DDF8E64E}" sibTransId="{174A2B07-A995-491A-A0EC-9CDED44580A0}"/>
    <dgm:cxn modelId="{F44D82F2-6DBF-4D37-B116-4498CDA15D10}" type="presOf" srcId="{87D1CD94-13DD-40BD-8CC7-796FD0BF5322}" destId="{D321D751-0FC9-451D-9BBF-E1F6004F312B}" srcOrd="0" destOrd="0" presId="urn:microsoft.com/office/officeart/2005/8/layout/vList3#1"/>
    <dgm:cxn modelId="{29D7CE19-D6D2-4356-82E5-D4ECA18508BD}" type="presOf" srcId="{91BB627C-E4F1-46C7-8970-F2F498C83C2B}" destId="{7FAC7C3E-AE6C-4E58-BB57-916276E63F8B}" srcOrd="0" destOrd="0" presId="urn:microsoft.com/office/officeart/2005/8/layout/vList3#1"/>
    <dgm:cxn modelId="{1BE26E6C-11FF-4007-BD84-327F0F98AF8D}" type="presOf" srcId="{A3C19184-578C-4953-A99A-58B6D7D0773F}" destId="{049260F3-3E1F-4175-AD65-27A2CFC21E4C}" srcOrd="0" destOrd="0" presId="urn:microsoft.com/office/officeart/2005/8/layout/vList3#1"/>
    <dgm:cxn modelId="{BBCD0FFF-A774-42F2-8F3B-1C07B197E016}" type="presOf" srcId="{7A44ED5F-326B-41A4-A4B8-0DEE3EED32EC}" destId="{5E44D906-7821-434F-AE73-5CB2699D518B}" srcOrd="0" destOrd="0" presId="urn:microsoft.com/office/officeart/2005/8/layout/vList3#1"/>
    <dgm:cxn modelId="{AF2BD915-12B2-4DFF-B5D1-F09D5930B1FC}" srcId="{A3C19184-578C-4953-A99A-58B6D7D0773F}" destId="{91BB627C-E4F1-46C7-8970-F2F498C83C2B}" srcOrd="2" destOrd="0" parTransId="{021BF80A-A0F6-4887-8E73-106034038214}" sibTransId="{975C8D81-D544-4E7B-BC76-BD277C4EE79B}"/>
    <dgm:cxn modelId="{308BFFEA-23C1-4AAB-8D0C-F1F6EF60A3D9}" type="presParOf" srcId="{049260F3-3E1F-4175-AD65-27A2CFC21E4C}" destId="{CC543A88-7C74-416C-9226-7F056430CEF2}" srcOrd="0" destOrd="0" presId="urn:microsoft.com/office/officeart/2005/8/layout/vList3#1"/>
    <dgm:cxn modelId="{991F43DD-06FB-4A17-AA76-A5E5804D4485}" type="presParOf" srcId="{CC543A88-7C74-416C-9226-7F056430CEF2}" destId="{83D48A6E-482C-4001-A0E4-45CEBA904204}" srcOrd="0" destOrd="0" presId="urn:microsoft.com/office/officeart/2005/8/layout/vList3#1"/>
    <dgm:cxn modelId="{E882C07B-9031-476A-8BD0-8203E99D7AA0}" type="presParOf" srcId="{CC543A88-7C74-416C-9226-7F056430CEF2}" destId="{D321D751-0FC9-451D-9BBF-E1F6004F312B}" srcOrd="1" destOrd="0" presId="urn:microsoft.com/office/officeart/2005/8/layout/vList3#1"/>
    <dgm:cxn modelId="{67594754-AB13-4397-939A-9CF5C3C8965D}" type="presParOf" srcId="{049260F3-3E1F-4175-AD65-27A2CFC21E4C}" destId="{2DDFAE49-FBFD-498F-972E-1ECFF6FDA5FD}" srcOrd="1" destOrd="0" presId="urn:microsoft.com/office/officeart/2005/8/layout/vList3#1"/>
    <dgm:cxn modelId="{7098B8F1-51B8-4806-BC0A-A4B527F3C686}" type="presParOf" srcId="{049260F3-3E1F-4175-AD65-27A2CFC21E4C}" destId="{EF5E5DD0-18DA-4FA3-8D2C-F9C150D9B2E1}" srcOrd="2" destOrd="0" presId="urn:microsoft.com/office/officeart/2005/8/layout/vList3#1"/>
    <dgm:cxn modelId="{2B898D81-EBAE-4813-81FF-75B6A21B4557}" type="presParOf" srcId="{EF5E5DD0-18DA-4FA3-8D2C-F9C150D9B2E1}" destId="{5A10E615-28C2-4E4A-9359-E0C9C7C256C0}" srcOrd="0" destOrd="0" presId="urn:microsoft.com/office/officeart/2005/8/layout/vList3#1"/>
    <dgm:cxn modelId="{9183927C-CDCC-4A04-83E0-8C7C39E1AE3E}" type="presParOf" srcId="{EF5E5DD0-18DA-4FA3-8D2C-F9C150D9B2E1}" destId="{5E44D906-7821-434F-AE73-5CB2699D518B}" srcOrd="1" destOrd="0" presId="urn:microsoft.com/office/officeart/2005/8/layout/vList3#1"/>
    <dgm:cxn modelId="{ACBCF10C-AF7B-4A9F-BE9E-71F5FF77A9ED}" type="presParOf" srcId="{049260F3-3E1F-4175-AD65-27A2CFC21E4C}" destId="{68FA80CD-7004-4300-A096-8AE3D12D8D13}" srcOrd="3" destOrd="0" presId="urn:microsoft.com/office/officeart/2005/8/layout/vList3#1"/>
    <dgm:cxn modelId="{C4E93326-BA6E-43D3-81F3-A36AFB989473}" type="presParOf" srcId="{049260F3-3E1F-4175-AD65-27A2CFC21E4C}" destId="{B4C2DCBA-B1D4-4702-AD52-CA7B08E421A1}" srcOrd="4" destOrd="0" presId="urn:microsoft.com/office/officeart/2005/8/layout/vList3#1"/>
    <dgm:cxn modelId="{8FE5508E-D486-4E15-95C8-1834E69E18A1}" type="presParOf" srcId="{B4C2DCBA-B1D4-4702-AD52-CA7B08E421A1}" destId="{284FA401-C900-4E06-BA6C-BA6E9E06FCEC}" srcOrd="0" destOrd="0" presId="urn:microsoft.com/office/officeart/2005/8/layout/vList3#1"/>
    <dgm:cxn modelId="{98AD4FB2-2198-4B82-A99D-983468FB422D}" type="presParOf" srcId="{B4C2DCBA-B1D4-4702-AD52-CA7B08E421A1}" destId="{7FAC7C3E-AE6C-4E58-BB57-916276E63F8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1D751-0FC9-451D-9BBF-E1F6004F312B}">
      <dsp:nvSpPr>
        <dsp:cNvPr id="0" name=""/>
        <dsp:cNvSpPr/>
      </dsp:nvSpPr>
      <dsp:spPr>
        <a:xfrm rot="10800000">
          <a:off x="1552309" y="14352"/>
          <a:ext cx="5003678" cy="1148323"/>
        </a:xfrm>
        <a:prstGeom prst="homePlate">
          <a:avLst/>
        </a:prstGeom>
        <a:solidFill>
          <a:srgbClr val="00A4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37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/>
          </a:r>
          <a:br>
            <a:rPr lang="en-US" sz="1400" b="1" kern="1200" dirty="0" smtClean="0"/>
          </a:br>
          <a:r>
            <a:rPr lang="en-US" sz="1400" b="1" kern="1200" dirty="0" smtClean="0"/>
            <a:t>67 graduates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Employed in 14 countries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/>
        </a:p>
      </dsp:txBody>
      <dsp:txXfrm rot="10800000">
        <a:off x="1839390" y="14352"/>
        <a:ext cx="4716597" cy="1148323"/>
      </dsp:txXfrm>
    </dsp:sp>
    <dsp:sp modelId="{83D48A6E-482C-4001-A0E4-45CEBA904204}">
      <dsp:nvSpPr>
        <dsp:cNvPr id="0" name=""/>
        <dsp:cNvSpPr/>
      </dsp:nvSpPr>
      <dsp:spPr>
        <a:xfrm>
          <a:off x="973244" y="1365"/>
          <a:ext cx="1148323" cy="11483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4D906-7821-434F-AE73-5CB2699D518B}">
      <dsp:nvSpPr>
        <dsp:cNvPr id="0" name=""/>
        <dsp:cNvSpPr/>
      </dsp:nvSpPr>
      <dsp:spPr>
        <a:xfrm rot="10800000">
          <a:off x="1547405" y="1492471"/>
          <a:ext cx="5003678" cy="1148323"/>
        </a:xfrm>
        <a:prstGeom prst="homePlate">
          <a:avLst/>
        </a:prstGeom>
        <a:solidFill>
          <a:srgbClr val="00A4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379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Consultant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Financial Analyst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Project Manager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Business Developer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/>
        </a:p>
      </dsp:txBody>
      <dsp:txXfrm rot="10800000">
        <a:off x="1834486" y="1492471"/>
        <a:ext cx="4716597" cy="1148323"/>
      </dsp:txXfrm>
    </dsp:sp>
    <dsp:sp modelId="{5A10E615-28C2-4E4A-9359-E0C9C7C256C0}">
      <dsp:nvSpPr>
        <dsp:cNvPr id="0" name=""/>
        <dsp:cNvSpPr/>
      </dsp:nvSpPr>
      <dsp:spPr>
        <a:xfrm>
          <a:off x="973244" y="1492471"/>
          <a:ext cx="1148323" cy="11483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C7C3E-AE6C-4E58-BB57-916276E63F8B}">
      <dsp:nvSpPr>
        <dsp:cNvPr id="0" name=""/>
        <dsp:cNvSpPr/>
      </dsp:nvSpPr>
      <dsp:spPr>
        <a:xfrm rot="10800000">
          <a:off x="1599093" y="2966123"/>
          <a:ext cx="5003678" cy="1148323"/>
        </a:xfrm>
        <a:prstGeom prst="homePlate">
          <a:avLst/>
        </a:prstGeom>
        <a:solidFill>
          <a:srgbClr val="00A4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379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 rot="10800000">
        <a:off x="1886174" y="2966123"/>
        <a:ext cx="4716597" cy="1148323"/>
      </dsp:txXfrm>
    </dsp:sp>
    <dsp:sp modelId="{284FA401-C900-4E06-BA6C-BA6E9E06FCEC}">
      <dsp:nvSpPr>
        <dsp:cNvPr id="0" name=""/>
        <dsp:cNvSpPr/>
      </dsp:nvSpPr>
      <dsp:spPr>
        <a:xfrm>
          <a:off x="973244" y="2983578"/>
          <a:ext cx="1148323" cy="11483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3-10-2017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3-10-2017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585B-0FBB-41BA-818B-4E6EA82C4F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87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 eaLnBrk="1" hangingPunct="1">
              <a:buFontTx/>
              <a:buChar char="•"/>
            </a:pPr>
            <a:r>
              <a:rPr lang="en-GB" altLang="nl-NL" dirty="0" smtClean="0"/>
              <a:t>Elias: Greek, MSc Mathematics, PhD Economics (Game Theory/Decision Theory)</a:t>
            </a:r>
          </a:p>
          <a:p>
            <a:pPr marL="171450" indent="-171450" eaLnBrk="1" hangingPunct="1">
              <a:buFontTx/>
              <a:buChar char="•"/>
            </a:pPr>
            <a:r>
              <a:rPr lang="en-GB" altLang="nl-NL" dirty="0" err="1" smtClean="0"/>
              <a:t>Sjir</a:t>
            </a:r>
            <a:r>
              <a:rPr lang="en-GB" altLang="nl-NL" dirty="0" smtClean="0"/>
              <a:t>: Dutch (</a:t>
            </a:r>
            <a:r>
              <a:rPr lang="en-GB" altLang="nl-NL" dirty="0" err="1" smtClean="0"/>
              <a:t>Limburgs</a:t>
            </a:r>
            <a:r>
              <a:rPr lang="en-GB" altLang="nl-NL" dirty="0" smtClean="0"/>
              <a:t>), MSc International Management, MSc Applied Cognitive Psychology, PhD Business</a:t>
            </a:r>
          </a:p>
          <a:p>
            <a:pPr marL="171450" indent="-171450" eaLnBrk="1" hangingPunct="1">
              <a:buFontTx/>
              <a:buChar char="•"/>
            </a:pPr>
            <a:r>
              <a:rPr lang="en-GB" altLang="nl-NL" dirty="0" err="1" smtClean="0"/>
              <a:t>Burak</a:t>
            </a:r>
            <a:r>
              <a:rPr lang="en-GB" altLang="nl-NL" dirty="0" smtClean="0"/>
              <a:t>: Turkish: MSc Economics, PhD in Economics (Matching)</a:t>
            </a:r>
          </a:p>
          <a:p>
            <a:pPr marL="171450" indent="-171450" eaLnBrk="1" hangingPunct="1">
              <a:buFontTx/>
              <a:buChar char="•"/>
            </a:pPr>
            <a:r>
              <a:rPr lang="en-GB" altLang="nl-NL" dirty="0" smtClean="0"/>
              <a:t>Suzanne: Dutch, MSc Social Psychology, PhD in Management (Ethical Leadership)</a:t>
            </a:r>
          </a:p>
          <a:p>
            <a:pPr marL="171450" indent="-171450" eaLnBrk="1" hangingPunct="1">
              <a:buFontTx/>
              <a:buChar char="•"/>
            </a:pPr>
            <a:r>
              <a:rPr lang="en-GB" altLang="nl-NL" dirty="0" smtClean="0"/>
              <a:t>Martin: German, MSc in Computer Science, PhD in Economics (Experimental Economics)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585B-0FBB-41BA-818B-4E6EA82C4FC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4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nl-NL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Social Neuroscience: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nl-NL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How biological systems implement </a:t>
            </a:r>
            <a:r>
              <a:rPr lang="en-US" altLang="nl-NL" u="sng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social</a:t>
            </a:r>
            <a:r>
              <a:rPr lang="en-US" altLang="nl-NL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 processes and behavior. Humans are a social species and create social organizations of all kinds.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585B-0FBB-41BA-818B-4E6EA82C4FC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0" y="6173999"/>
            <a:ext cx="2099789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9"/>
          <a:stretch/>
        </p:blipFill>
        <p:spPr>
          <a:xfrm>
            <a:off x="360000" y="6173999"/>
            <a:ext cx="2079737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/>
        </p:blipFill>
        <p:spPr>
          <a:xfrm>
            <a:off x="360000" y="6173999"/>
            <a:ext cx="2086421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360001" y="6174000"/>
            <a:ext cx="2066368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14259"/>
            <a:ext cx="3934625" cy="1565897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980156"/>
            <a:ext cx="3934624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6318628"/>
            <a:ext cx="55073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6318628"/>
            <a:ext cx="3449951" cy="365125"/>
          </a:xfrm>
        </p:spPr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4" y="6318399"/>
            <a:ext cx="56997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3" y="0"/>
            <a:ext cx="454895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2"/>
          <a:stretch/>
        </p:blipFill>
        <p:spPr>
          <a:xfrm>
            <a:off x="360000" y="6173999"/>
            <a:ext cx="2073053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3" y="1296000"/>
            <a:ext cx="8326437" cy="4309230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9999" y="1296000"/>
            <a:ext cx="8326799" cy="3627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7" y="6318628"/>
            <a:ext cx="91446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6318628"/>
            <a:ext cx="397765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nl-NL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1" y="6318399"/>
            <a:ext cx="3706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5" r:id="rId5"/>
    <p:sldLayoutId id="2147483656" r:id="rId6"/>
    <p:sldLayoutId id="2147483663" r:id="rId7"/>
    <p:sldLayoutId id="2147483659" r:id="rId8"/>
    <p:sldLayoutId id="2147483654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-recruit.com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unimaas.nl/" TargetMode="External"/><Relationship Id="rId2" Type="http://schemas.openxmlformats.org/officeDocument/2006/relationships/hyperlink" Target="mailto:masteradmissions-sbe@MaastrichtUniversity.n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e.tsakas@MaastrichtUniversity.nl" TargetMode="External"/><Relationship Id="rId5" Type="http://schemas.openxmlformats.org/officeDocument/2006/relationships/hyperlink" Target="mailto:master-sbe@maastrichtuniversity.nl" TargetMode="External"/><Relationship Id="rId4" Type="http://schemas.openxmlformats.org/officeDocument/2006/relationships/hyperlink" Target="http://www.maastrichtuniversity.nl/web/Faculties/SBE/TargetGroup/Education/Master/HumanDecisionScience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.riedl@maastrichtuniversity.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ttp://www.neuroeconomics.n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0" y="234260"/>
            <a:ext cx="8112830" cy="2623239"/>
          </a:xfrm>
        </p:spPr>
        <p:txBody>
          <a:bodyPr/>
          <a:lstStyle/>
          <a:p>
            <a:r>
              <a:rPr lang="en-US" dirty="0"/>
              <a:t>MSc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Human </a:t>
            </a:r>
            <a:r>
              <a:rPr lang="en-US" dirty="0"/>
              <a:t>Decision Science</a:t>
            </a:r>
            <a:endParaRPr lang="en-US" dirty="0"/>
          </a:p>
        </p:txBody>
      </p:sp>
      <p:pic>
        <p:nvPicPr>
          <p:cNvPr id="8" name="Afbeelding 7" descr="Future l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19" y="3596031"/>
            <a:ext cx="3532883" cy="32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74663" y="1436688"/>
            <a:ext cx="1079500" cy="720725"/>
          </a:xfrm>
          <a:prstGeom prst="rect">
            <a:avLst/>
          </a:prstGeom>
          <a:solidFill>
            <a:srgbClr val="FFFFFF"/>
          </a:solidFill>
          <a:ln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A2D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68313" y="981075"/>
            <a:ext cx="1079500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>
                <a:solidFill>
                  <a:schemeClr val="bg1"/>
                </a:solidFill>
                <a:latin typeface="+mj-lt"/>
              </a:rPr>
              <a:t>Block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04975" y="981075"/>
            <a:ext cx="6899275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>
                <a:solidFill>
                  <a:schemeClr val="bg1"/>
                </a:solidFill>
                <a:latin typeface="+mj-lt"/>
              </a:rPr>
              <a:t>Programme Structure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04975" y="1436688"/>
            <a:ext cx="2651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chemeClr val="tx1"/>
                </a:solidFill>
                <a:latin typeface="+mj-lt"/>
              </a:rPr>
              <a:t>Cognitive Psychology &amp; Cognition Experiments</a:t>
            </a:r>
            <a:endParaRPr lang="en-US" altLang="nl-NL" sz="1600" baseline="30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68313" y="2255838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2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04975" y="2255838"/>
            <a:ext cx="2651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chemeClr val="tx1"/>
                </a:solidFill>
                <a:latin typeface="+mj-lt"/>
              </a:rPr>
              <a:t>Social Psychology &amp; Interaction Experiments</a:t>
            </a:r>
            <a:endParaRPr lang="en-US" altLang="nl-NL" sz="1600" baseline="30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013450" y="2255838"/>
            <a:ext cx="25908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Negotiation &amp; Allocation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704975" y="3076575"/>
            <a:ext cx="6899275" cy="46196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800" dirty="0">
                <a:solidFill>
                  <a:srgbClr val="00A2DB"/>
                </a:solidFill>
                <a:latin typeface="+mj-lt"/>
              </a:rPr>
              <a:t>Research Skills: Writing a Master’s Thesis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68313" y="3071813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29125" y="1436688"/>
            <a:ext cx="1511300" cy="153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chemeClr val="tx1"/>
                </a:solidFill>
                <a:latin typeface="+mj-lt"/>
              </a:rPr>
              <a:t>Integration Workshop</a:t>
            </a:r>
            <a:endParaRPr lang="en-US" altLang="nl-NL" sz="1200" baseline="30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11863" y="1436688"/>
            <a:ext cx="2592387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Theory of Individual &amp; Strategic Decisions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74663" y="3632200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4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09738" y="3633788"/>
            <a:ext cx="3462337" cy="71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Elective course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73075" y="4451350"/>
            <a:ext cx="1079500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5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04975" y="4451350"/>
            <a:ext cx="6899275" cy="1281113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1A3D"/>
                </a:solidFill>
                <a:latin typeface="+mj-lt"/>
              </a:rPr>
              <a:t>Master’s Thesis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68313" y="5265738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6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257800" y="3632200"/>
            <a:ext cx="334645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Elective course</a:t>
            </a:r>
          </a:p>
        </p:txBody>
      </p:sp>
      <p:sp>
        <p:nvSpPr>
          <p:cNvPr id="19" name="Rounded Rectangle 3"/>
          <p:cNvSpPr/>
          <p:nvPr/>
        </p:nvSpPr>
        <p:spPr bwMode="auto">
          <a:xfrm>
            <a:off x="107504" y="850733"/>
            <a:ext cx="6264275" cy="3215704"/>
          </a:xfrm>
          <a:prstGeom prst="roundRect">
            <a:avLst>
              <a:gd name="adj" fmla="val 14776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In-depth study of a problem:</a:t>
            </a:r>
          </a:p>
          <a:p>
            <a:pPr>
              <a:defRPr/>
            </a:pPr>
            <a:endParaRPr lang="en-GB" sz="2000" dirty="0">
              <a:solidFill>
                <a:srgbClr val="001A3D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800" b="1" dirty="0">
                <a:solidFill>
                  <a:srgbClr val="001A3D"/>
                </a:solidFill>
                <a:latin typeface="+mj-lt"/>
              </a:rPr>
              <a:t>Topic:</a:t>
            </a:r>
            <a:r>
              <a:rPr lang="en-GB" sz="1800" dirty="0">
                <a:solidFill>
                  <a:srgbClr val="001A3D"/>
                </a:solidFill>
                <a:latin typeface="+mj-lt"/>
              </a:rPr>
              <a:t> Fundamental problem of decision making or problem from the application field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800" b="1" dirty="0">
                <a:solidFill>
                  <a:srgbClr val="001A3D"/>
                </a:solidFill>
                <a:latin typeface="+mj-lt"/>
              </a:rPr>
              <a:t>Approach:</a:t>
            </a:r>
            <a:r>
              <a:rPr lang="en-GB" sz="1800" dirty="0">
                <a:solidFill>
                  <a:srgbClr val="001A3D"/>
                </a:solidFill>
                <a:latin typeface="+mj-lt"/>
              </a:rPr>
              <a:t> Theoretical / empirical / experimental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800" b="1" dirty="0">
                <a:solidFill>
                  <a:srgbClr val="001A3D"/>
                </a:solidFill>
                <a:latin typeface="+mj-lt"/>
              </a:rPr>
              <a:t>Originality:</a:t>
            </a:r>
            <a:r>
              <a:rPr lang="en-GB" sz="1800" dirty="0">
                <a:solidFill>
                  <a:srgbClr val="001A3D"/>
                </a:solidFill>
                <a:latin typeface="+mj-lt"/>
              </a:rPr>
              <a:t> Some research needed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800" b="1" dirty="0">
                <a:solidFill>
                  <a:srgbClr val="001A3D"/>
                </a:solidFill>
                <a:latin typeface="+mj-lt"/>
              </a:rPr>
              <a:t>Basis:</a:t>
            </a:r>
            <a:r>
              <a:rPr lang="en-GB" sz="1800" dirty="0">
                <a:solidFill>
                  <a:srgbClr val="001A3D"/>
                </a:solidFill>
                <a:latin typeface="+mj-lt"/>
              </a:rPr>
              <a:t> Thesis can be done externally but internal supervisor is </a:t>
            </a:r>
            <a:r>
              <a:rPr lang="en-GB" sz="1800" dirty="0" smtClean="0">
                <a:solidFill>
                  <a:srgbClr val="001A3D"/>
                </a:solidFill>
                <a:latin typeface="+mj-lt"/>
              </a:rPr>
              <a:t>required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b="1" dirty="0" err="1" smtClean="0">
                <a:solidFill>
                  <a:srgbClr val="001A3D"/>
                </a:solidFill>
                <a:latin typeface="+mj-lt"/>
              </a:rPr>
              <a:t>Interships</a:t>
            </a:r>
            <a:r>
              <a:rPr lang="en-GB" b="1" dirty="0" smtClean="0">
                <a:solidFill>
                  <a:srgbClr val="001A3D"/>
                </a:solidFill>
                <a:latin typeface="+mj-lt"/>
              </a:rPr>
              <a:t>/Projects: </a:t>
            </a:r>
            <a:r>
              <a:rPr lang="en-GB" dirty="0" smtClean="0">
                <a:solidFill>
                  <a:srgbClr val="001A3D"/>
                </a:solidFill>
                <a:latin typeface="+mj-lt"/>
              </a:rPr>
              <a:t>Established relations / Individual arrangements (last year 4 TIP/22 registered students)</a:t>
            </a:r>
            <a:endParaRPr lang="en-GB" sz="1800" b="1" dirty="0">
              <a:solidFill>
                <a:srgbClr val="001A3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86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7796213" cy="762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altLang="nl-NL" dirty="0"/>
              <a:t>Is Human Decision Science right for you?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1628775"/>
            <a:ext cx="8569325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nl-N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are a good fit for us</a:t>
            </a: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if you are: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interested in </a:t>
            </a:r>
            <a:r>
              <a:rPr kumimoji="0" lang="en-GB" altLang="nl-NL" sz="2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</a:t>
            </a: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Economics and Psychology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analytical and critical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afraid of mathematical models and abstract thinking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nl-N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are a good fit for you</a:t>
            </a: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if you want to: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 how human decisions are made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 how to explain and predict decisions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your knowledge to design better public or private policies  </a:t>
            </a:r>
          </a:p>
        </p:txBody>
      </p:sp>
    </p:spTree>
    <p:extLst>
      <p:ext uri="{BB962C8B-B14F-4D97-AF65-F5344CB8AC3E}">
        <p14:creationId xmlns:p14="http://schemas.microsoft.com/office/powerpoint/2010/main" val="7332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059832" y="4617132"/>
            <a:ext cx="3523436" cy="10801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rgbClr val="001C3D"/>
              </a:solidFill>
              <a:effectLst/>
              <a:latin typeface="Verdana" pitchFamily="1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509515"/>
              </p:ext>
            </p:extLst>
          </p:nvPr>
        </p:nvGraphicFramePr>
        <p:xfrm>
          <a:off x="0" y="1643050"/>
          <a:ext cx="7524328" cy="413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285720" y="1214422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MSc – Human Decision Science</a:t>
            </a:r>
            <a:endParaRPr lang="en-GB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488832" cy="648072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en-US" dirty="0" smtClean="0"/>
              <a:t>Careers </a:t>
            </a:r>
            <a:r>
              <a:rPr lang="en-US" dirty="0"/>
              <a:t>of our alumni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8" name="TextBox 5"/>
          <p:cNvSpPr txBox="1"/>
          <p:nvPr/>
        </p:nvSpPr>
        <p:spPr>
          <a:xfrm>
            <a:off x="827584" y="5805264"/>
            <a:ext cx="5101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MSc graduates SBE Human Decision Science period 2004-2015</a:t>
            </a:r>
            <a:endParaRPr lang="en-GB" sz="11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5" t="43468" r="34252" b="47293"/>
          <a:stretch/>
        </p:blipFill>
        <p:spPr bwMode="auto">
          <a:xfrm>
            <a:off x="2445216" y="4708839"/>
            <a:ext cx="3987230" cy="97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8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7580313" cy="762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altLang="nl-NL" dirty="0"/>
              <a:t>What are your career prospects?</a:t>
            </a:r>
            <a:endParaRPr lang="nl-NL" altLang="nl-NL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71500" y="1557338"/>
            <a:ext cx="7672388" cy="424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</a:rPr>
              <a:t>There is no job profile </a:t>
            </a:r>
            <a:br>
              <a:rPr kumimoji="0" lang="en-US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</a:rPr>
            </a:br>
            <a:r>
              <a:rPr kumimoji="0" lang="en-US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</a:rPr>
              <a:t>	“Human Decision Scientist” </a:t>
            </a:r>
            <a:r>
              <a:rPr kumimoji="0" lang="en-US" altLang="nl-NL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</a:rPr>
              <a:t>yet</a:t>
            </a:r>
            <a:r>
              <a:rPr kumimoji="0" lang="en-US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</a:rPr>
              <a:t>But demand is growing </a:t>
            </a:r>
            <a:br>
              <a:rPr kumimoji="0" lang="en-US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</a:rPr>
            </a:br>
            <a:r>
              <a:rPr kumimoji="0" lang="en-US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</a:rPr>
              <a:t>	e.g. </a:t>
            </a:r>
            <a:r>
              <a:rPr kumimoji="0" lang="en-US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hlinkClick r:id="rId2"/>
              </a:rPr>
              <a:t>http://www.be-recruit.com/</a:t>
            </a:r>
            <a:r>
              <a:rPr kumimoji="0" lang="en-US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</a:rPr>
              <a:t>Specific examples: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</a:rPr>
              <a:t>Policy Advising (</a:t>
            </a:r>
            <a:r>
              <a:rPr kumimoji="0" lang="en-US" alt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</a:rPr>
              <a:t>Behavioural</a:t>
            </a:r>
            <a:r>
              <a:rPr kumimoji="0" lang="en-US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</a:rPr>
              <a:t> Insights Team)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</a:rPr>
              <a:t>Marketing / Human Resources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</a:rPr>
              <a:t>Strategic Planning / Managing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altLang="nl-NL" sz="2400" dirty="0" smtClean="0">
                <a:solidFill>
                  <a:srgbClr val="001A3D"/>
                </a:solidFill>
              </a:rPr>
              <a:t>PhD programs (Behavioral Economics, Psychology,…)</a:t>
            </a:r>
            <a:endParaRPr kumimoji="0" lang="en-US" altLang="nl-NL" sz="2400" b="0" i="0" u="none" strike="noStrike" kern="1200" cap="none" spc="0" normalizeH="0" baseline="0" noProof="0" dirty="0" smtClean="0">
              <a:ln>
                <a:noFill/>
              </a:ln>
              <a:solidFill>
                <a:srgbClr val="001A3D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nl-NL" sz="3200" b="0" i="0" u="none" strike="noStrike" kern="1200" cap="none" spc="0" normalizeH="0" baseline="0" noProof="0" dirty="0" smtClean="0">
              <a:ln>
                <a:noFill/>
              </a:ln>
              <a:solidFill>
                <a:srgbClr val="001A3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03350" y="4076700"/>
            <a:ext cx="43211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l-NL" altLang="nl-NL" sz="2000"/>
          </a:p>
        </p:txBody>
      </p:sp>
    </p:spTree>
    <p:extLst>
      <p:ext uri="{BB962C8B-B14F-4D97-AF65-F5344CB8AC3E}">
        <p14:creationId xmlns:p14="http://schemas.microsoft.com/office/powerpoint/2010/main" val="21291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7580313" cy="799946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nl-NL" altLang="nl-NL" sz="4000" dirty="0" err="1"/>
              <a:t>Positions</a:t>
            </a:r>
            <a:r>
              <a:rPr lang="nl-NL" altLang="nl-NL" sz="4000" dirty="0"/>
              <a:t> of </a:t>
            </a:r>
            <a:r>
              <a:rPr lang="nl-NL" altLang="nl-NL" sz="4000" dirty="0" err="1"/>
              <a:t>graduates</a:t>
            </a:r>
            <a:r>
              <a:rPr lang="nl-NL" altLang="nl-NL" dirty="0"/>
              <a:t/>
            </a:r>
            <a:br>
              <a:rPr lang="nl-NL" altLang="nl-NL" dirty="0"/>
            </a:br>
            <a:endParaRPr lang="nl-NL" altLang="nl-NL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958" y="1883511"/>
            <a:ext cx="8569325" cy="3673475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nl-NL" dirty="0" smtClean="0"/>
              <a:t>Research </a:t>
            </a:r>
            <a:r>
              <a:rPr lang="nl-NL" dirty="0" err="1" smtClean="0"/>
              <a:t>Officer</a:t>
            </a:r>
            <a:r>
              <a:rPr lang="nl-NL" dirty="0" smtClean="0"/>
              <a:t> (NERA </a:t>
            </a:r>
            <a:r>
              <a:rPr lang="nl-NL" dirty="0" err="1" smtClean="0"/>
              <a:t>Economic</a:t>
            </a:r>
            <a:r>
              <a:rPr lang="nl-NL" dirty="0" smtClean="0"/>
              <a:t> Consulting)</a:t>
            </a:r>
          </a:p>
          <a:p>
            <a:pPr>
              <a:defRPr/>
            </a:pPr>
            <a:r>
              <a:rPr lang="nl-NL" dirty="0" smtClean="0"/>
              <a:t>Consulting </a:t>
            </a:r>
            <a:r>
              <a:rPr lang="nl-NL" dirty="0" err="1" smtClean="0"/>
              <a:t>Analyst</a:t>
            </a:r>
            <a:r>
              <a:rPr lang="nl-NL" dirty="0"/>
              <a:t> </a:t>
            </a:r>
            <a:r>
              <a:rPr lang="nl-NL" dirty="0" smtClean="0"/>
              <a:t>(Deloitte)</a:t>
            </a:r>
          </a:p>
          <a:p>
            <a:pPr>
              <a:defRPr/>
            </a:pPr>
            <a:r>
              <a:rPr lang="nl-NL" dirty="0" smtClean="0"/>
              <a:t>Market Research </a:t>
            </a:r>
            <a:r>
              <a:rPr lang="nl-NL" dirty="0" err="1" smtClean="0"/>
              <a:t>Associate</a:t>
            </a:r>
            <a:r>
              <a:rPr lang="nl-NL" dirty="0"/>
              <a:t> </a:t>
            </a:r>
            <a:r>
              <a:rPr lang="nl-NL" dirty="0" smtClean="0"/>
              <a:t>(WBA Research)</a:t>
            </a:r>
          </a:p>
          <a:p>
            <a:pPr>
              <a:defRPr/>
            </a:pPr>
            <a:r>
              <a:rPr lang="nl-NL" dirty="0" smtClean="0"/>
              <a:t>Business </a:t>
            </a:r>
            <a:r>
              <a:rPr lang="nl-NL" dirty="0" smtClean="0"/>
              <a:t>Developer </a:t>
            </a:r>
            <a:r>
              <a:rPr lang="nl-NL" dirty="0" smtClean="0"/>
              <a:t>(</a:t>
            </a:r>
            <a:r>
              <a:rPr lang="nl-NL" dirty="0" err="1" smtClean="0"/>
              <a:t>Avazu</a:t>
            </a:r>
            <a:r>
              <a:rPr lang="nl-NL" dirty="0" smtClean="0"/>
              <a:t> Inc.)</a:t>
            </a:r>
          </a:p>
          <a:p>
            <a:pPr>
              <a:defRPr/>
            </a:pPr>
            <a:r>
              <a:rPr lang="nl-NL" dirty="0" smtClean="0"/>
              <a:t>Consumer Marketing Manager (Philips)</a:t>
            </a:r>
          </a:p>
          <a:p>
            <a:pPr>
              <a:defRPr/>
            </a:pPr>
            <a:r>
              <a:rPr lang="nl-NL" dirty="0"/>
              <a:t>Young </a:t>
            </a:r>
            <a:r>
              <a:rPr lang="nl-NL" dirty="0" smtClean="0"/>
              <a:t>Professional (KPMG) </a:t>
            </a:r>
          </a:p>
          <a:p>
            <a:pPr>
              <a:defRPr/>
            </a:pPr>
            <a:r>
              <a:rPr lang="nl-NL" dirty="0"/>
              <a:t>Software </a:t>
            </a:r>
            <a:r>
              <a:rPr lang="nl-NL" dirty="0" smtClean="0"/>
              <a:t>Engineer (Vodafone NL)</a:t>
            </a:r>
          </a:p>
          <a:p>
            <a:pPr>
              <a:defRPr/>
            </a:pPr>
            <a:r>
              <a:rPr lang="nl-NL" dirty="0" smtClean="0"/>
              <a:t>Rijkstrainee (Dutch</a:t>
            </a:r>
            <a:r>
              <a:rPr lang="en-US" dirty="0" smtClean="0"/>
              <a:t> </a:t>
            </a:r>
            <a:r>
              <a:rPr lang="en-US" dirty="0"/>
              <a:t>Ministry of Education, Cultural Affairs and Science</a:t>
            </a:r>
            <a:r>
              <a:rPr lang="nl-NL" dirty="0" smtClean="0"/>
              <a:t>)</a:t>
            </a:r>
          </a:p>
          <a:p>
            <a:pPr>
              <a:defRPr/>
            </a:pPr>
            <a:r>
              <a:rPr lang="nl-NL" dirty="0" err="1"/>
              <a:t>Acquisition</a:t>
            </a:r>
            <a:r>
              <a:rPr lang="nl-NL" dirty="0"/>
              <a:t> &amp; </a:t>
            </a:r>
            <a:r>
              <a:rPr lang="nl-NL" dirty="0" err="1" smtClean="0"/>
              <a:t>Develop</a:t>
            </a:r>
            <a:r>
              <a:rPr lang="nl-NL" dirty="0" smtClean="0"/>
              <a:t>. Intern (Porsche </a:t>
            </a:r>
            <a:r>
              <a:rPr lang="nl-NL" dirty="0"/>
              <a:t>A.G</a:t>
            </a:r>
            <a:r>
              <a:rPr lang="nl-NL" dirty="0" smtClean="0"/>
              <a:t>.)</a:t>
            </a:r>
          </a:p>
          <a:p>
            <a:pPr>
              <a:defRPr/>
            </a:pPr>
            <a:r>
              <a:rPr lang="nl-NL" dirty="0" err="1"/>
              <a:t>Evidence-Based</a:t>
            </a:r>
            <a:r>
              <a:rPr lang="nl-NL" dirty="0"/>
              <a:t> </a:t>
            </a:r>
            <a:r>
              <a:rPr lang="nl-NL" dirty="0" smtClean="0"/>
              <a:t>Coach (</a:t>
            </a:r>
            <a:r>
              <a:rPr lang="nl-NL" dirty="0" err="1" smtClean="0"/>
              <a:t>Self-employed</a:t>
            </a:r>
            <a:r>
              <a:rPr lang="nl-NL" dirty="0" smtClean="0"/>
              <a:t>)</a:t>
            </a:r>
          </a:p>
          <a:p>
            <a:pPr>
              <a:defRPr/>
            </a:pPr>
            <a:r>
              <a:rPr lang="nl-NL" dirty="0" smtClean="0"/>
              <a:t>PhD student (Princeton </a:t>
            </a:r>
            <a:r>
              <a:rPr lang="nl-NL" dirty="0" err="1" smtClean="0"/>
              <a:t>Univ</a:t>
            </a:r>
            <a:r>
              <a:rPr lang="nl-NL" dirty="0" smtClean="0"/>
              <a:t>.; Maastricht </a:t>
            </a:r>
            <a:r>
              <a:rPr lang="nl-NL" dirty="0" err="1" smtClean="0"/>
              <a:t>Univ</a:t>
            </a:r>
            <a:r>
              <a:rPr lang="nl-NL" dirty="0" smtClean="0"/>
              <a:t>.; </a:t>
            </a:r>
            <a:r>
              <a:rPr lang="nl-NL" dirty="0" err="1" smtClean="0"/>
              <a:t>Univ</a:t>
            </a:r>
            <a:r>
              <a:rPr lang="nl-NL" dirty="0" smtClean="0"/>
              <a:t>. of </a:t>
            </a:r>
            <a:r>
              <a:rPr lang="nl-NL" dirty="0" err="1" smtClean="0"/>
              <a:t>Stirling</a:t>
            </a:r>
            <a:r>
              <a:rPr lang="nl-NL" dirty="0" smtClean="0"/>
              <a:t>;…)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89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4704"/>
            <a:ext cx="7580313" cy="762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altLang="nl-NL" dirty="0" err="1"/>
              <a:t>Facts</a:t>
            </a:r>
            <a:r>
              <a:rPr lang="nl-NL" altLang="nl-NL" dirty="0"/>
              <a:t> up to </a:t>
            </a:r>
            <a:r>
              <a:rPr lang="nl-NL" altLang="nl-NL" dirty="0" err="1"/>
              <a:t>now</a:t>
            </a:r>
            <a:endParaRPr lang="nl-NL" altLang="nl-NL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850" y="1701130"/>
            <a:ext cx="82804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nl-NL" sz="2000" dirty="0" err="1" smtClean="0"/>
              <a:t>Keuzegids</a:t>
            </a:r>
            <a:r>
              <a:rPr lang="en-US" altLang="nl-NL" sz="2000" dirty="0" smtClean="0"/>
              <a:t> </a:t>
            </a:r>
            <a:r>
              <a:rPr lang="en-US" altLang="nl-NL" sz="2000" smtClean="0"/>
              <a:t>Ranking (</a:t>
            </a:r>
            <a:r>
              <a:rPr lang="en-US" altLang="nl-NL" sz="2000" dirty="0" smtClean="0"/>
              <a:t>2</a:t>
            </a:r>
            <a:r>
              <a:rPr lang="en-US" altLang="nl-NL" sz="2000" baseline="30000" dirty="0" smtClean="0"/>
              <a:t>nd</a:t>
            </a:r>
            <a:r>
              <a:rPr lang="en-US" altLang="nl-NL" sz="2000" dirty="0" smtClean="0"/>
              <a:t>-4</a:t>
            </a:r>
            <a:r>
              <a:rPr lang="en-US" altLang="nl-NL" sz="2000" baseline="30000" dirty="0" smtClean="0"/>
              <a:t>th</a:t>
            </a:r>
            <a:r>
              <a:rPr lang="en-US" altLang="nl-NL" sz="2000" dirty="0" smtClean="0"/>
              <a:t> / 12 </a:t>
            </a:r>
            <a:r>
              <a:rPr lang="en-US" altLang="nl-NL" sz="2000"/>
              <a:t>programs in Psychology over </a:t>
            </a:r>
            <a:r>
              <a:rPr lang="en-US" altLang="nl-NL" sz="2000" dirty="0" smtClean="0"/>
              <a:t>the last years)</a:t>
            </a:r>
          </a:p>
          <a:p>
            <a:pPr eaLnBrk="1" hangingPunct="1"/>
            <a:r>
              <a:rPr lang="en-US" altLang="nl-NL" sz="2000" dirty="0" smtClean="0"/>
              <a:t>From </a:t>
            </a:r>
            <a:r>
              <a:rPr lang="en-US" altLang="nl-NL" sz="2000" dirty="0"/>
              <a:t>the applications we roughly rejected 25% (mostly because of missing quantitative pre-knowledge)</a:t>
            </a:r>
            <a:endParaRPr lang="en-US" altLang="nl-NL" sz="2000" dirty="0" smtClean="0">
              <a:latin typeface="+mj-lt"/>
            </a:endParaRPr>
          </a:p>
          <a:p>
            <a:pPr eaLnBrk="1" hangingPunct="1"/>
            <a:r>
              <a:rPr lang="en-US" altLang="nl-NL" sz="2000" dirty="0" smtClean="0">
                <a:latin typeface="Verdana" charset="0"/>
                <a:ea typeface="Verdana" charset="0"/>
                <a:cs typeface="Verdana" charset="0"/>
              </a:rPr>
              <a:t>On </a:t>
            </a:r>
            <a:r>
              <a:rPr lang="en-US" altLang="nl-NL" sz="2000" dirty="0">
                <a:latin typeface="Verdana" charset="0"/>
                <a:ea typeface="Verdana" charset="0"/>
                <a:cs typeface="Verdana" charset="0"/>
              </a:rPr>
              <a:t>average 20-30 students / year </a:t>
            </a:r>
          </a:p>
          <a:p>
            <a:pPr lvl="1" eaLnBrk="1" hangingPunct="1"/>
            <a:r>
              <a:rPr lang="en-US" altLang="nl-NL" sz="2000" dirty="0">
                <a:latin typeface="Verdana" charset="0"/>
                <a:ea typeface="Verdana" charset="0"/>
                <a:cs typeface="Verdana" charset="0"/>
              </a:rPr>
              <a:t>Roughly half male, half female</a:t>
            </a:r>
          </a:p>
          <a:p>
            <a:pPr lvl="1" eaLnBrk="1" hangingPunct="1"/>
            <a:r>
              <a:rPr lang="en-US" altLang="nl-NL" sz="2000" dirty="0">
                <a:latin typeface="Verdana" charset="0"/>
                <a:ea typeface="Verdana" charset="0"/>
                <a:cs typeface="Verdana" charset="0"/>
              </a:rPr>
              <a:t>Roughly half from Psychology half from Business or Economics</a:t>
            </a:r>
          </a:p>
          <a:p>
            <a:pPr lvl="1" eaLnBrk="1" hangingPunct="1"/>
            <a:r>
              <a:rPr lang="en-US" altLang="nl-NL" sz="2000" dirty="0">
                <a:latin typeface="Verdana" charset="0"/>
                <a:ea typeface="Verdana" charset="0"/>
                <a:cs typeface="Verdana" charset="0"/>
              </a:rPr>
              <a:t>Roughly half from inside, half from </a:t>
            </a:r>
            <a:r>
              <a:rPr lang="en-US" altLang="nl-NL" sz="2000" dirty="0" smtClean="0">
                <a:latin typeface="Verdana" charset="0"/>
                <a:ea typeface="Verdana" charset="0"/>
                <a:cs typeface="Verdana" charset="0"/>
              </a:rPr>
              <a:t>outside</a:t>
            </a:r>
          </a:p>
          <a:p>
            <a:pPr lvl="1" eaLnBrk="1" hangingPunct="1"/>
            <a:r>
              <a:rPr lang="en-US" altLang="nl-NL" sz="2000" dirty="0" smtClean="0">
                <a:latin typeface="Verdana" charset="0"/>
                <a:ea typeface="Verdana" charset="0"/>
                <a:cs typeface="Verdana" charset="0"/>
              </a:rPr>
              <a:t>Roughly 40-45% Dutch, 25-30% Germans, 15-20% other EU, 10-15% non-EU</a:t>
            </a:r>
            <a:endParaRPr lang="en-US" altLang="nl-NL" sz="2000" dirty="0">
              <a:latin typeface="Verdana" charset="0"/>
              <a:ea typeface="Verdana" charset="0"/>
              <a:cs typeface="Verdana" charset="0"/>
            </a:endParaRPr>
          </a:p>
          <a:p>
            <a:pPr eaLnBrk="1" hangingPunct="1"/>
            <a:r>
              <a:rPr lang="en-US" altLang="nl-NL" sz="2000" dirty="0">
                <a:latin typeface="Verdana" charset="0"/>
                <a:ea typeface="Verdana" charset="0"/>
                <a:cs typeface="Verdana" charset="0"/>
              </a:rPr>
              <a:t>2-3 dropouts / year</a:t>
            </a:r>
          </a:p>
        </p:txBody>
      </p:sp>
    </p:spTree>
    <p:extLst>
      <p:ext uri="{BB962C8B-B14F-4D97-AF65-F5344CB8AC3E}">
        <p14:creationId xmlns:p14="http://schemas.microsoft.com/office/powerpoint/2010/main" val="38756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7580313" cy="762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altLang="nl-NL" dirty="0" err="1"/>
              <a:t>Human</a:t>
            </a:r>
            <a:r>
              <a:rPr lang="nl-NL" altLang="nl-NL" dirty="0"/>
              <a:t> </a:t>
            </a:r>
            <a:r>
              <a:rPr lang="nl-NL" altLang="nl-NL" dirty="0" err="1"/>
              <a:t>Decision</a:t>
            </a:r>
            <a:r>
              <a:rPr lang="nl-NL" altLang="nl-NL" dirty="0"/>
              <a:t> </a:t>
            </a:r>
            <a:r>
              <a:rPr lang="nl-NL" altLang="nl-NL" dirty="0" err="1"/>
              <a:t>Science</a:t>
            </a:r>
            <a:r>
              <a:rPr lang="nl-NL" altLang="nl-NL" dirty="0"/>
              <a:t> team</a:t>
            </a:r>
            <a:endParaRPr lang="en-GB" altLang="nl-NL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2263" y="1412875"/>
            <a:ext cx="7362825" cy="5762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none" strike="noStrike" kern="1200" cap="none" spc="0" normalizeH="0" baseline="0" noProof="0" smtClean="0">
              <a:ln>
                <a:noFill/>
              </a:ln>
              <a:solidFill>
                <a:srgbClr val="001A3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none" strike="noStrike" kern="1200" cap="none" spc="0" normalizeH="0" baseline="0" noProof="0" smtClean="0">
              <a:ln>
                <a:noFill/>
              </a:ln>
              <a:solidFill>
                <a:srgbClr val="001A3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958975" y="4071938"/>
            <a:ext cx="2649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dirty="0" smtClean="0"/>
              <a:t>Philippe Verduyn </a:t>
            </a:r>
            <a:r>
              <a:rPr lang="nl-NL" altLang="nl-NL" sz="1600" dirty="0"/>
              <a:t>(FPN)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09563" y="4746625"/>
            <a:ext cx="1611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/>
              <a:t>Elias Tsakas (SBE)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369238" y="3278459"/>
            <a:ext cx="1858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/>
              <a:t>Martin Strobel (SBE)</a:t>
            </a:r>
          </a:p>
        </p:txBody>
      </p:sp>
      <p:pic>
        <p:nvPicPr>
          <p:cNvPr id="10" name="Picture 15" descr="S van Gi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79" y="2038475"/>
            <a:ext cx="1607909" cy="20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6571100" y="4094162"/>
            <a:ext cx="2652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dirty="0"/>
              <a:t>Suzanne van Gils (FPN)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690813"/>
            <a:ext cx="151765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http://www.umexpert.nl/cms/wp-content/uploads/2013/11/Martin_Strobel_4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38" y="1901449"/>
            <a:ext cx="2201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04" y="1914280"/>
            <a:ext cx="1553234" cy="22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4704"/>
            <a:ext cx="7580313" cy="762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altLang="nl-NL" dirty="0"/>
              <a:t>Further questions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1628775"/>
            <a:ext cx="8458200" cy="42497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About application / admissions?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01A3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Phone: +31 43 388 36 28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en-GB" sz="2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masteradmissions-sbe@MaastrichtUniversity.nl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deadline: 1 June (EU), 1 May (non-EU)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GMAT at the latest 2 weeks before application deadline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 smtClean="0">
              <a:ln>
                <a:noFill/>
              </a:ln>
              <a:solidFill>
                <a:srgbClr val="001A3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 smtClean="0">
                <a:solidFill>
                  <a:srgbClr val="001A3D"/>
                </a:solidFill>
              </a:rPr>
              <a:t>A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bout the content of the programme?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http://code.unimaas.nl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01A3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http://www.maastrichtuniversity.nl/web/Faculties/SBE/TargetGroup/Education/Master/HumanDecisionScience.htm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01A3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master-sbe@MaastrichtUniversity.nl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e.tsakas@MaastrichtUniversity.nl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	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m.strobel@MaastrichtUniversity.nl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01A3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01A3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01A3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8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7580313" cy="762000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nl-NL" altLang="nl-NL" dirty="0" err="1"/>
              <a:t>Human</a:t>
            </a:r>
            <a:r>
              <a:rPr lang="nl-NL" altLang="nl-NL" dirty="0"/>
              <a:t> </a:t>
            </a:r>
            <a:r>
              <a:rPr lang="nl-NL" altLang="nl-NL" dirty="0" err="1"/>
              <a:t>Decision</a:t>
            </a:r>
            <a:r>
              <a:rPr lang="nl-NL" altLang="nl-NL" dirty="0"/>
              <a:t> </a:t>
            </a:r>
            <a:r>
              <a:rPr lang="nl-NL" altLang="nl-NL" dirty="0" err="1"/>
              <a:t>Science</a:t>
            </a:r>
            <a:r>
              <a:rPr lang="nl-NL" altLang="nl-NL" dirty="0"/>
              <a:t> </a:t>
            </a:r>
            <a:br>
              <a:rPr lang="nl-NL" altLang="nl-NL" dirty="0"/>
            </a:br>
            <a:r>
              <a:rPr lang="nl-NL" altLang="nl-NL" dirty="0" err="1"/>
              <a:t>Graphical</a:t>
            </a:r>
            <a:r>
              <a:rPr lang="nl-NL" altLang="nl-NL" dirty="0"/>
              <a:t> </a:t>
            </a:r>
            <a:r>
              <a:rPr lang="nl-NL" altLang="nl-NL" dirty="0" err="1"/>
              <a:t>Summary</a:t>
            </a:r>
            <a:endParaRPr lang="nl-NL" altLang="nl-NL" dirty="0"/>
          </a:p>
        </p:txBody>
      </p:sp>
      <p:pic>
        <p:nvPicPr>
          <p:cNvPr id="3" name="Picture 4" descr="I:\websites\facebook-HDS\website HDS\bann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7821612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750" y="4868863"/>
            <a:ext cx="782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2400" dirty="0"/>
              <a:t>http://facebook.com/MscHumanDecisionScience</a:t>
            </a:r>
          </a:p>
        </p:txBody>
      </p:sp>
    </p:spTree>
    <p:extLst>
      <p:ext uri="{BB962C8B-B14F-4D97-AF65-F5344CB8AC3E}">
        <p14:creationId xmlns:p14="http://schemas.microsoft.com/office/powerpoint/2010/main" val="24076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000" dirty="0" err="1" smtClean="0"/>
              <a:t>Neuroeconomics</a:t>
            </a:r>
            <a:endParaRPr lang="en-GB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nl-NL" sz="2800" dirty="0" smtClean="0">
                <a:solidFill>
                  <a:srgbClr val="FFFFFF"/>
                </a:solidFill>
                <a:ea typeface="DejaVu Sans"/>
                <a:cs typeface="DejaVu Sans"/>
              </a:rPr>
              <a:t>Research Master in Cognitive and Clinical Neuroscience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373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14400"/>
            <a:ext cx="8458200" cy="762000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en-GB" altLang="nl-NL" dirty="0"/>
              <a:t>What is the MSc in Human Decision Science?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2060575"/>
            <a:ext cx="8137525" cy="396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programme started September 2012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nl-NL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Centers</a:t>
            </a: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around the human decision making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Takes an </a:t>
            </a:r>
            <a:r>
              <a:rPr kumimoji="0" lang="en-GB" altLang="nl-N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interdisciplinary perspective</a:t>
            </a: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altLang="nl-N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Economics</a:t>
            </a:r>
            <a:r>
              <a:rPr kumimoji="0" lang="en-GB" altLang="nl-NL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formal </a:t>
            </a:r>
            <a:r>
              <a:rPr kumimoji="0" lang="en-GB" altLang="nl-NL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modeling</a:t>
            </a:r>
            <a:r>
              <a:rPr kumimoji="0" lang="en-GB" altLang="nl-NL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</a:t>
            </a:r>
            <a:r>
              <a:rPr kumimoji="0" lang="en-GB" altLang="nl-NL" sz="19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GB" altLang="nl-NL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block of courses)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altLang="nl-N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Psychology</a:t>
            </a:r>
            <a:r>
              <a:rPr kumimoji="0" lang="en-GB" altLang="nl-NL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experimental evidence (2</a:t>
            </a:r>
            <a:r>
              <a:rPr kumimoji="0" lang="en-GB" altLang="nl-NL" sz="19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GB" altLang="nl-NL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block of courses)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Integrates the two approaches (integration workshop)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A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 to specific fields (elective courses\thesis)</a:t>
            </a:r>
          </a:p>
        </p:txBody>
      </p:sp>
    </p:spTree>
    <p:extLst>
      <p:ext uri="{BB962C8B-B14F-4D97-AF65-F5344CB8AC3E}">
        <p14:creationId xmlns:p14="http://schemas.microsoft.com/office/powerpoint/2010/main" val="950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692150"/>
            <a:ext cx="8458200" cy="450850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en-US" altLang="nl-NL" dirty="0"/>
              <a:t>More Information? Questions?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84188" y="1325563"/>
            <a:ext cx="820261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4188" y="1325563"/>
            <a:ext cx="8202612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 b="1" dirty="0">
              <a:latin typeface="+mj-lt"/>
              <a:ea typeface="DejaVu Sans"/>
              <a:cs typeface="DejaVu San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+mj-lt"/>
                <a:ea typeface="DejaVu Sans"/>
                <a:cs typeface="DejaVu Sans"/>
              </a:rPr>
              <a:t/>
            </a:r>
            <a:br>
              <a:rPr lang="en-US" altLang="nl-NL" sz="1800" b="1" dirty="0">
                <a:latin typeface="+mj-lt"/>
                <a:ea typeface="DejaVu Sans"/>
                <a:cs typeface="DejaVu Sans"/>
              </a:rPr>
            </a:br>
            <a:r>
              <a:rPr lang="en-US" altLang="nl-NL" sz="1800" b="1" dirty="0">
                <a:latin typeface="+mj-lt"/>
                <a:ea typeface="DejaVu Sans"/>
                <a:cs typeface="DejaVu Sans"/>
              </a:rPr>
              <a:t>Write an email to the coordinator of the RM </a:t>
            </a:r>
            <a:r>
              <a:rPr lang="en-US" altLang="nl-NL" sz="1800" b="1" dirty="0" err="1">
                <a:latin typeface="+mj-lt"/>
                <a:ea typeface="DejaVu Sans"/>
                <a:cs typeface="DejaVu Sans"/>
              </a:rPr>
              <a:t>specialisation</a:t>
            </a:r>
            <a:r>
              <a:rPr lang="en-US" altLang="nl-NL" sz="1800" b="1" dirty="0">
                <a:latin typeface="+mj-lt"/>
                <a:ea typeface="DejaVu Sans"/>
                <a:cs typeface="DejaVu Sans"/>
              </a:rPr>
              <a:t> </a:t>
            </a:r>
            <a:r>
              <a:rPr lang="en-US" altLang="nl-NL" sz="1800" b="1" dirty="0" err="1">
                <a:latin typeface="+mj-lt"/>
                <a:ea typeface="DejaVu Sans"/>
                <a:cs typeface="DejaVu Sans"/>
              </a:rPr>
              <a:t>Neuroeconomics</a:t>
            </a:r>
            <a:r>
              <a:rPr lang="en-US" altLang="nl-NL" sz="1800" b="1" dirty="0">
                <a:latin typeface="+mj-lt"/>
                <a:ea typeface="DejaVu Sans"/>
                <a:cs typeface="DejaVu Sans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 b="1" dirty="0">
              <a:latin typeface="+mj-lt"/>
              <a:ea typeface="DejaVu Sans"/>
              <a:cs typeface="DejaVu San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+mj-lt"/>
                <a:ea typeface="DejaVu Sans"/>
                <a:cs typeface="DejaVu Sans"/>
              </a:rPr>
              <a:t>Arno </a:t>
            </a:r>
            <a:r>
              <a:rPr lang="en-US" altLang="nl-NL" sz="1800" b="1" dirty="0" err="1">
                <a:latin typeface="+mj-lt"/>
                <a:ea typeface="DejaVu Sans"/>
                <a:cs typeface="DejaVu Sans"/>
              </a:rPr>
              <a:t>Riedl</a:t>
            </a:r>
            <a:endParaRPr lang="en-US" altLang="nl-NL" sz="1800" b="1" dirty="0">
              <a:latin typeface="+mj-lt"/>
              <a:ea typeface="DejaVu Sans"/>
              <a:cs typeface="DejaVu San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solidFill>
                  <a:srgbClr val="CCCCFF"/>
                </a:solidFill>
                <a:latin typeface="+mj-lt"/>
                <a:ea typeface="DejaVu Sans"/>
                <a:cs typeface="DejaVu Sans"/>
                <a:hlinkClick r:id="rId3"/>
              </a:rPr>
              <a:t>a.riedl@maastrichtuniversity.nl</a:t>
            </a:r>
            <a:r>
              <a:rPr lang="en-US" altLang="nl-NL" sz="1800" b="1" dirty="0">
                <a:latin typeface="+mj-lt"/>
                <a:ea typeface="DejaVu Sans"/>
                <a:cs typeface="DejaVu Sans"/>
              </a:rPr>
              <a:t/>
            </a:r>
            <a:br>
              <a:rPr lang="en-US" altLang="nl-NL" sz="1800" b="1" dirty="0">
                <a:latin typeface="+mj-lt"/>
                <a:ea typeface="DejaVu Sans"/>
                <a:cs typeface="DejaVu Sans"/>
              </a:rPr>
            </a:br>
            <a:r>
              <a:rPr lang="en-US" altLang="nl-NL" sz="1800" b="1" dirty="0">
                <a:latin typeface="+mj-lt"/>
                <a:ea typeface="DejaVu Sans"/>
                <a:cs typeface="DejaVu Sans"/>
              </a:rPr>
              <a:t/>
            </a:r>
            <a:br>
              <a:rPr lang="en-US" altLang="nl-NL" sz="1800" b="1" dirty="0">
                <a:latin typeface="+mj-lt"/>
                <a:ea typeface="DejaVu Sans"/>
                <a:cs typeface="DejaVu Sans"/>
              </a:rPr>
            </a:br>
            <a:endParaRPr lang="en-US" altLang="nl-NL" sz="1800" b="1" dirty="0">
              <a:latin typeface="+mj-lt"/>
              <a:ea typeface="DejaVu Sans"/>
              <a:cs typeface="DejaVu San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 b="1" dirty="0">
              <a:latin typeface="+mj-lt"/>
              <a:ea typeface="DejaVu Sans"/>
              <a:cs typeface="DejaVu San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 b="1" dirty="0">
              <a:latin typeface="+mj-lt"/>
              <a:ea typeface="DejaVu Sans"/>
              <a:cs typeface="DejaVu San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 b="1" dirty="0">
              <a:latin typeface="+mj-lt"/>
              <a:ea typeface="DejaVu Sans"/>
              <a:cs typeface="DejaVu San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 b="1" dirty="0">
              <a:latin typeface="+mj-lt"/>
              <a:ea typeface="DejaVu Sans"/>
              <a:cs typeface="DejaVu San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 b="1" dirty="0">
              <a:latin typeface="+mj-lt"/>
              <a:ea typeface="DejaVu Sans"/>
              <a:cs typeface="DejaVu San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+mj-lt"/>
                <a:ea typeface="DejaVu Sans"/>
                <a:cs typeface="DejaVu Sans"/>
              </a:rPr>
              <a:t>Visit the RM website via </a:t>
            </a:r>
            <a:r>
              <a:rPr lang="en-US" altLang="nl-NL" sz="1800" b="1" dirty="0">
                <a:latin typeface="+mj-lt"/>
                <a:ea typeface="DejaVu Sans"/>
                <a:cs typeface="DejaVu Sans"/>
                <a:hlinkClick r:id="rId4"/>
              </a:rPr>
              <a:t>www.neuroeconomics.nl</a:t>
            </a:r>
            <a:endParaRPr lang="en-US" altLang="nl-NL" sz="1800" b="1" dirty="0">
              <a:latin typeface="+mj-lt"/>
              <a:ea typeface="DejaVu Sans"/>
              <a:cs typeface="DejaVu San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+mj-lt"/>
                <a:ea typeface="DejaVu Sans"/>
                <a:cs typeface="DejaVu Sans"/>
              </a:rPr>
              <a:t/>
            </a:r>
            <a:br>
              <a:rPr lang="en-US" altLang="nl-NL" sz="1800" b="1" dirty="0">
                <a:latin typeface="+mj-lt"/>
                <a:ea typeface="DejaVu Sans"/>
                <a:cs typeface="DejaVu Sans"/>
              </a:rPr>
            </a:br>
            <a:r>
              <a:rPr lang="en-US" altLang="nl-NL" sz="1800" b="1" dirty="0">
                <a:latin typeface="+mj-lt"/>
                <a:ea typeface="DejaVu Sans"/>
                <a:cs typeface="DejaVu Sans"/>
              </a:rPr>
              <a:t/>
            </a:r>
            <a:br>
              <a:rPr lang="en-US" altLang="nl-NL" sz="1800" b="1" dirty="0">
                <a:latin typeface="+mj-lt"/>
                <a:ea typeface="DejaVu Sans"/>
                <a:cs typeface="DejaVu Sans"/>
              </a:rPr>
            </a:br>
            <a:endParaRPr lang="en-US" altLang="nl-NL" sz="1800" b="1" dirty="0">
              <a:latin typeface="+mj-lt"/>
              <a:ea typeface="DejaVu Sans"/>
              <a:cs typeface="DejaVu San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0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74663" y="1436688"/>
            <a:ext cx="1079500" cy="720725"/>
          </a:xfrm>
          <a:prstGeom prst="rect">
            <a:avLst/>
          </a:prstGeom>
          <a:solidFill>
            <a:srgbClr val="FFFFFF"/>
          </a:solidFill>
          <a:ln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A2D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68313" y="981075"/>
            <a:ext cx="1079500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>
                <a:solidFill>
                  <a:schemeClr val="bg1"/>
                </a:solidFill>
                <a:latin typeface="+mj-lt"/>
              </a:rPr>
              <a:t>Block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04975" y="981075"/>
            <a:ext cx="6899275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 dirty="0">
                <a:solidFill>
                  <a:schemeClr val="bg1"/>
                </a:solidFill>
                <a:latin typeface="+mj-lt"/>
              </a:rPr>
              <a:t>MSc Human Decision Science, </a:t>
            </a:r>
            <a:r>
              <a:rPr lang="en-US" altLang="nl-NL" sz="2000" i="1" dirty="0" err="1">
                <a:solidFill>
                  <a:schemeClr val="bg1"/>
                </a:solidFill>
                <a:latin typeface="+mj-lt"/>
              </a:rPr>
              <a:t>Programme</a:t>
            </a:r>
            <a:r>
              <a:rPr lang="en-US" altLang="nl-NL" sz="2000" i="1" dirty="0">
                <a:solidFill>
                  <a:schemeClr val="bg1"/>
                </a:solidFill>
                <a:latin typeface="+mj-lt"/>
              </a:rPr>
              <a:t> Structure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04975" y="1436688"/>
            <a:ext cx="2651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 dirty="0">
                <a:solidFill>
                  <a:srgbClr val="001A3D"/>
                </a:solidFill>
                <a:latin typeface="+mj-lt"/>
              </a:rPr>
              <a:t>Cognitive Psychology &amp; Cognitive Experiments</a:t>
            </a:r>
            <a:endParaRPr lang="en-US" altLang="nl-NL" sz="1600" baseline="30000" dirty="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68313" y="2255838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2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04975" y="2255838"/>
            <a:ext cx="2651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 dirty="0">
                <a:solidFill>
                  <a:srgbClr val="001A3D"/>
                </a:solidFill>
                <a:latin typeface="+mj-lt"/>
              </a:rPr>
              <a:t>Social Psychology &amp; Decision Making</a:t>
            </a:r>
            <a:endParaRPr lang="en-US" altLang="nl-NL" sz="1600" baseline="30000" dirty="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013450" y="2255838"/>
            <a:ext cx="25908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Negotiation &amp; Allocation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704975" y="3076575"/>
            <a:ext cx="6899275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800">
                <a:solidFill>
                  <a:srgbClr val="001A3D"/>
                </a:solidFill>
                <a:latin typeface="+mj-lt"/>
              </a:rPr>
              <a:t>Research Skills: Writing a Master’s Thesis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68313" y="3071813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29125" y="1436688"/>
            <a:ext cx="1511300" cy="153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Integration Workshop</a:t>
            </a:r>
            <a:endParaRPr lang="en-US" altLang="nl-NL" sz="12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11863" y="1436688"/>
            <a:ext cx="2592387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Theory of Individual &amp; Strategic Decisions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74663" y="3632200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4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09738" y="3633788"/>
            <a:ext cx="3462337" cy="71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Elective course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73075" y="4451350"/>
            <a:ext cx="1079500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5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04975" y="4451350"/>
            <a:ext cx="6899275" cy="1281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Master’s Thesis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68313" y="5265738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6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257800" y="3632200"/>
            <a:ext cx="334645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Elective course</a:t>
            </a:r>
          </a:p>
        </p:txBody>
      </p:sp>
    </p:spTree>
    <p:extLst>
      <p:ext uri="{BB962C8B-B14F-4D97-AF65-F5344CB8AC3E}">
        <p14:creationId xmlns:p14="http://schemas.microsoft.com/office/powerpoint/2010/main" val="34147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704975" y="3068638"/>
            <a:ext cx="6899275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800">
                <a:solidFill>
                  <a:srgbClr val="001A3D"/>
                </a:solidFill>
                <a:latin typeface="+mj-lt"/>
              </a:rPr>
              <a:t>Research Skills: Writing a Master’s Thesis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74663" y="1436688"/>
            <a:ext cx="1079500" cy="720725"/>
          </a:xfrm>
          <a:prstGeom prst="rect">
            <a:avLst/>
          </a:prstGeom>
          <a:solidFill>
            <a:srgbClr val="FFFFFF"/>
          </a:solidFill>
          <a:ln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A2D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8313" y="981075"/>
            <a:ext cx="1079500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>
                <a:solidFill>
                  <a:schemeClr val="bg1"/>
                </a:solidFill>
                <a:latin typeface="+mj-lt"/>
              </a:rPr>
              <a:t>Block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04975" y="981075"/>
            <a:ext cx="6899275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>
                <a:solidFill>
                  <a:schemeClr val="bg1"/>
                </a:solidFill>
                <a:latin typeface="+mj-lt"/>
              </a:rPr>
              <a:t>Programme Structure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704975" y="1436688"/>
            <a:ext cx="2651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Cognitive Psychology &amp; Cognitive Experiments</a:t>
            </a:r>
            <a:endParaRPr lang="en-US" altLang="nl-NL" sz="16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68313" y="2255838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704975" y="2255838"/>
            <a:ext cx="2651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Social Psychology &amp; Decision Making</a:t>
            </a:r>
            <a:endParaRPr lang="en-US" altLang="nl-NL" sz="16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013450" y="2255838"/>
            <a:ext cx="25908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Negotiation &amp; Allocation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68313" y="3071813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29125" y="1436688"/>
            <a:ext cx="1511300" cy="153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Integration Workshop</a:t>
            </a:r>
            <a:endParaRPr lang="en-US" altLang="nl-NL" sz="12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11863" y="1436688"/>
            <a:ext cx="2592387" cy="72072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1A3D"/>
                </a:solidFill>
                <a:latin typeface="+mj-lt"/>
              </a:rPr>
              <a:t>Theory of Individual &amp; Strategic Decisions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74663" y="3632200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4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09738" y="3633788"/>
            <a:ext cx="3462337" cy="71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Elective course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73075" y="4451350"/>
            <a:ext cx="1079500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5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04975" y="4451350"/>
            <a:ext cx="6899275" cy="1281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Master’s Thesis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68313" y="5265738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6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257800" y="3632200"/>
            <a:ext cx="334645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Elective course</a:t>
            </a:r>
          </a:p>
        </p:txBody>
      </p:sp>
      <p:sp>
        <p:nvSpPr>
          <p:cNvPr id="19" name="Rounded Rectangular Callout 1"/>
          <p:cNvSpPr/>
          <p:nvPr/>
        </p:nvSpPr>
        <p:spPr bwMode="auto">
          <a:xfrm>
            <a:off x="2051050" y="2616200"/>
            <a:ext cx="4249738" cy="2195513"/>
          </a:xfrm>
          <a:prstGeom prst="wedgeRoundRectCallout">
            <a:avLst>
              <a:gd name="adj1" fmla="val 64054"/>
              <a:gd name="adj2" fmla="val -73689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How do rational people behave in a </a:t>
            </a:r>
            <a:r>
              <a:rPr lang="en-GB" sz="2000" i="1" dirty="0">
                <a:solidFill>
                  <a:srgbClr val="001A3D"/>
                </a:solidFill>
                <a:latin typeface="+mj-lt"/>
              </a:rPr>
              <a:t>given decision problem</a:t>
            </a:r>
            <a:r>
              <a:rPr lang="en-GB" sz="2000" dirty="0">
                <a:solidFill>
                  <a:srgbClr val="001A3D"/>
                </a:solidFill>
                <a:latin typeface="+mj-lt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rgbClr val="001A3D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1A3D"/>
                </a:solidFill>
                <a:latin typeface="+mj-lt"/>
              </a:rPr>
              <a:t>Decision Theory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1A3D"/>
                </a:solidFill>
                <a:latin typeface="+mj-lt"/>
              </a:rPr>
              <a:t>Game Theory</a:t>
            </a:r>
          </a:p>
          <a:p>
            <a:pPr>
              <a:defRPr/>
            </a:pPr>
            <a:endParaRPr lang="en-GB" sz="2000" dirty="0">
              <a:solidFill>
                <a:srgbClr val="001A3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61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704975" y="3068638"/>
            <a:ext cx="6899275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800">
                <a:solidFill>
                  <a:srgbClr val="001A3D"/>
                </a:solidFill>
                <a:latin typeface="+mj-lt"/>
              </a:rPr>
              <a:t>Research Skills: Writing a Master’s Thesis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74663" y="1436688"/>
            <a:ext cx="1079500" cy="720725"/>
          </a:xfrm>
          <a:prstGeom prst="rect">
            <a:avLst/>
          </a:prstGeom>
          <a:solidFill>
            <a:srgbClr val="FFFFFF"/>
          </a:solidFill>
          <a:ln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A2D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8313" y="981075"/>
            <a:ext cx="1079500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>
                <a:solidFill>
                  <a:schemeClr val="bg1"/>
                </a:solidFill>
                <a:latin typeface="+mj-lt"/>
              </a:rPr>
              <a:t>Block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04975" y="981075"/>
            <a:ext cx="6899275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>
                <a:solidFill>
                  <a:schemeClr val="bg1"/>
                </a:solidFill>
                <a:latin typeface="+mj-lt"/>
              </a:rPr>
              <a:t>Programme Structure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704975" y="1436688"/>
            <a:ext cx="2651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Cognitive Psychology &amp; Cognitive Experiments</a:t>
            </a:r>
            <a:endParaRPr lang="en-US" altLang="nl-NL" sz="16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68313" y="2255838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704975" y="2255838"/>
            <a:ext cx="2651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Social Psychology &amp; Decision Making</a:t>
            </a:r>
            <a:endParaRPr lang="en-US" altLang="nl-NL" sz="16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013450" y="2255838"/>
            <a:ext cx="2590800" cy="72072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1A3D"/>
                </a:solidFill>
                <a:latin typeface="+mj-lt"/>
              </a:rPr>
              <a:t>Negotiation &amp; Allocation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68313" y="3071813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29125" y="1436688"/>
            <a:ext cx="1511300" cy="153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Integration Workshop</a:t>
            </a:r>
            <a:endParaRPr lang="en-US" altLang="nl-NL" sz="12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11863" y="1436688"/>
            <a:ext cx="2592387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Theory of Individual &amp; Strategic Decisions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74663" y="3632200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4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09738" y="3633788"/>
            <a:ext cx="3462337" cy="71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Elective course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73075" y="4451350"/>
            <a:ext cx="1079500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5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04975" y="4451350"/>
            <a:ext cx="6899275" cy="1281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Master’s Thesis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68313" y="5265738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6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257800" y="3632200"/>
            <a:ext cx="334645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Elective course</a:t>
            </a:r>
          </a:p>
        </p:txBody>
      </p:sp>
      <p:sp>
        <p:nvSpPr>
          <p:cNvPr id="19" name="Rounded Rectangular Callout 1"/>
          <p:cNvSpPr/>
          <p:nvPr/>
        </p:nvSpPr>
        <p:spPr bwMode="auto">
          <a:xfrm>
            <a:off x="1116013" y="2325688"/>
            <a:ext cx="4248150" cy="2940050"/>
          </a:xfrm>
          <a:prstGeom prst="wedgeRoundRectCallout">
            <a:avLst>
              <a:gd name="adj1" fmla="val 67174"/>
              <a:gd name="adj2" fmla="val -32567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How to </a:t>
            </a:r>
            <a:r>
              <a:rPr lang="en-GB" sz="2000" i="1" dirty="0">
                <a:solidFill>
                  <a:srgbClr val="001A3D"/>
                </a:solidFill>
                <a:latin typeface="+mj-lt"/>
              </a:rPr>
              <a:t>design the decision problem</a:t>
            </a:r>
            <a:r>
              <a:rPr lang="en-GB" sz="2000" dirty="0">
                <a:solidFill>
                  <a:srgbClr val="001A3D"/>
                </a:solidFill>
                <a:latin typeface="+mj-lt"/>
              </a:rPr>
              <a:t> so that rational people behave in the desired way?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000" dirty="0">
              <a:solidFill>
                <a:srgbClr val="001A3D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Mechanism design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Market design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Bargaining </a:t>
            </a:r>
          </a:p>
        </p:txBody>
      </p:sp>
    </p:spTree>
    <p:extLst>
      <p:ext uri="{BB962C8B-B14F-4D97-AF65-F5344CB8AC3E}">
        <p14:creationId xmlns:p14="http://schemas.microsoft.com/office/powerpoint/2010/main" val="22761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704975" y="3076575"/>
            <a:ext cx="6899275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800">
                <a:solidFill>
                  <a:srgbClr val="001A3D"/>
                </a:solidFill>
                <a:latin typeface="+mj-lt"/>
              </a:rPr>
              <a:t>Research Skills: Writing a Master’s Thesis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74663" y="1436688"/>
            <a:ext cx="1079500" cy="720725"/>
          </a:xfrm>
          <a:prstGeom prst="rect">
            <a:avLst/>
          </a:prstGeom>
          <a:solidFill>
            <a:srgbClr val="FFFFFF"/>
          </a:solidFill>
          <a:ln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A2D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8313" y="981075"/>
            <a:ext cx="1079500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>
                <a:solidFill>
                  <a:schemeClr val="bg1"/>
                </a:solidFill>
                <a:latin typeface="+mj-lt"/>
              </a:rPr>
              <a:t>Block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04975" y="981075"/>
            <a:ext cx="6899275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>
                <a:solidFill>
                  <a:schemeClr val="bg1"/>
                </a:solidFill>
                <a:latin typeface="+mj-lt"/>
              </a:rPr>
              <a:t>Programme Structure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704975" y="1436688"/>
            <a:ext cx="2651125" cy="72072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1A3D"/>
                </a:solidFill>
                <a:latin typeface="+mj-lt"/>
              </a:rPr>
              <a:t>Cognitive Psychology &amp; Cognitive Experiments</a:t>
            </a:r>
            <a:endParaRPr lang="en-US" sz="1600" baseline="30000" dirty="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68313" y="2255838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704975" y="2255838"/>
            <a:ext cx="2651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Social Psychology &amp; Decision Making</a:t>
            </a:r>
            <a:endParaRPr lang="en-US" altLang="nl-NL" sz="16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013450" y="2255838"/>
            <a:ext cx="25908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Negotiation &amp; Allocation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68313" y="3071813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29125" y="1436688"/>
            <a:ext cx="1511300" cy="153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Integration Workshop</a:t>
            </a:r>
            <a:endParaRPr lang="en-US" altLang="nl-NL" sz="12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11863" y="1436688"/>
            <a:ext cx="2592387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Theory of Individual &amp; Strategic Decisions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74663" y="3632200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4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09738" y="3633788"/>
            <a:ext cx="3462337" cy="71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Elective course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73075" y="4451350"/>
            <a:ext cx="1079500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5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04975" y="4451350"/>
            <a:ext cx="6899275" cy="1281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Master’s Thesis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68313" y="5265738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6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257800" y="3632200"/>
            <a:ext cx="334645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Elective course</a:t>
            </a:r>
          </a:p>
        </p:txBody>
      </p:sp>
      <p:sp>
        <p:nvSpPr>
          <p:cNvPr id="19" name="Rounded Rectangular Callout 1"/>
          <p:cNvSpPr/>
          <p:nvPr/>
        </p:nvSpPr>
        <p:spPr bwMode="auto">
          <a:xfrm>
            <a:off x="4211638" y="2616200"/>
            <a:ext cx="4248150" cy="2973388"/>
          </a:xfrm>
          <a:prstGeom prst="wedgeRoundRectCallout">
            <a:avLst>
              <a:gd name="adj1" fmla="val -50400"/>
              <a:gd name="adj2" fmla="val -69999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Which are the cognitive processes that people engage when making decisions?</a:t>
            </a:r>
          </a:p>
          <a:p>
            <a:pPr>
              <a:defRPr/>
            </a:pPr>
            <a:endParaRPr lang="en-GB" sz="2000" dirty="0">
              <a:solidFill>
                <a:srgbClr val="001A3D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Heuristics and biases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Self-control and </a:t>
            </a:r>
            <a:r>
              <a:rPr lang="en-GB" sz="2000" dirty="0" err="1">
                <a:solidFill>
                  <a:srgbClr val="001A3D"/>
                </a:solidFill>
                <a:latin typeface="+mj-lt"/>
              </a:rPr>
              <a:t>intertemporal</a:t>
            </a:r>
            <a:r>
              <a:rPr lang="en-GB" sz="2000" dirty="0">
                <a:solidFill>
                  <a:srgbClr val="001A3D"/>
                </a:solidFill>
                <a:latin typeface="+mj-lt"/>
              </a:rPr>
              <a:t> choice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10908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704975" y="3076575"/>
            <a:ext cx="6899275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800">
                <a:solidFill>
                  <a:srgbClr val="001A3D"/>
                </a:solidFill>
                <a:latin typeface="+mj-lt"/>
              </a:rPr>
              <a:t>Research Skills: Writing a Master’s Thesis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74663" y="1436688"/>
            <a:ext cx="1079500" cy="720725"/>
          </a:xfrm>
          <a:prstGeom prst="rect">
            <a:avLst/>
          </a:prstGeom>
          <a:solidFill>
            <a:srgbClr val="FFFFFF"/>
          </a:solidFill>
          <a:ln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A2D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8313" y="981075"/>
            <a:ext cx="1079500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>
                <a:solidFill>
                  <a:schemeClr val="bg1"/>
                </a:solidFill>
                <a:latin typeface="+mj-lt"/>
              </a:rPr>
              <a:t>Block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04975" y="981075"/>
            <a:ext cx="6899275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>
                <a:solidFill>
                  <a:schemeClr val="bg1"/>
                </a:solidFill>
                <a:latin typeface="+mj-lt"/>
              </a:rPr>
              <a:t>Programme Structure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704975" y="1436688"/>
            <a:ext cx="2651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Cognitive Psychology &amp; Cognition Experiments</a:t>
            </a:r>
            <a:endParaRPr lang="en-US" altLang="nl-NL" sz="16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68313" y="2255838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704975" y="2255838"/>
            <a:ext cx="2651125" cy="72072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1A3D"/>
                </a:solidFill>
                <a:latin typeface="+mj-lt"/>
              </a:rPr>
              <a:t>Social Psychology &amp; Interaction Experiments</a:t>
            </a:r>
            <a:endParaRPr lang="en-US" sz="1600" baseline="30000" dirty="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013450" y="2255838"/>
            <a:ext cx="25908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Negotiation &amp; Allocation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68313" y="3071813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29125" y="1436688"/>
            <a:ext cx="1511300" cy="153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Integration Workshop</a:t>
            </a:r>
            <a:endParaRPr lang="en-US" altLang="nl-NL" sz="12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11863" y="1436688"/>
            <a:ext cx="2592387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Theory of Individual &amp; Strategic Decisions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74663" y="3632200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4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09738" y="3633788"/>
            <a:ext cx="3462337" cy="71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Elective course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73075" y="4451350"/>
            <a:ext cx="1079500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5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04975" y="4451350"/>
            <a:ext cx="6899275" cy="1281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Master’s Thesis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68313" y="5265738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6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257800" y="3632200"/>
            <a:ext cx="334645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Elective course</a:t>
            </a:r>
          </a:p>
        </p:txBody>
      </p:sp>
      <p:sp>
        <p:nvSpPr>
          <p:cNvPr id="19" name="Rounded Rectangular Callout 1"/>
          <p:cNvSpPr/>
          <p:nvPr/>
        </p:nvSpPr>
        <p:spPr bwMode="auto">
          <a:xfrm>
            <a:off x="4572000" y="2616200"/>
            <a:ext cx="4248150" cy="2973388"/>
          </a:xfrm>
          <a:prstGeom prst="wedgeRoundRectCallout">
            <a:avLst>
              <a:gd name="adj1" fmla="val -63250"/>
              <a:gd name="adj2" fmla="val -38394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How do social influences affect decision-making?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000" dirty="0">
              <a:solidFill>
                <a:srgbClr val="001A3D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Fairness and justice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Intentions and regret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Morality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Group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40585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704975" y="3076575"/>
            <a:ext cx="6899275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800">
                <a:solidFill>
                  <a:srgbClr val="001A3D"/>
                </a:solidFill>
                <a:latin typeface="+mj-lt"/>
              </a:rPr>
              <a:t>Research Skills: Writing a Master’s Thesis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74663" y="1436688"/>
            <a:ext cx="1079500" cy="720725"/>
          </a:xfrm>
          <a:prstGeom prst="rect">
            <a:avLst/>
          </a:prstGeom>
          <a:solidFill>
            <a:srgbClr val="FFFFFF"/>
          </a:solidFill>
          <a:ln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A2D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8313" y="981075"/>
            <a:ext cx="1079500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>
                <a:solidFill>
                  <a:schemeClr val="bg1"/>
                </a:solidFill>
                <a:latin typeface="+mj-lt"/>
              </a:rPr>
              <a:t>Block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04975" y="981075"/>
            <a:ext cx="6899275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>
                <a:solidFill>
                  <a:schemeClr val="bg1"/>
                </a:solidFill>
                <a:latin typeface="+mj-lt"/>
              </a:rPr>
              <a:t>Programme Structure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704975" y="1436688"/>
            <a:ext cx="2651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Cognitive Psychology &amp; Cognitive Experiments</a:t>
            </a:r>
            <a:endParaRPr lang="en-US" altLang="nl-NL" sz="16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68313" y="2255838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704975" y="2255838"/>
            <a:ext cx="2651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Social Psychology &amp; Interaction Experiments</a:t>
            </a:r>
            <a:endParaRPr lang="en-US" altLang="nl-NL" sz="16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013450" y="2255838"/>
            <a:ext cx="25908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Negotiation &amp; Allocation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68313" y="3071813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29125" y="1436688"/>
            <a:ext cx="1511300" cy="153987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1A3D"/>
                </a:solidFill>
                <a:latin typeface="+mj-lt"/>
              </a:rPr>
              <a:t>Integration Workshop</a:t>
            </a:r>
            <a:endParaRPr lang="en-US" sz="1200" baseline="30000" dirty="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11863" y="1436688"/>
            <a:ext cx="2592387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Theory of Individual &amp; Strategic Decisions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74663" y="3632200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4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09738" y="3633788"/>
            <a:ext cx="3462337" cy="71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Elective course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73075" y="4451350"/>
            <a:ext cx="1079500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5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04975" y="4451350"/>
            <a:ext cx="6899275" cy="1281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Master’s Thesis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68313" y="5265738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6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257800" y="3632200"/>
            <a:ext cx="334645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Elective course</a:t>
            </a:r>
          </a:p>
        </p:txBody>
      </p:sp>
      <p:sp>
        <p:nvSpPr>
          <p:cNvPr id="19" name="Rounded Rectangular Callout 1"/>
          <p:cNvSpPr/>
          <p:nvPr/>
        </p:nvSpPr>
        <p:spPr bwMode="auto">
          <a:xfrm>
            <a:off x="1981200" y="3538538"/>
            <a:ext cx="6553200" cy="2482850"/>
          </a:xfrm>
          <a:prstGeom prst="wedgeRoundRectCallout">
            <a:avLst>
              <a:gd name="adj1" fmla="val -4596"/>
              <a:gd name="adj2" fmla="val -72509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61950" indent="-361950"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How can we use knowledge from the two </a:t>
            </a:r>
          </a:p>
          <a:p>
            <a:pPr marL="361950" indent="-361950"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disciplines simultaneously to approach </a:t>
            </a:r>
          </a:p>
          <a:p>
            <a:pPr marL="361950" indent="-361950">
              <a:defRPr/>
            </a:pPr>
            <a:r>
              <a:rPr lang="en-GB" sz="2000" dirty="0">
                <a:solidFill>
                  <a:srgbClr val="001A3D"/>
                </a:solidFill>
                <a:latin typeface="+mj-lt"/>
              </a:rPr>
              <a:t>theoretical and real-life problems. 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endParaRPr lang="en-GB" sz="2000" dirty="0">
              <a:solidFill>
                <a:srgbClr val="001A3D"/>
              </a:solidFill>
              <a:latin typeface="+mj-lt"/>
            </a:endParaRP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001A3D"/>
                </a:solidFill>
                <a:latin typeface="+mj-lt"/>
              </a:rPr>
              <a:t>Study</a:t>
            </a:r>
            <a:r>
              <a:rPr lang="en-GB" sz="2000" dirty="0">
                <a:solidFill>
                  <a:srgbClr val="001A3D"/>
                </a:solidFill>
                <a:latin typeface="+mj-lt"/>
              </a:rPr>
              <a:t> nudging examples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001A3D"/>
                </a:solidFill>
                <a:latin typeface="+mj-lt"/>
              </a:rPr>
              <a:t>Discuss</a:t>
            </a:r>
            <a:r>
              <a:rPr lang="en-GB" sz="2000" dirty="0">
                <a:solidFill>
                  <a:srgbClr val="001A3D"/>
                </a:solidFill>
                <a:latin typeface="+mj-lt"/>
              </a:rPr>
              <a:t> actual cases/projects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001A3D"/>
                </a:solidFill>
                <a:latin typeface="+mj-lt"/>
              </a:rPr>
              <a:t>Guest lectures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endParaRPr lang="en-GB" sz="2000" dirty="0">
              <a:solidFill>
                <a:srgbClr val="001A3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10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74663" y="1436688"/>
            <a:ext cx="1079500" cy="720725"/>
          </a:xfrm>
          <a:prstGeom prst="rect">
            <a:avLst/>
          </a:prstGeom>
          <a:solidFill>
            <a:srgbClr val="FFFFFF"/>
          </a:solidFill>
          <a:ln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A2D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68313" y="981075"/>
            <a:ext cx="1079500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>
                <a:solidFill>
                  <a:schemeClr val="bg1"/>
                </a:solidFill>
                <a:latin typeface="+mj-lt"/>
              </a:rPr>
              <a:t>Block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04975" y="981075"/>
            <a:ext cx="6899275" cy="355600"/>
          </a:xfrm>
          <a:prstGeom prst="rect">
            <a:avLst/>
          </a:prstGeom>
          <a:solidFill>
            <a:srgbClr val="AE0B1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 i="1">
                <a:solidFill>
                  <a:schemeClr val="bg1"/>
                </a:solidFill>
                <a:latin typeface="+mj-lt"/>
              </a:rPr>
              <a:t>Programme Structure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04975" y="1436688"/>
            <a:ext cx="2651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Cognitive Psychology &amp; Cognitive Experiments</a:t>
            </a:r>
            <a:endParaRPr lang="en-US" altLang="nl-NL" sz="16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68313" y="2255838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2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04975" y="2255838"/>
            <a:ext cx="26511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Social Psychology &amp; Interaction Experiments</a:t>
            </a:r>
            <a:endParaRPr lang="en-US" altLang="nl-NL" sz="16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013450" y="2255838"/>
            <a:ext cx="25908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Negotiation &amp; Allocation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68313" y="3071813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3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429125" y="1436688"/>
            <a:ext cx="1511300" cy="153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Integration Workshop</a:t>
            </a:r>
            <a:endParaRPr lang="en-US" altLang="nl-NL" sz="1200" baseline="3000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11863" y="1436688"/>
            <a:ext cx="2592387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600">
                <a:solidFill>
                  <a:srgbClr val="001A3D"/>
                </a:solidFill>
                <a:latin typeface="+mj-lt"/>
              </a:rPr>
              <a:t>Theory of Individual &amp; Strategic Decisions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74663" y="3632200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4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709738" y="3633788"/>
            <a:ext cx="3462337" cy="71913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1A3D"/>
                </a:solidFill>
                <a:latin typeface="+mj-lt"/>
              </a:rPr>
              <a:t>Elective course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73075" y="4451350"/>
            <a:ext cx="1079500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5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704975" y="4451350"/>
            <a:ext cx="6899275" cy="1281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latin typeface="+mj-lt"/>
              </a:rPr>
              <a:t>Master’s Thesis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68313" y="5265738"/>
            <a:ext cx="10795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2000">
                <a:solidFill>
                  <a:srgbClr val="00A2DB"/>
                </a:solidFill>
                <a:latin typeface="+mj-lt"/>
              </a:rPr>
              <a:t>6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257800" y="3632200"/>
            <a:ext cx="3346450" cy="72072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1A3D"/>
                </a:solidFill>
                <a:latin typeface="+mj-lt"/>
              </a:rPr>
              <a:t>Elective course</a:t>
            </a:r>
          </a:p>
        </p:txBody>
      </p:sp>
      <p:sp>
        <p:nvSpPr>
          <p:cNvPr id="18" name="Rounded Rectangular Callout 1"/>
          <p:cNvSpPr/>
          <p:nvPr/>
        </p:nvSpPr>
        <p:spPr bwMode="auto">
          <a:xfrm>
            <a:off x="1258888" y="4683125"/>
            <a:ext cx="7204075" cy="2100263"/>
          </a:xfrm>
          <a:prstGeom prst="wedgeRoundRectCallout">
            <a:avLst>
              <a:gd name="adj1" fmla="val -13393"/>
              <a:gd name="adj2" fmla="val -66933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61950" indent="-361950">
              <a:defRPr/>
            </a:pPr>
            <a:endParaRPr lang="en-GB" sz="2000" dirty="0">
              <a:latin typeface="+mj-lt"/>
            </a:endParaRPr>
          </a:p>
        </p:txBody>
      </p:sp>
      <p:sp>
        <p:nvSpPr>
          <p:cNvPr id="19" name="Rounded Rectangular Callout 21"/>
          <p:cNvSpPr/>
          <p:nvPr/>
        </p:nvSpPr>
        <p:spPr bwMode="auto">
          <a:xfrm>
            <a:off x="1258888" y="4686300"/>
            <a:ext cx="7204075" cy="2100263"/>
          </a:xfrm>
          <a:prstGeom prst="wedgeRoundRectCallout">
            <a:avLst>
              <a:gd name="adj1" fmla="val 27345"/>
              <a:gd name="adj2" fmla="val -68882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rmAutofit lnSpcReduction="10000"/>
          </a:bodyPr>
          <a:lstStyle/>
          <a:p>
            <a:pPr marL="361950" indent="-361950">
              <a:defRPr/>
            </a:pPr>
            <a:r>
              <a:rPr lang="en-US" sz="2000" b="1" dirty="0">
                <a:solidFill>
                  <a:srgbClr val="001A3D"/>
                </a:solidFill>
                <a:latin typeface="+mj-lt"/>
              </a:rPr>
              <a:t>Fields:</a:t>
            </a:r>
            <a:r>
              <a:rPr lang="en-US" sz="2000" dirty="0">
                <a:solidFill>
                  <a:srgbClr val="001A3D"/>
                </a:solidFill>
                <a:latin typeface="+mj-lt"/>
              </a:rPr>
              <a:t> Accounting &amp; Controlling, ICT Management, Entrepreneurship, Finance, Management and Organization, Marketing, Strategy and Innovation, Supply Chain Management, Human Resource Management, Behavioral Economics, Public Economics, Sustainable Development, Mediation …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704975" y="3076575"/>
            <a:ext cx="6899275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NL" sz="1800">
                <a:solidFill>
                  <a:srgbClr val="001A3D"/>
                </a:solidFill>
                <a:latin typeface="+mj-lt"/>
              </a:rPr>
              <a:t>Research Skills: Writing a Master’s Thesis</a:t>
            </a:r>
          </a:p>
        </p:txBody>
      </p:sp>
    </p:spTree>
    <p:extLst>
      <p:ext uri="{BB962C8B-B14F-4D97-AF65-F5344CB8AC3E}">
        <p14:creationId xmlns:p14="http://schemas.microsoft.com/office/powerpoint/2010/main" val="12433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1094</Words>
  <Application>Microsoft Office PowerPoint</Application>
  <PresentationFormat>On-screen Show (4:3)</PresentationFormat>
  <Paragraphs>278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Maastricht University</vt:lpstr>
      <vt:lpstr>MSc  Human Decision Science</vt:lpstr>
      <vt:lpstr>What is the MSc in Human Decision Science?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Human Decision Science right for you?</vt:lpstr>
      <vt:lpstr>Careers of our alumni  </vt:lpstr>
      <vt:lpstr>What are your career prospects?</vt:lpstr>
      <vt:lpstr>Positions of graduates </vt:lpstr>
      <vt:lpstr>Facts up to now</vt:lpstr>
      <vt:lpstr>Human Decision Science team</vt:lpstr>
      <vt:lpstr>Further questions</vt:lpstr>
      <vt:lpstr>Human Decision Science  Graphical Summary</vt:lpstr>
      <vt:lpstr>Neuroeconomics</vt:lpstr>
      <vt:lpstr>More Information? Questions?</vt:lpstr>
    </vt:vector>
  </TitlesOfParts>
  <Company>Maastricht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Devens Janneke (EFB)</dc:creator>
  <cp:lastModifiedBy>m.saive</cp:lastModifiedBy>
  <cp:revision>49</cp:revision>
  <cp:lastPrinted>2016-01-22T13:02:05Z</cp:lastPrinted>
  <dcterms:created xsi:type="dcterms:W3CDTF">2016-01-20T13:07:02Z</dcterms:created>
  <dcterms:modified xsi:type="dcterms:W3CDTF">2017-10-03T10:18:18Z</dcterms:modified>
</cp:coreProperties>
</file>