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62" r:id="rId2"/>
    <p:sldId id="258" r:id="rId3"/>
    <p:sldId id="279" r:id="rId4"/>
    <p:sldId id="268" r:id="rId5"/>
    <p:sldId id="274" r:id="rId6"/>
    <p:sldId id="325" r:id="rId7"/>
    <p:sldId id="326" r:id="rId8"/>
    <p:sldId id="327" r:id="rId9"/>
    <p:sldId id="328" r:id="rId10"/>
    <p:sldId id="275" r:id="rId11"/>
    <p:sldId id="280" r:id="rId12"/>
    <p:sldId id="317" r:id="rId13"/>
    <p:sldId id="340" r:id="rId14"/>
    <p:sldId id="341" r:id="rId15"/>
    <p:sldId id="342" r:id="rId16"/>
    <p:sldId id="343" r:id="rId17"/>
    <p:sldId id="344" r:id="rId18"/>
    <p:sldId id="345" r:id="rId19"/>
    <p:sldId id="346" r:id="rId20"/>
    <p:sldId id="347" r:id="rId21"/>
    <p:sldId id="321" r:id="rId22"/>
    <p:sldId id="319" r:id="rId23"/>
    <p:sldId id="348" r:id="rId24"/>
    <p:sldId id="349" r:id="rId25"/>
    <p:sldId id="350" r:id="rId26"/>
    <p:sldId id="351" r:id="rId27"/>
    <p:sldId id="352" r:id="rId28"/>
    <p:sldId id="329" r:id="rId29"/>
    <p:sldId id="330" r:id="rId30"/>
    <p:sldId id="331" r:id="rId31"/>
    <p:sldId id="332" r:id="rId32"/>
    <p:sldId id="333" r:id="rId33"/>
    <p:sldId id="334" r:id="rId34"/>
    <p:sldId id="335" r:id="rId35"/>
    <p:sldId id="336" r:id="rId36"/>
    <p:sldId id="322" r:id="rId37"/>
    <p:sldId id="323" r:id="rId38"/>
    <p:sldId id="324" r:id="rId39"/>
    <p:sldId id="337" r:id="rId40"/>
    <p:sldId id="338" r:id="rId41"/>
    <p:sldId id="339" r:id="rId42"/>
    <p:sldId id="278" r:id="rId43"/>
  </p:sldIdLst>
  <p:sldSz cx="9144000" cy="6858000" type="screen4x3"/>
  <p:notesSz cx="6858000" cy="9144000"/>
  <p:defaultTextStyle>
    <a:defPPr>
      <a:defRPr lang="nl-BE"/>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1E1B"/>
    <a:srgbClr val="005799"/>
    <a:srgbClr val="C3082B"/>
    <a:srgbClr val="CE0045"/>
    <a:srgbClr val="AECC2A"/>
    <a:srgbClr val="79206E"/>
    <a:srgbClr val="4FB09C"/>
    <a:srgbClr val="0092D2"/>
    <a:srgbClr val="DE6224"/>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43" autoAdjust="0"/>
    <p:restoredTop sz="94684"/>
  </p:normalViewPr>
  <p:slideViewPr>
    <p:cSldViewPr>
      <p:cViewPr>
        <p:scale>
          <a:sx n="88" d="100"/>
          <a:sy n="88" d="100"/>
        </p:scale>
        <p:origin x="-1123"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34D8A6-E91F-2349-9524-29B4C5A5DC24}" type="datetimeFigureOut">
              <a:rPr lang="nl-NL" smtClean="0"/>
              <a:t>21-3-2019</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a:t>Klik om de tekststijl van het model te bewerken</a:t>
            </a:r>
          </a:p>
          <a:p>
            <a:pPr lvl="1"/>
            <a:r>
              <a:rPr lang="nl-BE"/>
              <a:t>Tweede niveau</a:t>
            </a:r>
          </a:p>
          <a:p>
            <a:pPr lvl="2"/>
            <a:r>
              <a:rPr lang="nl-BE"/>
              <a:t>Derde niveau</a:t>
            </a:r>
          </a:p>
          <a:p>
            <a:pPr lvl="3"/>
            <a:r>
              <a:rPr lang="nl-BE"/>
              <a:t>Vierde niveau</a:t>
            </a:r>
          </a:p>
          <a:p>
            <a:pPr lvl="4"/>
            <a:r>
              <a:rPr lang="nl-BE"/>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621A2C-3C7C-D545-A329-5793AF5DBC8F}" type="slidenum">
              <a:rPr lang="nl-NL" smtClean="0"/>
              <a:t>‹#›</a:t>
            </a:fld>
            <a:endParaRPr lang="nl-NL"/>
          </a:p>
        </p:txBody>
      </p:sp>
    </p:spTree>
    <p:extLst>
      <p:ext uri="{BB962C8B-B14F-4D97-AF65-F5344CB8AC3E}">
        <p14:creationId xmlns:p14="http://schemas.microsoft.com/office/powerpoint/2010/main" val="106862784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a:t>
            </a:fld>
            <a:endParaRPr lang="nl-NL"/>
          </a:p>
        </p:txBody>
      </p:sp>
    </p:spTree>
    <p:extLst>
      <p:ext uri="{BB962C8B-B14F-4D97-AF65-F5344CB8AC3E}">
        <p14:creationId xmlns:p14="http://schemas.microsoft.com/office/powerpoint/2010/main" val="2393060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15</a:t>
            </a:fld>
            <a:endParaRPr lang="nl-NL"/>
          </a:p>
        </p:txBody>
      </p:sp>
    </p:spTree>
    <p:extLst>
      <p:ext uri="{BB962C8B-B14F-4D97-AF65-F5344CB8AC3E}">
        <p14:creationId xmlns:p14="http://schemas.microsoft.com/office/powerpoint/2010/main" val="4103058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16</a:t>
            </a:fld>
            <a:endParaRPr lang="nl-NL"/>
          </a:p>
        </p:txBody>
      </p:sp>
    </p:spTree>
    <p:extLst>
      <p:ext uri="{BB962C8B-B14F-4D97-AF65-F5344CB8AC3E}">
        <p14:creationId xmlns:p14="http://schemas.microsoft.com/office/powerpoint/2010/main" val="1458059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17</a:t>
            </a:fld>
            <a:endParaRPr lang="nl-NL"/>
          </a:p>
        </p:txBody>
      </p:sp>
    </p:spTree>
    <p:extLst>
      <p:ext uri="{BB962C8B-B14F-4D97-AF65-F5344CB8AC3E}">
        <p14:creationId xmlns:p14="http://schemas.microsoft.com/office/powerpoint/2010/main" val="16243929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20</a:t>
            </a:fld>
            <a:endParaRPr lang="nl-NL"/>
          </a:p>
        </p:txBody>
      </p:sp>
    </p:spTree>
    <p:extLst>
      <p:ext uri="{BB962C8B-B14F-4D97-AF65-F5344CB8AC3E}">
        <p14:creationId xmlns:p14="http://schemas.microsoft.com/office/powerpoint/2010/main" val="305673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22</a:t>
            </a:fld>
            <a:endParaRPr lang="nl-NL"/>
          </a:p>
        </p:txBody>
      </p:sp>
    </p:spTree>
    <p:extLst>
      <p:ext uri="{BB962C8B-B14F-4D97-AF65-F5344CB8AC3E}">
        <p14:creationId xmlns:p14="http://schemas.microsoft.com/office/powerpoint/2010/main" val="125659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23</a:t>
            </a:fld>
            <a:endParaRPr lang="nl-NL"/>
          </a:p>
        </p:txBody>
      </p:sp>
    </p:spTree>
    <p:extLst>
      <p:ext uri="{BB962C8B-B14F-4D97-AF65-F5344CB8AC3E}">
        <p14:creationId xmlns:p14="http://schemas.microsoft.com/office/powerpoint/2010/main" val="20117352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24</a:t>
            </a:fld>
            <a:endParaRPr lang="nl-NL"/>
          </a:p>
        </p:txBody>
      </p:sp>
    </p:spTree>
    <p:extLst>
      <p:ext uri="{BB962C8B-B14F-4D97-AF65-F5344CB8AC3E}">
        <p14:creationId xmlns:p14="http://schemas.microsoft.com/office/powerpoint/2010/main" val="5528843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25</a:t>
            </a:fld>
            <a:endParaRPr lang="nl-NL"/>
          </a:p>
        </p:txBody>
      </p:sp>
    </p:spTree>
    <p:extLst>
      <p:ext uri="{BB962C8B-B14F-4D97-AF65-F5344CB8AC3E}">
        <p14:creationId xmlns:p14="http://schemas.microsoft.com/office/powerpoint/2010/main" val="1177887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26</a:t>
            </a:fld>
            <a:endParaRPr lang="nl-NL"/>
          </a:p>
        </p:txBody>
      </p:sp>
    </p:spTree>
    <p:extLst>
      <p:ext uri="{BB962C8B-B14F-4D97-AF65-F5344CB8AC3E}">
        <p14:creationId xmlns:p14="http://schemas.microsoft.com/office/powerpoint/2010/main" val="10440722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27</a:t>
            </a:fld>
            <a:endParaRPr lang="nl-NL"/>
          </a:p>
        </p:txBody>
      </p:sp>
    </p:spTree>
    <p:extLst>
      <p:ext uri="{BB962C8B-B14F-4D97-AF65-F5344CB8AC3E}">
        <p14:creationId xmlns:p14="http://schemas.microsoft.com/office/powerpoint/2010/main" val="1091283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5</a:t>
            </a:fld>
            <a:endParaRPr lang="nl-NL"/>
          </a:p>
        </p:txBody>
      </p:sp>
    </p:spTree>
    <p:extLst>
      <p:ext uri="{BB962C8B-B14F-4D97-AF65-F5344CB8AC3E}">
        <p14:creationId xmlns:p14="http://schemas.microsoft.com/office/powerpoint/2010/main" val="3750279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28</a:t>
            </a:fld>
            <a:endParaRPr lang="nl-NL"/>
          </a:p>
        </p:txBody>
      </p:sp>
    </p:spTree>
    <p:extLst>
      <p:ext uri="{BB962C8B-B14F-4D97-AF65-F5344CB8AC3E}">
        <p14:creationId xmlns:p14="http://schemas.microsoft.com/office/powerpoint/2010/main" val="29934094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29</a:t>
            </a:fld>
            <a:endParaRPr lang="nl-NL"/>
          </a:p>
        </p:txBody>
      </p:sp>
    </p:spTree>
    <p:extLst>
      <p:ext uri="{BB962C8B-B14F-4D97-AF65-F5344CB8AC3E}">
        <p14:creationId xmlns:p14="http://schemas.microsoft.com/office/powerpoint/2010/main" val="27650737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noProof="0" dirty="0" smtClean="0"/>
              <a:t>o</a:t>
            </a:r>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30</a:t>
            </a:fld>
            <a:endParaRPr lang="nl-NL"/>
          </a:p>
        </p:txBody>
      </p:sp>
    </p:spTree>
    <p:extLst>
      <p:ext uri="{BB962C8B-B14F-4D97-AF65-F5344CB8AC3E}">
        <p14:creationId xmlns:p14="http://schemas.microsoft.com/office/powerpoint/2010/main" val="20352896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noProof="0" dirty="0" smtClean="0"/>
              <a:t>Woning</a:t>
            </a:r>
            <a:r>
              <a:rPr lang="nl-BE" baseline="0" noProof="0" dirty="0" smtClean="0"/>
              <a:t> onderlijnd: ruime definitie ‘bouwgrond’, die ook woningen in aanbouw of op plan omvat; bouwgronden en dergelijke projecten vallen onder het tarief van 10%</a:t>
            </a:r>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31</a:t>
            </a:fld>
            <a:endParaRPr lang="nl-NL"/>
          </a:p>
        </p:txBody>
      </p:sp>
    </p:spTree>
    <p:extLst>
      <p:ext uri="{BB962C8B-B14F-4D97-AF65-F5344CB8AC3E}">
        <p14:creationId xmlns:p14="http://schemas.microsoft.com/office/powerpoint/2010/main" val="12109466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noProof="0" dirty="0" smtClean="0"/>
              <a:t>o</a:t>
            </a:r>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32</a:t>
            </a:fld>
            <a:endParaRPr lang="nl-NL"/>
          </a:p>
        </p:txBody>
      </p:sp>
    </p:spTree>
    <p:extLst>
      <p:ext uri="{BB962C8B-B14F-4D97-AF65-F5344CB8AC3E}">
        <p14:creationId xmlns:p14="http://schemas.microsoft.com/office/powerpoint/2010/main" val="4997700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noProof="0" dirty="0" smtClean="0"/>
              <a:t>o</a:t>
            </a:r>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33</a:t>
            </a:fld>
            <a:endParaRPr lang="nl-NL"/>
          </a:p>
        </p:txBody>
      </p:sp>
    </p:spTree>
    <p:extLst>
      <p:ext uri="{BB962C8B-B14F-4D97-AF65-F5344CB8AC3E}">
        <p14:creationId xmlns:p14="http://schemas.microsoft.com/office/powerpoint/2010/main" val="4058394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noProof="0" dirty="0" smtClean="0"/>
              <a:t>o</a:t>
            </a:r>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34</a:t>
            </a:fld>
            <a:endParaRPr lang="nl-NL"/>
          </a:p>
        </p:txBody>
      </p:sp>
    </p:spTree>
    <p:extLst>
      <p:ext uri="{BB962C8B-B14F-4D97-AF65-F5344CB8AC3E}">
        <p14:creationId xmlns:p14="http://schemas.microsoft.com/office/powerpoint/2010/main" val="41981150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noProof="0" dirty="0" smtClean="0"/>
              <a:t>o</a:t>
            </a:r>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35</a:t>
            </a:fld>
            <a:endParaRPr lang="nl-NL"/>
          </a:p>
        </p:txBody>
      </p:sp>
    </p:spTree>
    <p:extLst>
      <p:ext uri="{BB962C8B-B14F-4D97-AF65-F5344CB8AC3E}">
        <p14:creationId xmlns:p14="http://schemas.microsoft.com/office/powerpoint/2010/main" val="23800436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37</a:t>
            </a:fld>
            <a:endParaRPr lang="nl-NL"/>
          </a:p>
        </p:txBody>
      </p:sp>
    </p:spTree>
    <p:extLst>
      <p:ext uri="{BB962C8B-B14F-4D97-AF65-F5344CB8AC3E}">
        <p14:creationId xmlns:p14="http://schemas.microsoft.com/office/powerpoint/2010/main" val="40107736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38</a:t>
            </a:fld>
            <a:endParaRPr lang="nl-NL"/>
          </a:p>
        </p:txBody>
      </p:sp>
    </p:spTree>
    <p:extLst>
      <p:ext uri="{BB962C8B-B14F-4D97-AF65-F5344CB8AC3E}">
        <p14:creationId xmlns:p14="http://schemas.microsoft.com/office/powerpoint/2010/main" val="3515382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6</a:t>
            </a:fld>
            <a:endParaRPr lang="nl-NL"/>
          </a:p>
        </p:txBody>
      </p:sp>
    </p:spTree>
    <p:extLst>
      <p:ext uri="{BB962C8B-B14F-4D97-AF65-F5344CB8AC3E}">
        <p14:creationId xmlns:p14="http://schemas.microsoft.com/office/powerpoint/2010/main" val="35566201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39</a:t>
            </a:fld>
            <a:endParaRPr lang="nl-NL"/>
          </a:p>
        </p:txBody>
      </p:sp>
    </p:spTree>
    <p:extLst>
      <p:ext uri="{BB962C8B-B14F-4D97-AF65-F5344CB8AC3E}">
        <p14:creationId xmlns:p14="http://schemas.microsoft.com/office/powerpoint/2010/main" val="26713692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40</a:t>
            </a:fld>
            <a:endParaRPr lang="nl-NL"/>
          </a:p>
        </p:txBody>
      </p:sp>
    </p:spTree>
    <p:extLst>
      <p:ext uri="{BB962C8B-B14F-4D97-AF65-F5344CB8AC3E}">
        <p14:creationId xmlns:p14="http://schemas.microsoft.com/office/powerpoint/2010/main" val="39274401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41</a:t>
            </a:fld>
            <a:endParaRPr lang="nl-NL"/>
          </a:p>
        </p:txBody>
      </p:sp>
    </p:spTree>
    <p:extLst>
      <p:ext uri="{BB962C8B-B14F-4D97-AF65-F5344CB8AC3E}">
        <p14:creationId xmlns:p14="http://schemas.microsoft.com/office/powerpoint/2010/main" val="2564539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7</a:t>
            </a:fld>
            <a:endParaRPr lang="nl-NL"/>
          </a:p>
        </p:txBody>
      </p:sp>
    </p:spTree>
    <p:extLst>
      <p:ext uri="{BB962C8B-B14F-4D97-AF65-F5344CB8AC3E}">
        <p14:creationId xmlns:p14="http://schemas.microsoft.com/office/powerpoint/2010/main" val="3644571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8</a:t>
            </a:fld>
            <a:endParaRPr lang="nl-NL"/>
          </a:p>
        </p:txBody>
      </p:sp>
    </p:spTree>
    <p:extLst>
      <p:ext uri="{BB962C8B-B14F-4D97-AF65-F5344CB8AC3E}">
        <p14:creationId xmlns:p14="http://schemas.microsoft.com/office/powerpoint/2010/main" val="1601887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9</a:t>
            </a:fld>
            <a:endParaRPr lang="nl-NL"/>
          </a:p>
        </p:txBody>
      </p:sp>
    </p:spTree>
    <p:extLst>
      <p:ext uri="{BB962C8B-B14F-4D97-AF65-F5344CB8AC3E}">
        <p14:creationId xmlns:p14="http://schemas.microsoft.com/office/powerpoint/2010/main" val="2137255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12</a:t>
            </a:fld>
            <a:endParaRPr lang="nl-NL"/>
          </a:p>
        </p:txBody>
      </p:sp>
    </p:spTree>
    <p:extLst>
      <p:ext uri="{BB962C8B-B14F-4D97-AF65-F5344CB8AC3E}">
        <p14:creationId xmlns:p14="http://schemas.microsoft.com/office/powerpoint/2010/main" val="3318872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13</a:t>
            </a:fld>
            <a:endParaRPr lang="nl-NL"/>
          </a:p>
        </p:txBody>
      </p:sp>
    </p:spTree>
    <p:extLst>
      <p:ext uri="{BB962C8B-B14F-4D97-AF65-F5344CB8AC3E}">
        <p14:creationId xmlns:p14="http://schemas.microsoft.com/office/powerpoint/2010/main" val="1147522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noProof="0" dirty="0"/>
          </a:p>
        </p:txBody>
      </p:sp>
      <p:sp>
        <p:nvSpPr>
          <p:cNvPr id="4" name="Tijdelijke aanduiding voor dianummer 3"/>
          <p:cNvSpPr>
            <a:spLocks noGrp="1"/>
          </p:cNvSpPr>
          <p:nvPr>
            <p:ph type="sldNum" sz="quarter" idx="10"/>
          </p:nvPr>
        </p:nvSpPr>
        <p:spPr/>
        <p:txBody>
          <a:bodyPr/>
          <a:lstStyle/>
          <a:p>
            <a:fld id="{02621A2C-3C7C-D545-A329-5793AF5DBC8F}" type="slidenum">
              <a:rPr lang="nl-NL" smtClean="0"/>
              <a:t>14</a:t>
            </a:fld>
            <a:endParaRPr lang="nl-NL"/>
          </a:p>
        </p:txBody>
      </p:sp>
    </p:spTree>
    <p:extLst>
      <p:ext uri="{BB962C8B-B14F-4D97-AF65-F5344CB8AC3E}">
        <p14:creationId xmlns:p14="http://schemas.microsoft.com/office/powerpoint/2010/main" val="7257735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cxnSp>
        <p:nvCxnSpPr>
          <p:cNvPr id="17" name="Rechte verbindingslijn 16">
            <a:extLst>
              <a:ext uri="{FF2B5EF4-FFF2-40B4-BE49-F238E27FC236}">
                <a16:creationId xmlns:a16="http://schemas.microsoft.com/office/drawing/2014/main" xmlns="" id="{F89CE0F4-D61E-F245-9E0B-DF57FF5BF6C3}"/>
              </a:ext>
            </a:extLst>
          </p:cNvPr>
          <p:cNvCxnSpPr>
            <a:cxnSpLocks/>
          </p:cNvCxnSpPr>
          <p:nvPr userDrawn="1"/>
        </p:nvCxnSpPr>
        <p:spPr>
          <a:xfrm>
            <a:off x="0" y="6192699"/>
            <a:ext cx="9144000" cy="0"/>
          </a:xfrm>
          <a:prstGeom prst="line">
            <a:avLst/>
          </a:prstGeom>
          <a:ln w="33020">
            <a:solidFill>
              <a:srgbClr val="1D1E1B"/>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99592" y="4753899"/>
            <a:ext cx="6984776" cy="630982"/>
          </a:xfrm>
        </p:spPr>
        <p:txBody>
          <a:bodyPr>
            <a:normAutofit/>
          </a:bodyPr>
          <a:lstStyle>
            <a:lvl1pPr algn="l">
              <a:defRPr sz="3200" b="1">
                <a:solidFill>
                  <a:schemeClr val="tx1"/>
                </a:solidFill>
                <a:latin typeface="Verdana" pitchFamily="34" charset="0"/>
                <a:ea typeface="Verdana" pitchFamily="34" charset="0"/>
                <a:cs typeface="Verdana" pitchFamily="34" charset="0"/>
              </a:defRPr>
            </a:lvl1pPr>
          </a:lstStyle>
          <a:p>
            <a:r>
              <a:rPr lang="en-US" dirty="0"/>
              <a:t>Click to edit Master title style</a:t>
            </a:r>
            <a:endParaRPr lang="nl-BE" dirty="0"/>
          </a:p>
        </p:txBody>
      </p:sp>
      <p:sp>
        <p:nvSpPr>
          <p:cNvPr id="3" name="Subtitle 2"/>
          <p:cNvSpPr>
            <a:spLocks noGrp="1"/>
          </p:cNvSpPr>
          <p:nvPr>
            <p:ph type="subTitle" idx="1"/>
          </p:nvPr>
        </p:nvSpPr>
        <p:spPr>
          <a:xfrm>
            <a:off x="899592" y="5401925"/>
            <a:ext cx="6984776" cy="432048"/>
          </a:xfrm>
        </p:spPr>
        <p:txBody>
          <a:bodyPr>
            <a:normAutofit/>
          </a:bodyPr>
          <a:lstStyle>
            <a:lvl1pPr marL="0" indent="0" algn="l">
              <a:buNone/>
              <a:defRPr sz="2000">
                <a:solidFill>
                  <a:srgbClr val="4F4F4F"/>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nl-BE" dirty="0"/>
          </a:p>
        </p:txBody>
      </p:sp>
      <p:pic>
        <p:nvPicPr>
          <p:cNvPr id="12" name="Afbeelding 11">
            <a:extLst>
              <a:ext uri="{FF2B5EF4-FFF2-40B4-BE49-F238E27FC236}">
                <a16:creationId xmlns:a16="http://schemas.microsoft.com/office/drawing/2014/main" xmlns="" id="{A3353373-DBB6-9441-AA55-AFB09734604C}"/>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323528" y="6021289"/>
            <a:ext cx="6306476" cy="635104"/>
          </a:xfrm>
          <a:prstGeom prst="rect">
            <a:avLst/>
          </a:prstGeom>
        </p:spPr>
      </p:pic>
      <p:pic>
        <p:nvPicPr>
          <p:cNvPr id="14" name="Afbeelding 13">
            <a:extLst>
              <a:ext uri="{FF2B5EF4-FFF2-40B4-BE49-F238E27FC236}">
                <a16:creationId xmlns:a16="http://schemas.microsoft.com/office/drawing/2014/main" xmlns="" id="{7787EFE2-B57A-A647-A1D4-D248BA5E0F0A}"/>
              </a:ext>
            </a:extLst>
          </p:cNvPr>
          <p:cNvPicPr>
            <a:picLocks noChangeAspect="1"/>
          </p:cNvPicPr>
          <p:nvPr userDrawn="1"/>
        </p:nvPicPr>
        <p:blipFill rotWithShape="1">
          <a:blip r:embed="rId3" cstate="email">
            <a:extLst>
              <a:ext uri="{28A0092B-C50C-407E-A947-70E740481C1C}">
                <a14:useLocalDpi xmlns:a14="http://schemas.microsoft.com/office/drawing/2010/main" val="0"/>
              </a:ext>
            </a:extLst>
          </a:blip>
          <a:srcRect t="727" b="23744"/>
          <a:stretch/>
        </p:blipFill>
        <p:spPr>
          <a:xfrm>
            <a:off x="0" y="5828"/>
            <a:ext cx="9144000" cy="4608512"/>
          </a:xfrm>
          <a:prstGeom prst="rect">
            <a:avLst/>
          </a:prstGeom>
        </p:spPr>
      </p:pic>
      <p:cxnSp>
        <p:nvCxnSpPr>
          <p:cNvPr id="18" name="Rechte verbindingslijn 17">
            <a:extLst>
              <a:ext uri="{FF2B5EF4-FFF2-40B4-BE49-F238E27FC236}">
                <a16:creationId xmlns:a16="http://schemas.microsoft.com/office/drawing/2014/main" xmlns="" id="{00A7F2B5-0FEF-CF40-A2C0-6587C439873A}"/>
              </a:ext>
            </a:extLst>
          </p:cNvPr>
          <p:cNvCxnSpPr>
            <a:cxnSpLocks/>
          </p:cNvCxnSpPr>
          <p:nvPr userDrawn="1"/>
        </p:nvCxnSpPr>
        <p:spPr>
          <a:xfrm>
            <a:off x="0" y="332656"/>
            <a:ext cx="9144000" cy="0"/>
          </a:xfrm>
          <a:prstGeom prst="line">
            <a:avLst/>
          </a:prstGeom>
          <a:ln w="33020">
            <a:solidFill>
              <a:srgbClr val="1D1E1B"/>
            </a:solidFill>
          </a:ln>
        </p:spPr>
        <p:style>
          <a:lnRef idx="1">
            <a:schemeClr val="accent1"/>
          </a:lnRef>
          <a:fillRef idx="0">
            <a:schemeClr val="accent1"/>
          </a:fillRef>
          <a:effectRef idx="0">
            <a:schemeClr val="accent1"/>
          </a:effectRef>
          <a:fontRef idx="minor">
            <a:schemeClr val="tx1"/>
          </a:fontRef>
        </p:style>
      </p:cxnSp>
      <p:cxnSp>
        <p:nvCxnSpPr>
          <p:cNvPr id="21" name="Rechte verbindingslijn 20">
            <a:extLst>
              <a:ext uri="{FF2B5EF4-FFF2-40B4-BE49-F238E27FC236}">
                <a16:creationId xmlns:a16="http://schemas.microsoft.com/office/drawing/2014/main" xmlns="" id="{7AFD6B20-220D-074C-808C-874FC4632011}"/>
              </a:ext>
            </a:extLst>
          </p:cNvPr>
          <p:cNvCxnSpPr>
            <a:cxnSpLocks/>
          </p:cNvCxnSpPr>
          <p:nvPr userDrawn="1"/>
        </p:nvCxnSpPr>
        <p:spPr>
          <a:xfrm>
            <a:off x="0" y="4614724"/>
            <a:ext cx="9144000" cy="0"/>
          </a:xfrm>
          <a:prstGeom prst="line">
            <a:avLst/>
          </a:prstGeom>
          <a:ln w="33020">
            <a:solidFill>
              <a:srgbClr val="1D1E1B"/>
            </a:solidFill>
          </a:ln>
        </p:spPr>
        <p:style>
          <a:lnRef idx="1">
            <a:schemeClr val="accent1"/>
          </a:lnRef>
          <a:fillRef idx="0">
            <a:schemeClr val="accent1"/>
          </a:fillRef>
          <a:effectRef idx="0">
            <a:schemeClr val="accent1"/>
          </a:effectRef>
          <a:fontRef idx="minor">
            <a:schemeClr val="tx1"/>
          </a:fontRef>
        </p:style>
      </p:cxnSp>
      <p:cxnSp>
        <p:nvCxnSpPr>
          <p:cNvPr id="13" name="Rechte verbindingslijn 12">
            <a:extLst>
              <a:ext uri="{FF2B5EF4-FFF2-40B4-BE49-F238E27FC236}">
                <a16:creationId xmlns:a16="http://schemas.microsoft.com/office/drawing/2014/main" xmlns="" id="{B6BF34D0-9895-7A46-9B58-A427DF1870FD}"/>
              </a:ext>
            </a:extLst>
          </p:cNvPr>
          <p:cNvCxnSpPr>
            <a:cxnSpLocks/>
          </p:cNvCxnSpPr>
          <p:nvPr userDrawn="1"/>
        </p:nvCxnSpPr>
        <p:spPr>
          <a:xfrm>
            <a:off x="735385" y="5828"/>
            <a:ext cx="0" cy="6851410"/>
          </a:xfrm>
          <a:prstGeom prst="line">
            <a:avLst/>
          </a:prstGeom>
          <a:ln w="33020">
            <a:solidFill>
              <a:srgbClr val="1D1E1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2461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sp>
        <p:nvSpPr>
          <p:cNvPr id="8" name="Rechthoek 7"/>
          <p:cNvSpPr/>
          <p:nvPr userDrawn="1"/>
        </p:nvSpPr>
        <p:spPr>
          <a:xfrm>
            <a:off x="0" y="0"/>
            <a:ext cx="9144000" cy="6858000"/>
          </a:xfrm>
          <a:prstGeom prst="rect">
            <a:avLst/>
          </a:prstGeom>
          <a:solidFill>
            <a:srgbClr val="C3082B"/>
          </a:solidFill>
          <a:ln>
            <a:solidFill>
              <a:srgbClr val="FFFFF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Title 1"/>
          <p:cNvSpPr>
            <a:spLocks noGrp="1"/>
          </p:cNvSpPr>
          <p:nvPr>
            <p:ph type="ctrTitle" hasCustomPrompt="1"/>
          </p:nvPr>
        </p:nvSpPr>
        <p:spPr>
          <a:xfrm>
            <a:off x="971600" y="2708920"/>
            <a:ext cx="6984776" cy="630982"/>
          </a:xfrm>
        </p:spPr>
        <p:txBody>
          <a:bodyPr>
            <a:normAutofit/>
          </a:bodyPr>
          <a:lstStyle>
            <a:lvl1pPr algn="l">
              <a:defRPr sz="3200" b="1">
                <a:solidFill>
                  <a:schemeClr val="bg1"/>
                </a:solidFill>
                <a:latin typeface="Verdana" pitchFamily="34" charset="0"/>
                <a:ea typeface="Verdana" pitchFamily="34" charset="0"/>
                <a:cs typeface="Verdana" pitchFamily="34" charset="0"/>
              </a:defRPr>
            </a:lvl1pPr>
          </a:lstStyle>
          <a:p>
            <a:r>
              <a:rPr lang="en-US" dirty="0" err="1"/>
              <a:t>Titel</a:t>
            </a:r>
            <a:r>
              <a:rPr lang="en-US" dirty="0"/>
              <a:t> </a:t>
            </a:r>
            <a:r>
              <a:rPr lang="en-US" dirty="0" err="1"/>
              <a:t>tussenslide</a:t>
            </a:r>
            <a:endParaRPr lang="nl-BE" dirty="0"/>
          </a:p>
        </p:txBody>
      </p:sp>
      <p:sp>
        <p:nvSpPr>
          <p:cNvPr id="11" name="Subtitle 2"/>
          <p:cNvSpPr>
            <a:spLocks noGrp="1"/>
          </p:cNvSpPr>
          <p:nvPr>
            <p:ph type="subTitle" idx="1" hasCustomPrompt="1"/>
          </p:nvPr>
        </p:nvSpPr>
        <p:spPr>
          <a:xfrm>
            <a:off x="971600" y="3356946"/>
            <a:ext cx="6984776" cy="432048"/>
          </a:xfrm>
        </p:spPr>
        <p:txBody>
          <a:bodyPr>
            <a:normAutofit/>
          </a:bodyPr>
          <a:lstStyle>
            <a:lvl1pPr marL="0" indent="0" algn="l">
              <a:buNone/>
              <a:defRPr sz="2000">
                <a:solidFill>
                  <a:schemeClr val="bg1"/>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a:t>Ondertitel</a:t>
            </a:r>
            <a:r>
              <a:rPr lang="en-US" dirty="0"/>
              <a:t> </a:t>
            </a:r>
            <a:r>
              <a:rPr lang="en-US" dirty="0" err="1"/>
              <a:t>tussenslide</a:t>
            </a:r>
            <a:endParaRPr lang="nl-BE" dirty="0"/>
          </a:p>
        </p:txBody>
      </p:sp>
      <p:cxnSp>
        <p:nvCxnSpPr>
          <p:cNvPr id="7" name="Rechte verbindingslijn 6">
            <a:extLst>
              <a:ext uri="{FF2B5EF4-FFF2-40B4-BE49-F238E27FC236}">
                <a16:creationId xmlns:a16="http://schemas.microsoft.com/office/drawing/2014/main" xmlns="" id="{F63F2635-E640-954C-B8AC-DDFD256ADDA9}"/>
              </a:ext>
            </a:extLst>
          </p:cNvPr>
          <p:cNvCxnSpPr>
            <a:cxnSpLocks/>
          </p:cNvCxnSpPr>
          <p:nvPr userDrawn="1"/>
        </p:nvCxnSpPr>
        <p:spPr>
          <a:xfrm>
            <a:off x="683568" y="0"/>
            <a:ext cx="0" cy="6851411"/>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Rechte verbindingslijn 8">
            <a:extLst>
              <a:ext uri="{FF2B5EF4-FFF2-40B4-BE49-F238E27FC236}">
                <a16:creationId xmlns:a16="http://schemas.microsoft.com/office/drawing/2014/main" xmlns="" id="{7AA52F23-A63B-FD45-938D-D3893476D43B}"/>
              </a:ext>
            </a:extLst>
          </p:cNvPr>
          <p:cNvCxnSpPr>
            <a:cxnSpLocks/>
          </p:cNvCxnSpPr>
          <p:nvPr userDrawn="1"/>
        </p:nvCxnSpPr>
        <p:spPr>
          <a:xfrm>
            <a:off x="0" y="1844824"/>
            <a:ext cx="91440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Rechte verbindingslijn 11">
            <a:extLst>
              <a:ext uri="{FF2B5EF4-FFF2-40B4-BE49-F238E27FC236}">
                <a16:creationId xmlns:a16="http://schemas.microsoft.com/office/drawing/2014/main" xmlns="" id="{1ED024FD-B9DA-CF4B-AF32-87B71247F435}"/>
              </a:ext>
            </a:extLst>
          </p:cNvPr>
          <p:cNvCxnSpPr>
            <a:cxnSpLocks/>
          </p:cNvCxnSpPr>
          <p:nvPr userDrawn="1"/>
        </p:nvCxnSpPr>
        <p:spPr>
          <a:xfrm>
            <a:off x="0" y="4614724"/>
            <a:ext cx="91440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13" name="Afbeelding 12">
            <a:extLst>
              <a:ext uri="{FF2B5EF4-FFF2-40B4-BE49-F238E27FC236}">
                <a16:creationId xmlns:a16="http://schemas.microsoft.com/office/drawing/2014/main" xmlns="" id="{CE35B244-FE5D-0F49-9DCB-E86A4BF5BD7B}"/>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323528" y="4457243"/>
            <a:ext cx="5463899" cy="554545"/>
          </a:xfrm>
          <a:prstGeom prst="rect">
            <a:avLst/>
          </a:prstGeom>
        </p:spPr>
      </p:pic>
    </p:spTree>
    <p:extLst>
      <p:ext uri="{BB962C8B-B14F-4D97-AF65-F5344CB8AC3E}">
        <p14:creationId xmlns:p14="http://schemas.microsoft.com/office/powerpoint/2010/main" val="1157907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0630" y="330171"/>
            <a:ext cx="8640960" cy="549844"/>
          </a:xfrm>
          <a:ln>
            <a:noFill/>
          </a:ln>
        </p:spPr>
        <p:txBody>
          <a:bodyPr>
            <a:normAutofit/>
          </a:bodyPr>
          <a:lstStyle>
            <a:lvl1pPr algn="l">
              <a:defRPr sz="2400">
                <a:solidFill>
                  <a:schemeClr val="tx1"/>
                </a:solidFill>
                <a:latin typeface="Verdana" pitchFamily="34" charset="0"/>
                <a:ea typeface="Verdana" pitchFamily="34" charset="0"/>
                <a:cs typeface="Verdana" pitchFamily="34" charset="0"/>
              </a:defRPr>
            </a:lvl1pPr>
          </a:lstStyle>
          <a:p>
            <a:r>
              <a:rPr lang="en-US" dirty="0"/>
              <a:t>Click to edit Master title style</a:t>
            </a:r>
            <a:endParaRPr lang="nl-BE" dirty="0"/>
          </a:p>
        </p:txBody>
      </p:sp>
      <p:sp>
        <p:nvSpPr>
          <p:cNvPr id="8" name="Content Placeholder 2"/>
          <p:cNvSpPr>
            <a:spLocks noGrp="1"/>
          </p:cNvSpPr>
          <p:nvPr>
            <p:ph idx="1"/>
          </p:nvPr>
        </p:nvSpPr>
        <p:spPr>
          <a:xfrm>
            <a:off x="480630" y="978243"/>
            <a:ext cx="8640960" cy="5040560"/>
          </a:xfrm>
        </p:spPr>
        <p:txBody>
          <a:bodyPr/>
          <a:lstStyle>
            <a:lvl1pPr>
              <a:buFont typeface="Wingdings" pitchFamily="2" charset="2"/>
              <a:buChar char="§"/>
              <a:defRPr sz="2400">
                <a:solidFill>
                  <a:srgbClr val="474746"/>
                </a:solidFill>
                <a:latin typeface="Verdana" pitchFamily="34" charset="0"/>
                <a:ea typeface="Verdana" pitchFamily="34" charset="0"/>
                <a:cs typeface="Verdana" pitchFamily="34" charset="0"/>
              </a:defRPr>
            </a:lvl1pPr>
            <a:lvl2pPr>
              <a:buFont typeface="Wingdings" pitchFamily="2" charset="2"/>
              <a:buChar char="§"/>
              <a:defRPr sz="2200">
                <a:solidFill>
                  <a:srgbClr val="474746"/>
                </a:solidFill>
                <a:latin typeface="Verdana" pitchFamily="34" charset="0"/>
                <a:ea typeface="Verdana" pitchFamily="34" charset="0"/>
                <a:cs typeface="Verdana" pitchFamily="34" charset="0"/>
              </a:defRPr>
            </a:lvl2pPr>
            <a:lvl3pPr>
              <a:buFont typeface="Wingdings" pitchFamily="2" charset="2"/>
              <a:buChar char="§"/>
              <a:defRPr sz="2000">
                <a:solidFill>
                  <a:srgbClr val="474746"/>
                </a:solidFill>
                <a:latin typeface="Verdana" pitchFamily="34" charset="0"/>
                <a:ea typeface="Verdana" pitchFamily="34" charset="0"/>
                <a:cs typeface="Verdana" pitchFamily="34" charset="0"/>
              </a:defRPr>
            </a:lvl3pPr>
            <a:lvl4pPr>
              <a:buFont typeface="Wingdings" pitchFamily="2" charset="2"/>
              <a:buChar char="§"/>
              <a:defRPr sz="1600">
                <a:solidFill>
                  <a:srgbClr val="474746"/>
                </a:solidFill>
                <a:latin typeface="Verdana" pitchFamily="34" charset="0"/>
                <a:ea typeface="Verdana" pitchFamily="34" charset="0"/>
                <a:cs typeface="Verdana" pitchFamily="34" charset="0"/>
              </a:defRPr>
            </a:lvl4pPr>
            <a:lvl5pPr>
              <a:buFont typeface="Wingdings" pitchFamily="2" charset="2"/>
              <a:buChar char="§"/>
              <a:defRPr sz="1600">
                <a:solidFill>
                  <a:srgbClr val="474746"/>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BE" dirty="0"/>
          </a:p>
        </p:txBody>
      </p:sp>
      <p:cxnSp>
        <p:nvCxnSpPr>
          <p:cNvPr id="10" name="Rechte verbindingslijn 9">
            <a:extLst>
              <a:ext uri="{FF2B5EF4-FFF2-40B4-BE49-F238E27FC236}">
                <a16:creationId xmlns:a16="http://schemas.microsoft.com/office/drawing/2014/main" xmlns="" id="{48082F33-2145-464E-BE0F-CF2BE5DBCC65}"/>
              </a:ext>
            </a:extLst>
          </p:cNvPr>
          <p:cNvCxnSpPr>
            <a:cxnSpLocks/>
          </p:cNvCxnSpPr>
          <p:nvPr userDrawn="1"/>
        </p:nvCxnSpPr>
        <p:spPr>
          <a:xfrm>
            <a:off x="0" y="116632"/>
            <a:ext cx="9144000" cy="0"/>
          </a:xfrm>
          <a:prstGeom prst="line">
            <a:avLst/>
          </a:prstGeom>
          <a:ln w="28575">
            <a:solidFill>
              <a:srgbClr val="1D1E1B"/>
            </a:solidFill>
          </a:ln>
        </p:spPr>
        <p:style>
          <a:lnRef idx="1">
            <a:schemeClr val="accent1"/>
          </a:lnRef>
          <a:fillRef idx="0">
            <a:schemeClr val="accent1"/>
          </a:fillRef>
          <a:effectRef idx="0">
            <a:schemeClr val="accent1"/>
          </a:effectRef>
          <a:fontRef idx="minor">
            <a:schemeClr val="tx1"/>
          </a:fontRef>
        </p:style>
      </p:cxnSp>
      <p:cxnSp>
        <p:nvCxnSpPr>
          <p:cNvPr id="11" name="Rechte verbindingslijn 10">
            <a:extLst>
              <a:ext uri="{FF2B5EF4-FFF2-40B4-BE49-F238E27FC236}">
                <a16:creationId xmlns:a16="http://schemas.microsoft.com/office/drawing/2014/main" xmlns="" id="{F3B74D01-5980-DE46-9E74-8FAC4DDA647C}"/>
              </a:ext>
            </a:extLst>
          </p:cNvPr>
          <p:cNvCxnSpPr>
            <a:cxnSpLocks/>
          </p:cNvCxnSpPr>
          <p:nvPr userDrawn="1"/>
        </p:nvCxnSpPr>
        <p:spPr>
          <a:xfrm>
            <a:off x="9525" y="6388806"/>
            <a:ext cx="9144000" cy="0"/>
          </a:xfrm>
          <a:prstGeom prst="line">
            <a:avLst/>
          </a:prstGeom>
          <a:ln w="19050">
            <a:solidFill>
              <a:srgbClr val="1D1E1B"/>
            </a:solidFill>
          </a:ln>
        </p:spPr>
        <p:style>
          <a:lnRef idx="1">
            <a:schemeClr val="accent1"/>
          </a:lnRef>
          <a:fillRef idx="0">
            <a:schemeClr val="accent1"/>
          </a:fillRef>
          <a:effectRef idx="0">
            <a:schemeClr val="accent1"/>
          </a:effectRef>
          <a:fontRef idx="minor">
            <a:schemeClr val="tx1"/>
          </a:fontRef>
        </p:style>
      </p:cxnSp>
      <p:cxnSp>
        <p:nvCxnSpPr>
          <p:cNvPr id="14" name="Rechte verbindingslijn 13">
            <a:extLst>
              <a:ext uri="{FF2B5EF4-FFF2-40B4-BE49-F238E27FC236}">
                <a16:creationId xmlns:a16="http://schemas.microsoft.com/office/drawing/2014/main" xmlns="" id="{934089A4-8998-4543-9967-8FCB77CB6F0C}"/>
              </a:ext>
            </a:extLst>
          </p:cNvPr>
          <p:cNvCxnSpPr>
            <a:cxnSpLocks/>
          </p:cNvCxnSpPr>
          <p:nvPr userDrawn="1"/>
        </p:nvCxnSpPr>
        <p:spPr>
          <a:xfrm>
            <a:off x="298004" y="0"/>
            <a:ext cx="0" cy="6858000"/>
          </a:xfrm>
          <a:prstGeom prst="line">
            <a:avLst/>
          </a:prstGeom>
          <a:ln w="19050">
            <a:solidFill>
              <a:srgbClr val="1D1E1B"/>
            </a:solidFill>
          </a:ln>
        </p:spPr>
        <p:style>
          <a:lnRef idx="1">
            <a:schemeClr val="accent1"/>
          </a:lnRef>
          <a:fillRef idx="0">
            <a:schemeClr val="accent1"/>
          </a:fillRef>
          <a:effectRef idx="0">
            <a:schemeClr val="accent1"/>
          </a:effectRef>
          <a:fontRef idx="minor">
            <a:schemeClr val="tx1"/>
          </a:fontRef>
        </p:style>
      </p:cxnSp>
      <p:pic>
        <p:nvPicPr>
          <p:cNvPr id="9" name="Afbeelding 8">
            <a:extLst>
              <a:ext uri="{FF2B5EF4-FFF2-40B4-BE49-F238E27FC236}">
                <a16:creationId xmlns:a16="http://schemas.microsoft.com/office/drawing/2014/main" xmlns="" id="{1699E118-631B-4C4E-BBF7-6D4FAC3C5035}"/>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107504" y="6309320"/>
            <a:ext cx="2880320" cy="290067"/>
          </a:xfrm>
          <a:prstGeom prst="rect">
            <a:avLst/>
          </a:prstGeom>
        </p:spPr>
      </p:pic>
    </p:spTree>
    <p:extLst>
      <p:ext uri="{BB962C8B-B14F-4D97-AF65-F5344CB8AC3E}">
        <p14:creationId xmlns:p14="http://schemas.microsoft.com/office/powerpoint/2010/main" val="25777051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nl-BE"/>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0C988CC6-97EB-4A45-9195-47EF7C52919D}" type="datetime1">
              <a:rPr lang="nl-BE"/>
              <a:pPr/>
              <a:t>21/03/2019</a:t>
            </a:fld>
            <a:endParaRPr lang="nl-B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nl-B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0476D89C-E8B9-AE4E-B6DF-5DF853DAFA02}" type="slidenum">
              <a:rPr lang="nl-BE"/>
              <a:pPr/>
              <a:t>‹#›</a:t>
            </a:fld>
            <a:endParaRPr lang="nl-BE"/>
          </a:p>
        </p:txBody>
      </p:sp>
    </p:spTree>
  </p:cSld>
  <p:clrMap bg1="lt1" tx1="dk1" bg2="lt2" tx2="dk2" accent1="accent1" accent2="accent2" accent3="accent3" accent4="accent4" accent5="accent5" accent6="accent6" hlink="hlink" folHlink="folHlink"/>
  <p:sldLayoutIdLst>
    <p:sldLayoutId id="2147483698" r:id="rId1"/>
    <p:sldLayoutId id="2147483696" r:id="rId2"/>
    <p:sldLayoutId id="2147483697" r:id="rId3"/>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05" charset="-128"/>
          <a:cs typeface="ＭＳ Ｐゴシック" pitchFamily="-105"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05" charset="-128"/>
          <a:cs typeface="ＭＳ Ｐゴシック" pitchFamily="-105"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05" charset="-128"/>
          <a:cs typeface="ＭＳ Ｐゴシック" pitchFamily="-105"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05" charset="-128"/>
          <a:cs typeface="ＭＳ Ｐゴシック" pitchFamily="-105"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05" charset="-128"/>
          <a:cs typeface="ＭＳ Ｐゴシック" pitchFamily="-105"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05" charset="-128"/>
          <a:cs typeface="ＭＳ Ｐゴシック" pitchFamily="-105"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hyperlink" Target="mailto:niels.appermont@uhasselt.be" TargetMode="External"/><Relationship Id="rId2" Type="http://schemas.openxmlformats.org/officeDocument/2006/relationships/hyperlink" Target="mailto:elly.vandevelde@uhasselt.b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xmlns="" id="{F9E5EBAE-53D9-AD4B-BCE8-836D661CD5BE}"/>
              </a:ext>
            </a:extLst>
          </p:cNvPr>
          <p:cNvSpPr>
            <a:spLocks noGrp="1"/>
          </p:cNvSpPr>
          <p:nvPr>
            <p:ph type="ctrTitle"/>
          </p:nvPr>
        </p:nvSpPr>
        <p:spPr/>
        <p:txBody>
          <a:bodyPr>
            <a:noAutofit/>
          </a:bodyPr>
          <a:lstStyle/>
          <a:p>
            <a:pPr algn="ctr"/>
            <a:r>
              <a:rPr lang="nl-BE" sz="2400" dirty="0" smtClean="0"/>
              <a:t>Belastingen en stimuli voor </a:t>
            </a:r>
            <a:br>
              <a:rPr lang="nl-BE" sz="2400" dirty="0" smtClean="0"/>
            </a:br>
            <a:r>
              <a:rPr lang="nl-BE" sz="2400" dirty="0" smtClean="0"/>
              <a:t>onroerend goed in België</a:t>
            </a:r>
            <a:endParaRPr lang="nl-BE" sz="2400" dirty="0"/>
          </a:p>
        </p:txBody>
      </p:sp>
      <p:sp>
        <p:nvSpPr>
          <p:cNvPr id="5" name="Ondertitel 4">
            <a:extLst>
              <a:ext uri="{FF2B5EF4-FFF2-40B4-BE49-F238E27FC236}">
                <a16:creationId xmlns:a16="http://schemas.microsoft.com/office/drawing/2014/main" xmlns="" id="{086EBA03-5049-E644-8800-DEDE2C10AD0E}"/>
              </a:ext>
            </a:extLst>
          </p:cNvPr>
          <p:cNvSpPr>
            <a:spLocks noGrp="1"/>
          </p:cNvSpPr>
          <p:nvPr>
            <p:ph type="subTitle" idx="1"/>
          </p:nvPr>
        </p:nvSpPr>
        <p:spPr>
          <a:xfrm>
            <a:off x="899592" y="5401924"/>
            <a:ext cx="6984776" cy="763379"/>
          </a:xfrm>
        </p:spPr>
        <p:txBody>
          <a:bodyPr>
            <a:normAutofit fontScale="92500"/>
          </a:bodyPr>
          <a:lstStyle/>
          <a:p>
            <a:r>
              <a:rPr lang="nl-BE" dirty="0" smtClean="0"/>
              <a:t>Prof. dr. Niels </a:t>
            </a:r>
            <a:r>
              <a:rPr lang="nl-BE" dirty="0" err="1" smtClean="0"/>
              <a:t>Appermont</a:t>
            </a:r>
            <a:r>
              <a:rPr lang="nl-BE" dirty="0" smtClean="0"/>
              <a:t> en prof. dr. Elly Van de Velde</a:t>
            </a:r>
          </a:p>
          <a:p>
            <a:r>
              <a:rPr lang="nl-BE" dirty="0" smtClean="0"/>
              <a:t>21 maart 2019</a:t>
            </a:r>
            <a:endParaRPr lang="nl-BE" dirty="0"/>
          </a:p>
        </p:txBody>
      </p:sp>
    </p:spTree>
    <p:extLst>
      <p:ext uri="{BB962C8B-B14F-4D97-AF65-F5344CB8AC3E}">
        <p14:creationId xmlns:p14="http://schemas.microsoft.com/office/powerpoint/2010/main" val="19294303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normAutofit fontScale="90000"/>
          </a:bodyPr>
          <a:lstStyle/>
          <a:p>
            <a:r>
              <a:rPr lang="nl-NL" dirty="0" smtClean="0"/>
              <a:t>Belastingen en stimuli op verschillende bevoegdheidsniveaus</a:t>
            </a:r>
            <a:endParaRPr lang="nl-NL" dirty="0"/>
          </a:p>
        </p:txBody>
      </p:sp>
      <p:sp>
        <p:nvSpPr>
          <p:cNvPr id="4" name="Subtitel 3"/>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20569187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normAutofit/>
          </a:bodyPr>
          <a:lstStyle/>
          <a:p>
            <a:r>
              <a:rPr lang="nl-NL" dirty="0" smtClean="0"/>
              <a:t>Federaal niveau</a:t>
            </a:r>
            <a:endParaRPr lang="nl-NL" dirty="0"/>
          </a:p>
        </p:txBody>
      </p:sp>
      <p:sp>
        <p:nvSpPr>
          <p:cNvPr id="4" name="Subtitel 3"/>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5356507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Overzicht</a:t>
            </a:r>
            <a:endParaRPr lang="nl-NL" sz="28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400" dirty="0" err="1"/>
              <a:t>Belastbare</a:t>
            </a:r>
            <a:r>
              <a:rPr lang="en-GB" sz="2400" dirty="0"/>
              <a:t> </a:t>
            </a:r>
            <a:r>
              <a:rPr lang="en-GB" sz="2400" dirty="0" err="1"/>
              <a:t>inkomsten</a:t>
            </a:r>
            <a:r>
              <a:rPr lang="en-GB" sz="2400" dirty="0"/>
              <a:t> in de </a:t>
            </a:r>
            <a:r>
              <a:rPr lang="en-GB" sz="2400" dirty="0" err="1"/>
              <a:t>personenbelasting</a:t>
            </a:r>
            <a:endParaRPr lang="en-GB" sz="2400" dirty="0"/>
          </a:p>
          <a:p>
            <a:pPr lvl="1"/>
            <a:r>
              <a:rPr lang="en-GB" sz="2000" dirty="0" err="1"/>
              <a:t>Onroerende</a:t>
            </a:r>
            <a:r>
              <a:rPr lang="en-GB" sz="2000" dirty="0"/>
              <a:t> </a:t>
            </a:r>
            <a:r>
              <a:rPr lang="en-GB" sz="2000" dirty="0" err="1"/>
              <a:t>inkomsten</a:t>
            </a:r>
            <a:endParaRPr lang="en-GB" sz="2000" dirty="0"/>
          </a:p>
          <a:p>
            <a:pPr lvl="1"/>
            <a:r>
              <a:rPr lang="en-GB" sz="2000" dirty="0"/>
              <a:t>Diverse </a:t>
            </a:r>
            <a:r>
              <a:rPr lang="en-GB" sz="2000" dirty="0" err="1"/>
              <a:t>inkomsten</a:t>
            </a:r>
            <a:r>
              <a:rPr lang="en-GB" sz="2000" dirty="0"/>
              <a:t> </a:t>
            </a:r>
          </a:p>
          <a:p>
            <a:pPr lvl="1"/>
            <a:r>
              <a:rPr lang="en-GB" sz="2000" dirty="0" err="1"/>
              <a:t>Beroepsinkomsten</a:t>
            </a:r>
            <a:endParaRPr lang="en-GB" sz="2000" dirty="0"/>
          </a:p>
          <a:p>
            <a:r>
              <a:rPr lang="en-GB" sz="2400" dirty="0" err="1"/>
              <a:t>Belastingverminderingen</a:t>
            </a:r>
            <a:r>
              <a:rPr lang="en-GB" sz="2400" dirty="0"/>
              <a:t> (in het </a:t>
            </a:r>
            <a:r>
              <a:rPr lang="en-GB" sz="2400" dirty="0" err="1"/>
              <a:t>Vlaamse</a:t>
            </a:r>
            <a:r>
              <a:rPr lang="en-GB" sz="2400" dirty="0"/>
              <a:t> </a:t>
            </a:r>
            <a:r>
              <a:rPr lang="en-GB" sz="2400" dirty="0" err="1"/>
              <a:t>Gewest</a:t>
            </a:r>
            <a:r>
              <a:rPr lang="en-GB" sz="2400" dirty="0"/>
              <a:t>) </a:t>
            </a:r>
          </a:p>
        </p:txBody>
      </p:sp>
    </p:spTree>
    <p:extLst>
      <p:ext uri="{BB962C8B-B14F-4D97-AF65-F5344CB8AC3E}">
        <p14:creationId xmlns:p14="http://schemas.microsoft.com/office/powerpoint/2010/main" val="24131559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a:latin typeface="+mj-lt"/>
              </a:rPr>
              <a:t>O</a:t>
            </a:r>
            <a:r>
              <a:rPr lang="nl-NL" sz="2800" b="1" dirty="0" smtClean="0">
                <a:latin typeface="+mj-lt"/>
              </a:rPr>
              <a:t>nroerende inkomsten </a:t>
            </a:r>
            <a:r>
              <a:rPr lang="nl-NL" sz="2000" b="1" dirty="0" smtClean="0">
                <a:latin typeface="+mj-lt"/>
              </a:rPr>
              <a:t>(art. 7 en 228, §2, 1° WIB92)</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400" dirty="0" smtClean="0"/>
              <a:t>In </a:t>
            </a:r>
            <a:r>
              <a:rPr lang="en-GB" sz="2400" dirty="0" err="1" smtClean="0"/>
              <a:t>België</a:t>
            </a:r>
            <a:r>
              <a:rPr lang="en-GB" sz="2400" dirty="0" smtClean="0"/>
              <a:t> </a:t>
            </a:r>
            <a:r>
              <a:rPr lang="en-GB" sz="2400" dirty="0" err="1" smtClean="0"/>
              <a:t>gelegen</a:t>
            </a:r>
            <a:r>
              <a:rPr lang="en-GB" sz="2400" dirty="0" smtClean="0"/>
              <a:t> </a:t>
            </a:r>
            <a:r>
              <a:rPr lang="en-GB" sz="2400" dirty="0" err="1" smtClean="0"/>
              <a:t>onroerende</a:t>
            </a:r>
            <a:r>
              <a:rPr lang="en-GB" sz="2400" dirty="0" smtClean="0"/>
              <a:t> </a:t>
            </a:r>
            <a:r>
              <a:rPr lang="en-GB" sz="2400" dirty="0" err="1" smtClean="0"/>
              <a:t>goederen</a:t>
            </a:r>
            <a:endParaRPr lang="en-GB" sz="2400" dirty="0" smtClean="0"/>
          </a:p>
          <a:p>
            <a:pPr lvl="1"/>
            <a:r>
              <a:rPr lang="en-GB" sz="2400" dirty="0" err="1" smtClean="0"/>
              <a:t>Niet</a:t>
            </a:r>
            <a:r>
              <a:rPr lang="en-GB" sz="2400" dirty="0" smtClean="0"/>
              <a:t> </a:t>
            </a:r>
            <a:r>
              <a:rPr lang="en-GB" sz="2400" dirty="0" err="1" smtClean="0"/>
              <a:t>verhuurd</a:t>
            </a:r>
            <a:r>
              <a:rPr lang="en-GB" sz="2400" dirty="0" smtClean="0"/>
              <a:t>: KI + 40% </a:t>
            </a:r>
          </a:p>
          <a:p>
            <a:pPr lvl="1"/>
            <a:r>
              <a:rPr lang="en-GB" sz="2400" dirty="0" err="1" smtClean="0"/>
              <a:t>Wel</a:t>
            </a:r>
            <a:r>
              <a:rPr lang="en-GB" sz="2400" dirty="0" smtClean="0"/>
              <a:t> </a:t>
            </a:r>
            <a:r>
              <a:rPr lang="en-GB" sz="2400" dirty="0" err="1" smtClean="0"/>
              <a:t>verhuurd</a:t>
            </a:r>
            <a:r>
              <a:rPr lang="en-GB" sz="2400" dirty="0" smtClean="0"/>
              <a:t>: </a:t>
            </a:r>
          </a:p>
          <a:p>
            <a:pPr lvl="2"/>
            <a:r>
              <a:rPr lang="en-GB" dirty="0" err="1" smtClean="0"/>
              <a:t>aan</a:t>
            </a:r>
            <a:r>
              <a:rPr lang="en-GB" dirty="0" smtClean="0"/>
              <a:t> </a:t>
            </a:r>
            <a:r>
              <a:rPr lang="en-GB" dirty="0" err="1" smtClean="0"/>
              <a:t>een</a:t>
            </a:r>
            <a:r>
              <a:rPr lang="en-GB" dirty="0" smtClean="0"/>
              <a:t> </a:t>
            </a:r>
            <a:r>
              <a:rPr lang="en-GB" dirty="0" err="1" smtClean="0"/>
              <a:t>natuurlijke</a:t>
            </a:r>
            <a:r>
              <a:rPr lang="en-GB" dirty="0" smtClean="0"/>
              <a:t> person die het OG </a:t>
            </a:r>
            <a:r>
              <a:rPr lang="en-GB" dirty="0" err="1" smtClean="0"/>
              <a:t>noch</a:t>
            </a:r>
            <a:r>
              <a:rPr lang="en-GB" dirty="0" smtClean="0"/>
              <a:t> </a:t>
            </a:r>
            <a:r>
              <a:rPr lang="en-GB" dirty="0" err="1" smtClean="0"/>
              <a:t>geheel</a:t>
            </a:r>
            <a:r>
              <a:rPr lang="en-GB" dirty="0" smtClean="0"/>
              <a:t>, </a:t>
            </a:r>
            <a:r>
              <a:rPr lang="en-GB" dirty="0" err="1" smtClean="0"/>
              <a:t>noch</a:t>
            </a:r>
            <a:r>
              <a:rPr lang="en-GB" dirty="0" smtClean="0"/>
              <a:t> </a:t>
            </a:r>
            <a:r>
              <a:rPr lang="en-GB" dirty="0" err="1" smtClean="0"/>
              <a:t>gedeeltelijk</a:t>
            </a:r>
            <a:r>
              <a:rPr lang="en-GB" dirty="0" smtClean="0"/>
              <a:t> </a:t>
            </a:r>
            <a:r>
              <a:rPr lang="en-GB" dirty="0" err="1" smtClean="0"/>
              <a:t>gebruikt</a:t>
            </a:r>
            <a:r>
              <a:rPr lang="en-GB" dirty="0" smtClean="0"/>
              <a:t> </a:t>
            </a:r>
            <a:r>
              <a:rPr lang="en-GB" dirty="0" err="1" smtClean="0"/>
              <a:t>voor</a:t>
            </a:r>
            <a:r>
              <a:rPr lang="en-GB" dirty="0" smtClean="0"/>
              <a:t> het </a:t>
            </a:r>
            <a:r>
              <a:rPr lang="en-GB" dirty="0" err="1" smtClean="0"/>
              <a:t>uitoefenen</a:t>
            </a:r>
            <a:r>
              <a:rPr lang="en-GB" dirty="0" smtClean="0"/>
              <a:t> van </a:t>
            </a:r>
            <a:r>
              <a:rPr lang="en-GB" dirty="0" err="1" smtClean="0"/>
              <a:t>zijn</a:t>
            </a:r>
            <a:r>
              <a:rPr lang="en-GB" dirty="0" smtClean="0"/>
              <a:t> </a:t>
            </a:r>
            <a:r>
              <a:rPr lang="en-GB" dirty="0" err="1" smtClean="0"/>
              <a:t>beroepswerkzaamheid</a:t>
            </a:r>
            <a:r>
              <a:rPr lang="en-GB" dirty="0" smtClean="0"/>
              <a:t>: KI + 40%</a:t>
            </a:r>
          </a:p>
          <a:p>
            <a:pPr lvl="2"/>
            <a:r>
              <a:rPr lang="en-GB" dirty="0"/>
              <a:t>i</a:t>
            </a:r>
            <a:r>
              <a:rPr lang="en-GB" dirty="0" smtClean="0"/>
              <a:t>n </a:t>
            </a:r>
            <a:r>
              <a:rPr lang="en-GB" dirty="0" err="1" smtClean="0"/>
              <a:t>alle</a:t>
            </a:r>
            <a:r>
              <a:rPr lang="en-GB" dirty="0" smtClean="0"/>
              <a:t> </a:t>
            </a:r>
            <a:r>
              <a:rPr lang="en-GB" dirty="0" err="1" smtClean="0"/>
              <a:t>andere</a:t>
            </a:r>
            <a:r>
              <a:rPr lang="en-GB" dirty="0" smtClean="0"/>
              <a:t> </a:t>
            </a:r>
            <a:r>
              <a:rPr lang="en-GB" dirty="0" err="1" smtClean="0"/>
              <a:t>gevallen</a:t>
            </a:r>
            <a:r>
              <a:rPr lang="en-GB" dirty="0" smtClean="0"/>
              <a:t>: het </a:t>
            </a:r>
            <a:r>
              <a:rPr lang="en-GB" dirty="0" err="1" smtClean="0"/>
              <a:t>totale</a:t>
            </a:r>
            <a:r>
              <a:rPr lang="en-GB" dirty="0" smtClean="0"/>
              <a:t> </a:t>
            </a:r>
            <a:r>
              <a:rPr lang="en-GB" dirty="0" err="1" smtClean="0"/>
              <a:t>bedrag</a:t>
            </a:r>
            <a:r>
              <a:rPr lang="en-GB" dirty="0" smtClean="0"/>
              <a:t> van de </a:t>
            </a:r>
            <a:r>
              <a:rPr lang="en-GB" dirty="0" err="1" smtClean="0"/>
              <a:t>huurprijs</a:t>
            </a:r>
            <a:r>
              <a:rPr lang="en-GB" dirty="0" smtClean="0"/>
              <a:t> </a:t>
            </a:r>
            <a:r>
              <a:rPr lang="en-GB" dirty="0" err="1" smtClean="0"/>
              <a:t>en</a:t>
            </a:r>
            <a:r>
              <a:rPr lang="en-GB" dirty="0" smtClean="0"/>
              <a:t> de </a:t>
            </a:r>
            <a:r>
              <a:rPr lang="en-GB" dirty="0" err="1" smtClean="0"/>
              <a:t>huurvoordelen</a:t>
            </a:r>
            <a:r>
              <a:rPr lang="en-GB" dirty="0" smtClean="0"/>
              <a:t> – </a:t>
            </a:r>
            <a:r>
              <a:rPr lang="en-GB" dirty="0" err="1" smtClean="0"/>
              <a:t>niet</a:t>
            </a:r>
            <a:r>
              <a:rPr lang="en-GB" dirty="0" smtClean="0"/>
              <a:t> lager </a:t>
            </a:r>
            <a:r>
              <a:rPr lang="en-GB" dirty="0" err="1" smtClean="0"/>
              <a:t>dan</a:t>
            </a:r>
            <a:r>
              <a:rPr lang="en-GB" dirty="0" smtClean="0"/>
              <a:t> het </a:t>
            </a:r>
            <a:r>
              <a:rPr lang="en-GB" dirty="0" err="1" smtClean="0"/>
              <a:t>geïndexeerd</a:t>
            </a:r>
            <a:r>
              <a:rPr lang="en-GB" dirty="0" smtClean="0"/>
              <a:t> KI + 40% (</a:t>
            </a:r>
            <a:r>
              <a:rPr lang="en-GB" dirty="0" err="1" smtClean="0"/>
              <a:t>enkele</a:t>
            </a:r>
            <a:r>
              <a:rPr lang="en-GB" dirty="0" smtClean="0"/>
              <a:t> </a:t>
            </a:r>
            <a:r>
              <a:rPr lang="en-GB" dirty="0" err="1" smtClean="0"/>
              <a:t>uitzonderingen</a:t>
            </a:r>
            <a:r>
              <a:rPr lang="en-GB" dirty="0" smtClean="0"/>
              <a:t>) </a:t>
            </a:r>
          </a:p>
          <a:p>
            <a:r>
              <a:rPr lang="en-GB" sz="1800" dirty="0" smtClean="0"/>
              <a:t>In het </a:t>
            </a:r>
            <a:r>
              <a:rPr lang="en-GB" sz="1800" dirty="0" err="1" smtClean="0"/>
              <a:t>buitenland</a:t>
            </a:r>
            <a:r>
              <a:rPr lang="en-GB" sz="1800" dirty="0" smtClean="0"/>
              <a:t> </a:t>
            </a:r>
            <a:r>
              <a:rPr lang="en-GB" sz="1800" dirty="0" err="1" smtClean="0"/>
              <a:t>gelegen</a:t>
            </a:r>
            <a:r>
              <a:rPr lang="en-GB" sz="1800" dirty="0" smtClean="0"/>
              <a:t> </a:t>
            </a:r>
            <a:r>
              <a:rPr lang="en-GB" sz="1800" dirty="0" err="1" smtClean="0"/>
              <a:t>onroerende</a:t>
            </a:r>
            <a:r>
              <a:rPr lang="en-GB" sz="1800" dirty="0" smtClean="0"/>
              <a:t> </a:t>
            </a:r>
            <a:r>
              <a:rPr lang="en-GB" sz="1800" dirty="0" err="1" smtClean="0"/>
              <a:t>goederen</a:t>
            </a:r>
            <a:endParaRPr lang="en-GB" sz="1800" dirty="0" smtClean="0"/>
          </a:p>
          <a:p>
            <a:pPr lvl="1"/>
            <a:r>
              <a:rPr lang="en-GB" sz="1800" dirty="0" err="1" smtClean="0"/>
              <a:t>Niet</a:t>
            </a:r>
            <a:r>
              <a:rPr lang="en-GB" sz="1800" dirty="0" smtClean="0"/>
              <a:t> </a:t>
            </a:r>
            <a:r>
              <a:rPr lang="en-GB" sz="1800" dirty="0" err="1" smtClean="0"/>
              <a:t>verhuurd</a:t>
            </a:r>
            <a:r>
              <a:rPr lang="en-GB" sz="1800" dirty="0" smtClean="0"/>
              <a:t>: </a:t>
            </a:r>
            <a:r>
              <a:rPr lang="en-GB" sz="1800" dirty="0" err="1" smtClean="0"/>
              <a:t>huurwaarde</a:t>
            </a:r>
            <a:endParaRPr lang="en-GB" sz="1800" dirty="0" smtClean="0"/>
          </a:p>
          <a:p>
            <a:pPr lvl="1"/>
            <a:r>
              <a:rPr lang="en-GB" sz="1800" dirty="0" err="1" smtClean="0"/>
              <a:t>Wel</a:t>
            </a:r>
            <a:r>
              <a:rPr lang="en-GB" sz="1800" dirty="0" smtClean="0"/>
              <a:t> </a:t>
            </a:r>
            <a:r>
              <a:rPr lang="en-GB" sz="1800" dirty="0" err="1" smtClean="0"/>
              <a:t>verhuurd</a:t>
            </a:r>
            <a:r>
              <a:rPr lang="en-GB" sz="1800" dirty="0" smtClean="0"/>
              <a:t>: het </a:t>
            </a:r>
            <a:r>
              <a:rPr lang="en-GB" sz="1800" dirty="0" err="1" smtClean="0"/>
              <a:t>totale</a:t>
            </a:r>
            <a:r>
              <a:rPr lang="en-GB" sz="1800" dirty="0" smtClean="0"/>
              <a:t> </a:t>
            </a:r>
            <a:r>
              <a:rPr lang="en-GB" sz="1800" dirty="0" err="1" smtClean="0"/>
              <a:t>bedrag</a:t>
            </a:r>
            <a:r>
              <a:rPr lang="en-GB" sz="1800" dirty="0" smtClean="0"/>
              <a:t> van de </a:t>
            </a:r>
            <a:r>
              <a:rPr lang="en-GB" sz="1800" dirty="0" err="1" smtClean="0"/>
              <a:t>huurprijs</a:t>
            </a:r>
            <a:r>
              <a:rPr lang="en-GB" sz="1800" dirty="0" smtClean="0"/>
              <a:t> </a:t>
            </a:r>
            <a:r>
              <a:rPr lang="en-GB" sz="1800" dirty="0" err="1" smtClean="0"/>
              <a:t>en</a:t>
            </a:r>
            <a:r>
              <a:rPr lang="en-GB" sz="1800" dirty="0" smtClean="0"/>
              <a:t> de </a:t>
            </a:r>
            <a:r>
              <a:rPr lang="en-GB" sz="1800" dirty="0" err="1" smtClean="0"/>
              <a:t>huurvoordelen</a:t>
            </a:r>
            <a:endParaRPr lang="en-GB" sz="1800" dirty="0" smtClean="0"/>
          </a:p>
          <a:p>
            <a:r>
              <a:rPr lang="en-GB" sz="2400" dirty="0" err="1" smtClean="0"/>
              <a:t>Belastbaar</a:t>
            </a:r>
            <a:r>
              <a:rPr lang="en-GB" sz="2400" dirty="0" smtClean="0"/>
              <a:t> </a:t>
            </a:r>
            <a:r>
              <a:rPr lang="en-GB" sz="2400" dirty="0" err="1" smtClean="0"/>
              <a:t>bij</a:t>
            </a:r>
            <a:r>
              <a:rPr lang="en-GB" sz="2400" dirty="0" smtClean="0"/>
              <a:t> de </a:t>
            </a:r>
            <a:r>
              <a:rPr lang="en-GB" sz="2400" dirty="0" err="1" smtClean="0"/>
              <a:t>eigenaar</a:t>
            </a:r>
            <a:r>
              <a:rPr lang="en-GB" sz="2400" dirty="0" smtClean="0"/>
              <a:t> </a:t>
            </a:r>
            <a:r>
              <a:rPr lang="en-GB" sz="2400" dirty="0" err="1" smtClean="0"/>
              <a:t>e.a</a:t>
            </a:r>
            <a:r>
              <a:rPr lang="en-GB" sz="2400" dirty="0" smtClean="0"/>
              <a:t>., </a:t>
            </a:r>
            <a:r>
              <a:rPr lang="en-GB" sz="2400" dirty="0" err="1" smtClean="0"/>
              <a:t>tenzij</a:t>
            </a:r>
            <a:r>
              <a:rPr lang="en-GB" sz="2400" dirty="0" smtClean="0"/>
              <a:t> </a:t>
            </a:r>
            <a:r>
              <a:rPr lang="en-GB" sz="2400" dirty="0" err="1" smtClean="0"/>
              <a:t>vermogensrechtelijke</a:t>
            </a:r>
            <a:r>
              <a:rPr lang="en-GB" sz="2400" dirty="0" smtClean="0"/>
              <a:t> </a:t>
            </a:r>
            <a:r>
              <a:rPr lang="en-GB" sz="2400" dirty="0" err="1" smtClean="0"/>
              <a:t>toewijzigingsregels</a:t>
            </a:r>
            <a:r>
              <a:rPr lang="en-GB" sz="2400" dirty="0" smtClean="0"/>
              <a:t> </a:t>
            </a:r>
            <a:r>
              <a:rPr lang="en-GB" sz="1800" dirty="0" smtClean="0"/>
              <a:t>(art. 127 WIB92)</a:t>
            </a:r>
            <a:r>
              <a:rPr lang="en-GB" sz="2400" dirty="0" smtClean="0"/>
              <a:t> </a:t>
            </a:r>
          </a:p>
        </p:txBody>
      </p:sp>
    </p:spTree>
    <p:extLst>
      <p:ext uri="{BB962C8B-B14F-4D97-AF65-F5344CB8AC3E}">
        <p14:creationId xmlns:p14="http://schemas.microsoft.com/office/powerpoint/2010/main" val="1708645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a:latin typeface="+mj-lt"/>
              </a:rPr>
              <a:t>O</a:t>
            </a:r>
            <a:r>
              <a:rPr lang="nl-NL" sz="2800" b="1" dirty="0" smtClean="0">
                <a:latin typeface="+mj-lt"/>
              </a:rPr>
              <a:t>nroerende inkomsten</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400" dirty="0" err="1" smtClean="0"/>
              <a:t>Vrijstellingen</a:t>
            </a:r>
            <a:r>
              <a:rPr lang="en-GB" sz="2400" dirty="0" smtClean="0"/>
              <a:t> </a:t>
            </a:r>
            <a:r>
              <a:rPr lang="en-GB" sz="2400" dirty="0" err="1" smtClean="0"/>
              <a:t>en</a:t>
            </a:r>
            <a:r>
              <a:rPr lang="en-GB" sz="2400" dirty="0" smtClean="0"/>
              <a:t> </a:t>
            </a:r>
            <a:r>
              <a:rPr lang="en-GB" sz="2400" dirty="0" err="1" smtClean="0"/>
              <a:t>verminderingen</a:t>
            </a:r>
            <a:endParaRPr lang="en-GB" sz="2400" dirty="0" smtClean="0"/>
          </a:p>
          <a:p>
            <a:pPr lvl="1"/>
            <a:r>
              <a:rPr lang="en-GB" sz="2000" dirty="0" err="1" smtClean="0"/>
              <a:t>Onroerende</a:t>
            </a:r>
            <a:r>
              <a:rPr lang="en-GB" sz="2000" dirty="0" smtClean="0"/>
              <a:t> </a:t>
            </a:r>
            <a:r>
              <a:rPr lang="en-GB" sz="2000" dirty="0" err="1" smtClean="0"/>
              <a:t>goederen</a:t>
            </a:r>
            <a:r>
              <a:rPr lang="en-GB" sz="2000" dirty="0" smtClean="0"/>
              <a:t> </a:t>
            </a:r>
            <a:r>
              <a:rPr lang="en-GB" sz="2000" dirty="0" err="1" smtClean="0"/>
              <a:t>bestemd</a:t>
            </a:r>
            <a:r>
              <a:rPr lang="en-GB" sz="2000" dirty="0" smtClean="0"/>
              <a:t> </a:t>
            </a:r>
            <a:r>
              <a:rPr lang="en-GB" sz="2000" dirty="0" err="1" smtClean="0"/>
              <a:t>voor</a:t>
            </a:r>
            <a:r>
              <a:rPr lang="en-GB" sz="2000" dirty="0" smtClean="0"/>
              <a:t> </a:t>
            </a:r>
            <a:r>
              <a:rPr lang="en-GB" sz="2000" dirty="0" err="1" smtClean="0"/>
              <a:t>bepaalde</a:t>
            </a:r>
            <a:r>
              <a:rPr lang="en-GB" sz="2000" dirty="0" smtClean="0"/>
              <a:t> </a:t>
            </a:r>
            <a:r>
              <a:rPr lang="en-GB" sz="2000" dirty="0" err="1" smtClean="0"/>
              <a:t>doeleinden</a:t>
            </a:r>
            <a:r>
              <a:rPr lang="en-GB" sz="2000" dirty="0" smtClean="0"/>
              <a:t> (art. 12 §1 WIB92): </a:t>
            </a:r>
            <a:r>
              <a:rPr lang="en-GB" sz="2000" dirty="0" err="1" smtClean="0"/>
              <a:t>onderwijs</a:t>
            </a:r>
            <a:r>
              <a:rPr lang="en-GB" sz="2000" dirty="0" smtClean="0"/>
              <a:t>, </a:t>
            </a:r>
            <a:r>
              <a:rPr lang="en-GB" sz="2000" dirty="0" err="1" smtClean="0"/>
              <a:t>hospitalen</a:t>
            </a:r>
            <a:r>
              <a:rPr lang="en-GB" sz="2000" dirty="0" smtClean="0"/>
              <a:t>, … </a:t>
            </a:r>
          </a:p>
          <a:p>
            <a:pPr lvl="1">
              <a:buFont typeface="Wingdings" panose="05000000000000000000" pitchFamily="2" charset="2"/>
              <a:buChar char="Ø"/>
            </a:pPr>
            <a:r>
              <a:rPr lang="en-GB" sz="2000" dirty="0" err="1" smtClean="0"/>
              <a:t>Geldt</a:t>
            </a:r>
            <a:r>
              <a:rPr lang="en-GB" sz="2000" dirty="0" smtClean="0"/>
              <a:t> </a:t>
            </a:r>
            <a:r>
              <a:rPr lang="en-GB" sz="2000" dirty="0" err="1" smtClean="0"/>
              <a:t>ook</a:t>
            </a:r>
            <a:r>
              <a:rPr lang="en-GB" sz="2000" dirty="0" smtClean="0"/>
              <a:t> </a:t>
            </a:r>
            <a:r>
              <a:rPr lang="en-GB" sz="2000" dirty="0" err="1" smtClean="0"/>
              <a:t>voor</a:t>
            </a:r>
            <a:r>
              <a:rPr lang="en-GB" sz="2000" dirty="0" smtClean="0"/>
              <a:t> </a:t>
            </a:r>
            <a:r>
              <a:rPr lang="en-GB" sz="2000" dirty="0" err="1" smtClean="0"/>
              <a:t>onroerende</a:t>
            </a:r>
            <a:r>
              <a:rPr lang="en-GB" sz="2000" dirty="0" smtClean="0"/>
              <a:t> </a:t>
            </a:r>
            <a:r>
              <a:rPr lang="en-GB" sz="2000" dirty="0" err="1" smtClean="0"/>
              <a:t>voorheffing</a:t>
            </a:r>
            <a:r>
              <a:rPr lang="en-GB" sz="2000" dirty="0" smtClean="0"/>
              <a:t> (art. 2.1.6.0.1, </a:t>
            </a:r>
            <a:r>
              <a:rPr lang="en-GB" sz="2000" dirty="0" err="1" smtClean="0"/>
              <a:t>eerste</a:t>
            </a:r>
            <a:r>
              <a:rPr lang="en-GB" sz="2000" dirty="0" smtClean="0"/>
              <a:t> lid, 1°VCF)</a:t>
            </a:r>
          </a:p>
          <a:p>
            <a:pPr marL="457200" lvl="1" indent="0">
              <a:buNone/>
            </a:pPr>
            <a:endParaRPr lang="en-GB" sz="2000" dirty="0" smtClean="0"/>
          </a:p>
          <a:p>
            <a:pPr lvl="1"/>
            <a:r>
              <a:rPr lang="en-GB" sz="2000" dirty="0" err="1" smtClean="0"/>
              <a:t>Onproductieve</a:t>
            </a:r>
            <a:r>
              <a:rPr lang="en-GB" sz="2000" dirty="0" smtClean="0"/>
              <a:t> </a:t>
            </a:r>
            <a:r>
              <a:rPr lang="en-GB" sz="2000" dirty="0" err="1" smtClean="0"/>
              <a:t>en</a:t>
            </a:r>
            <a:r>
              <a:rPr lang="en-GB" sz="2000" dirty="0" smtClean="0"/>
              <a:t> </a:t>
            </a:r>
            <a:r>
              <a:rPr lang="en-GB" sz="2000" dirty="0" err="1" smtClean="0"/>
              <a:t>vernielde</a:t>
            </a:r>
            <a:r>
              <a:rPr lang="en-GB" sz="2000" dirty="0" smtClean="0"/>
              <a:t> </a:t>
            </a:r>
            <a:r>
              <a:rPr lang="en-GB" sz="2000" dirty="0" err="1" smtClean="0"/>
              <a:t>onroerende</a:t>
            </a:r>
            <a:r>
              <a:rPr lang="en-GB" sz="2000" dirty="0" smtClean="0"/>
              <a:t> </a:t>
            </a:r>
            <a:r>
              <a:rPr lang="en-GB" sz="2000" dirty="0" err="1" smtClean="0"/>
              <a:t>goederen</a:t>
            </a:r>
            <a:r>
              <a:rPr lang="en-GB" sz="2000" dirty="0" smtClean="0"/>
              <a:t> (art. 15 §1 WIB92): </a:t>
            </a:r>
            <a:r>
              <a:rPr lang="en-GB" sz="2000" dirty="0" err="1" smtClean="0"/>
              <a:t>proportionele</a:t>
            </a:r>
            <a:r>
              <a:rPr lang="en-GB" sz="2000" dirty="0" smtClean="0"/>
              <a:t> </a:t>
            </a:r>
            <a:r>
              <a:rPr lang="en-GB" sz="2000" dirty="0" err="1" smtClean="0"/>
              <a:t>vermindering</a:t>
            </a:r>
            <a:r>
              <a:rPr lang="en-GB" sz="2000" dirty="0" smtClean="0"/>
              <a:t> van het KI </a:t>
            </a:r>
            <a:r>
              <a:rPr lang="en-GB" sz="2000" dirty="0" err="1" smtClean="0"/>
              <a:t>volgens</a:t>
            </a:r>
            <a:r>
              <a:rPr lang="en-GB" sz="2000" dirty="0" smtClean="0"/>
              <a:t> </a:t>
            </a:r>
            <a:r>
              <a:rPr lang="en-GB" sz="2000" dirty="0" err="1" smtClean="0"/>
              <a:t>duur</a:t>
            </a:r>
            <a:r>
              <a:rPr lang="en-GB" sz="2000" dirty="0" smtClean="0"/>
              <a:t> </a:t>
            </a:r>
            <a:r>
              <a:rPr lang="en-GB" sz="2000" dirty="0" err="1" smtClean="0"/>
              <a:t>en</a:t>
            </a:r>
            <a:r>
              <a:rPr lang="en-GB" sz="2000" dirty="0" smtClean="0"/>
              <a:t> </a:t>
            </a:r>
            <a:r>
              <a:rPr lang="en-GB" sz="2000" dirty="0" err="1" smtClean="0"/>
              <a:t>omvang</a:t>
            </a:r>
            <a:r>
              <a:rPr lang="en-GB" sz="2000" dirty="0"/>
              <a:t> </a:t>
            </a:r>
            <a:r>
              <a:rPr lang="en-GB" sz="2000" dirty="0" err="1" smtClean="0"/>
              <a:t>indien</a:t>
            </a:r>
            <a:endParaRPr lang="en-GB" sz="2000" dirty="0" smtClean="0"/>
          </a:p>
          <a:p>
            <a:pPr lvl="2"/>
            <a:r>
              <a:rPr lang="en-GB" sz="1600" dirty="0" err="1"/>
              <a:t>n</a:t>
            </a:r>
            <a:r>
              <a:rPr lang="en-GB" sz="1600" dirty="0" err="1" smtClean="0"/>
              <a:t>iet-gemeubileerd</a:t>
            </a:r>
            <a:r>
              <a:rPr lang="en-GB" sz="1600" dirty="0" smtClean="0"/>
              <a:t> </a:t>
            </a:r>
            <a:r>
              <a:rPr lang="en-GB" sz="1600" dirty="0" err="1" smtClean="0"/>
              <a:t>gebouw</a:t>
            </a:r>
            <a:r>
              <a:rPr lang="en-GB" sz="1600" dirty="0" smtClean="0"/>
              <a:t> in de loop van het </a:t>
            </a:r>
            <a:r>
              <a:rPr lang="en-GB" sz="1600" dirty="0" err="1" smtClean="0"/>
              <a:t>jaar</a:t>
            </a:r>
            <a:r>
              <a:rPr lang="en-GB" sz="1600" dirty="0" smtClean="0"/>
              <a:t> ten </a:t>
            </a:r>
            <a:r>
              <a:rPr lang="en-GB" sz="1600" dirty="0" err="1" smtClean="0"/>
              <a:t>minste</a:t>
            </a:r>
            <a:r>
              <a:rPr lang="en-GB" sz="1600" dirty="0" smtClean="0"/>
              <a:t> 90 </a:t>
            </a:r>
            <a:r>
              <a:rPr lang="en-GB" sz="1600" dirty="0" err="1" smtClean="0"/>
              <a:t>dagen</a:t>
            </a:r>
            <a:r>
              <a:rPr lang="en-GB" sz="1600" dirty="0" smtClean="0"/>
              <a:t> </a:t>
            </a:r>
            <a:r>
              <a:rPr lang="en-GB" sz="1600" dirty="0" err="1" smtClean="0"/>
              <a:t>volstrekt</a:t>
            </a:r>
            <a:r>
              <a:rPr lang="en-GB" sz="1600" dirty="0" smtClean="0"/>
              <a:t> </a:t>
            </a:r>
            <a:r>
              <a:rPr lang="en-GB" sz="1600" dirty="0" err="1" smtClean="0"/>
              <a:t>niet</a:t>
            </a:r>
            <a:r>
              <a:rPr lang="en-GB" sz="1600" dirty="0" smtClean="0"/>
              <a:t> in </a:t>
            </a:r>
            <a:r>
              <a:rPr lang="en-GB" sz="1600" dirty="0" err="1" smtClean="0"/>
              <a:t>gebruik</a:t>
            </a:r>
            <a:r>
              <a:rPr lang="en-GB" sz="1600" dirty="0" smtClean="0"/>
              <a:t> </a:t>
            </a:r>
            <a:r>
              <a:rPr lang="en-GB" sz="1600" dirty="0" err="1" smtClean="0"/>
              <a:t>en</a:t>
            </a:r>
            <a:r>
              <a:rPr lang="en-GB" sz="1600" dirty="0" smtClean="0"/>
              <a:t> </a:t>
            </a:r>
            <a:r>
              <a:rPr lang="en-GB" sz="1600" dirty="0" err="1" smtClean="0"/>
              <a:t>volstrekt</a:t>
            </a:r>
            <a:r>
              <a:rPr lang="en-GB" sz="1600" dirty="0" smtClean="0"/>
              <a:t> </a:t>
            </a:r>
            <a:r>
              <a:rPr lang="en-GB" sz="1600" dirty="0" err="1" smtClean="0"/>
              <a:t>geen</a:t>
            </a:r>
            <a:r>
              <a:rPr lang="en-GB" sz="1600" dirty="0" smtClean="0"/>
              <a:t> </a:t>
            </a:r>
            <a:r>
              <a:rPr lang="en-GB" sz="1600" dirty="0" err="1" smtClean="0"/>
              <a:t>inkomsten</a:t>
            </a:r>
            <a:r>
              <a:rPr lang="en-GB" sz="1600" dirty="0" smtClean="0"/>
              <a:t> </a:t>
            </a:r>
            <a:r>
              <a:rPr lang="en-GB" sz="1600" dirty="0" err="1" smtClean="0"/>
              <a:t>opgeleverd</a:t>
            </a:r>
            <a:r>
              <a:rPr lang="en-GB" sz="1600" dirty="0" smtClean="0"/>
              <a:t> (</a:t>
            </a:r>
            <a:r>
              <a:rPr lang="en-GB" sz="1600" dirty="0" err="1" smtClean="0"/>
              <a:t>onafhankelijk</a:t>
            </a:r>
            <a:r>
              <a:rPr lang="en-GB" sz="1600" dirty="0" smtClean="0"/>
              <a:t> van de </a:t>
            </a:r>
            <a:r>
              <a:rPr lang="en-GB" sz="1600" dirty="0" err="1" smtClean="0"/>
              <a:t>wil</a:t>
            </a:r>
            <a:r>
              <a:rPr lang="en-GB" sz="1600" dirty="0" smtClean="0"/>
              <a:t>!)</a:t>
            </a:r>
          </a:p>
          <a:p>
            <a:pPr lvl="2"/>
            <a:r>
              <a:rPr lang="en-GB" sz="1600" dirty="0" err="1"/>
              <a:t>e</a:t>
            </a:r>
            <a:r>
              <a:rPr lang="en-GB" sz="1600" dirty="0" err="1" smtClean="0"/>
              <a:t>en</a:t>
            </a:r>
            <a:r>
              <a:rPr lang="en-GB" sz="1600" dirty="0" smtClean="0"/>
              <a:t> </a:t>
            </a:r>
            <a:r>
              <a:rPr lang="en-GB" sz="1600" dirty="0" err="1" smtClean="0"/>
              <a:t>onroerend</a:t>
            </a:r>
            <a:r>
              <a:rPr lang="en-GB" sz="1600" dirty="0" smtClean="0"/>
              <a:t> </a:t>
            </a:r>
            <a:r>
              <a:rPr lang="en-GB" sz="1600" dirty="0" err="1" smtClean="0"/>
              <a:t>goed</a:t>
            </a:r>
            <a:r>
              <a:rPr lang="en-GB" sz="1600" dirty="0" smtClean="0"/>
              <a:t> </a:t>
            </a:r>
            <a:r>
              <a:rPr lang="en-GB" sz="1600" dirty="0" err="1" smtClean="0"/>
              <a:t>geheel</a:t>
            </a:r>
            <a:r>
              <a:rPr lang="en-GB" sz="1600" dirty="0" smtClean="0"/>
              <a:t> of </a:t>
            </a:r>
            <a:r>
              <a:rPr lang="en-GB" sz="1600" dirty="0" err="1" smtClean="0"/>
              <a:t>voor</a:t>
            </a:r>
            <a:r>
              <a:rPr lang="en-GB" sz="1600" dirty="0" smtClean="0"/>
              <a:t> </a:t>
            </a:r>
            <a:r>
              <a:rPr lang="en-GB" sz="1600" dirty="0" err="1" smtClean="0"/>
              <a:t>een</a:t>
            </a:r>
            <a:r>
              <a:rPr lang="en-GB" sz="1600" dirty="0" smtClean="0"/>
              <a:t> </a:t>
            </a:r>
            <a:r>
              <a:rPr lang="en-GB" sz="1600" dirty="0" err="1" smtClean="0"/>
              <a:t>gedeelte</a:t>
            </a:r>
            <a:r>
              <a:rPr lang="en-GB" sz="1600" dirty="0" smtClean="0"/>
              <a:t> (min 25% van KI) is </a:t>
            </a:r>
            <a:r>
              <a:rPr lang="en-GB" sz="1600" dirty="0" err="1" smtClean="0"/>
              <a:t>vernield</a:t>
            </a:r>
            <a:r>
              <a:rPr lang="en-GB" sz="1600" dirty="0" smtClean="0"/>
              <a:t> </a:t>
            </a:r>
          </a:p>
          <a:p>
            <a:pPr lvl="1">
              <a:buFont typeface="Wingdings" panose="05000000000000000000" pitchFamily="2" charset="2"/>
              <a:buChar char="Ø"/>
            </a:pPr>
            <a:r>
              <a:rPr lang="en-GB" sz="2000" dirty="0" err="1"/>
              <a:t>Geldt</a:t>
            </a:r>
            <a:r>
              <a:rPr lang="en-GB" sz="2000" dirty="0"/>
              <a:t> </a:t>
            </a:r>
            <a:r>
              <a:rPr lang="en-GB" sz="2000" dirty="0" err="1"/>
              <a:t>ook</a:t>
            </a:r>
            <a:r>
              <a:rPr lang="en-GB" sz="2000" dirty="0"/>
              <a:t> </a:t>
            </a:r>
            <a:r>
              <a:rPr lang="en-GB" sz="2000" dirty="0" err="1"/>
              <a:t>voor</a:t>
            </a:r>
            <a:r>
              <a:rPr lang="en-GB" sz="2000" dirty="0"/>
              <a:t> </a:t>
            </a:r>
            <a:r>
              <a:rPr lang="en-GB" sz="2000" dirty="0" err="1"/>
              <a:t>onroerende</a:t>
            </a:r>
            <a:r>
              <a:rPr lang="en-GB" sz="2000" dirty="0"/>
              <a:t> </a:t>
            </a:r>
            <a:r>
              <a:rPr lang="en-GB" sz="2000" dirty="0" err="1"/>
              <a:t>voorheffing</a:t>
            </a:r>
            <a:r>
              <a:rPr lang="en-GB" sz="2000" dirty="0"/>
              <a:t> (art. </a:t>
            </a:r>
            <a:r>
              <a:rPr lang="en-GB" sz="2000" dirty="0" smtClean="0"/>
              <a:t>2.1.5.0.2, §1, 3° VCF) – </a:t>
            </a:r>
            <a:r>
              <a:rPr lang="en-GB" sz="2000" dirty="0" err="1" smtClean="0"/>
              <a:t>voorwaarden</a:t>
            </a:r>
            <a:r>
              <a:rPr lang="en-GB" sz="2000" dirty="0" smtClean="0"/>
              <a:t> in </a:t>
            </a:r>
            <a:r>
              <a:rPr lang="en-GB" sz="2000" dirty="0" err="1" smtClean="0"/>
              <a:t>Vlaams</a:t>
            </a:r>
            <a:r>
              <a:rPr lang="en-GB" sz="2000" dirty="0" smtClean="0"/>
              <a:t> </a:t>
            </a:r>
            <a:r>
              <a:rPr lang="en-GB" sz="2000" dirty="0" err="1" smtClean="0"/>
              <a:t>Gewest</a:t>
            </a:r>
            <a:r>
              <a:rPr lang="en-GB" sz="2000" dirty="0" smtClean="0"/>
              <a:t> </a:t>
            </a:r>
            <a:r>
              <a:rPr lang="en-GB" sz="2000" dirty="0" err="1" smtClean="0"/>
              <a:t>indien</a:t>
            </a:r>
            <a:r>
              <a:rPr lang="en-GB" sz="2000" dirty="0" smtClean="0"/>
              <a:t> </a:t>
            </a:r>
            <a:r>
              <a:rPr lang="en-GB" sz="2000" dirty="0" err="1" smtClean="0"/>
              <a:t>langer</a:t>
            </a:r>
            <a:r>
              <a:rPr lang="en-GB" sz="2000" dirty="0" smtClean="0"/>
              <a:t> </a:t>
            </a:r>
            <a:r>
              <a:rPr lang="en-GB" sz="2000" dirty="0" err="1" smtClean="0"/>
              <a:t>dan</a:t>
            </a:r>
            <a:r>
              <a:rPr lang="en-GB" sz="2000" dirty="0" smtClean="0"/>
              <a:t> 12 </a:t>
            </a:r>
            <a:r>
              <a:rPr lang="en-GB" sz="2000" dirty="0" err="1" smtClean="0"/>
              <a:t>maanden</a:t>
            </a:r>
            <a:r>
              <a:rPr lang="en-GB" sz="2000" dirty="0" smtClean="0"/>
              <a:t> </a:t>
            </a:r>
            <a:r>
              <a:rPr lang="en-GB" sz="2000" dirty="0" err="1" smtClean="0"/>
              <a:t>niet</a:t>
            </a:r>
            <a:r>
              <a:rPr lang="en-GB" sz="2000" dirty="0" smtClean="0"/>
              <a:t> in </a:t>
            </a:r>
            <a:r>
              <a:rPr lang="en-GB" sz="2000" dirty="0" err="1" smtClean="0"/>
              <a:t>gebruik</a:t>
            </a:r>
            <a:r>
              <a:rPr lang="en-GB" sz="2000" dirty="0" smtClean="0"/>
              <a:t>! (art. 2.1.5.0.2 §2 VCF)</a:t>
            </a:r>
            <a:endParaRPr lang="en-GB" sz="2000" dirty="0"/>
          </a:p>
          <a:p>
            <a:pPr lvl="1"/>
            <a:endParaRPr lang="en-GB" sz="2000" dirty="0" smtClean="0"/>
          </a:p>
        </p:txBody>
      </p:sp>
    </p:spTree>
    <p:extLst>
      <p:ext uri="{BB962C8B-B14F-4D97-AF65-F5344CB8AC3E}">
        <p14:creationId xmlns:p14="http://schemas.microsoft.com/office/powerpoint/2010/main" val="23905970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a:latin typeface="+mj-lt"/>
              </a:rPr>
              <a:t>O</a:t>
            </a:r>
            <a:r>
              <a:rPr lang="nl-NL" sz="2800" b="1" dirty="0" smtClean="0">
                <a:latin typeface="+mj-lt"/>
              </a:rPr>
              <a:t>nroerende inkomsten</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400" dirty="0" err="1" smtClean="0"/>
              <a:t>Aftrekbare</a:t>
            </a:r>
            <a:r>
              <a:rPr lang="en-GB" sz="2400" dirty="0" smtClean="0"/>
              <a:t> </a:t>
            </a:r>
            <a:r>
              <a:rPr lang="en-GB" sz="2400" dirty="0" err="1" smtClean="0"/>
              <a:t>kosten</a:t>
            </a:r>
            <a:endParaRPr lang="en-GB" sz="2400" dirty="0" smtClean="0"/>
          </a:p>
          <a:p>
            <a:pPr lvl="1"/>
            <a:r>
              <a:rPr lang="en-GB" sz="2000" dirty="0" err="1" smtClean="0"/>
              <a:t>Onderhouds</a:t>
            </a:r>
            <a:r>
              <a:rPr lang="en-GB" sz="2000" dirty="0" smtClean="0"/>
              <a:t>- </a:t>
            </a:r>
            <a:r>
              <a:rPr lang="en-GB" sz="2000" dirty="0" err="1" smtClean="0"/>
              <a:t>en</a:t>
            </a:r>
            <a:r>
              <a:rPr lang="en-GB" sz="2000" dirty="0" smtClean="0"/>
              <a:t> </a:t>
            </a:r>
            <a:r>
              <a:rPr lang="en-GB" sz="2000" dirty="0" err="1" smtClean="0"/>
              <a:t>herstellingskosten</a:t>
            </a:r>
            <a:r>
              <a:rPr lang="en-GB" sz="2000" dirty="0" smtClean="0"/>
              <a:t> (</a:t>
            </a:r>
            <a:r>
              <a:rPr lang="en-GB" sz="2000" dirty="0" err="1" smtClean="0"/>
              <a:t>inbegrepen</a:t>
            </a:r>
            <a:r>
              <a:rPr lang="en-GB" sz="2000" dirty="0" smtClean="0"/>
              <a:t> in KI, maar 40%-</a:t>
            </a:r>
            <a:r>
              <a:rPr lang="en-GB" sz="2000" dirty="0" err="1" smtClean="0"/>
              <a:t>kostenaftrek</a:t>
            </a:r>
            <a:r>
              <a:rPr lang="en-GB" sz="2000" dirty="0" smtClean="0"/>
              <a:t> </a:t>
            </a:r>
            <a:r>
              <a:rPr lang="en-GB" sz="2000" dirty="0" err="1" smtClean="0"/>
              <a:t>voor</a:t>
            </a:r>
            <a:r>
              <a:rPr lang="en-GB" sz="2000" dirty="0" smtClean="0"/>
              <a:t> </a:t>
            </a:r>
            <a:r>
              <a:rPr lang="en-GB" sz="2000" dirty="0" err="1" smtClean="0"/>
              <a:t>gebouwen</a:t>
            </a:r>
            <a:r>
              <a:rPr lang="en-GB" sz="2000" dirty="0" smtClean="0"/>
              <a:t> </a:t>
            </a:r>
            <a:r>
              <a:rPr lang="en-GB" sz="2000" dirty="0" err="1" smtClean="0"/>
              <a:t>bij</a:t>
            </a:r>
            <a:r>
              <a:rPr lang="en-GB" sz="2000" dirty="0" smtClean="0"/>
              <a:t> </a:t>
            </a:r>
            <a:r>
              <a:rPr lang="en-GB" sz="2000" dirty="0" err="1" smtClean="0"/>
              <a:t>werkelijke</a:t>
            </a:r>
            <a:r>
              <a:rPr lang="en-GB" sz="2000" dirty="0" smtClean="0"/>
              <a:t> </a:t>
            </a:r>
            <a:r>
              <a:rPr lang="en-GB" sz="2000" dirty="0" err="1" smtClean="0"/>
              <a:t>huurprijs</a:t>
            </a:r>
            <a:r>
              <a:rPr lang="en-GB" sz="2000" dirty="0" smtClean="0"/>
              <a:t> </a:t>
            </a:r>
            <a:r>
              <a:rPr lang="en-GB" sz="2000" dirty="0" err="1" smtClean="0"/>
              <a:t>en</a:t>
            </a:r>
            <a:r>
              <a:rPr lang="en-GB" sz="2000" dirty="0" smtClean="0"/>
              <a:t> </a:t>
            </a:r>
            <a:r>
              <a:rPr lang="en-GB" sz="2000" dirty="0" err="1" smtClean="0"/>
              <a:t>huurvoordelen</a:t>
            </a:r>
            <a:r>
              <a:rPr lang="en-GB" sz="2000" dirty="0" smtClean="0"/>
              <a:t> of </a:t>
            </a:r>
            <a:r>
              <a:rPr lang="en-GB" sz="2000" dirty="0" err="1" smtClean="0"/>
              <a:t>huurwaarde</a:t>
            </a:r>
            <a:r>
              <a:rPr lang="en-GB" sz="2000" dirty="0" smtClean="0"/>
              <a:t> met </a:t>
            </a:r>
            <a:r>
              <a:rPr lang="en-GB" sz="2000" dirty="0" err="1" smtClean="0"/>
              <a:t>een</a:t>
            </a:r>
            <a:r>
              <a:rPr lang="en-GB" sz="2000" dirty="0" smtClean="0"/>
              <a:t> max. van 2/3 van het </a:t>
            </a:r>
            <a:r>
              <a:rPr lang="en-GB" sz="2000" dirty="0" err="1" smtClean="0"/>
              <a:t>gerevaloriseerd</a:t>
            </a:r>
            <a:r>
              <a:rPr lang="en-GB" sz="2000" dirty="0" smtClean="0"/>
              <a:t> (</a:t>
            </a:r>
            <a:r>
              <a:rPr lang="en-GB" sz="2000" dirty="0" err="1" smtClean="0"/>
              <a:t>ongeïndexeerd</a:t>
            </a:r>
            <a:r>
              <a:rPr lang="en-GB" sz="2000" dirty="0" smtClean="0"/>
              <a:t>) KI</a:t>
            </a:r>
          </a:p>
          <a:p>
            <a:pPr lvl="1"/>
            <a:r>
              <a:rPr lang="en-GB" sz="2000" dirty="0" err="1" smtClean="0"/>
              <a:t>Interestaftrek</a:t>
            </a:r>
            <a:r>
              <a:rPr lang="en-GB" sz="2000" dirty="0" smtClean="0"/>
              <a:t> van </a:t>
            </a:r>
            <a:r>
              <a:rPr lang="en-GB" sz="2000" dirty="0" err="1" smtClean="0"/>
              <a:t>leningen</a:t>
            </a:r>
            <a:r>
              <a:rPr lang="en-GB" sz="2000" dirty="0" smtClean="0"/>
              <a:t> </a:t>
            </a:r>
            <a:r>
              <a:rPr lang="en-GB" sz="2000" dirty="0" err="1" smtClean="0"/>
              <a:t>aangegaan</a:t>
            </a:r>
            <a:r>
              <a:rPr lang="en-GB" sz="2000" dirty="0" smtClean="0"/>
              <a:t> om het </a:t>
            </a:r>
            <a:r>
              <a:rPr lang="en-GB" sz="2000" dirty="0" err="1" smtClean="0"/>
              <a:t>goed</a:t>
            </a:r>
            <a:r>
              <a:rPr lang="en-GB" sz="2000" dirty="0" smtClean="0"/>
              <a:t> </a:t>
            </a:r>
            <a:r>
              <a:rPr lang="en-GB" sz="2000" dirty="0" err="1" smtClean="0"/>
              <a:t>te</a:t>
            </a:r>
            <a:r>
              <a:rPr lang="en-GB" sz="2000" dirty="0" smtClean="0"/>
              <a:t> </a:t>
            </a:r>
            <a:r>
              <a:rPr lang="en-GB" sz="2000" dirty="0" err="1" smtClean="0"/>
              <a:t>verwerven</a:t>
            </a:r>
            <a:r>
              <a:rPr lang="en-GB" sz="2000" dirty="0" smtClean="0"/>
              <a:t> of </a:t>
            </a:r>
            <a:r>
              <a:rPr lang="en-GB" sz="2000" dirty="0" err="1" smtClean="0"/>
              <a:t>te</a:t>
            </a:r>
            <a:r>
              <a:rPr lang="en-GB" sz="2000" dirty="0" smtClean="0"/>
              <a:t> </a:t>
            </a:r>
            <a:r>
              <a:rPr lang="en-GB" sz="2000" dirty="0" err="1" smtClean="0"/>
              <a:t>behouden</a:t>
            </a:r>
            <a:r>
              <a:rPr lang="en-GB" sz="2000" dirty="0"/>
              <a:t> </a:t>
            </a:r>
            <a:r>
              <a:rPr lang="en-GB" sz="2000" dirty="0" err="1" smtClean="0"/>
              <a:t>waarvan</a:t>
            </a:r>
            <a:r>
              <a:rPr lang="en-GB" sz="2000" dirty="0" smtClean="0"/>
              <a:t> het </a:t>
            </a:r>
            <a:r>
              <a:rPr lang="en-GB" sz="2000" dirty="0" err="1" smtClean="0"/>
              <a:t>inkomen</a:t>
            </a:r>
            <a:r>
              <a:rPr lang="en-GB" sz="2000" dirty="0" smtClean="0"/>
              <a:t> </a:t>
            </a:r>
            <a:r>
              <a:rPr lang="en-GB" sz="2000" dirty="0" err="1" smtClean="0"/>
              <a:t>na</a:t>
            </a:r>
            <a:r>
              <a:rPr lang="en-GB" sz="2000" dirty="0" smtClean="0"/>
              <a:t> </a:t>
            </a:r>
            <a:r>
              <a:rPr lang="en-GB" sz="2000" dirty="0" err="1" smtClean="0"/>
              <a:t>toepassing</a:t>
            </a:r>
            <a:r>
              <a:rPr lang="en-GB" sz="2000" dirty="0" smtClean="0"/>
              <a:t> van de </a:t>
            </a:r>
            <a:r>
              <a:rPr lang="en-GB" sz="2000" dirty="0" err="1" smtClean="0"/>
              <a:t>aftrek</a:t>
            </a:r>
            <a:r>
              <a:rPr lang="en-GB" sz="2000" dirty="0" smtClean="0"/>
              <a:t> van </a:t>
            </a:r>
            <a:r>
              <a:rPr lang="en-GB" sz="2000" dirty="0" err="1" smtClean="0"/>
              <a:t>vrijgestelde</a:t>
            </a:r>
            <a:r>
              <a:rPr lang="en-GB" sz="2000" dirty="0" smtClean="0"/>
              <a:t> </a:t>
            </a:r>
            <a:r>
              <a:rPr lang="en-GB" sz="2000" dirty="0" err="1" smtClean="0"/>
              <a:t>onroerende</a:t>
            </a:r>
            <a:r>
              <a:rPr lang="en-GB" sz="2000" dirty="0" smtClean="0"/>
              <a:t> </a:t>
            </a:r>
            <a:r>
              <a:rPr lang="en-GB" sz="2000" dirty="0" err="1" smtClean="0"/>
              <a:t>inkomsten</a:t>
            </a:r>
            <a:r>
              <a:rPr lang="en-GB" sz="2000" dirty="0" smtClean="0"/>
              <a:t> </a:t>
            </a:r>
            <a:r>
              <a:rPr lang="en-GB" sz="2000" dirty="0" err="1" smtClean="0"/>
              <a:t>begrepen</a:t>
            </a:r>
            <a:r>
              <a:rPr lang="en-GB" sz="2000" dirty="0" smtClean="0"/>
              <a:t> is in de </a:t>
            </a:r>
            <a:r>
              <a:rPr lang="en-GB" sz="2000" dirty="0" err="1" smtClean="0"/>
              <a:t>belastbare</a:t>
            </a:r>
            <a:r>
              <a:rPr lang="en-GB" sz="2000" dirty="0" smtClean="0"/>
              <a:t> </a:t>
            </a:r>
            <a:r>
              <a:rPr lang="en-GB" sz="2000" dirty="0" err="1" smtClean="0"/>
              <a:t>onroerende</a:t>
            </a:r>
            <a:r>
              <a:rPr lang="en-GB" sz="2000" dirty="0" smtClean="0"/>
              <a:t> </a:t>
            </a:r>
            <a:r>
              <a:rPr lang="en-GB" sz="2000" dirty="0" err="1" smtClean="0"/>
              <a:t>inkomsten</a:t>
            </a:r>
            <a:r>
              <a:rPr lang="en-GB" sz="2000" dirty="0" smtClean="0"/>
              <a:t> (art. 14, </a:t>
            </a:r>
            <a:r>
              <a:rPr lang="en-GB" sz="2000" dirty="0" err="1" smtClean="0"/>
              <a:t>eerste</a:t>
            </a:r>
            <a:r>
              <a:rPr lang="en-GB" sz="2000" dirty="0" smtClean="0"/>
              <a:t> lid, 1°WIB92)</a:t>
            </a:r>
          </a:p>
          <a:p>
            <a:endParaRPr lang="en-GB" sz="2400" dirty="0"/>
          </a:p>
          <a:p>
            <a:r>
              <a:rPr lang="en-GB" sz="2400" dirty="0" err="1" smtClean="0"/>
              <a:t>Progressieve</a:t>
            </a:r>
            <a:r>
              <a:rPr lang="en-GB" sz="2400" dirty="0" smtClean="0"/>
              <a:t> </a:t>
            </a:r>
            <a:r>
              <a:rPr lang="en-GB" sz="2400" dirty="0" err="1" smtClean="0"/>
              <a:t>tarieven</a:t>
            </a:r>
            <a:endParaRPr lang="en-GB" sz="2400" dirty="0" smtClean="0"/>
          </a:p>
          <a:p>
            <a:pPr lvl="1"/>
            <a:endParaRPr lang="en-GB" sz="2000" dirty="0" smtClean="0"/>
          </a:p>
        </p:txBody>
      </p:sp>
    </p:spTree>
    <p:extLst>
      <p:ext uri="{BB962C8B-B14F-4D97-AF65-F5344CB8AC3E}">
        <p14:creationId xmlns:p14="http://schemas.microsoft.com/office/powerpoint/2010/main" val="34634197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Onroerende inkomsten met beroepskarakter </a:t>
            </a:r>
            <a:r>
              <a:rPr lang="nl-NL" sz="2000" b="1" dirty="0" smtClean="0">
                <a:latin typeface="+mj-lt"/>
              </a:rPr>
              <a:t>(art. 37 WIB92)</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400" dirty="0" err="1"/>
              <a:t>V</a:t>
            </a:r>
            <a:r>
              <a:rPr lang="en-GB" sz="2400" dirty="0" err="1" smtClean="0"/>
              <a:t>oor</a:t>
            </a:r>
            <a:r>
              <a:rPr lang="en-GB" sz="2400" dirty="0" smtClean="0"/>
              <a:t> het </a:t>
            </a:r>
            <a:r>
              <a:rPr lang="en-GB" sz="2400" dirty="0" err="1" smtClean="0"/>
              <a:t>uitoefenen</a:t>
            </a:r>
            <a:r>
              <a:rPr lang="en-GB" sz="2400" dirty="0" smtClean="0"/>
              <a:t> van de </a:t>
            </a:r>
            <a:r>
              <a:rPr lang="en-GB" sz="2400" dirty="0" err="1" smtClean="0"/>
              <a:t>beroepswerkzaamheid</a:t>
            </a:r>
            <a:endParaRPr lang="en-GB" sz="2400" dirty="0" smtClean="0"/>
          </a:p>
          <a:p>
            <a:pPr lvl="1"/>
            <a:r>
              <a:rPr lang="en-GB" sz="2000" dirty="0" err="1"/>
              <a:t>B</a:t>
            </a:r>
            <a:r>
              <a:rPr lang="en-GB" sz="2000" dirty="0" err="1" smtClean="0"/>
              <a:t>v</a:t>
            </a:r>
            <a:r>
              <a:rPr lang="en-GB" sz="2000" dirty="0" smtClean="0"/>
              <a:t>.: </a:t>
            </a:r>
            <a:r>
              <a:rPr lang="en-GB" sz="2000" dirty="0" err="1" smtClean="0"/>
              <a:t>huurgelden</a:t>
            </a:r>
            <a:r>
              <a:rPr lang="en-GB" sz="2000" dirty="0" smtClean="0"/>
              <a:t> van </a:t>
            </a:r>
            <a:r>
              <a:rPr lang="en-GB" sz="2000" dirty="0" err="1" smtClean="0"/>
              <a:t>onroerend</a:t>
            </a:r>
            <a:r>
              <a:rPr lang="en-GB" sz="2000" dirty="0" smtClean="0"/>
              <a:t> </a:t>
            </a:r>
            <a:r>
              <a:rPr lang="en-GB" sz="2000" dirty="0" err="1" smtClean="0"/>
              <a:t>goed</a:t>
            </a:r>
            <a:r>
              <a:rPr lang="en-GB" sz="2000" dirty="0" smtClean="0"/>
              <a:t> </a:t>
            </a:r>
            <a:r>
              <a:rPr lang="en-GB" sz="2000" dirty="0" err="1" smtClean="0"/>
              <a:t>dat</a:t>
            </a:r>
            <a:r>
              <a:rPr lang="en-GB" sz="2000" dirty="0" smtClean="0"/>
              <a:t> tot het </a:t>
            </a:r>
            <a:r>
              <a:rPr lang="en-GB" sz="2000" dirty="0" err="1" smtClean="0"/>
              <a:t>beroepsvermogen</a:t>
            </a:r>
            <a:r>
              <a:rPr lang="en-GB" sz="2000" dirty="0" smtClean="0"/>
              <a:t> </a:t>
            </a:r>
            <a:r>
              <a:rPr lang="en-GB" sz="2000" dirty="0" err="1" smtClean="0"/>
              <a:t>behoort</a:t>
            </a:r>
            <a:r>
              <a:rPr lang="en-GB" sz="2000" dirty="0" smtClean="0"/>
              <a:t> </a:t>
            </a:r>
            <a:r>
              <a:rPr lang="en-GB" sz="2000" dirty="0" err="1" smtClean="0"/>
              <a:t>zijn</a:t>
            </a:r>
            <a:r>
              <a:rPr lang="en-GB" sz="2000" dirty="0" smtClean="0"/>
              <a:t> </a:t>
            </a:r>
            <a:r>
              <a:rPr lang="en-GB" sz="2000" dirty="0" err="1" smtClean="0"/>
              <a:t>beroepsinkomsten</a:t>
            </a:r>
            <a:endParaRPr lang="en-GB" sz="2000" dirty="0" smtClean="0"/>
          </a:p>
          <a:p>
            <a:pPr lvl="1"/>
            <a:r>
              <a:rPr lang="en-GB" sz="2000" dirty="0" err="1" smtClean="0"/>
              <a:t>Bv</a:t>
            </a:r>
            <a:r>
              <a:rPr lang="en-GB" sz="2000" dirty="0" smtClean="0"/>
              <a:t>.: </a:t>
            </a:r>
            <a:r>
              <a:rPr lang="en-GB" sz="2000" dirty="0" err="1"/>
              <a:t>g</a:t>
            </a:r>
            <a:r>
              <a:rPr lang="en-GB" sz="2000" dirty="0" err="1" smtClean="0"/>
              <a:t>ebouw</a:t>
            </a:r>
            <a:r>
              <a:rPr lang="en-GB" sz="2000" dirty="0" smtClean="0"/>
              <a:t> </a:t>
            </a:r>
            <a:r>
              <a:rPr lang="en-GB" sz="2000" dirty="0" err="1" smtClean="0"/>
              <a:t>wordt</a:t>
            </a:r>
            <a:r>
              <a:rPr lang="en-GB" sz="2000" dirty="0" smtClean="0"/>
              <a:t> </a:t>
            </a:r>
            <a:r>
              <a:rPr lang="en-GB" sz="2000" dirty="0" err="1" smtClean="0"/>
              <a:t>gedeeltelijk</a:t>
            </a:r>
            <a:r>
              <a:rPr lang="en-GB" sz="2000" dirty="0" smtClean="0"/>
              <a:t> </a:t>
            </a:r>
            <a:r>
              <a:rPr lang="en-GB" sz="2000" dirty="0" err="1" smtClean="0"/>
              <a:t>gebruikt</a:t>
            </a:r>
            <a:r>
              <a:rPr lang="en-GB" sz="2000" dirty="0" smtClean="0"/>
              <a:t> om </a:t>
            </a:r>
            <a:r>
              <a:rPr lang="en-GB" sz="2000" dirty="0" err="1" smtClean="0"/>
              <a:t>er</a:t>
            </a:r>
            <a:r>
              <a:rPr lang="en-GB" sz="2000" dirty="0" smtClean="0"/>
              <a:t> </a:t>
            </a:r>
            <a:r>
              <a:rPr lang="en-GB" sz="2000" dirty="0" err="1" smtClean="0"/>
              <a:t>eigen</a:t>
            </a:r>
            <a:r>
              <a:rPr lang="en-GB" sz="2000" dirty="0" smtClean="0"/>
              <a:t> </a:t>
            </a:r>
            <a:r>
              <a:rPr lang="en-GB" sz="2000" dirty="0" err="1" smtClean="0"/>
              <a:t>beroepsactiviteit</a:t>
            </a:r>
            <a:r>
              <a:rPr lang="en-GB" sz="2000" dirty="0" smtClean="0"/>
              <a:t> in </a:t>
            </a:r>
            <a:r>
              <a:rPr lang="en-GB" sz="2000" dirty="0" err="1" smtClean="0"/>
              <a:t>uit</a:t>
            </a:r>
            <a:r>
              <a:rPr lang="en-GB" sz="2000" dirty="0" smtClean="0"/>
              <a:t> </a:t>
            </a:r>
            <a:r>
              <a:rPr lang="en-GB" sz="2000" dirty="0" err="1" smtClean="0"/>
              <a:t>te</a:t>
            </a:r>
            <a:r>
              <a:rPr lang="en-GB" sz="2000" dirty="0" smtClean="0"/>
              <a:t> </a:t>
            </a:r>
            <a:r>
              <a:rPr lang="en-GB" sz="2000" dirty="0" err="1" smtClean="0"/>
              <a:t>oefenen</a:t>
            </a:r>
            <a:r>
              <a:rPr lang="en-GB" sz="2000" dirty="0" smtClean="0"/>
              <a:t>: </a:t>
            </a:r>
            <a:r>
              <a:rPr lang="en-GB" sz="2000" dirty="0" err="1" smtClean="0"/>
              <a:t>inkomen</a:t>
            </a:r>
            <a:r>
              <a:rPr lang="en-GB" sz="2000" dirty="0" smtClean="0"/>
              <a:t> m.b.t. </a:t>
            </a:r>
            <a:r>
              <a:rPr lang="en-GB" sz="2000" dirty="0" err="1" smtClean="0"/>
              <a:t>beroepsmatig</a:t>
            </a:r>
            <a:r>
              <a:rPr lang="en-GB" sz="2000" dirty="0" smtClean="0"/>
              <a:t> </a:t>
            </a:r>
            <a:r>
              <a:rPr lang="en-GB" sz="2000" dirty="0" err="1" smtClean="0"/>
              <a:t>gebruikte</a:t>
            </a:r>
            <a:r>
              <a:rPr lang="en-GB" sz="2000" dirty="0" smtClean="0"/>
              <a:t> </a:t>
            </a:r>
            <a:r>
              <a:rPr lang="en-GB" sz="2000" dirty="0" err="1" smtClean="0"/>
              <a:t>gedeelte</a:t>
            </a:r>
            <a:r>
              <a:rPr lang="en-GB" sz="2000" dirty="0" smtClean="0"/>
              <a:t> </a:t>
            </a:r>
            <a:r>
              <a:rPr lang="en-GB" sz="2000" dirty="0" err="1" smtClean="0"/>
              <a:t>wordt</a:t>
            </a:r>
            <a:r>
              <a:rPr lang="en-GB" sz="2000" dirty="0" smtClean="0"/>
              <a:t> </a:t>
            </a:r>
            <a:r>
              <a:rPr lang="en-GB" sz="2000" dirty="0" err="1" smtClean="0"/>
              <a:t>geacht</a:t>
            </a:r>
            <a:r>
              <a:rPr lang="en-GB" sz="2000" dirty="0" smtClean="0"/>
              <a:t> in de </a:t>
            </a:r>
            <a:r>
              <a:rPr lang="en-GB" sz="2000" dirty="0" err="1" smtClean="0"/>
              <a:t>beroepsinkomsten</a:t>
            </a:r>
            <a:r>
              <a:rPr lang="en-GB" sz="2000" dirty="0" smtClean="0"/>
              <a:t> </a:t>
            </a:r>
            <a:r>
              <a:rPr lang="en-GB" sz="2000" dirty="0" err="1" smtClean="0"/>
              <a:t>te</a:t>
            </a:r>
            <a:r>
              <a:rPr lang="en-GB" sz="2000" dirty="0" smtClean="0"/>
              <a:t> </a:t>
            </a:r>
            <a:r>
              <a:rPr lang="en-GB" sz="2000" dirty="0" err="1" smtClean="0"/>
              <a:t>zijn</a:t>
            </a:r>
            <a:r>
              <a:rPr lang="en-GB" sz="2000" dirty="0" smtClean="0"/>
              <a:t> </a:t>
            </a:r>
            <a:r>
              <a:rPr lang="en-GB" sz="2000" dirty="0" err="1" smtClean="0"/>
              <a:t>begrepen</a:t>
            </a:r>
            <a:r>
              <a:rPr lang="en-GB" sz="2000" dirty="0" smtClean="0"/>
              <a:t> </a:t>
            </a:r>
            <a:r>
              <a:rPr lang="en-GB" sz="2000" dirty="0" err="1" smtClean="0"/>
              <a:t>onder</a:t>
            </a:r>
            <a:r>
              <a:rPr lang="en-GB" sz="2000" dirty="0" smtClean="0"/>
              <a:t> de </a:t>
            </a:r>
            <a:r>
              <a:rPr lang="en-GB" sz="2000" dirty="0" err="1" smtClean="0"/>
              <a:t>vorm</a:t>
            </a:r>
            <a:r>
              <a:rPr lang="en-GB" sz="2000" dirty="0" smtClean="0"/>
              <a:t> van </a:t>
            </a:r>
            <a:r>
              <a:rPr lang="en-GB" sz="2000" dirty="0" err="1" smtClean="0"/>
              <a:t>uitgespaarde</a:t>
            </a:r>
            <a:r>
              <a:rPr lang="en-GB" sz="2000" dirty="0" smtClean="0"/>
              <a:t> </a:t>
            </a:r>
            <a:r>
              <a:rPr lang="en-GB" sz="2000" dirty="0" err="1" smtClean="0"/>
              <a:t>huur</a:t>
            </a:r>
            <a:r>
              <a:rPr lang="en-GB" sz="2000" dirty="0"/>
              <a:t> </a:t>
            </a:r>
            <a:r>
              <a:rPr lang="en-GB" sz="2000" dirty="0" smtClean="0"/>
              <a:t>-&gt; </a:t>
            </a:r>
            <a:r>
              <a:rPr lang="en-GB" sz="2000" dirty="0" err="1" smtClean="0"/>
              <a:t>gedeelte</a:t>
            </a:r>
            <a:r>
              <a:rPr lang="en-GB" sz="2000" dirty="0" smtClean="0"/>
              <a:t> KI </a:t>
            </a:r>
            <a:r>
              <a:rPr lang="en-GB" sz="2000" dirty="0" err="1" smtClean="0"/>
              <a:t>betrekking</a:t>
            </a:r>
            <a:r>
              <a:rPr lang="en-GB" sz="2000" dirty="0" smtClean="0"/>
              <a:t> op </a:t>
            </a:r>
            <a:r>
              <a:rPr lang="en-GB" sz="2000" dirty="0" err="1" smtClean="0"/>
              <a:t>beroepsmatig</a:t>
            </a:r>
            <a:r>
              <a:rPr lang="en-GB" sz="2000" dirty="0" smtClean="0"/>
              <a:t> </a:t>
            </a:r>
            <a:r>
              <a:rPr lang="en-GB" sz="2000" dirty="0" err="1" smtClean="0"/>
              <a:t>gebruikte</a:t>
            </a:r>
            <a:r>
              <a:rPr lang="en-GB" sz="2000" dirty="0" smtClean="0"/>
              <a:t> </a:t>
            </a:r>
            <a:r>
              <a:rPr lang="en-GB" sz="2000" dirty="0" err="1" smtClean="0"/>
              <a:t>gedeelte</a:t>
            </a:r>
            <a:r>
              <a:rPr lang="en-GB" sz="2000" dirty="0" smtClean="0"/>
              <a:t> </a:t>
            </a:r>
            <a:r>
              <a:rPr lang="en-GB" sz="2000" dirty="0" err="1" smtClean="0"/>
              <a:t>wordt</a:t>
            </a:r>
            <a:r>
              <a:rPr lang="en-GB" sz="2000" dirty="0" smtClean="0"/>
              <a:t> </a:t>
            </a:r>
            <a:r>
              <a:rPr lang="en-GB" sz="2000" dirty="0" err="1" smtClean="0"/>
              <a:t>ingeschreven</a:t>
            </a:r>
            <a:r>
              <a:rPr lang="en-GB" sz="2000" dirty="0" smtClean="0"/>
              <a:t> </a:t>
            </a:r>
            <a:r>
              <a:rPr lang="en-GB" sz="2000" dirty="0" err="1" smtClean="0"/>
              <a:t>onder</a:t>
            </a:r>
            <a:r>
              <a:rPr lang="en-GB" sz="2000" dirty="0" smtClean="0"/>
              <a:t> OI, maar </a:t>
            </a:r>
            <a:r>
              <a:rPr lang="en-GB" sz="2000" dirty="0" err="1" smtClean="0"/>
              <a:t>belastbaar</a:t>
            </a:r>
            <a:r>
              <a:rPr lang="en-GB" sz="2000" dirty="0" smtClean="0"/>
              <a:t> </a:t>
            </a:r>
            <a:r>
              <a:rPr lang="en-GB" sz="2000" dirty="0" err="1" smtClean="0"/>
              <a:t>als</a:t>
            </a:r>
            <a:r>
              <a:rPr lang="en-GB" sz="2000" dirty="0" smtClean="0"/>
              <a:t> BI</a:t>
            </a:r>
          </a:p>
          <a:p>
            <a:r>
              <a:rPr lang="en-GB" sz="2400" dirty="0" err="1" smtClean="0"/>
              <a:t>Niet</a:t>
            </a:r>
            <a:r>
              <a:rPr lang="en-GB" sz="2400" dirty="0" smtClean="0"/>
              <a:t> art. 7 WIB92</a:t>
            </a:r>
          </a:p>
          <a:p>
            <a:r>
              <a:rPr lang="en-GB" sz="2400" dirty="0" err="1" smtClean="0"/>
              <a:t>Progressieve</a:t>
            </a:r>
            <a:r>
              <a:rPr lang="en-GB" sz="2400" dirty="0" smtClean="0"/>
              <a:t> </a:t>
            </a:r>
            <a:r>
              <a:rPr lang="en-GB" sz="2400" dirty="0" err="1" smtClean="0"/>
              <a:t>tarieven</a:t>
            </a:r>
            <a:endParaRPr lang="en-GB" sz="2400" dirty="0" smtClean="0"/>
          </a:p>
          <a:p>
            <a:endParaRPr lang="en-GB" sz="800" dirty="0"/>
          </a:p>
          <a:p>
            <a:r>
              <a:rPr lang="en-GB" sz="2400" dirty="0" err="1"/>
              <a:t>Herkwalificatie</a:t>
            </a:r>
            <a:r>
              <a:rPr lang="en-GB" sz="2400" dirty="0"/>
              <a:t> </a:t>
            </a:r>
            <a:r>
              <a:rPr lang="en-GB" sz="2400" dirty="0" err="1"/>
              <a:t>onroerende</a:t>
            </a:r>
            <a:r>
              <a:rPr lang="en-GB" sz="2400" dirty="0"/>
              <a:t> </a:t>
            </a:r>
            <a:r>
              <a:rPr lang="en-GB" sz="2400" dirty="0" err="1"/>
              <a:t>inkomsten</a:t>
            </a:r>
            <a:r>
              <a:rPr lang="en-GB" sz="2400" dirty="0"/>
              <a:t> in </a:t>
            </a:r>
            <a:r>
              <a:rPr lang="en-GB" sz="2400" dirty="0" err="1" smtClean="0"/>
              <a:t>bedrijfsleidersbezoldiging</a:t>
            </a:r>
            <a:r>
              <a:rPr lang="en-GB" sz="2400" dirty="0" smtClean="0"/>
              <a:t> </a:t>
            </a:r>
            <a:r>
              <a:rPr lang="en-GB" sz="2000" dirty="0" smtClean="0"/>
              <a:t>(art. 32, lid 2, 3°WIB92)</a:t>
            </a:r>
            <a:endParaRPr lang="en-GB" sz="2000" dirty="0"/>
          </a:p>
          <a:p>
            <a:endParaRPr lang="en-GB" sz="800" dirty="0"/>
          </a:p>
          <a:p>
            <a:r>
              <a:rPr lang="en-GB" sz="2400" dirty="0" smtClean="0"/>
              <a:t>Het is </a:t>
            </a:r>
            <a:r>
              <a:rPr lang="en-GB" sz="2400" dirty="0" err="1" smtClean="0"/>
              <a:t>ook</a:t>
            </a:r>
            <a:r>
              <a:rPr lang="en-GB" sz="2400" dirty="0" smtClean="0"/>
              <a:t> </a:t>
            </a:r>
            <a:r>
              <a:rPr lang="en-GB" sz="2400" dirty="0" err="1" smtClean="0"/>
              <a:t>mogelijk</a:t>
            </a:r>
            <a:r>
              <a:rPr lang="en-GB" sz="2400" dirty="0" smtClean="0"/>
              <a:t> </a:t>
            </a:r>
            <a:r>
              <a:rPr lang="en-GB" sz="2400" dirty="0" err="1" smtClean="0"/>
              <a:t>dat</a:t>
            </a:r>
            <a:r>
              <a:rPr lang="en-GB" sz="2400" dirty="0" smtClean="0"/>
              <a:t> </a:t>
            </a:r>
            <a:r>
              <a:rPr lang="en-GB" sz="2400" dirty="0" err="1" smtClean="0"/>
              <a:t>meerwaarden</a:t>
            </a:r>
            <a:r>
              <a:rPr lang="en-GB" sz="2400" dirty="0" smtClean="0"/>
              <a:t> </a:t>
            </a:r>
            <a:r>
              <a:rPr lang="en-GB" sz="2400" dirty="0" err="1" smtClean="0"/>
              <a:t>worden</a:t>
            </a:r>
            <a:r>
              <a:rPr lang="en-GB" sz="2400" dirty="0" smtClean="0"/>
              <a:t> </a:t>
            </a:r>
            <a:r>
              <a:rPr lang="en-GB" sz="2400" dirty="0" err="1" smtClean="0"/>
              <a:t>gekwalificeerd</a:t>
            </a:r>
            <a:r>
              <a:rPr lang="en-GB" sz="2400" dirty="0" smtClean="0"/>
              <a:t> </a:t>
            </a:r>
            <a:r>
              <a:rPr lang="en-GB" sz="2400" dirty="0" err="1" smtClean="0"/>
              <a:t>als</a:t>
            </a:r>
            <a:r>
              <a:rPr lang="en-GB" sz="2400" dirty="0" smtClean="0"/>
              <a:t> </a:t>
            </a:r>
            <a:r>
              <a:rPr lang="en-GB" sz="2400" dirty="0" err="1" smtClean="0"/>
              <a:t>beroepsinkomsten</a:t>
            </a:r>
            <a:r>
              <a:rPr lang="en-GB" sz="2400" dirty="0" smtClean="0"/>
              <a:t> </a:t>
            </a:r>
          </a:p>
        </p:txBody>
      </p:sp>
    </p:spTree>
    <p:extLst>
      <p:ext uri="{BB962C8B-B14F-4D97-AF65-F5344CB8AC3E}">
        <p14:creationId xmlns:p14="http://schemas.microsoft.com/office/powerpoint/2010/main" val="23319193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a:latin typeface="+mj-lt"/>
              </a:rPr>
              <a:t>D</a:t>
            </a:r>
            <a:r>
              <a:rPr lang="nl-NL" sz="2800" b="1" dirty="0" smtClean="0">
                <a:latin typeface="+mj-lt"/>
              </a:rPr>
              <a:t>iverse inkomsten </a:t>
            </a:r>
            <a:r>
              <a:rPr lang="nl-NL" sz="2000" b="1" dirty="0" smtClean="0">
                <a:latin typeface="+mj-lt"/>
              </a:rPr>
              <a:t>(art. 90, eerste lid, 1° en 10° WIB92)</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400" dirty="0" err="1" smtClean="0"/>
              <a:t>Meerwaardebelasting</a:t>
            </a:r>
            <a:r>
              <a:rPr lang="en-GB" sz="2400" dirty="0" smtClean="0"/>
              <a:t> </a:t>
            </a:r>
            <a:r>
              <a:rPr lang="en-GB" sz="2400" dirty="0" err="1" smtClean="0"/>
              <a:t>bij</a:t>
            </a:r>
            <a:r>
              <a:rPr lang="en-GB" sz="2400" dirty="0" smtClean="0"/>
              <a:t> </a:t>
            </a:r>
            <a:r>
              <a:rPr lang="en-GB" sz="2400" dirty="0" err="1" smtClean="0"/>
              <a:t>verrichtingen</a:t>
            </a:r>
            <a:r>
              <a:rPr lang="en-GB" sz="2400" dirty="0" smtClean="0"/>
              <a:t> die </a:t>
            </a:r>
            <a:r>
              <a:rPr lang="en-GB" sz="2400" dirty="0" err="1" smtClean="0"/>
              <a:t>geen</a:t>
            </a:r>
            <a:r>
              <a:rPr lang="en-GB" sz="2400" dirty="0" smtClean="0"/>
              <a:t> </a:t>
            </a:r>
            <a:r>
              <a:rPr lang="en-GB" sz="2400" dirty="0" err="1" smtClean="0"/>
              <a:t>normaal</a:t>
            </a:r>
            <a:r>
              <a:rPr lang="en-GB" sz="2400" dirty="0" smtClean="0"/>
              <a:t> </a:t>
            </a:r>
            <a:r>
              <a:rPr lang="en-GB" sz="2400" dirty="0" err="1" smtClean="0"/>
              <a:t>beheer</a:t>
            </a:r>
            <a:r>
              <a:rPr lang="en-GB" sz="2400" dirty="0" smtClean="0"/>
              <a:t> van </a:t>
            </a:r>
            <a:r>
              <a:rPr lang="en-GB" sz="2400" dirty="0" err="1" smtClean="0"/>
              <a:t>privévermogen</a:t>
            </a:r>
            <a:r>
              <a:rPr lang="en-GB" sz="2400" dirty="0" smtClean="0"/>
              <a:t> </a:t>
            </a:r>
            <a:r>
              <a:rPr lang="en-GB" sz="2400" dirty="0" err="1" smtClean="0"/>
              <a:t>zijn</a:t>
            </a:r>
            <a:r>
              <a:rPr lang="en-GB" sz="2400" dirty="0" smtClean="0"/>
              <a:t> – </a:t>
            </a:r>
            <a:r>
              <a:rPr lang="en-GB" sz="2400" dirty="0" err="1" smtClean="0"/>
              <a:t>speculatie</a:t>
            </a:r>
            <a:r>
              <a:rPr lang="en-GB" sz="2400" dirty="0" smtClean="0"/>
              <a:t> </a:t>
            </a:r>
            <a:r>
              <a:rPr lang="en-GB" sz="2000" dirty="0" smtClean="0"/>
              <a:t>(</a:t>
            </a:r>
            <a:r>
              <a:rPr lang="en-GB" sz="2000" dirty="0" err="1" smtClean="0"/>
              <a:t>ook</a:t>
            </a:r>
            <a:r>
              <a:rPr lang="en-GB" sz="2000" dirty="0" smtClean="0"/>
              <a:t> art 228, §2, 9°a) WIB92)</a:t>
            </a:r>
          </a:p>
          <a:p>
            <a:pPr marL="0" indent="0">
              <a:buNone/>
            </a:pPr>
            <a:endParaRPr lang="en-GB" sz="2000" dirty="0" smtClean="0"/>
          </a:p>
          <a:p>
            <a:r>
              <a:rPr lang="en-GB" sz="2400" dirty="0" err="1" smtClean="0"/>
              <a:t>Meerwaardebelasting</a:t>
            </a:r>
            <a:r>
              <a:rPr lang="en-GB" sz="2400" dirty="0" smtClean="0"/>
              <a:t> </a:t>
            </a:r>
            <a:r>
              <a:rPr lang="en-GB" sz="2400" dirty="0" err="1" smtClean="0"/>
              <a:t>bij</a:t>
            </a:r>
            <a:r>
              <a:rPr lang="en-GB" sz="2400" dirty="0" smtClean="0"/>
              <a:t> </a:t>
            </a:r>
            <a:r>
              <a:rPr lang="en-GB" sz="2400" dirty="0" err="1" smtClean="0"/>
              <a:t>overdracht</a:t>
            </a:r>
            <a:r>
              <a:rPr lang="en-GB" sz="2400" dirty="0" smtClean="0"/>
              <a:t> ten </a:t>
            </a:r>
            <a:r>
              <a:rPr lang="en-GB" sz="2400" dirty="0" err="1" smtClean="0"/>
              <a:t>bezwarende</a:t>
            </a:r>
            <a:r>
              <a:rPr lang="en-GB" sz="2400" dirty="0" smtClean="0"/>
              <a:t> </a:t>
            </a:r>
            <a:r>
              <a:rPr lang="en-GB" sz="2400" dirty="0" err="1" smtClean="0"/>
              <a:t>titel</a:t>
            </a:r>
            <a:r>
              <a:rPr lang="en-GB" sz="2400" dirty="0" smtClean="0"/>
              <a:t> van in </a:t>
            </a:r>
            <a:r>
              <a:rPr lang="en-GB" sz="2400" dirty="0" err="1" smtClean="0"/>
              <a:t>België</a:t>
            </a:r>
            <a:r>
              <a:rPr lang="en-GB" sz="2400" dirty="0" smtClean="0"/>
              <a:t> </a:t>
            </a:r>
            <a:r>
              <a:rPr lang="en-GB" sz="2400" dirty="0" err="1" smtClean="0"/>
              <a:t>gelegen</a:t>
            </a:r>
            <a:r>
              <a:rPr lang="en-GB" sz="2400" dirty="0" smtClean="0"/>
              <a:t> </a:t>
            </a:r>
            <a:r>
              <a:rPr lang="en-GB" sz="2400" dirty="0" err="1" smtClean="0"/>
              <a:t>gebouwen</a:t>
            </a:r>
            <a:r>
              <a:rPr lang="en-GB" sz="2400" dirty="0" smtClean="0"/>
              <a:t> (</a:t>
            </a:r>
            <a:r>
              <a:rPr lang="en-GB" sz="2400" dirty="0" err="1" smtClean="0"/>
              <a:t>niet</a:t>
            </a:r>
            <a:r>
              <a:rPr lang="en-GB" sz="2400" dirty="0" smtClean="0"/>
              <a:t> </a:t>
            </a:r>
            <a:r>
              <a:rPr lang="en-GB" sz="2400" dirty="0" err="1" smtClean="0"/>
              <a:t>voor</a:t>
            </a:r>
            <a:r>
              <a:rPr lang="en-GB" sz="2400" dirty="0" smtClean="0"/>
              <a:t> </a:t>
            </a:r>
            <a:r>
              <a:rPr lang="en-GB" sz="2400" dirty="0" err="1" smtClean="0"/>
              <a:t>beroep</a:t>
            </a:r>
            <a:r>
              <a:rPr lang="en-GB" sz="2400" dirty="0" smtClean="0"/>
              <a:t>) </a:t>
            </a:r>
            <a:r>
              <a:rPr lang="en-GB" sz="2400" dirty="0" err="1" smtClean="0"/>
              <a:t>indien</a:t>
            </a:r>
            <a:r>
              <a:rPr lang="en-GB" sz="2400" dirty="0" smtClean="0"/>
              <a:t>:</a:t>
            </a:r>
          </a:p>
          <a:p>
            <a:pPr lvl="1"/>
            <a:r>
              <a:rPr lang="en-GB" sz="1600" dirty="0" err="1"/>
              <a:t>o</a:t>
            </a:r>
            <a:r>
              <a:rPr lang="en-GB" sz="1600" dirty="0" err="1" smtClean="0"/>
              <a:t>nder</a:t>
            </a:r>
            <a:r>
              <a:rPr lang="en-GB" sz="1600" dirty="0" smtClean="0"/>
              <a:t> </a:t>
            </a:r>
            <a:r>
              <a:rPr lang="en-GB" sz="1600" dirty="0" err="1" smtClean="0"/>
              <a:t>bezwarende</a:t>
            </a:r>
            <a:r>
              <a:rPr lang="en-GB" sz="1600" dirty="0" smtClean="0"/>
              <a:t> </a:t>
            </a:r>
            <a:r>
              <a:rPr lang="en-GB" sz="1600" dirty="0" err="1" smtClean="0"/>
              <a:t>titel</a:t>
            </a:r>
            <a:r>
              <a:rPr lang="en-GB" sz="1600" dirty="0" smtClean="0"/>
              <a:t> </a:t>
            </a:r>
            <a:r>
              <a:rPr lang="en-GB" sz="1600" dirty="0" err="1" smtClean="0"/>
              <a:t>verkregen</a:t>
            </a:r>
            <a:r>
              <a:rPr lang="en-GB" sz="1600" dirty="0" smtClean="0"/>
              <a:t> </a:t>
            </a:r>
            <a:r>
              <a:rPr lang="en-GB" sz="1600" dirty="0" err="1" smtClean="0"/>
              <a:t>en</a:t>
            </a:r>
            <a:r>
              <a:rPr lang="en-GB" sz="1600" dirty="0" smtClean="0"/>
              <a:t> </a:t>
            </a:r>
            <a:r>
              <a:rPr lang="en-GB" sz="1600" dirty="0" err="1" smtClean="0"/>
              <a:t>vervreemd</a:t>
            </a:r>
            <a:r>
              <a:rPr lang="en-GB" sz="1600" dirty="0" smtClean="0"/>
              <a:t> </a:t>
            </a:r>
            <a:r>
              <a:rPr lang="en-GB" sz="1600" dirty="0" err="1" smtClean="0"/>
              <a:t>binnen</a:t>
            </a:r>
            <a:r>
              <a:rPr lang="en-GB" sz="1600" dirty="0" smtClean="0"/>
              <a:t> 5 </a:t>
            </a:r>
            <a:r>
              <a:rPr lang="en-GB" sz="1600" dirty="0" err="1" smtClean="0"/>
              <a:t>jaar</a:t>
            </a:r>
            <a:r>
              <a:rPr lang="en-GB" sz="1600" dirty="0" smtClean="0"/>
              <a:t>  </a:t>
            </a:r>
            <a:r>
              <a:rPr lang="en-GB" sz="1600" dirty="0" err="1" smtClean="0"/>
              <a:t>na</a:t>
            </a:r>
            <a:r>
              <a:rPr lang="en-GB" sz="1600" dirty="0" smtClean="0"/>
              <a:t> datum </a:t>
            </a:r>
            <a:r>
              <a:rPr lang="en-GB" sz="1600" dirty="0" err="1" smtClean="0"/>
              <a:t>authentieke</a:t>
            </a:r>
            <a:r>
              <a:rPr lang="en-GB" sz="1600" dirty="0" smtClean="0"/>
              <a:t> </a:t>
            </a:r>
            <a:r>
              <a:rPr lang="en-GB" sz="1600" dirty="0" err="1" smtClean="0"/>
              <a:t>akte</a:t>
            </a:r>
            <a:r>
              <a:rPr lang="en-GB" sz="1600" dirty="0" smtClean="0"/>
              <a:t> </a:t>
            </a:r>
            <a:r>
              <a:rPr lang="en-GB" sz="1600" dirty="0" err="1" smtClean="0"/>
              <a:t>verkrijging</a:t>
            </a:r>
            <a:r>
              <a:rPr lang="en-GB" sz="1600" dirty="0" smtClean="0"/>
              <a:t> (16,5 %+AGB)</a:t>
            </a:r>
          </a:p>
          <a:p>
            <a:pPr lvl="1"/>
            <a:r>
              <a:rPr lang="en-GB" sz="1600" dirty="0" err="1"/>
              <a:t>b</a:t>
            </a:r>
            <a:r>
              <a:rPr lang="en-GB" sz="1600" dirty="0" err="1" smtClean="0"/>
              <a:t>ij</a:t>
            </a:r>
            <a:r>
              <a:rPr lang="en-GB" sz="1600" dirty="0" smtClean="0"/>
              <a:t> </a:t>
            </a:r>
            <a:r>
              <a:rPr lang="en-GB" sz="1600" dirty="0" err="1" smtClean="0"/>
              <a:t>schenking</a:t>
            </a:r>
            <a:r>
              <a:rPr lang="en-GB" sz="1600" dirty="0" smtClean="0"/>
              <a:t> </a:t>
            </a:r>
            <a:r>
              <a:rPr lang="en-GB" sz="1600" dirty="0" err="1" smtClean="0"/>
              <a:t>verkregen</a:t>
            </a:r>
            <a:r>
              <a:rPr lang="en-GB" sz="1600" dirty="0" smtClean="0"/>
              <a:t> </a:t>
            </a:r>
            <a:r>
              <a:rPr lang="en-GB" sz="1600" dirty="0" err="1" smtClean="0"/>
              <a:t>en</a:t>
            </a:r>
            <a:r>
              <a:rPr lang="en-GB" sz="1600" dirty="0" smtClean="0"/>
              <a:t> </a:t>
            </a:r>
            <a:r>
              <a:rPr lang="en-GB" sz="1600" dirty="0" err="1" smtClean="0"/>
              <a:t>vervreemd</a:t>
            </a:r>
            <a:r>
              <a:rPr lang="en-GB" sz="1600" dirty="0" smtClean="0"/>
              <a:t> </a:t>
            </a:r>
            <a:r>
              <a:rPr lang="en-GB" sz="1600" dirty="0" err="1" smtClean="0"/>
              <a:t>binnen</a:t>
            </a:r>
            <a:r>
              <a:rPr lang="en-GB" sz="1600" dirty="0" smtClean="0"/>
              <a:t> 3 </a:t>
            </a:r>
            <a:r>
              <a:rPr lang="en-GB" sz="1600" dirty="0" err="1" smtClean="0"/>
              <a:t>jaar</a:t>
            </a:r>
            <a:r>
              <a:rPr lang="en-GB" sz="1600" dirty="0" smtClean="0"/>
              <a:t> </a:t>
            </a:r>
            <a:r>
              <a:rPr lang="en-GB" sz="1600" dirty="0" err="1" smtClean="0"/>
              <a:t>na</a:t>
            </a:r>
            <a:r>
              <a:rPr lang="en-GB" sz="1600" dirty="0" smtClean="0"/>
              <a:t> de </a:t>
            </a:r>
            <a:r>
              <a:rPr lang="en-GB" sz="1600" dirty="0" err="1" smtClean="0"/>
              <a:t>akte</a:t>
            </a:r>
            <a:r>
              <a:rPr lang="en-GB" sz="1600" dirty="0" smtClean="0"/>
              <a:t> van </a:t>
            </a:r>
            <a:r>
              <a:rPr lang="en-GB" sz="1600" dirty="0" err="1" smtClean="0"/>
              <a:t>schenking</a:t>
            </a:r>
            <a:r>
              <a:rPr lang="en-GB" sz="1600" dirty="0" smtClean="0"/>
              <a:t> </a:t>
            </a:r>
            <a:r>
              <a:rPr lang="en-GB" sz="1600" dirty="0" err="1" smtClean="0"/>
              <a:t>én</a:t>
            </a:r>
            <a:r>
              <a:rPr lang="en-GB" sz="1600" dirty="0" smtClean="0"/>
              <a:t> </a:t>
            </a:r>
            <a:r>
              <a:rPr lang="en-GB" sz="1600" dirty="0" err="1" smtClean="0"/>
              <a:t>binnen</a:t>
            </a:r>
            <a:r>
              <a:rPr lang="en-GB" sz="1600" dirty="0" smtClean="0"/>
              <a:t> 5 </a:t>
            </a:r>
            <a:r>
              <a:rPr lang="en-GB" sz="1600" dirty="0" err="1" smtClean="0"/>
              <a:t>jaar</a:t>
            </a:r>
            <a:r>
              <a:rPr lang="en-GB" sz="1600" dirty="0" smtClean="0"/>
              <a:t> </a:t>
            </a:r>
            <a:r>
              <a:rPr lang="en-GB" sz="1600" dirty="0" err="1" smtClean="0"/>
              <a:t>na</a:t>
            </a:r>
            <a:r>
              <a:rPr lang="en-GB" sz="1600" dirty="0" smtClean="0"/>
              <a:t> datum van </a:t>
            </a:r>
            <a:r>
              <a:rPr lang="en-GB" sz="1600" dirty="0" err="1" smtClean="0"/>
              <a:t>authentieke</a:t>
            </a:r>
            <a:r>
              <a:rPr lang="en-GB" sz="1600" dirty="0" smtClean="0"/>
              <a:t> </a:t>
            </a:r>
            <a:r>
              <a:rPr lang="en-GB" sz="1600" dirty="0" err="1" smtClean="0"/>
              <a:t>akte</a:t>
            </a:r>
            <a:r>
              <a:rPr lang="en-GB" sz="1600" dirty="0" smtClean="0"/>
              <a:t> van </a:t>
            </a:r>
            <a:r>
              <a:rPr lang="en-GB" sz="1600" dirty="0" err="1" smtClean="0"/>
              <a:t>verkrijging</a:t>
            </a:r>
            <a:r>
              <a:rPr lang="en-GB" sz="1600" dirty="0" smtClean="0"/>
              <a:t> </a:t>
            </a:r>
            <a:r>
              <a:rPr lang="en-GB" sz="1600" dirty="0" err="1" smtClean="0"/>
              <a:t>onder</a:t>
            </a:r>
            <a:r>
              <a:rPr lang="en-GB" sz="1600" dirty="0" smtClean="0"/>
              <a:t> </a:t>
            </a:r>
            <a:r>
              <a:rPr lang="en-GB" sz="1600" dirty="0" err="1" smtClean="0"/>
              <a:t>bezwarende</a:t>
            </a:r>
            <a:r>
              <a:rPr lang="en-GB" sz="1600" dirty="0" smtClean="0"/>
              <a:t> </a:t>
            </a:r>
            <a:r>
              <a:rPr lang="en-GB" sz="1600" dirty="0" err="1" smtClean="0"/>
              <a:t>titel</a:t>
            </a:r>
            <a:r>
              <a:rPr lang="en-GB" sz="1600" dirty="0" smtClean="0"/>
              <a:t> door de </a:t>
            </a:r>
            <a:r>
              <a:rPr lang="en-GB" sz="1600" dirty="0" err="1" smtClean="0"/>
              <a:t>schenker</a:t>
            </a:r>
            <a:r>
              <a:rPr lang="en-GB" sz="1600" dirty="0" smtClean="0"/>
              <a:t> (</a:t>
            </a:r>
            <a:r>
              <a:rPr lang="en-GB" sz="1600" dirty="0" err="1" smtClean="0"/>
              <a:t>niet</a:t>
            </a:r>
            <a:r>
              <a:rPr lang="en-GB" sz="1600" dirty="0" smtClean="0"/>
              <a:t> </a:t>
            </a:r>
            <a:r>
              <a:rPr lang="en-GB" sz="1600" dirty="0" err="1" smtClean="0"/>
              <a:t>bij</a:t>
            </a:r>
            <a:r>
              <a:rPr lang="en-GB" sz="1600" dirty="0" smtClean="0"/>
              <a:t> </a:t>
            </a:r>
            <a:r>
              <a:rPr lang="en-GB" sz="1600" dirty="0" err="1" smtClean="0"/>
              <a:t>erfenis</a:t>
            </a:r>
            <a:r>
              <a:rPr lang="en-GB" sz="1600" dirty="0" smtClean="0"/>
              <a:t>) (16,5%+AGB)</a:t>
            </a:r>
          </a:p>
          <a:p>
            <a:pPr lvl="1"/>
            <a:r>
              <a:rPr lang="en-GB" sz="1600" dirty="0"/>
              <a:t>d</a:t>
            </a:r>
            <a:r>
              <a:rPr lang="en-GB" sz="1600" dirty="0" smtClean="0"/>
              <a:t>e </a:t>
            </a:r>
            <a:r>
              <a:rPr lang="en-GB" sz="1600" dirty="0" err="1" smtClean="0"/>
              <a:t>belastingplichtige</a:t>
            </a:r>
            <a:r>
              <a:rPr lang="en-GB" sz="1600" dirty="0" smtClean="0"/>
              <a:t> het </a:t>
            </a:r>
            <a:r>
              <a:rPr lang="en-GB" sz="1600" dirty="0" err="1" smtClean="0"/>
              <a:t>gebouw</a:t>
            </a:r>
            <a:r>
              <a:rPr lang="en-GB" sz="1600" dirty="0" smtClean="0"/>
              <a:t> </a:t>
            </a:r>
            <a:r>
              <a:rPr lang="en-GB" sz="1600" dirty="0" err="1" smtClean="0"/>
              <a:t>zelf</a:t>
            </a:r>
            <a:r>
              <a:rPr lang="en-GB" sz="1600" dirty="0" smtClean="0"/>
              <a:t> </a:t>
            </a:r>
            <a:r>
              <a:rPr lang="en-GB" sz="1600" dirty="0" err="1" smtClean="0"/>
              <a:t>heeft</a:t>
            </a:r>
            <a:r>
              <a:rPr lang="en-GB" sz="1600" dirty="0" smtClean="0"/>
              <a:t> </a:t>
            </a:r>
            <a:r>
              <a:rPr lang="en-GB" sz="1600" dirty="0" err="1" smtClean="0"/>
              <a:t>opgetrokken</a:t>
            </a:r>
            <a:r>
              <a:rPr lang="en-GB" sz="1600" dirty="0" smtClean="0"/>
              <a:t> op </a:t>
            </a:r>
            <a:r>
              <a:rPr lang="en-GB" sz="1600" dirty="0" err="1" smtClean="0"/>
              <a:t>een</a:t>
            </a:r>
            <a:r>
              <a:rPr lang="en-GB" sz="1600" dirty="0" smtClean="0"/>
              <a:t> </a:t>
            </a:r>
            <a:r>
              <a:rPr lang="en-GB" sz="1600" dirty="0" err="1" smtClean="0"/>
              <a:t>grond</a:t>
            </a:r>
            <a:r>
              <a:rPr lang="en-GB" sz="1600" dirty="0" smtClean="0"/>
              <a:t> die </a:t>
            </a:r>
            <a:r>
              <a:rPr lang="en-GB" sz="1600" dirty="0" err="1" smtClean="0"/>
              <a:t>hij</a:t>
            </a:r>
            <a:r>
              <a:rPr lang="en-GB" sz="1600" dirty="0" smtClean="0"/>
              <a:t> </a:t>
            </a:r>
            <a:r>
              <a:rPr lang="en-GB" sz="1600" dirty="0" err="1" smtClean="0"/>
              <a:t>onder</a:t>
            </a:r>
            <a:r>
              <a:rPr lang="en-GB" sz="1600" dirty="0" smtClean="0"/>
              <a:t> </a:t>
            </a:r>
            <a:r>
              <a:rPr lang="en-GB" sz="1600" dirty="0" err="1" smtClean="0"/>
              <a:t>bezwarende</a:t>
            </a:r>
            <a:r>
              <a:rPr lang="en-GB" sz="1600" dirty="0" smtClean="0"/>
              <a:t> </a:t>
            </a:r>
            <a:r>
              <a:rPr lang="en-GB" sz="1600" dirty="0" err="1" smtClean="0"/>
              <a:t>titel</a:t>
            </a:r>
            <a:r>
              <a:rPr lang="en-GB" sz="1600" dirty="0" smtClean="0"/>
              <a:t> of </a:t>
            </a:r>
            <a:r>
              <a:rPr lang="en-GB" sz="1600" dirty="0" err="1" smtClean="0"/>
              <a:t>bij</a:t>
            </a:r>
            <a:r>
              <a:rPr lang="en-GB" sz="1600" dirty="0" smtClean="0"/>
              <a:t> </a:t>
            </a:r>
            <a:r>
              <a:rPr lang="en-GB" sz="1600" dirty="0" err="1" smtClean="0"/>
              <a:t>schenking</a:t>
            </a:r>
            <a:r>
              <a:rPr lang="en-GB" sz="1600" dirty="0" smtClean="0"/>
              <a:t> </a:t>
            </a:r>
            <a:r>
              <a:rPr lang="en-GB" sz="1600" dirty="0" err="1" smtClean="0"/>
              <a:t>onder</a:t>
            </a:r>
            <a:r>
              <a:rPr lang="en-GB" sz="1600" dirty="0" smtClean="0"/>
              <a:t> de </a:t>
            </a:r>
            <a:r>
              <a:rPr lang="en-GB" sz="1600" dirty="0" err="1" smtClean="0"/>
              <a:t>levenden</a:t>
            </a:r>
            <a:r>
              <a:rPr lang="en-GB" sz="1600" dirty="0" smtClean="0"/>
              <a:t> </a:t>
            </a:r>
            <a:r>
              <a:rPr lang="en-GB" sz="1600" dirty="0" err="1" smtClean="0"/>
              <a:t>heeft</a:t>
            </a:r>
            <a:r>
              <a:rPr lang="en-GB" sz="1600" dirty="0" smtClean="0"/>
              <a:t> </a:t>
            </a:r>
            <a:r>
              <a:rPr lang="en-GB" sz="1600" dirty="0" err="1" smtClean="0"/>
              <a:t>verkregen</a:t>
            </a:r>
            <a:r>
              <a:rPr lang="en-GB" sz="1600" dirty="0" smtClean="0"/>
              <a:t> </a:t>
            </a:r>
            <a:r>
              <a:rPr lang="en-GB" sz="1600" dirty="0" err="1" smtClean="0"/>
              <a:t>en</a:t>
            </a:r>
            <a:r>
              <a:rPr lang="en-GB" sz="1600" dirty="0" smtClean="0"/>
              <a:t> </a:t>
            </a:r>
            <a:r>
              <a:rPr lang="en-GB" sz="1600" dirty="0" err="1" smtClean="0"/>
              <a:t>voor</a:t>
            </a:r>
            <a:r>
              <a:rPr lang="en-GB" sz="1600" dirty="0" smtClean="0"/>
              <a:t> </a:t>
            </a:r>
            <a:r>
              <a:rPr lang="en-GB" sz="1600" dirty="0" err="1" smtClean="0"/>
              <a:t>zover</a:t>
            </a:r>
            <a:r>
              <a:rPr lang="en-GB" sz="1600" dirty="0" smtClean="0"/>
              <a:t> de </a:t>
            </a:r>
            <a:r>
              <a:rPr lang="en-GB" sz="1600" dirty="0" err="1" smtClean="0"/>
              <a:t>bouwwerken</a:t>
            </a:r>
            <a:r>
              <a:rPr lang="en-GB" sz="1600" dirty="0" smtClean="0"/>
              <a:t> </a:t>
            </a:r>
            <a:r>
              <a:rPr lang="en-GB" sz="1600" dirty="0" err="1" smtClean="0"/>
              <a:t>een</a:t>
            </a:r>
            <a:r>
              <a:rPr lang="en-GB" sz="1600" dirty="0" smtClean="0"/>
              <a:t> </a:t>
            </a:r>
            <a:r>
              <a:rPr lang="en-GB" sz="1600" dirty="0" err="1" smtClean="0"/>
              <a:t>aanvang</a:t>
            </a:r>
            <a:r>
              <a:rPr lang="en-GB" sz="1600" dirty="0" smtClean="0"/>
              <a:t> </a:t>
            </a:r>
            <a:r>
              <a:rPr lang="en-GB" sz="1600" dirty="0" err="1" smtClean="0"/>
              <a:t>hebben</a:t>
            </a:r>
            <a:r>
              <a:rPr lang="en-GB" sz="1600" dirty="0" smtClean="0"/>
              <a:t> </a:t>
            </a:r>
            <a:r>
              <a:rPr lang="en-GB" sz="1600" dirty="0" err="1" smtClean="0"/>
              <a:t>genomen</a:t>
            </a:r>
            <a:r>
              <a:rPr lang="en-GB" sz="1600" dirty="0" smtClean="0"/>
              <a:t> </a:t>
            </a:r>
            <a:r>
              <a:rPr lang="en-GB" sz="1600" dirty="0" err="1" smtClean="0"/>
              <a:t>binnen</a:t>
            </a:r>
            <a:r>
              <a:rPr lang="en-GB" sz="1600" dirty="0" smtClean="0"/>
              <a:t> de 5 </a:t>
            </a:r>
            <a:r>
              <a:rPr lang="en-GB" sz="1600" dirty="0" err="1" smtClean="0"/>
              <a:t>jaar</a:t>
            </a:r>
            <a:r>
              <a:rPr lang="en-GB" sz="1600" dirty="0" smtClean="0"/>
              <a:t> </a:t>
            </a:r>
            <a:r>
              <a:rPr lang="en-GB" sz="1600" dirty="0" err="1" smtClean="0"/>
              <a:t>na</a:t>
            </a:r>
            <a:r>
              <a:rPr lang="en-GB" sz="1600" dirty="0" smtClean="0"/>
              <a:t> de </a:t>
            </a:r>
            <a:r>
              <a:rPr lang="en-GB" sz="1600" dirty="0" err="1" smtClean="0"/>
              <a:t>verkrijging</a:t>
            </a:r>
            <a:r>
              <a:rPr lang="en-GB" sz="1600" dirty="0" smtClean="0"/>
              <a:t> van de </a:t>
            </a:r>
            <a:r>
              <a:rPr lang="en-GB" sz="1600" dirty="0" err="1" smtClean="0"/>
              <a:t>grond</a:t>
            </a:r>
            <a:r>
              <a:rPr lang="en-GB" sz="1600" dirty="0" smtClean="0"/>
              <a:t> </a:t>
            </a:r>
            <a:r>
              <a:rPr lang="en-GB" sz="1600" dirty="0" err="1" smtClean="0"/>
              <a:t>onder</a:t>
            </a:r>
            <a:r>
              <a:rPr lang="en-GB" sz="1600" dirty="0" smtClean="0"/>
              <a:t> </a:t>
            </a:r>
            <a:r>
              <a:rPr lang="en-GB" sz="1600" dirty="0" err="1" smtClean="0"/>
              <a:t>bezwarende</a:t>
            </a:r>
            <a:r>
              <a:rPr lang="en-GB" sz="1600" dirty="0" smtClean="0"/>
              <a:t> </a:t>
            </a:r>
            <a:r>
              <a:rPr lang="en-GB" sz="1600" dirty="0" err="1" smtClean="0"/>
              <a:t>titel</a:t>
            </a:r>
            <a:r>
              <a:rPr lang="en-GB" sz="1600" dirty="0" smtClean="0"/>
              <a:t> door de </a:t>
            </a:r>
            <a:r>
              <a:rPr lang="en-GB" sz="1600" dirty="0" err="1" smtClean="0"/>
              <a:t>belastingplichtige</a:t>
            </a:r>
            <a:r>
              <a:rPr lang="en-GB" sz="1600" dirty="0" smtClean="0"/>
              <a:t> of door de </a:t>
            </a:r>
            <a:r>
              <a:rPr lang="en-GB" sz="1600" dirty="0" err="1" smtClean="0"/>
              <a:t>schenker</a:t>
            </a:r>
            <a:r>
              <a:rPr lang="en-GB" sz="1600" dirty="0" smtClean="0"/>
              <a:t> </a:t>
            </a:r>
            <a:r>
              <a:rPr lang="en-GB" sz="1600" dirty="0" err="1" smtClean="0"/>
              <a:t>en</a:t>
            </a:r>
            <a:r>
              <a:rPr lang="en-GB" sz="1600" dirty="0" smtClean="0"/>
              <a:t> het </a:t>
            </a:r>
            <a:r>
              <a:rPr lang="en-GB" sz="1600" dirty="0" err="1" smtClean="0"/>
              <a:t>geheel</a:t>
            </a:r>
            <a:r>
              <a:rPr lang="en-GB" sz="1600" dirty="0" smtClean="0"/>
              <a:t> </a:t>
            </a:r>
            <a:r>
              <a:rPr lang="en-GB" sz="1600" dirty="0" err="1" smtClean="0"/>
              <a:t>wordt</a:t>
            </a:r>
            <a:r>
              <a:rPr lang="en-GB" sz="1600" dirty="0" smtClean="0"/>
              <a:t> </a:t>
            </a:r>
            <a:r>
              <a:rPr lang="en-GB" sz="1600" dirty="0" err="1" smtClean="0"/>
              <a:t>vervreemd</a:t>
            </a:r>
            <a:r>
              <a:rPr lang="en-GB" sz="1600" dirty="0" smtClean="0"/>
              <a:t> </a:t>
            </a:r>
            <a:r>
              <a:rPr lang="en-GB" sz="1600" dirty="0" err="1" smtClean="0"/>
              <a:t>binnen</a:t>
            </a:r>
            <a:r>
              <a:rPr lang="en-GB" sz="1600" dirty="0" smtClean="0"/>
              <a:t> de 5 </a:t>
            </a:r>
            <a:r>
              <a:rPr lang="en-GB" sz="1600" dirty="0" err="1" smtClean="0"/>
              <a:t>jaar</a:t>
            </a:r>
            <a:r>
              <a:rPr lang="en-GB" sz="1600" dirty="0" smtClean="0"/>
              <a:t> </a:t>
            </a:r>
            <a:r>
              <a:rPr lang="en-GB" sz="1600" dirty="0" err="1" smtClean="0"/>
              <a:t>na</a:t>
            </a:r>
            <a:r>
              <a:rPr lang="en-GB" sz="1600" dirty="0" smtClean="0"/>
              <a:t> de datum van de </a:t>
            </a:r>
            <a:r>
              <a:rPr lang="en-GB" sz="1600" dirty="0" err="1" smtClean="0"/>
              <a:t>eerste</a:t>
            </a:r>
            <a:r>
              <a:rPr lang="en-GB" sz="1600" dirty="0" smtClean="0"/>
              <a:t> </a:t>
            </a:r>
            <a:r>
              <a:rPr lang="en-GB" sz="1600" dirty="0" err="1" smtClean="0"/>
              <a:t>ingebruikneming</a:t>
            </a:r>
            <a:r>
              <a:rPr lang="en-GB" sz="1600" dirty="0" smtClean="0"/>
              <a:t> of </a:t>
            </a:r>
            <a:r>
              <a:rPr lang="en-GB" sz="1600" dirty="0" err="1" smtClean="0"/>
              <a:t>verhuring</a:t>
            </a:r>
            <a:r>
              <a:rPr lang="en-GB" sz="1600" dirty="0" smtClean="0"/>
              <a:t> van het </a:t>
            </a:r>
            <a:r>
              <a:rPr lang="en-GB" sz="1600" dirty="0" err="1" smtClean="0"/>
              <a:t>gebouw</a:t>
            </a:r>
            <a:r>
              <a:rPr lang="en-GB" sz="1600" dirty="0"/>
              <a:t> (16,5%+AGB)</a:t>
            </a:r>
          </a:p>
          <a:p>
            <a:pPr lvl="1"/>
            <a:endParaRPr lang="en-GB" sz="2000" dirty="0" smtClean="0"/>
          </a:p>
          <a:p>
            <a:pPr lvl="1"/>
            <a:endParaRPr lang="en-GB" sz="2000" dirty="0" smtClean="0"/>
          </a:p>
        </p:txBody>
      </p:sp>
    </p:spTree>
    <p:extLst>
      <p:ext uri="{BB962C8B-B14F-4D97-AF65-F5344CB8AC3E}">
        <p14:creationId xmlns:p14="http://schemas.microsoft.com/office/powerpoint/2010/main" val="23126498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smtClean="0">
                <a:latin typeface="+mj-lt"/>
              </a:rPr>
              <a:t>Diverse inkomsten: berekening </a:t>
            </a:r>
            <a:r>
              <a:rPr lang="nl-BE" sz="2000" b="1" dirty="0" smtClean="0">
                <a:latin typeface="+mj-lt"/>
              </a:rPr>
              <a:t>(art</a:t>
            </a:r>
            <a:r>
              <a:rPr lang="nl-BE" sz="2000" b="1" dirty="0">
                <a:latin typeface="+mj-lt"/>
              </a:rPr>
              <a:t>. 101 WIB92)</a:t>
            </a:r>
            <a:endParaRPr lang="nl-BE" sz="2000" dirty="0">
              <a:latin typeface="+mj-lt"/>
            </a:endParaRPr>
          </a:p>
        </p:txBody>
      </p:sp>
      <p:sp>
        <p:nvSpPr>
          <p:cNvPr id="3" name="Content Placeholder 2"/>
          <p:cNvSpPr>
            <a:spLocks noGrp="1"/>
          </p:cNvSpPr>
          <p:nvPr>
            <p:ph idx="1"/>
          </p:nvPr>
        </p:nvSpPr>
        <p:spPr/>
        <p:txBody>
          <a:bodyPr/>
          <a:lstStyle/>
          <a:p>
            <a:pPr>
              <a:buFont typeface="Arial" panose="020B0604020202020204" pitchFamily="34" charset="0"/>
              <a:buChar char="•"/>
            </a:pPr>
            <a:r>
              <a:rPr lang="nl-BE" dirty="0" smtClean="0">
                <a:solidFill>
                  <a:schemeClr val="tx1"/>
                </a:solidFill>
                <a:latin typeface="+mn-lt"/>
              </a:rPr>
              <a:t>Verkoopprijs </a:t>
            </a:r>
            <a:r>
              <a:rPr lang="nl-BE" dirty="0">
                <a:solidFill>
                  <a:schemeClr val="tx1"/>
                </a:solidFill>
                <a:latin typeface="+mn-lt"/>
              </a:rPr>
              <a:t>verminderd met de verkoopkosten, </a:t>
            </a:r>
            <a:r>
              <a:rPr lang="nl-BE" dirty="0" smtClean="0">
                <a:solidFill>
                  <a:schemeClr val="tx1"/>
                </a:solidFill>
                <a:latin typeface="+mn-lt"/>
              </a:rPr>
              <a:t>zoals </a:t>
            </a:r>
            <a:r>
              <a:rPr lang="nl-BE" dirty="0">
                <a:solidFill>
                  <a:schemeClr val="tx1"/>
                </a:solidFill>
                <a:latin typeface="+mn-lt"/>
              </a:rPr>
              <a:t>het ereloon van de vastgoedmakelaar, de kosten van de </a:t>
            </a:r>
            <a:r>
              <a:rPr lang="nl-BE" dirty="0" smtClean="0">
                <a:solidFill>
                  <a:schemeClr val="tx1"/>
                </a:solidFill>
                <a:latin typeface="+mn-lt"/>
              </a:rPr>
              <a:t>advertenties</a:t>
            </a:r>
          </a:p>
          <a:p>
            <a:pPr>
              <a:buFont typeface="Arial" panose="020B0604020202020204" pitchFamily="34" charset="0"/>
              <a:buChar char="•"/>
            </a:pPr>
            <a:r>
              <a:rPr lang="nl-BE" dirty="0">
                <a:solidFill>
                  <a:schemeClr val="tx1"/>
                </a:solidFill>
                <a:latin typeface="+mn-lt"/>
              </a:rPr>
              <a:t>A</a:t>
            </a:r>
            <a:r>
              <a:rPr lang="nl-BE" dirty="0" smtClean="0">
                <a:solidFill>
                  <a:schemeClr val="tx1"/>
                </a:solidFill>
                <a:latin typeface="+mn-lt"/>
              </a:rPr>
              <a:t>ankoopprijs </a:t>
            </a:r>
            <a:r>
              <a:rPr lang="nl-BE" dirty="0">
                <a:solidFill>
                  <a:schemeClr val="tx1"/>
                </a:solidFill>
                <a:latin typeface="+mn-lt"/>
              </a:rPr>
              <a:t>verlaagd met vergoedingen die eventueel verkregen werden ingevolge schade aan de </a:t>
            </a:r>
            <a:r>
              <a:rPr lang="nl-BE" dirty="0" smtClean="0">
                <a:solidFill>
                  <a:schemeClr val="tx1"/>
                </a:solidFill>
                <a:latin typeface="+mn-lt"/>
              </a:rPr>
              <a:t>woning</a:t>
            </a:r>
          </a:p>
          <a:p>
            <a:pPr>
              <a:buFont typeface="Arial" panose="020B0604020202020204" pitchFamily="34" charset="0"/>
              <a:buChar char="•"/>
            </a:pPr>
            <a:r>
              <a:rPr lang="nl-BE" dirty="0" smtClean="0">
                <a:solidFill>
                  <a:schemeClr val="tx1"/>
                </a:solidFill>
                <a:latin typeface="+mn-lt"/>
              </a:rPr>
              <a:t>Aankoopprijs </a:t>
            </a:r>
            <a:r>
              <a:rPr lang="nl-BE" dirty="0">
                <a:solidFill>
                  <a:schemeClr val="tx1"/>
                </a:solidFill>
                <a:latin typeface="+mn-lt"/>
              </a:rPr>
              <a:t>verhoogd </a:t>
            </a:r>
            <a:r>
              <a:rPr lang="nl-BE" dirty="0" smtClean="0">
                <a:solidFill>
                  <a:schemeClr val="tx1"/>
                </a:solidFill>
                <a:latin typeface="+mn-lt"/>
              </a:rPr>
              <a:t>met:</a:t>
            </a:r>
          </a:p>
          <a:p>
            <a:pPr lvl="1">
              <a:buFontTx/>
              <a:buChar char="-"/>
            </a:pPr>
            <a:r>
              <a:rPr lang="nl-BE" sz="2000" dirty="0" smtClean="0">
                <a:solidFill>
                  <a:schemeClr val="tx1"/>
                </a:solidFill>
                <a:latin typeface="+mn-lt"/>
              </a:rPr>
              <a:t>een </a:t>
            </a:r>
            <a:r>
              <a:rPr lang="nl-BE" sz="2000" dirty="0">
                <a:solidFill>
                  <a:schemeClr val="tx1"/>
                </a:solidFill>
                <a:latin typeface="+mn-lt"/>
              </a:rPr>
              <a:t>forfaitair kostenpercentage van 25% op de aankoopprijs of met de werkelijke kosten van de aankoop (notariskosten) indien deze meer bedroegen dan 25% op de </a:t>
            </a:r>
            <a:r>
              <a:rPr lang="nl-BE" sz="2000" dirty="0" smtClean="0">
                <a:solidFill>
                  <a:schemeClr val="tx1"/>
                </a:solidFill>
                <a:latin typeface="+mn-lt"/>
              </a:rPr>
              <a:t>aankoopprijs</a:t>
            </a:r>
          </a:p>
          <a:p>
            <a:pPr lvl="1">
              <a:buFontTx/>
              <a:buChar char="-"/>
            </a:pPr>
            <a:r>
              <a:rPr lang="nl-BE" sz="2000" dirty="0" smtClean="0">
                <a:solidFill>
                  <a:schemeClr val="tx1"/>
                </a:solidFill>
                <a:latin typeface="+mn-lt"/>
              </a:rPr>
              <a:t>5</a:t>
            </a:r>
            <a:r>
              <a:rPr lang="nl-BE" sz="2000" dirty="0">
                <a:solidFill>
                  <a:schemeClr val="tx1"/>
                </a:solidFill>
                <a:latin typeface="+mn-lt"/>
              </a:rPr>
              <a:t>% op de aankoopprijs per verlopen jaar sinds de </a:t>
            </a:r>
            <a:r>
              <a:rPr lang="nl-BE" sz="2000" dirty="0" smtClean="0">
                <a:solidFill>
                  <a:schemeClr val="tx1"/>
                </a:solidFill>
                <a:latin typeface="+mn-lt"/>
              </a:rPr>
              <a:t>aankoop</a:t>
            </a:r>
          </a:p>
          <a:p>
            <a:pPr lvl="1">
              <a:buFontTx/>
              <a:buChar char="-"/>
            </a:pPr>
            <a:r>
              <a:rPr lang="nl-BE" sz="2000" dirty="0" smtClean="0">
                <a:solidFill>
                  <a:schemeClr val="tx1"/>
                </a:solidFill>
                <a:latin typeface="+mn-lt"/>
              </a:rPr>
              <a:t>de </a:t>
            </a:r>
            <a:r>
              <a:rPr lang="nl-BE" sz="2000" dirty="0">
                <a:solidFill>
                  <a:schemeClr val="tx1"/>
                </a:solidFill>
                <a:latin typeface="+mn-lt"/>
              </a:rPr>
              <a:t>kosten van de werken die werden uitgevoerd door een geregistreerd </a:t>
            </a:r>
            <a:r>
              <a:rPr lang="nl-BE" sz="2000" dirty="0" smtClean="0">
                <a:solidFill>
                  <a:schemeClr val="tx1"/>
                </a:solidFill>
                <a:latin typeface="+mn-lt"/>
              </a:rPr>
              <a:t>aannemer</a:t>
            </a:r>
            <a:endParaRPr lang="nl-BE" sz="2000" dirty="0">
              <a:solidFill>
                <a:schemeClr val="tx1"/>
              </a:solidFill>
              <a:latin typeface="+mn-lt"/>
            </a:endParaRPr>
          </a:p>
        </p:txBody>
      </p:sp>
    </p:spTree>
    <p:extLst>
      <p:ext uri="{BB962C8B-B14F-4D97-AF65-F5344CB8AC3E}">
        <p14:creationId xmlns:p14="http://schemas.microsoft.com/office/powerpoint/2010/main" val="14335587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z="2800" b="1" dirty="0" smtClean="0">
                <a:latin typeface="+mj-lt"/>
              </a:rPr>
              <a:t>Diverse inkomsten: voorbeeld</a:t>
            </a:r>
            <a:endParaRPr lang="nl-BE" dirty="0"/>
          </a:p>
        </p:txBody>
      </p:sp>
      <p:sp>
        <p:nvSpPr>
          <p:cNvPr id="3" name="Content Placeholder 2"/>
          <p:cNvSpPr>
            <a:spLocks noGrp="1"/>
          </p:cNvSpPr>
          <p:nvPr>
            <p:ph idx="1"/>
          </p:nvPr>
        </p:nvSpPr>
        <p:spPr/>
        <p:txBody>
          <a:bodyPr/>
          <a:lstStyle/>
          <a:p>
            <a:pPr marL="0" indent="0">
              <a:buNone/>
            </a:pPr>
            <a:r>
              <a:rPr lang="nl-BE" sz="2000" dirty="0">
                <a:solidFill>
                  <a:schemeClr val="tx1"/>
                </a:solidFill>
                <a:latin typeface="+mn-lt"/>
              </a:rPr>
              <a:t>Stephanie investeerde in de zomer van </a:t>
            </a:r>
            <a:r>
              <a:rPr lang="nl-BE" sz="2000" dirty="0" smtClean="0">
                <a:solidFill>
                  <a:schemeClr val="tx1"/>
                </a:solidFill>
                <a:latin typeface="+mn-lt"/>
              </a:rPr>
              <a:t>2016 </a:t>
            </a:r>
            <a:r>
              <a:rPr lang="nl-BE" sz="2000" dirty="0">
                <a:solidFill>
                  <a:schemeClr val="tx1"/>
                </a:solidFill>
                <a:latin typeface="+mn-lt"/>
              </a:rPr>
              <a:t>140.000 euro in een appartement aan de kust. Omdat de aankoop niet het verhoopte genot opleverde, verkocht ze dat appartement in november </a:t>
            </a:r>
            <a:r>
              <a:rPr lang="nl-BE" sz="2000" dirty="0" smtClean="0">
                <a:solidFill>
                  <a:schemeClr val="tx1"/>
                </a:solidFill>
                <a:latin typeface="+mn-lt"/>
              </a:rPr>
              <a:t>2018 </a:t>
            </a:r>
            <a:r>
              <a:rPr lang="nl-BE" sz="2000" dirty="0">
                <a:solidFill>
                  <a:schemeClr val="tx1"/>
                </a:solidFill>
                <a:latin typeface="+mn-lt"/>
              </a:rPr>
              <a:t>voor 210.000 euro, waarvan ze 3 procent of 6.300 euro aan de verkoopmakelaar afstond.</a:t>
            </a:r>
          </a:p>
          <a:p>
            <a:pPr marL="0" indent="0">
              <a:buNone/>
            </a:pPr>
            <a:r>
              <a:rPr lang="nl-BE" sz="2000" dirty="0" smtClean="0">
                <a:solidFill>
                  <a:schemeClr val="tx1"/>
                </a:solidFill>
                <a:latin typeface="+mn-lt"/>
              </a:rPr>
              <a:t>Bruto </a:t>
            </a:r>
            <a:r>
              <a:rPr lang="nl-BE" sz="2000" dirty="0">
                <a:solidFill>
                  <a:schemeClr val="tx1"/>
                </a:solidFill>
                <a:latin typeface="+mn-lt"/>
              </a:rPr>
              <a:t>bedraagt haar meerwaarde nochtans een indrukwekkende 50 procent of (210.000 – 140.000):</a:t>
            </a:r>
          </a:p>
          <a:p>
            <a:pPr marL="0" indent="0">
              <a:buNone/>
            </a:pPr>
            <a:r>
              <a:rPr lang="nl-BE" sz="2000" b="1" dirty="0" err="1" smtClean="0">
                <a:solidFill>
                  <a:schemeClr val="tx1"/>
                </a:solidFill>
                <a:latin typeface="+mn-lt"/>
              </a:rPr>
              <a:t>Nettoverkoopwaarde</a:t>
            </a:r>
            <a:r>
              <a:rPr lang="nl-BE" sz="2000" b="1" dirty="0" smtClean="0">
                <a:solidFill>
                  <a:schemeClr val="tx1"/>
                </a:solidFill>
                <a:latin typeface="+mn-lt"/>
              </a:rPr>
              <a:t> =</a:t>
            </a:r>
            <a:r>
              <a:rPr lang="nl-BE" sz="2000" dirty="0">
                <a:solidFill>
                  <a:schemeClr val="tx1"/>
                </a:solidFill>
                <a:latin typeface="+mn-lt"/>
              </a:rPr>
              <a:t> </a:t>
            </a:r>
            <a:r>
              <a:rPr lang="nl-BE" sz="2000" dirty="0" smtClean="0">
                <a:solidFill>
                  <a:schemeClr val="tx1"/>
                </a:solidFill>
                <a:latin typeface="+mn-lt"/>
              </a:rPr>
              <a:t>210.000 verkoopprijs – </a:t>
            </a:r>
            <a:r>
              <a:rPr lang="nl-BE" sz="2000" dirty="0">
                <a:solidFill>
                  <a:schemeClr val="tx1"/>
                </a:solidFill>
                <a:latin typeface="+mn-lt"/>
              </a:rPr>
              <a:t>6.300 euro makelaarskosten</a:t>
            </a:r>
          </a:p>
          <a:p>
            <a:pPr marL="0" indent="0">
              <a:buNone/>
            </a:pPr>
            <a:r>
              <a:rPr lang="nl-BE" sz="2000" b="1" dirty="0">
                <a:solidFill>
                  <a:schemeClr val="tx1"/>
                </a:solidFill>
                <a:latin typeface="+mn-lt"/>
              </a:rPr>
              <a:t>= 203.700 euro</a:t>
            </a:r>
            <a:endParaRPr lang="nl-BE" sz="2000" dirty="0">
              <a:solidFill>
                <a:schemeClr val="tx1"/>
              </a:solidFill>
              <a:latin typeface="+mn-lt"/>
            </a:endParaRPr>
          </a:p>
          <a:p>
            <a:pPr marL="0" indent="0">
              <a:buNone/>
            </a:pPr>
            <a:r>
              <a:rPr lang="nl-BE" sz="2000" b="1" dirty="0" err="1">
                <a:solidFill>
                  <a:schemeClr val="tx1"/>
                </a:solidFill>
                <a:latin typeface="+mn-lt"/>
              </a:rPr>
              <a:t>Nettoaankoopwaarde</a:t>
            </a:r>
            <a:r>
              <a:rPr lang="nl-BE" sz="2000" b="1" dirty="0">
                <a:solidFill>
                  <a:schemeClr val="tx1"/>
                </a:solidFill>
                <a:latin typeface="+mn-lt"/>
              </a:rPr>
              <a:t> </a:t>
            </a:r>
            <a:r>
              <a:rPr lang="nl-BE" sz="2000" b="1" dirty="0" smtClean="0">
                <a:solidFill>
                  <a:schemeClr val="tx1"/>
                </a:solidFill>
                <a:latin typeface="+mn-lt"/>
              </a:rPr>
              <a:t>=</a:t>
            </a:r>
            <a:r>
              <a:rPr lang="nl-BE" sz="2000" dirty="0">
                <a:solidFill>
                  <a:schemeClr val="tx1"/>
                </a:solidFill>
                <a:latin typeface="+mn-lt"/>
              </a:rPr>
              <a:t> </a:t>
            </a:r>
            <a:r>
              <a:rPr lang="nl-BE" sz="2000" dirty="0" smtClean="0">
                <a:solidFill>
                  <a:schemeClr val="tx1"/>
                </a:solidFill>
                <a:latin typeface="+mn-lt"/>
              </a:rPr>
              <a:t>(</a:t>
            </a:r>
            <a:r>
              <a:rPr lang="nl-BE" sz="2000" dirty="0">
                <a:solidFill>
                  <a:schemeClr val="tx1"/>
                </a:solidFill>
                <a:latin typeface="+mn-lt"/>
              </a:rPr>
              <a:t>140.000 x 1,25) x 1,15 = 175.000 x 1,15</a:t>
            </a:r>
          </a:p>
          <a:p>
            <a:pPr marL="0" indent="0">
              <a:buNone/>
            </a:pPr>
            <a:r>
              <a:rPr lang="nl-BE" sz="2000" b="1" dirty="0">
                <a:solidFill>
                  <a:schemeClr val="tx1"/>
                </a:solidFill>
                <a:latin typeface="+mn-lt"/>
              </a:rPr>
              <a:t>= 201.250 euro</a:t>
            </a:r>
            <a:endParaRPr lang="nl-BE" sz="2000" dirty="0">
              <a:solidFill>
                <a:schemeClr val="tx1"/>
              </a:solidFill>
              <a:latin typeface="+mn-lt"/>
            </a:endParaRPr>
          </a:p>
          <a:p>
            <a:pPr marL="0" indent="0">
              <a:buNone/>
            </a:pPr>
            <a:r>
              <a:rPr lang="nl-BE" sz="2000" b="1" dirty="0" err="1">
                <a:solidFill>
                  <a:schemeClr val="tx1"/>
                </a:solidFill>
                <a:latin typeface="+mn-lt"/>
              </a:rPr>
              <a:t>Nettomeerwaarde</a:t>
            </a:r>
            <a:r>
              <a:rPr lang="nl-BE" sz="2000" b="1" dirty="0">
                <a:solidFill>
                  <a:schemeClr val="tx1"/>
                </a:solidFill>
                <a:latin typeface="+mn-lt"/>
              </a:rPr>
              <a:t> = </a:t>
            </a:r>
            <a:r>
              <a:rPr lang="nl-BE" sz="2000" dirty="0" smtClean="0">
                <a:solidFill>
                  <a:schemeClr val="tx1"/>
                </a:solidFill>
                <a:latin typeface="+mn-lt"/>
              </a:rPr>
              <a:t>203.700 – </a:t>
            </a:r>
            <a:r>
              <a:rPr lang="nl-BE" sz="2000" dirty="0">
                <a:solidFill>
                  <a:schemeClr val="tx1"/>
                </a:solidFill>
                <a:latin typeface="+mn-lt"/>
              </a:rPr>
              <a:t>201.250 </a:t>
            </a:r>
            <a:r>
              <a:rPr lang="nl-BE" sz="2000" dirty="0" smtClean="0">
                <a:solidFill>
                  <a:schemeClr val="tx1"/>
                </a:solidFill>
                <a:latin typeface="+mn-lt"/>
              </a:rPr>
              <a:t>= </a:t>
            </a:r>
            <a:r>
              <a:rPr lang="nl-BE" sz="2000" b="1" dirty="0" smtClean="0">
                <a:solidFill>
                  <a:schemeClr val="tx1"/>
                </a:solidFill>
                <a:latin typeface="+mn-lt"/>
              </a:rPr>
              <a:t>2.450 </a:t>
            </a:r>
            <a:r>
              <a:rPr lang="nl-BE" sz="2000" b="1" dirty="0">
                <a:solidFill>
                  <a:schemeClr val="tx1"/>
                </a:solidFill>
                <a:latin typeface="+mn-lt"/>
              </a:rPr>
              <a:t>euro</a:t>
            </a:r>
            <a:endParaRPr lang="nl-BE" sz="2000" dirty="0">
              <a:solidFill>
                <a:schemeClr val="tx1"/>
              </a:solidFill>
              <a:latin typeface="+mn-lt"/>
            </a:endParaRPr>
          </a:p>
          <a:p>
            <a:pPr marL="0" indent="0">
              <a:buNone/>
            </a:pPr>
            <a:endParaRPr lang="nl-BE" sz="1200" dirty="0" smtClean="0">
              <a:solidFill>
                <a:schemeClr val="tx1"/>
              </a:solidFill>
              <a:latin typeface="+mn-lt"/>
            </a:endParaRPr>
          </a:p>
          <a:p>
            <a:pPr marL="0" indent="0">
              <a:buNone/>
            </a:pPr>
            <a:r>
              <a:rPr lang="nl-BE" sz="2000" dirty="0" smtClean="0">
                <a:solidFill>
                  <a:schemeClr val="tx1"/>
                </a:solidFill>
                <a:latin typeface="+mn-lt"/>
              </a:rPr>
              <a:t>Op </a:t>
            </a:r>
            <a:r>
              <a:rPr lang="nl-BE" sz="2000" dirty="0">
                <a:solidFill>
                  <a:schemeClr val="tx1"/>
                </a:solidFill>
                <a:latin typeface="+mn-lt"/>
              </a:rPr>
              <a:t>deze 2.450 euro </a:t>
            </a:r>
            <a:r>
              <a:rPr lang="nl-BE" sz="2000" dirty="0" err="1">
                <a:solidFill>
                  <a:schemeClr val="tx1"/>
                </a:solidFill>
                <a:latin typeface="+mn-lt"/>
              </a:rPr>
              <a:t>nettomeerwaarde</a:t>
            </a:r>
            <a:r>
              <a:rPr lang="nl-BE" sz="2000" dirty="0">
                <a:solidFill>
                  <a:schemeClr val="tx1"/>
                </a:solidFill>
                <a:latin typeface="+mn-lt"/>
              </a:rPr>
              <a:t> zal Stephanie </a:t>
            </a:r>
            <a:r>
              <a:rPr lang="nl-BE" sz="2000" b="1" dirty="0">
                <a:solidFill>
                  <a:schemeClr val="tx1"/>
                </a:solidFill>
                <a:latin typeface="+mn-lt"/>
              </a:rPr>
              <a:t>16,5 %</a:t>
            </a:r>
            <a:r>
              <a:rPr lang="nl-BE" sz="2000" dirty="0">
                <a:solidFill>
                  <a:schemeClr val="tx1"/>
                </a:solidFill>
                <a:latin typeface="+mn-lt"/>
              </a:rPr>
              <a:t> belastingen moeten betalen. Dat betekent een belasting van </a:t>
            </a:r>
            <a:r>
              <a:rPr lang="nl-BE" sz="2000" b="1" dirty="0">
                <a:solidFill>
                  <a:schemeClr val="tx1"/>
                </a:solidFill>
                <a:latin typeface="+mn-lt"/>
              </a:rPr>
              <a:t>404,25 </a:t>
            </a:r>
            <a:r>
              <a:rPr lang="nl-BE" sz="2000" b="1" dirty="0" smtClean="0">
                <a:solidFill>
                  <a:schemeClr val="tx1"/>
                </a:solidFill>
                <a:latin typeface="+mn-lt"/>
              </a:rPr>
              <a:t>euro</a:t>
            </a:r>
            <a:r>
              <a:rPr lang="nl-BE" sz="2000" dirty="0" smtClean="0">
                <a:solidFill>
                  <a:schemeClr val="tx1"/>
                </a:solidFill>
                <a:latin typeface="+mn-lt"/>
              </a:rPr>
              <a:t> </a:t>
            </a:r>
            <a:r>
              <a:rPr lang="nl-BE" sz="2000" dirty="0">
                <a:solidFill>
                  <a:schemeClr val="tx1"/>
                </a:solidFill>
                <a:latin typeface="+mn-lt"/>
              </a:rPr>
              <a:t>te verhogen met de </a:t>
            </a:r>
            <a:r>
              <a:rPr lang="nl-BE" sz="2000" dirty="0" smtClean="0">
                <a:solidFill>
                  <a:schemeClr val="tx1"/>
                </a:solidFill>
                <a:latin typeface="+mn-lt"/>
              </a:rPr>
              <a:t>aanvullende gemeentebelasting.</a:t>
            </a:r>
            <a:endParaRPr lang="nl-BE" sz="2000" dirty="0">
              <a:solidFill>
                <a:schemeClr val="tx1"/>
              </a:solidFill>
              <a:latin typeface="+mn-lt"/>
            </a:endParaRPr>
          </a:p>
        </p:txBody>
      </p:sp>
    </p:spTree>
    <p:extLst>
      <p:ext uri="{BB962C8B-B14F-4D97-AF65-F5344CB8AC3E}">
        <p14:creationId xmlns:p14="http://schemas.microsoft.com/office/powerpoint/2010/main" val="2203823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r>
              <a:rPr lang="nl-NL" dirty="0" smtClean="0"/>
              <a:t>Overzicht</a:t>
            </a:r>
            <a:endParaRPr lang="nl-NL" dirty="0"/>
          </a:p>
        </p:txBody>
      </p:sp>
      <p:sp>
        <p:nvSpPr>
          <p:cNvPr id="4" name="Subtitel 3"/>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9888189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Belastingverminderingen </a:t>
            </a:r>
            <a:r>
              <a:rPr lang="nl-NL" sz="2000" b="1" dirty="0" smtClean="0">
                <a:latin typeface="+mj-lt"/>
              </a:rPr>
              <a:t>(in het Vlaams Gewest)</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400" dirty="0" err="1" smtClean="0"/>
              <a:t>Belastingvoordelen</a:t>
            </a:r>
            <a:r>
              <a:rPr lang="en-GB" sz="2400" dirty="0" smtClean="0"/>
              <a:t> </a:t>
            </a:r>
            <a:r>
              <a:rPr lang="en-GB" sz="2400" dirty="0" err="1" smtClean="0"/>
              <a:t>voor</a:t>
            </a:r>
            <a:r>
              <a:rPr lang="en-GB" sz="2400" dirty="0" smtClean="0"/>
              <a:t> </a:t>
            </a:r>
            <a:r>
              <a:rPr lang="en-GB" sz="2400" dirty="0" err="1" smtClean="0"/>
              <a:t>levensverzekeringspremies</a:t>
            </a:r>
            <a:r>
              <a:rPr lang="en-GB" sz="2400" dirty="0" smtClean="0"/>
              <a:t> </a:t>
            </a:r>
            <a:r>
              <a:rPr lang="en-GB" sz="2400" dirty="0" err="1" smtClean="0"/>
              <a:t>en</a:t>
            </a:r>
            <a:r>
              <a:rPr lang="en-GB" sz="2400" dirty="0" smtClean="0"/>
              <a:t> </a:t>
            </a:r>
            <a:r>
              <a:rPr lang="en-GB" sz="2400" dirty="0" err="1" smtClean="0"/>
              <a:t>kapitaalaflossingen</a:t>
            </a:r>
            <a:r>
              <a:rPr lang="en-GB" sz="2400" dirty="0" smtClean="0"/>
              <a:t> van </a:t>
            </a:r>
            <a:r>
              <a:rPr lang="en-GB" sz="2400" dirty="0" err="1" smtClean="0"/>
              <a:t>hypothecaire</a:t>
            </a:r>
            <a:r>
              <a:rPr lang="en-GB" sz="2400" dirty="0" smtClean="0"/>
              <a:t> </a:t>
            </a:r>
            <a:r>
              <a:rPr lang="en-GB" sz="2400" dirty="0" err="1" smtClean="0"/>
              <a:t>leningen</a:t>
            </a:r>
            <a:r>
              <a:rPr lang="en-GB" sz="2400" dirty="0" smtClean="0"/>
              <a:t> </a:t>
            </a:r>
            <a:r>
              <a:rPr lang="en-GB" sz="2000" dirty="0" smtClean="0"/>
              <a:t>(art. 145/5 </a:t>
            </a:r>
            <a:r>
              <a:rPr lang="en-GB" sz="2000" dirty="0" err="1" smtClean="0"/>
              <a:t>en</a:t>
            </a:r>
            <a:r>
              <a:rPr lang="en-GB" sz="2000" dirty="0" smtClean="0"/>
              <a:t> 145/6 WIB92)</a:t>
            </a:r>
          </a:p>
          <a:p>
            <a:pPr lvl="1"/>
            <a:r>
              <a:rPr lang="en-GB" sz="2000" dirty="0" err="1" smtClean="0"/>
              <a:t>Berekend</a:t>
            </a:r>
            <a:r>
              <a:rPr lang="en-GB" sz="2000" dirty="0" smtClean="0"/>
              <a:t> </a:t>
            </a:r>
            <a:r>
              <a:rPr lang="en-GB" sz="2000" dirty="0" err="1" smtClean="0"/>
              <a:t>tegen</a:t>
            </a:r>
            <a:r>
              <a:rPr lang="en-GB" sz="2000" dirty="0" smtClean="0"/>
              <a:t> het </a:t>
            </a:r>
            <a:r>
              <a:rPr lang="en-GB" sz="2000" dirty="0" err="1" smtClean="0"/>
              <a:t>voor</a:t>
            </a:r>
            <a:r>
              <a:rPr lang="en-GB" sz="2000" dirty="0" smtClean="0"/>
              <a:t> de </a:t>
            </a:r>
            <a:r>
              <a:rPr lang="en-GB" sz="2000" dirty="0" err="1" smtClean="0"/>
              <a:t>belastingplichtige</a:t>
            </a:r>
            <a:r>
              <a:rPr lang="en-GB" sz="2000" dirty="0" smtClean="0"/>
              <a:t> </a:t>
            </a:r>
            <a:r>
              <a:rPr lang="en-GB" sz="2000" dirty="0" err="1" smtClean="0"/>
              <a:t>hoogste</a:t>
            </a:r>
            <a:r>
              <a:rPr lang="en-GB" sz="2000" dirty="0" smtClean="0"/>
              <a:t> </a:t>
            </a:r>
            <a:r>
              <a:rPr lang="en-GB" sz="2000" dirty="0" err="1" smtClean="0"/>
              <a:t>tarief</a:t>
            </a:r>
            <a:r>
              <a:rPr lang="en-GB" sz="2000" dirty="0" smtClean="0"/>
              <a:t> (art. 130 WIB92 met </a:t>
            </a:r>
            <a:r>
              <a:rPr lang="en-GB" sz="2000" dirty="0" err="1" smtClean="0"/>
              <a:t>een</a:t>
            </a:r>
            <a:r>
              <a:rPr lang="en-GB" sz="2000" dirty="0" smtClean="0"/>
              <a:t> minimum van 30%)</a:t>
            </a:r>
          </a:p>
          <a:p>
            <a:pPr lvl="1"/>
            <a:r>
              <a:rPr lang="en-GB" sz="2000" dirty="0" err="1" smtClean="0"/>
              <a:t>Begrenzing</a:t>
            </a:r>
            <a:r>
              <a:rPr lang="en-GB" sz="2000" dirty="0" smtClean="0"/>
              <a:t> </a:t>
            </a:r>
            <a:endParaRPr lang="en-GB" sz="2000" dirty="0"/>
          </a:p>
          <a:p>
            <a:r>
              <a:rPr lang="en-GB" sz="2400" dirty="0" err="1" smtClean="0"/>
              <a:t>Aflopende</a:t>
            </a:r>
            <a:r>
              <a:rPr lang="en-GB" sz="2400" dirty="0" smtClean="0"/>
              <a:t> </a:t>
            </a:r>
            <a:r>
              <a:rPr lang="en-GB" sz="2400" dirty="0" err="1" smtClean="0"/>
              <a:t>federale</a:t>
            </a:r>
            <a:r>
              <a:rPr lang="en-GB" sz="2400" dirty="0" smtClean="0"/>
              <a:t> </a:t>
            </a:r>
            <a:r>
              <a:rPr lang="en-GB" sz="2400" dirty="0" err="1" smtClean="0"/>
              <a:t>belastingverminderingen</a:t>
            </a:r>
            <a:r>
              <a:rPr lang="en-GB" sz="2400" dirty="0" smtClean="0"/>
              <a:t> </a:t>
            </a:r>
            <a:r>
              <a:rPr lang="en-GB" sz="2400" dirty="0" err="1" smtClean="0"/>
              <a:t>inzake</a:t>
            </a:r>
            <a:r>
              <a:rPr lang="en-GB" sz="2400" dirty="0" smtClean="0"/>
              <a:t> </a:t>
            </a:r>
            <a:r>
              <a:rPr lang="en-GB" sz="2400" dirty="0" err="1" smtClean="0"/>
              <a:t>energiebesparende</a:t>
            </a:r>
            <a:r>
              <a:rPr lang="en-GB" sz="2400" dirty="0" smtClean="0"/>
              <a:t> </a:t>
            </a:r>
            <a:r>
              <a:rPr lang="en-GB" sz="2400" dirty="0" err="1" smtClean="0"/>
              <a:t>uitgaven</a:t>
            </a:r>
            <a:r>
              <a:rPr lang="en-GB" sz="2400" dirty="0" smtClean="0"/>
              <a:t>, </a:t>
            </a:r>
            <a:r>
              <a:rPr lang="en-GB" sz="2400" dirty="0" err="1" smtClean="0"/>
              <a:t>lagere</a:t>
            </a:r>
            <a:r>
              <a:rPr lang="en-GB" sz="2400" dirty="0" smtClean="0"/>
              <a:t> </a:t>
            </a:r>
            <a:r>
              <a:rPr lang="en-GB" sz="2400" dirty="0" err="1" smtClean="0"/>
              <a:t>energiewoningen</a:t>
            </a:r>
            <a:r>
              <a:rPr lang="en-GB" sz="2400" dirty="0" smtClean="0"/>
              <a:t>, … </a:t>
            </a:r>
            <a:endParaRPr lang="en-GB" sz="2000" dirty="0" smtClean="0"/>
          </a:p>
        </p:txBody>
      </p:sp>
    </p:spTree>
    <p:extLst>
      <p:ext uri="{BB962C8B-B14F-4D97-AF65-F5344CB8AC3E}">
        <p14:creationId xmlns:p14="http://schemas.microsoft.com/office/powerpoint/2010/main" val="11526811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normAutofit fontScale="90000"/>
          </a:bodyPr>
          <a:lstStyle/>
          <a:p>
            <a:r>
              <a:rPr lang="nl-NL" dirty="0" smtClean="0"/>
              <a:t>Regionaal niveau </a:t>
            </a:r>
            <a:r>
              <a:rPr lang="nl-NL" sz="2700" dirty="0" smtClean="0"/>
              <a:t>(Vlaams Gewest)</a:t>
            </a:r>
            <a:endParaRPr lang="nl-NL" sz="2700" dirty="0"/>
          </a:p>
        </p:txBody>
      </p:sp>
      <p:sp>
        <p:nvSpPr>
          <p:cNvPr id="4" name="Subtitel 3"/>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31705404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Overzicht </a:t>
            </a:r>
            <a:endParaRPr lang="nl-NL" sz="28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800" dirty="0" err="1" smtClean="0"/>
              <a:t>Leegstandsheffing</a:t>
            </a:r>
            <a:endParaRPr lang="en-GB" sz="2800" dirty="0" smtClean="0"/>
          </a:p>
          <a:p>
            <a:r>
              <a:rPr lang="en-GB" sz="2800" dirty="0" err="1" smtClean="0"/>
              <a:t>Ongeschikte</a:t>
            </a:r>
            <a:r>
              <a:rPr lang="en-GB" sz="2800" dirty="0" smtClean="0"/>
              <a:t> </a:t>
            </a:r>
            <a:r>
              <a:rPr lang="en-GB" sz="2800" dirty="0" err="1" smtClean="0"/>
              <a:t>en</a:t>
            </a:r>
            <a:r>
              <a:rPr lang="en-GB" sz="2800" dirty="0" smtClean="0"/>
              <a:t> </a:t>
            </a:r>
            <a:r>
              <a:rPr lang="en-GB" sz="2800" dirty="0" err="1" smtClean="0"/>
              <a:t>onbewoonbare</a:t>
            </a:r>
            <a:r>
              <a:rPr lang="en-GB" sz="2800" dirty="0" smtClean="0"/>
              <a:t> </a:t>
            </a:r>
            <a:r>
              <a:rPr lang="en-GB" sz="2800" dirty="0" err="1" smtClean="0"/>
              <a:t>woningen</a:t>
            </a:r>
            <a:endParaRPr lang="en-GB" sz="2800" dirty="0" smtClean="0"/>
          </a:p>
          <a:p>
            <a:r>
              <a:rPr lang="en-GB" sz="2800" dirty="0" err="1" smtClean="0"/>
              <a:t>Onroerende</a:t>
            </a:r>
            <a:r>
              <a:rPr lang="en-GB" sz="2800" dirty="0" smtClean="0"/>
              <a:t> </a:t>
            </a:r>
            <a:r>
              <a:rPr lang="en-GB" sz="2800" dirty="0" err="1" smtClean="0"/>
              <a:t>voorheffing</a:t>
            </a:r>
            <a:endParaRPr lang="en-GB" sz="2800" dirty="0" smtClean="0"/>
          </a:p>
          <a:p>
            <a:r>
              <a:rPr lang="en-GB" sz="2800" dirty="0" err="1" smtClean="0"/>
              <a:t>Schenkbelasting</a:t>
            </a:r>
            <a:endParaRPr lang="en-GB" sz="2800" dirty="0" smtClean="0"/>
          </a:p>
          <a:p>
            <a:r>
              <a:rPr lang="en-GB" sz="2800" dirty="0" err="1" smtClean="0"/>
              <a:t>Verkooprecht</a:t>
            </a:r>
            <a:endParaRPr lang="en-GB" sz="2800" dirty="0" smtClean="0"/>
          </a:p>
          <a:p>
            <a:r>
              <a:rPr lang="en-GB" sz="2800" dirty="0" err="1" smtClean="0"/>
              <a:t>Erfbelasting</a:t>
            </a:r>
            <a:endParaRPr lang="en-GB" sz="2800" dirty="0" smtClean="0"/>
          </a:p>
          <a:p>
            <a:endParaRPr lang="en-GB" dirty="0"/>
          </a:p>
        </p:txBody>
      </p:sp>
    </p:spTree>
    <p:extLst>
      <p:ext uri="{BB962C8B-B14F-4D97-AF65-F5344CB8AC3E}">
        <p14:creationId xmlns:p14="http://schemas.microsoft.com/office/powerpoint/2010/main" val="18717803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Leegstandsheffing bedrijfsruimten </a:t>
            </a:r>
            <a:r>
              <a:rPr lang="nl-NL" sz="2000" b="1" dirty="0" smtClean="0">
                <a:latin typeface="+mj-lt"/>
              </a:rPr>
              <a:t>(art. 2.6.1.0.1 e.v. VCF)</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pPr marL="400050">
              <a:buFont typeface="Arial" panose="020B0604020202020204" pitchFamily="34" charset="0"/>
              <a:buChar char="•"/>
            </a:pPr>
            <a:r>
              <a:rPr lang="en-GB" sz="2400" dirty="0" smtClean="0"/>
              <a:t>Op </a:t>
            </a:r>
            <a:r>
              <a:rPr lang="en-GB" sz="2400" dirty="0" err="1" smtClean="0"/>
              <a:t>bedrijfsruimten</a:t>
            </a:r>
            <a:r>
              <a:rPr lang="en-GB" sz="2400" dirty="0" smtClean="0"/>
              <a:t> </a:t>
            </a:r>
            <a:r>
              <a:rPr lang="en-GB" sz="2400" dirty="0" err="1" smtClean="0"/>
              <a:t>opgenomen</a:t>
            </a:r>
            <a:r>
              <a:rPr lang="en-GB" sz="2400" dirty="0" smtClean="0"/>
              <a:t> in </a:t>
            </a:r>
            <a:r>
              <a:rPr lang="en-GB" sz="2400" dirty="0" err="1" smtClean="0"/>
              <a:t>een</a:t>
            </a:r>
            <a:r>
              <a:rPr lang="en-GB" sz="2400" dirty="0" smtClean="0"/>
              <a:t> </a:t>
            </a:r>
            <a:r>
              <a:rPr lang="en-GB" sz="2400" dirty="0" err="1" smtClean="0"/>
              <a:t>inventaris</a:t>
            </a:r>
            <a:endParaRPr lang="en-GB" sz="2400" dirty="0" smtClean="0"/>
          </a:p>
          <a:p>
            <a:pPr marL="400050">
              <a:buFont typeface="Arial" panose="020B0604020202020204" pitchFamily="34" charset="0"/>
              <a:buChar char="•"/>
            </a:pPr>
            <a:r>
              <a:rPr lang="en-GB" sz="2400" dirty="0" smtClean="0"/>
              <a:t>Op 1 </a:t>
            </a:r>
            <a:r>
              <a:rPr lang="en-GB" sz="2400" dirty="0" err="1" smtClean="0"/>
              <a:t>januari</a:t>
            </a:r>
            <a:r>
              <a:rPr lang="en-GB" sz="2400" dirty="0" smtClean="0"/>
              <a:t> </a:t>
            </a:r>
            <a:r>
              <a:rPr lang="en-GB" sz="2400" dirty="0" err="1" smtClean="0"/>
              <a:t>aanslagjaar</a:t>
            </a:r>
            <a:r>
              <a:rPr lang="en-GB" sz="2400" dirty="0" smtClean="0"/>
              <a:t> </a:t>
            </a:r>
            <a:r>
              <a:rPr lang="en-GB" sz="2400" dirty="0" err="1" smtClean="0"/>
              <a:t>eigenaar</a:t>
            </a:r>
            <a:endParaRPr lang="en-GB" sz="2400" dirty="0" smtClean="0"/>
          </a:p>
          <a:p>
            <a:pPr marL="400050">
              <a:buFont typeface="Arial" panose="020B0604020202020204" pitchFamily="34" charset="0"/>
              <a:buChar char="•"/>
            </a:pPr>
            <a:r>
              <a:rPr lang="en-GB" sz="2400" dirty="0" smtClean="0"/>
              <a:t>Op basis van </a:t>
            </a:r>
            <a:r>
              <a:rPr lang="nl-BE" sz="2400" dirty="0" smtClean="0"/>
              <a:t>het KI van </a:t>
            </a:r>
            <a:r>
              <a:rPr lang="nl-BE" sz="2400" dirty="0"/>
              <a:t>de </a:t>
            </a:r>
            <a:r>
              <a:rPr lang="nl-BE" sz="2400" dirty="0" smtClean="0"/>
              <a:t>gronden </a:t>
            </a:r>
            <a:r>
              <a:rPr lang="nl-BE" sz="2400" dirty="0"/>
              <a:t>dat op 1 januari van het aanslagjaar bekend </a:t>
            </a:r>
            <a:r>
              <a:rPr lang="nl-BE" sz="2400" dirty="0" smtClean="0"/>
              <a:t>is, </a:t>
            </a:r>
            <a:r>
              <a:rPr lang="nl-BE" sz="2400" dirty="0"/>
              <a:t>inclusief opstanden, van het perceel dat de leegstaande en/of verwaarloosde bedrijfsruimte uitmaakt, alsook voor de niet-landbouwbedrijven op basis van het kadastraal inkomen van alle aangrenzende percelen die één geheel ermee vormen en die behoren tot dezelfde </a:t>
            </a:r>
            <a:r>
              <a:rPr lang="nl-BE" sz="2400" dirty="0" smtClean="0"/>
              <a:t>eigenaar</a:t>
            </a:r>
          </a:p>
          <a:p>
            <a:pPr marL="400050">
              <a:buFont typeface="Arial" panose="020B0604020202020204" pitchFamily="34" charset="0"/>
              <a:buChar char="•"/>
            </a:pPr>
            <a:r>
              <a:rPr lang="nl-BE" sz="2400" dirty="0" smtClean="0"/>
              <a:t>Heffingspercentages, max. 3.700 euro + lokale opcentiemen</a:t>
            </a:r>
          </a:p>
          <a:p>
            <a:pPr marL="400050">
              <a:buFont typeface="Arial" panose="020B0604020202020204" pitchFamily="34" charset="0"/>
              <a:buChar char="•"/>
            </a:pPr>
            <a:r>
              <a:rPr lang="nl-BE" sz="2400" dirty="0"/>
              <a:t>Er kan een opschorting van de heffing worden verleend op verzoek van de eigenaars voor de bedrijfsruimten die ten gevolge van bedrijfseconomische omstandigheden geheel of gedeeltelijk leegstaan, maar die in een goede staat worden gehouden zodat ze onmiddellijk opnieuw in gebruik genomen kunnen </a:t>
            </a:r>
            <a:r>
              <a:rPr lang="nl-BE" sz="2400" dirty="0" smtClean="0"/>
              <a:t>worden</a:t>
            </a:r>
            <a:endParaRPr lang="en-GB" sz="2400" dirty="0" smtClean="0"/>
          </a:p>
          <a:p>
            <a:pPr lvl="1"/>
            <a:endParaRPr lang="en-GB" sz="2400" dirty="0"/>
          </a:p>
        </p:txBody>
      </p:sp>
    </p:spTree>
    <p:extLst>
      <p:ext uri="{BB962C8B-B14F-4D97-AF65-F5344CB8AC3E}">
        <p14:creationId xmlns:p14="http://schemas.microsoft.com/office/powerpoint/2010/main" val="2046552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Heffing op ongeschikte en onbewoonbare woningen</a:t>
            </a:r>
            <a:endParaRPr lang="nl-NL" sz="28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pPr marL="400050">
              <a:buFont typeface="Arial" panose="020B0604020202020204" pitchFamily="34" charset="0"/>
              <a:buChar char="•"/>
            </a:pPr>
            <a:r>
              <a:rPr lang="en-GB" sz="2400" dirty="0" smtClean="0"/>
              <a:t>Art. 2.5.1.0.1 </a:t>
            </a:r>
            <a:r>
              <a:rPr lang="en-GB" sz="2400" dirty="0" err="1" smtClean="0"/>
              <a:t>e.v</a:t>
            </a:r>
            <a:r>
              <a:rPr lang="en-GB" sz="2400" dirty="0" smtClean="0"/>
              <a:t>. VCF</a:t>
            </a:r>
          </a:p>
          <a:p>
            <a:pPr marL="400050">
              <a:buFont typeface="Arial" panose="020B0604020202020204" pitchFamily="34" charset="0"/>
              <a:buChar char="•"/>
            </a:pPr>
            <a:r>
              <a:rPr lang="en-GB" sz="2400" dirty="0" err="1" smtClean="0"/>
              <a:t>Opgenomen</a:t>
            </a:r>
            <a:r>
              <a:rPr lang="en-GB" sz="2400" dirty="0" smtClean="0"/>
              <a:t> in de </a:t>
            </a:r>
            <a:r>
              <a:rPr lang="en-GB" sz="2400" dirty="0" err="1" smtClean="0"/>
              <a:t>inventaris</a:t>
            </a:r>
            <a:r>
              <a:rPr lang="en-GB" sz="2400" dirty="0" smtClean="0"/>
              <a:t> (</a:t>
            </a:r>
            <a:r>
              <a:rPr lang="en-GB" sz="2400" dirty="0" err="1" smtClean="0"/>
              <a:t>langer</a:t>
            </a:r>
            <a:r>
              <a:rPr lang="en-GB" sz="2400" dirty="0" smtClean="0"/>
              <a:t> </a:t>
            </a:r>
            <a:r>
              <a:rPr lang="en-GB" sz="2400" dirty="0" err="1" smtClean="0"/>
              <a:t>dan</a:t>
            </a:r>
            <a:r>
              <a:rPr lang="en-GB" sz="2400" dirty="0" smtClean="0"/>
              <a:t> </a:t>
            </a:r>
            <a:r>
              <a:rPr lang="en-GB" sz="2400" dirty="0" err="1" smtClean="0"/>
              <a:t>opeenvolgende</a:t>
            </a:r>
            <a:r>
              <a:rPr lang="en-GB" sz="2400" dirty="0" smtClean="0"/>
              <a:t> </a:t>
            </a:r>
            <a:r>
              <a:rPr lang="en-GB" sz="2400" dirty="0" err="1" smtClean="0"/>
              <a:t>periode</a:t>
            </a:r>
            <a:r>
              <a:rPr lang="en-GB" sz="2400" dirty="0" smtClean="0"/>
              <a:t> van 12 </a:t>
            </a:r>
            <a:r>
              <a:rPr lang="en-GB" sz="2400" dirty="0" err="1" smtClean="0"/>
              <a:t>maanden</a:t>
            </a:r>
            <a:r>
              <a:rPr lang="en-GB" sz="2400" dirty="0" smtClean="0"/>
              <a:t>)</a:t>
            </a:r>
          </a:p>
          <a:p>
            <a:pPr marL="400050">
              <a:buFont typeface="Arial" panose="020B0604020202020204" pitchFamily="34" charset="0"/>
              <a:buChar char="•"/>
            </a:pPr>
            <a:r>
              <a:rPr lang="en-GB" sz="2400" dirty="0" err="1" smtClean="0"/>
              <a:t>Gemeente</a:t>
            </a:r>
            <a:r>
              <a:rPr lang="en-GB" sz="2400" dirty="0" smtClean="0"/>
              <a:t> </a:t>
            </a:r>
            <a:r>
              <a:rPr lang="en-GB" sz="2400" dirty="0" err="1" smtClean="0"/>
              <a:t>eerst</a:t>
            </a:r>
            <a:r>
              <a:rPr lang="en-GB" sz="2400" dirty="0" smtClean="0"/>
              <a:t> </a:t>
            </a:r>
            <a:r>
              <a:rPr lang="en-GB" sz="2400" dirty="0" err="1" smtClean="0"/>
              <a:t>aan</a:t>
            </a:r>
            <a:r>
              <a:rPr lang="en-GB" sz="2400" dirty="0" smtClean="0"/>
              <a:t> </a:t>
            </a:r>
            <a:r>
              <a:rPr lang="en-GB" sz="2400" dirty="0" err="1" smtClean="0"/>
              <a:t>zet</a:t>
            </a:r>
            <a:r>
              <a:rPr lang="en-GB" sz="2400" dirty="0" smtClean="0"/>
              <a:t> (</a:t>
            </a:r>
            <a:r>
              <a:rPr lang="en-GB" sz="2400" dirty="0" err="1" smtClean="0"/>
              <a:t>kennisgeving</a:t>
            </a:r>
            <a:r>
              <a:rPr lang="en-GB" sz="2400" dirty="0" smtClean="0"/>
              <a:t> </a:t>
            </a:r>
            <a:r>
              <a:rPr lang="en-GB" sz="2400" dirty="0" err="1" smtClean="0"/>
              <a:t>aan</a:t>
            </a:r>
            <a:r>
              <a:rPr lang="en-GB" sz="2400" dirty="0" smtClean="0"/>
              <a:t> de </a:t>
            </a:r>
            <a:r>
              <a:rPr lang="en-GB" sz="2400" dirty="0" err="1" smtClean="0"/>
              <a:t>Vlaamse</a:t>
            </a:r>
            <a:r>
              <a:rPr lang="en-GB" sz="2400" dirty="0" smtClean="0"/>
              <a:t> </a:t>
            </a:r>
            <a:r>
              <a:rPr lang="en-GB" sz="2400" dirty="0" err="1" smtClean="0"/>
              <a:t>administratie</a:t>
            </a:r>
            <a:r>
              <a:rPr lang="en-GB" sz="2400" dirty="0" smtClean="0"/>
              <a:t> </a:t>
            </a:r>
            <a:r>
              <a:rPr lang="en-GB" sz="2400" dirty="0" err="1" smtClean="0"/>
              <a:t>vóór</a:t>
            </a:r>
            <a:r>
              <a:rPr lang="en-GB" sz="2400" dirty="0" smtClean="0"/>
              <a:t> 31 </a:t>
            </a:r>
            <a:r>
              <a:rPr lang="en-GB" sz="2400" dirty="0" err="1" smtClean="0"/>
              <a:t>maart</a:t>
            </a:r>
            <a:r>
              <a:rPr lang="en-GB" sz="2400" dirty="0" smtClean="0"/>
              <a:t>)! </a:t>
            </a:r>
          </a:p>
          <a:p>
            <a:pPr marL="400050">
              <a:buFont typeface="Arial" panose="020B0604020202020204" pitchFamily="34" charset="0"/>
              <a:buChar char="•"/>
            </a:pPr>
            <a:r>
              <a:rPr lang="en-GB" sz="2400" dirty="0" err="1" smtClean="0"/>
              <a:t>Vlaams</a:t>
            </a:r>
            <a:r>
              <a:rPr lang="en-GB" sz="2400" dirty="0" smtClean="0"/>
              <a:t> </a:t>
            </a:r>
            <a:r>
              <a:rPr lang="en-GB" sz="2400" dirty="0" err="1" smtClean="0"/>
              <a:t>Gewest</a:t>
            </a:r>
            <a:r>
              <a:rPr lang="en-GB" sz="2400" dirty="0" smtClean="0"/>
              <a:t> </a:t>
            </a:r>
            <a:r>
              <a:rPr lang="en-GB" sz="2400" dirty="0" err="1" smtClean="0"/>
              <a:t>legt</a:t>
            </a:r>
            <a:r>
              <a:rPr lang="en-GB" sz="2400" dirty="0" smtClean="0"/>
              <a:t> </a:t>
            </a:r>
            <a:r>
              <a:rPr lang="en-GB" sz="2400" dirty="0" err="1" smtClean="0"/>
              <a:t>minimumaanslag</a:t>
            </a:r>
            <a:r>
              <a:rPr lang="en-GB" sz="2400" dirty="0" smtClean="0"/>
              <a:t> </a:t>
            </a:r>
            <a:r>
              <a:rPr lang="en-GB" sz="2400" dirty="0" err="1" smtClean="0"/>
              <a:t>aan</a:t>
            </a:r>
            <a:r>
              <a:rPr lang="en-GB" sz="2400" dirty="0" smtClean="0"/>
              <a:t> </a:t>
            </a:r>
            <a:r>
              <a:rPr lang="en-GB" sz="2400" dirty="0" err="1" smtClean="0"/>
              <a:t>gemeente</a:t>
            </a:r>
            <a:r>
              <a:rPr lang="en-GB" sz="2400" dirty="0" smtClean="0"/>
              <a:t> op </a:t>
            </a:r>
          </a:p>
          <a:p>
            <a:pPr marL="400050">
              <a:buFont typeface="Arial" panose="020B0604020202020204" pitchFamily="34" charset="0"/>
              <a:buChar char="•"/>
            </a:pPr>
            <a:r>
              <a:rPr lang="en-GB" sz="2400" dirty="0" err="1" smtClean="0"/>
              <a:t>Indien</a:t>
            </a:r>
            <a:r>
              <a:rPr lang="en-GB" sz="2400" dirty="0" smtClean="0"/>
              <a:t> </a:t>
            </a:r>
            <a:r>
              <a:rPr lang="en-GB" sz="2400" dirty="0" err="1" smtClean="0"/>
              <a:t>gemeente</a:t>
            </a:r>
            <a:r>
              <a:rPr lang="en-GB" sz="2400" dirty="0"/>
              <a:t> </a:t>
            </a:r>
            <a:r>
              <a:rPr lang="en-GB" sz="2400" dirty="0" smtClean="0"/>
              <a:t>heft, </a:t>
            </a:r>
            <a:r>
              <a:rPr lang="en-GB" sz="2400" dirty="0" err="1" smtClean="0"/>
              <a:t>geen</a:t>
            </a:r>
            <a:r>
              <a:rPr lang="en-GB" sz="2400" dirty="0" smtClean="0"/>
              <a:t> </a:t>
            </a:r>
            <a:r>
              <a:rPr lang="en-GB" sz="2400" dirty="0" err="1" smtClean="0"/>
              <a:t>heffing</a:t>
            </a:r>
            <a:r>
              <a:rPr lang="en-GB" sz="2400" dirty="0" smtClean="0"/>
              <a:t> door </a:t>
            </a:r>
            <a:r>
              <a:rPr lang="en-GB" sz="2400" dirty="0" err="1" smtClean="0"/>
              <a:t>Vlaams</a:t>
            </a:r>
            <a:r>
              <a:rPr lang="en-GB" sz="2400" dirty="0" smtClean="0"/>
              <a:t> </a:t>
            </a:r>
            <a:r>
              <a:rPr lang="en-GB" sz="2400" dirty="0" err="1" smtClean="0"/>
              <a:t>Gewest</a:t>
            </a:r>
            <a:endParaRPr lang="en-GB" sz="2400" dirty="0" smtClean="0"/>
          </a:p>
          <a:p>
            <a:pPr marL="400050">
              <a:buFont typeface="Arial" panose="020B0604020202020204" pitchFamily="34" charset="0"/>
              <a:buChar char="•"/>
            </a:pPr>
            <a:r>
              <a:rPr lang="nl-BE" sz="2400" dirty="0" smtClean="0"/>
              <a:t>Woning in volle eigendom, opstal, erfpacht, vruchtgebruik</a:t>
            </a:r>
          </a:p>
          <a:p>
            <a:pPr marL="400050">
              <a:buFont typeface="Arial" panose="020B0604020202020204" pitchFamily="34" charset="0"/>
              <a:buChar char="•"/>
            </a:pPr>
            <a:r>
              <a:rPr lang="nl-BE" sz="2400" dirty="0" smtClean="0"/>
              <a:t>Op basis van het KI van de woning (min. 990 euro) en aantal periodes van 12 maanden op inventaris (max. 4) (KI x (P+1)) + lokale opcentiemen</a:t>
            </a:r>
          </a:p>
          <a:p>
            <a:pPr marL="400050">
              <a:buFont typeface="Arial" panose="020B0604020202020204" pitchFamily="34" charset="0"/>
              <a:buChar char="•"/>
            </a:pPr>
            <a:r>
              <a:rPr lang="nl-BE" sz="2400" dirty="0" smtClean="0"/>
              <a:t>Opschorting mogelijk</a:t>
            </a:r>
          </a:p>
          <a:p>
            <a:pPr marL="400050">
              <a:buFont typeface="Arial" panose="020B0604020202020204" pitchFamily="34" charset="0"/>
              <a:buChar char="•"/>
            </a:pPr>
            <a:endParaRPr lang="en-GB" sz="2400" dirty="0" smtClean="0"/>
          </a:p>
          <a:p>
            <a:pPr marL="400050">
              <a:buFont typeface="Arial" panose="020B0604020202020204" pitchFamily="34" charset="0"/>
              <a:buChar char="•"/>
            </a:pPr>
            <a:endParaRPr lang="en-GB" sz="2400" dirty="0" smtClean="0"/>
          </a:p>
          <a:p>
            <a:pPr lvl="1"/>
            <a:endParaRPr lang="en-GB" sz="2400" dirty="0"/>
          </a:p>
        </p:txBody>
      </p:sp>
    </p:spTree>
    <p:extLst>
      <p:ext uri="{BB962C8B-B14F-4D97-AF65-F5344CB8AC3E}">
        <p14:creationId xmlns:p14="http://schemas.microsoft.com/office/powerpoint/2010/main" val="25000920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Onroerende voorheffing </a:t>
            </a:r>
            <a:r>
              <a:rPr lang="nl-NL" sz="2000" b="1" dirty="0" smtClean="0">
                <a:latin typeface="+mj-lt"/>
              </a:rPr>
              <a:t>(art. 2.1.1.0.1 e.v. VCF)</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pPr marL="400050">
              <a:buFont typeface="Arial" panose="020B0604020202020204" pitchFamily="34" charset="0"/>
              <a:buChar char="•"/>
            </a:pPr>
            <a:r>
              <a:rPr lang="en-GB" sz="2400" dirty="0" err="1" smtClean="0"/>
              <a:t>Inkomstenbelastingen</a:t>
            </a:r>
            <a:r>
              <a:rPr lang="en-GB" sz="2400" dirty="0" smtClean="0"/>
              <a:t> </a:t>
            </a:r>
            <a:r>
              <a:rPr lang="en-GB" sz="2400" dirty="0" err="1" smtClean="0"/>
              <a:t>geheven</a:t>
            </a:r>
            <a:r>
              <a:rPr lang="en-GB" sz="2400" dirty="0" smtClean="0"/>
              <a:t> </a:t>
            </a:r>
            <a:r>
              <a:rPr lang="en-GB" sz="2400" dirty="0" err="1" smtClean="0"/>
              <a:t>d.m.v</a:t>
            </a:r>
            <a:r>
              <a:rPr lang="en-GB" sz="2400" dirty="0" smtClean="0"/>
              <a:t>. </a:t>
            </a:r>
            <a:r>
              <a:rPr lang="en-GB" sz="2400" dirty="0" err="1" smtClean="0"/>
              <a:t>voorheffingen</a:t>
            </a:r>
            <a:r>
              <a:rPr lang="en-GB" sz="2400" dirty="0" smtClean="0"/>
              <a:t> </a:t>
            </a:r>
            <a:r>
              <a:rPr lang="en-GB" sz="2000" dirty="0" smtClean="0"/>
              <a:t>(art. 249 WIB92)</a:t>
            </a:r>
            <a:endParaRPr lang="en-GB" sz="2400" dirty="0" smtClean="0"/>
          </a:p>
          <a:p>
            <a:pPr marL="400050">
              <a:buFont typeface="Arial" panose="020B0604020202020204" pitchFamily="34" charset="0"/>
              <a:buChar char="•"/>
            </a:pPr>
            <a:r>
              <a:rPr lang="en-GB" sz="2400" dirty="0" smtClean="0"/>
              <a:t>Op </a:t>
            </a:r>
            <a:r>
              <a:rPr lang="en-GB" sz="2400" dirty="0" err="1" smtClean="0"/>
              <a:t>inkomsten</a:t>
            </a:r>
            <a:r>
              <a:rPr lang="en-GB" sz="2400" dirty="0" smtClean="0"/>
              <a:t> </a:t>
            </a:r>
            <a:r>
              <a:rPr lang="en-GB" sz="2400" dirty="0" err="1" smtClean="0"/>
              <a:t>uit</a:t>
            </a:r>
            <a:r>
              <a:rPr lang="en-GB" sz="2400" dirty="0" smtClean="0"/>
              <a:t> </a:t>
            </a:r>
            <a:r>
              <a:rPr lang="en-GB" sz="2400" dirty="0" err="1" smtClean="0"/>
              <a:t>onroerende</a:t>
            </a:r>
            <a:r>
              <a:rPr lang="en-GB" sz="2400" dirty="0" smtClean="0"/>
              <a:t> </a:t>
            </a:r>
            <a:r>
              <a:rPr lang="en-GB" sz="2400" dirty="0" err="1" smtClean="0"/>
              <a:t>goederen</a:t>
            </a:r>
            <a:r>
              <a:rPr lang="en-GB" sz="2400" dirty="0" smtClean="0"/>
              <a:t> in het </a:t>
            </a:r>
            <a:r>
              <a:rPr lang="en-GB" sz="2400" dirty="0" err="1" smtClean="0"/>
              <a:t>Vlaamse</a:t>
            </a:r>
            <a:r>
              <a:rPr lang="en-GB" sz="2400" dirty="0" smtClean="0"/>
              <a:t> </a:t>
            </a:r>
            <a:r>
              <a:rPr lang="en-GB" sz="2400" dirty="0" err="1" smtClean="0"/>
              <a:t>Gewest</a:t>
            </a:r>
            <a:endParaRPr lang="en-GB" sz="2400" dirty="0" smtClean="0"/>
          </a:p>
          <a:p>
            <a:pPr marL="400050">
              <a:buFont typeface="Arial" panose="020B0604020202020204" pitchFamily="34" charset="0"/>
              <a:buChar char="•"/>
            </a:pPr>
            <a:r>
              <a:rPr lang="en-GB" sz="2400" dirty="0" err="1" smtClean="0"/>
              <a:t>Voor</a:t>
            </a:r>
            <a:r>
              <a:rPr lang="en-GB" sz="2400" dirty="0" smtClean="0"/>
              <a:t> </a:t>
            </a:r>
            <a:r>
              <a:rPr lang="en-GB" sz="2400" dirty="0" err="1" smtClean="0"/>
              <a:t>wie</a:t>
            </a:r>
            <a:r>
              <a:rPr lang="en-GB" sz="2400" dirty="0" smtClean="0"/>
              <a:t> op 1 </a:t>
            </a:r>
            <a:r>
              <a:rPr lang="en-GB" sz="2400" dirty="0" err="1" smtClean="0"/>
              <a:t>januari</a:t>
            </a:r>
            <a:r>
              <a:rPr lang="en-GB" sz="2400" dirty="0" smtClean="0"/>
              <a:t> van het </a:t>
            </a:r>
            <a:r>
              <a:rPr lang="en-GB" sz="2400" dirty="0" err="1" smtClean="0"/>
              <a:t>aanslagjaar</a:t>
            </a:r>
            <a:r>
              <a:rPr lang="en-GB" sz="2400" dirty="0" smtClean="0"/>
              <a:t> </a:t>
            </a:r>
            <a:r>
              <a:rPr lang="en-GB" sz="2400" dirty="0" err="1" smtClean="0"/>
              <a:t>eigenaar</a:t>
            </a:r>
            <a:r>
              <a:rPr lang="en-GB" sz="2400" dirty="0" smtClean="0"/>
              <a:t>, </a:t>
            </a:r>
            <a:r>
              <a:rPr lang="en-GB" sz="2400" dirty="0" err="1" smtClean="0"/>
              <a:t>bezitter</a:t>
            </a:r>
            <a:r>
              <a:rPr lang="en-GB" sz="2400" dirty="0" smtClean="0"/>
              <a:t>, </a:t>
            </a:r>
            <a:r>
              <a:rPr lang="en-GB" sz="2400" dirty="0" err="1" smtClean="0"/>
              <a:t>erpachter</a:t>
            </a:r>
            <a:r>
              <a:rPr lang="en-GB" sz="2400" dirty="0" smtClean="0"/>
              <a:t>, </a:t>
            </a:r>
            <a:r>
              <a:rPr lang="en-GB" sz="2400" dirty="0" err="1" smtClean="0"/>
              <a:t>opstalhouder</a:t>
            </a:r>
            <a:r>
              <a:rPr lang="en-GB" sz="2400" dirty="0" smtClean="0"/>
              <a:t>, </a:t>
            </a:r>
            <a:r>
              <a:rPr lang="en-GB" sz="2400" dirty="0" err="1" smtClean="0"/>
              <a:t>vruchtgebuiker</a:t>
            </a:r>
            <a:r>
              <a:rPr lang="en-GB" sz="2400" dirty="0" smtClean="0"/>
              <a:t> is</a:t>
            </a:r>
          </a:p>
          <a:p>
            <a:pPr marL="400050">
              <a:buFont typeface="Arial" panose="020B0604020202020204" pitchFamily="34" charset="0"/>
              <a:buChar char="•"/>
            </a:pPr>
            <a:r>
              <a:rPr lang="en-GB" sz="2400" dirty="0" smtClean="0"/>
              <a:t>Op basis van het (</a:t>
            </a:r>
            <a:r>
              <a:rPr lang="en-GB" sz="2400" dirty="0" err="1" smtClean="0"/>
              <a:t>geïndexeerd</a:t>
            </a:r>
            <a:r>
              <a:rPr lang="en-GB" sz="2400" dirty="0" smtClean="0"/>
              <a:t>) KI van 1 </a:t>
            </a:r>
            <a:r>
              <a:rPr lang="en-GB" sz="2400" dirty="0" err="1" smtClean="0"/>
              <a:t>januari</a:t>
            </a:r>
            <a:r>
              <a:rPr lang="en-GB" sz="2400" dirty="0" smtClean="0"/>
              <a:t> van het </a:t>
            </a:r>
            <a:r>
              <a:rPr lang="en-GB" sz="2400" dirty="0" err="1" smtClean="0"/>
              <a:t>aanslagjaar</a:t>
            </a:r>
            <a:endParaRPr lang="en-GB" sz="2400" dirty="0" smtClean="0"/>
          </a:p>
          <a:p>
            <a:pPr marL="400050">
              <a:buFont typeface="Arial" panose="020B0604020202020204" pitchFamily="34" charset="0"/>
              <a:buChar char="•"/>
            </a:pPr>
            <a:r>
              <a:rPr lang="en-GB" sz="2400" dirty="0" err="1" smtClean="0"/>
              <a:t>Tarief</a:t>
            </a:r>
            <a:r>
              <a:rPr lang="en-GB" sz="2400" dirty="0" smtClean="0"/>
              <a:t> van 3,97% (2019) (</a:t>
            </a:r>
            <a:r>
              <a:rPr lang="en-GB" sz="2400" dirty="0" err="1" smtClean="0"/>
              <a:t>verhoging</a:t>
            </a:r>
            <a:r>
              <a:rPr lang="en-GB" sz="2400" dirty="0" smtClean="0"/>
              <a:t> </a:t>
            </a:r>
            <a:r>
              <a:rPr lang="en-GB" sz="2400" dirty="0" err="1" smtClean="0"/>
              <a:t>t.o.v</a:t>
            </a:r>
            <a:r>
              <a:rPr lang="en-GB" sz="2400" dirty="0" smtClean="0"/>
              <a:t>. 2,5% </a:t>
            </a:r>
            <a:r>
              <a:rPr lang="en-GB" sz="2400" dirty="0" err="1" smtClean="0"/>
              <a:t>voor</a:t>
            </a:r>
            <a:r>
              <a:rPr lang="en-GB" sz="2400" dirty="0" smtClean="0"/>
              <a:t> 2018), </a:t>
            </a:r>
            <a:r>
              <a:rPr lang="en-GB" sz="2400" dirty="0" err="1" smtClean="0"/>
              <a:t>tenzij</a:t>
            </a:r>
            <a:r>
              <a:rPr lang="en-GB" sz="2400" dirty="0" smtClean="0"/>
              <a:t> 2,54% (</a:t>
            </a:r>
            <a:r>
              <a:rPr lang="en-GB" sz="2400" dirty="0" err="1" smtClean="0"/>
              <a:t>bv</a:t>
            </a:r>
            <a:r>
              <a:rPr lang="en-GB" sz="2400" dirty="0" smtClean="0"/>
              <a:t>. </a:t>
            </a:r>
            <a:r>
              <a:rPr lang="en-GB" sz="2400" dirty="0" err="1" smtClean="0"/>
              <a:t>sociale</a:t>
            </a:r>
            <a:r>
              <a:rPr lang="en-GB" sz="2400" dirty="0" smtClean="0"/>
              <a:t> </a:t>
            </a:r>
            <a:r>
              <a:rPr lang="en-GB" sz="2400" dirty="0" err="1" smtClean="0"/>
              <a:t>woningverhuur</a:t>
            </a:r>
            <a:r>
              <a:rPr lang="en-GB" sz="2400" dirty="0" smtClean="0"/>
              <a:t>), 2,4% (</a:t>
            </a:r>
            <a:r>
              <a:rPr lang="en-GB" sz="2400" dirty="0" err="1" smtClean="0"/>
              <a:t>voor</a:t>
            </a:r>
            <a:r>
              <a:rPr lang="en-GB" sz="2400" dirty="0" smtClean="0"/>
              <a:t> </a:t>
            </a:r>
            <a:r>
              <a:rPr lang="en-GB" sz="2400" dirty="0" err="1" smtClean="0"/>
              <a:t>erkend</a:t>
            </a:r>
            <a:r>
              <a:rPr lang="en-GB" sz="2400" dirty="0" smtClean="0"/>
              <a:t> social </a:t>
            </a:r>
            <a:r>
              <a:rPr lang="en-GB" sz="2400" dirty="0" err="1" smtClean="0"/>
              <a:t>verhuurkantoor</a:t>
            </a:r>
            <a:r>
              <a:rPr lang="en-GB" sz="2400" dirty="0" smtClean="0"/>
              <a:t>)</a:t>
            </a:r>
          </a:p>
          <a:p>
            <a:pPr marL="400050">
              <a:buFont typeface="Arial" panose="020B0604020202020204" pitchFamily="34" charset="0"/>
              <a:buChar char="•"/>
            </a:pPr>
            <a:r>
              <a:rPr lang="en-GB" sz="2400" dirty="0" err="1" smtClean="0"/>
              <a:t>Gemeentelijke</a:t>
            </a:r>
            <a:r>
              <a:rPr lang="en-GB" sz="2400" dirty="0" smtClean="0"/>
              <a:t> </a:t>
            </a:r>
            <a:r>
              <a:rPr lang="en-GB" sz="2400" dirty="0" err="1" smtClean="0"/>
              <a:t>opcentiemen</a:t>
            </a:r>
            <a:r>
              <a:rPr lang="en-GB" sz="2400" dirty="0" smtClean="0"/>
              <a:t> op de </a:t>
            </a:r>
            <a:r>
              <a:rPr lang="en-GB" sz="2400" dirty="0" err="1" smtClean="0"/>
              <a:t>onroerende</a:t>
            </a:r>
            <a:r>
              <a:rPr lang="en-GB" sz="2400" dirty="0" smtClean="0"/>
              <a:t> </a:t>
            </a:r>
            <a:r>
              <a:rPr lang="en-GB" sz="2400" dirty="0" err="1" smtClean="0"/>
              <a:t>voorheffing</a:t>
            </a:r>
            <a:r>
              <a:rPr lang="en-GB" sz="2400" dirty="0" smtClean="0"/>
              <a:t> </a:t>
            </a:r>
            <a:r>
              <a:rPr lang="en-GB" sz="2000" dirty="0" smtClean="0"/>
              <a:t>(art. 464/1 WIB92)</a:t>
            </a:r>
            <a:r>
              <a:rPr lang="en-GB" sz="2400" dirty="0" smtClean="0"/>
              <a:t> maar met </a:t>
            </a:r>
            <a:r>
              <a:rPr lang="en-GB" sz="2400" dirty="0" err="1" smtClean="0"/>
              <a:t>grens</a:t>
            </a:r>
            <a:r>
              <a:rPr lang="en-GB" sz="2400" dirty="0" smtClean="0"/>
              <a:t> (</a:t>
            </a:r>
            <a:r>
              <a:rPr lang="en-GB" sz="2400" dirty="0" err="1" smtClean="0"/>
              <a:t>hetzelfde</a:t>
            </a:r>
            <a:r>
              <a:rPr lang="en-GB" sz="2400" dirty="0" smtClean="0"/>
              <a:t> </a:t>
            </a:r>
            <a:r>
              <a:rPr lang="en-GB" sz="2400" dirty="0" err="1" smtClean="0"/>
              <a:t>bedrag</a:t>
            </a:r>
            <a:r>
              <a:rPr lang="en-GB" sz="2400" dirty="0" smtClean="0"/>
              <a:t> </a:t>
            </a:r>
            <a:r>
              <a:rPr lang="en-GB" sz="2400" dirty="0" err="1" smtClean="0"/>
              <a:t>als</a:t>
            </a:r>
            <a:r>
              <a:rPr lang="en-GB" sz="2400" dirty="0" smtClean="0"/>
              <a:t> </a:t>
            </a:r>
            <a:r>
              <a:rPr lang="en-GB" sz="2400" dirty="0" err="1" smtClean="0"/>
              <a:t>voor</a:t>
            </a:r>
            <a:r>
              <a:rPr lang="en-GB" sz="2400" dirty="0" smtClean="0"/>
              <a:t> 2018) </a:t>
            </a:r>
            <a:r>
              <a:rPr lang="en-GB" sz="2400" dirty="0" err="1" smtClean="0"/>
              <a:t>en</a:t>
            </a:r>
            <a:r>
              <a:rPr lang="en-GB" sz="2400" dirty="0" smtClean="0"/>
              <a:t> </a:t>
            </a:r>
            <a:r>
              <a:rPr lang="en-GB" sz="2400" dirty="0" err="1" smtClean="0"/>
              <a:t>coëfficiënt</a:t>
            </a:r>
            <a:endParaRPr lang="en-GB" sz="2400" dirty="0" smtClean="0"/>
          </a:p>
          <a:p>
            <a:pPr marL="400050">
              <a:buFont typeface="Arial" panose="020B0604020202020204" pitchFamily="34" charset="0"/>
              <a:buChar char="•"/>
            </a:pPr>
            <a:r>
              <a:rPr lang="en-GB" sz="2400" dirty="0" err="1" smtClean="0"/>
              <a:t>Differentiatie</a:t>
            </a:r>
            <a:r>
              <a:rPr lang="en-GB" sz="2400" dirty="0" smtClean="0"/>
              <a:t> in </a:t>
            </a:r>
            <a:r>
              <a:rPr lang="en-GB" sz="2400" dirty="0" err="1" smtClean="0"/>
              <a:t>opcentiemen</a:t>
            </a:r>
            <a:r>
              <a:rPr lang="en-GB" sz="2400" dirty="0" smtClean="0"/>
              <a:t> </a:t>
            </a:r>
            <a:r>
              <a:rPr lang="en-GB" sz="2400" dirty="0" err="1" smtClean="0"/>
              <a:t>binnen</a:t>
            </a:r>
            <a:r>
              <a:rPr lang="en-GB" sz="2400" dirty="0" smtClean="0"/>
              <a:t> </a:t>
            </a:r>
            <a:r>
              <a:rPr lang="en-GB" sz="2400" dirty="0" err="1" smtClean="0"/>
              <a:t>één</a:t>
            </a:r>
            <a:r>
              <a:rPr lang="en-GB" sz="2400" dirty="0" smtClean="0"/>
              <a:t> </a:t>
            </a:r>
            <a:r>
              <a:rPr lang="en-GB" sz="2400" dirty="0" err="1" smtClean="0"/>
              <a:t>gemeente</a:t>
            </a:r>
            <a:r>
              <a:rPr lang="en-GB" sz="2400" dirty="0" smtClean="0"/>
              <a:t> (</a:t>
            </a:r>
            <a:r>
              <a:rPr lang="en-GB" sz="2400" dirty="0" err="1" smtClean="0"/>
              <a:t>nieuw</a:t>
            </a:r>
            <a:r>
              <a:rPr lang="en-GB" sz="2400" dirty="0" smtClean="0"/>
              <a:t>!)</a:t>
            </a:r>
          </a:p>
          <a:p>
            <a:pPr marL="400050">
              <a:buFont typeface="Arial" panose="020B0604020202020204" pitchFamily="34" charset="0"/>
              <a:buChar char="•"/>
            </a:pPr>
            <a:endParaRPr lang="en-GB" sz="2400" dirty="0" smtClean="0"/>
          </a:p>
          <a:p>
            <a:pPr marL="400050">
              <a:buFont typeface="Arial" panose="020B0604020202020204" pitchFamily="34" charset="0"/>
              <a:buChar char="•"/>
            </a:pPr>
            <a:endParaRPr lang="en-GB" sz="2400" dirty="0" smtClean="0"/>
          </a:p>
          <a:p>
            <a:pPr marL="400050">
              <a:buFont typeface="Arial" panose="020B0604020202020204" pitchFamily="34" charset="0"/>
              <a:buChar char="•"/>
            </a:pPr>
            <a:endParaRPr lang="en-GB" sz="2400" dirty="0" smtClean="0"/>
          </a:p>
          <a:p>
            <a:pPr lvl="1"/>
            <a:endParaRPr lang="en-GB" sz="2400" dirty="0"/>
          </a:p>
        </p:txBody>
      </p:sp>
    </p:spTree>
    <p:extLst>
      <p:ext uri="{BB962C8B-B14F-4D97-AF65-F5344CB8AC3E}">
        <p14:creationId xmlns:p14="http://schemas.microsoft.com/office/powerpoint/2010/main" val="26836863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Onroerende voorheffing: voorbeeld</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pPr marL="57150" indent="0">
              <a:buNone/>
            </a:pPr>
            <a:r>
              <a:rPr lang="en-GB" sz="2400" dirty="0" err="1" smtClean="0"/>
              <a:t>Stel</a:t>
            </a:r>
            <a:r>
              <a:rPr lang="en-GB" sz="2400" dirty="0" smtClean="0"/>
              <a:t>: KI = 1000, </a:t>
            </a:r>
            <a:r>
              <a:rPr lang="en-GB" sz="2400" dirty="0" err="1" smtClean="0"/>
              <a:t>geïndexeerd</a:t>
            </a:r>
            <a:r>
              <a:rPr lang="en-GB" sz="2400" dirty="0"/>
              <a:t> </a:t>
            </a:r>
            <a:r>
              <a:rPr lang="en-GB" sz="2400" dirty="0" smtClean="0"/>
              <a:t>(x 1,7863 </a:t>
            </a:r>
            <a:r>
              <a:rPr lang="en-GB" sz="2400" dirty="0" err="1" smtClean="0"/>
              <a:t>voor</a:t>
            </a:r>
            <a:r>
              <a:rPr lang="en-GB" sz="2400" dirty="0" smtClean="0"/>
              <a:t> 2019) = 1786 (</a:t>
            </a:r>
            <a:r>
              <a:rPr lang="en-GB" sz="2400" dirty="0" err="1" smtClean="0"/>
              <a:t>afgerond</a:t>
            </a:r>
            <a:r>
              <a:rPr lang="en-GB" sz="2400" dirty="0" smtClean="0"/>
              <a:t>)</a:t>
            </a:r>
          </a:p>
          <a:p>
            <a:pPr marL="400050">
              <a:buFont typeface="Arial" panose="020B0604020202020204" pitchFamily="34" charset="0"/>
              <a:buChar char="•"/>
            </a:pPr>
            <a:r>
              <a:rPr lang="en-GB" sz="2400" dirty="0" err="1" smtClean="0"/>
              <a:t>Onroerende</a:t>
            </a:r>
            <a:r>
              <a:rPr lang="en-GB" sz="2400" dirty="0" smtClean="0"/>
              <a:t> </a:t>
            </a:r>
            <a:r>
              <a:rPr lang="en-GB" sz="2400" dirty="0" err="1" smtClean="0"/>
              <a:t>voorheffing</a:t>
            </a:r>
            <a:r>
              <a:rPr lang="en-GB" sz="2400" dirty="0" smtClean="0"/>
              <a:t> </a:t>
            </a:r>
            <a:r>
              <a:rPr lang="en-GB" sz="2400" dirty="0" err="1" smtClean="0"/>
              <a:t>Vlaams</a:t>
            </a:r>
            <a:r>
              <a:rPr lang="en-GB" sz="2400" dirty="0" smtClean="0"/>
              <a:t> </a:t>
            </a:r>
            <a:r>
              <a:rPr lang="en-GB" sz="2400" dirty="0" err="1" smtClean="0"/>
              <a:t>Gewest</a:t>
            </a:r>
            <a:r>
              <a:rPr lang="en-GB" sz="2400" dirty="0" smtClean="0"/>
              <a:t> </a:t>
            </a:r>
          </a:p>
          <a:p>
            <a:pPr marL="57150" indent="0">
              <a:buNone/>
            </a:pPr>
            <a:r>
              <a:rPr lang="en-GB" sz="2400" dirty="0"/>
              <a:t>	</a:t>
            </a:r>
            <a:r>
              <a:rPr lang="en-GB" sz="2400" dirty="0" smtClean="0"/>
              <a:t>1786 x 3,97% = 70,90 euro</a:t>
            </a:r>
          </a:p>
          <a:p>
            <a:pPr marL="400050">
              <a:buFont typeface="Arial" panose="020B0604020202020204" pitchFamily="34" charset="0"/>
              <a:buChar char="•"/>
            </a:pPr>
            <a:r>
              <a:rPr lang="en-GB" sz="2400" dirty="0" err="1" smtClean="0"/>
              <a:t>Opcentiemen</a:t>
            </a:r>
            <a:r>
              <a:rPr lang="en-GB" sz="2400" dirty="0" smtClean="0"/>
              <a:t> </a:t>
            </a:r>
            <a:r>
              <a:rPr lang="en-GB" sz="2400" dirty="0" err="1" smtClean="0"/>
              <a:t>provincie</a:t>
            </a:r>
            <a:r>
              <a:rPr lang="en-GB" sz="2400" dirty="0" smtClean="0"/>
              <a:t> Limburg </a:t>
            </a:r>
          </a:p>
          <a:p>
            <a:pPr marL="57150" indent="0">
              <a:buNone/>
            </a:pPr>
            <a:r>
              <a:rPr lang="en-GB" sz="2400" dirty="0"/>
              <a:t>	</a:t>
            </a:r>
            <a:r>
              <a:rPr lang="en-GB" sz="2400" dirty="0" smtClean="0"/>
              <a:t>70,90 euro x (max.) 214,52/100 = 152,09 euro</a:t>
            </a:r>
          </a:p>
          <a:p>
            <a:pPr marL="400050">
              <a:buFont typeface="Arial" panose="020B0604020202020204" pitchFamily="34" charset="0"/>
              <a:buChar char="•"/>
            </a:pPr>
            <a:r>
              <a:rPr lang="en-GB" sz="2400" dirty="0" err="1" smtClean="0"/>
              <a:t>Opcentiemen</a:t>
            </a:r>
            <a:r>
              <a:rPr lang="en-GB" sz="2400" dirty="0" smtClean="0"/>
              <a:t> </a:t>
            </a:r>
            <a:r>
              <a:rPr lang="en-GB" sz="2400" dirty="0" err="1" smtClean="0"/>
              <a:t>gemeente</a:t>
            </a:r>
            <a:r>
              <a:rPr lang="en-GB" sz="2400" dirty="0" smtClean="0"/>
              <a:t> Hasselt</a:t>
            </a:r>
          </a:p>
          <a:p>
            <a:pPr marL="57150" indent="0">
              <a:buNone/>
            </a:pPr>
            <a:r>
              <a:rPr lang="en-GB" sz="2400" dirty="0"/>
              <a:t>	</a:t>
            </a:r>
            <a:r>
              <a:rPr lang="en-GB" sz="2400" dirty="0" smtClean="0"/>
              <a:t>70,90 euro x 941,44/100 = 667,48 euro</a:t>
            </a:r>
          </a:p>
          <a:p>
            <a:pPr marL="57150" indent="0">
              <a:buNone/>
            </a:pPr>
            <a:r>
              <a:rPr lang="en-GB" sz="2400" dirty="0" err="1" smtClean="0"/>
              <a:t>Totaal</a:t>
            </a:r>
            <a:r>
              <a:rPr lang="en-GB" sz="2400" dirty="0" smtClean="0"/>
              <a:t> </a:t>
            </a:r>
            <a:r>
              <a:rPr lang="en-GB" sz="2400" dirty="0" err="1" smtClean="0"/>
              <a:t>bedrag</a:t>
            </a:r>
            <a:r>
              <a:rPr lang="en-GB" sz="2400" dirty="0" smtClean="0"/>
              <a:t> </a:t>
            </a:r>
            <a:r>
              <a:rPr lang="en-GB" sz="2400" dirty="0" err="1" smtClean="0"/>
              <a:t>onroerende</a:t>
            </a:r>
            <a:r>
              <a:rPr lang="en-GB" sz="2400" dirty="0" smtClean="0"/>
              <a:t> </a:t>
            </a:r>
            <a:r>
              <a:rPr lang="en-GB" sz="2400" dirty="0" err="1" smtClean="0"/>
              <a:t>voorheffing</a:t>
            </a:r>
            <a:r>
              <a:rPr lang="en-GB" sz="2400" dirty="0" smtClean="0"/>
              <a:t> (</a:t>
            </a:r>
            <a:r>
              <a:rPr lang="en-GB" sz="2400" dirty="0" err="1" smtClean="0"/>
              <a:t>zonder</a:t>
            </a:r>
            <a:r>
              <a:rPr lang="en-GB" sz="2400" dirty="0" smtClean="0"/>
              <a:t> </a:t>
            </a:r>
            <a:r>
              <a:rPr lang="en-GB" sz="2400" dirty="0" err="1" smtClean="0"/>
              <a:t>eventuele</a:t>
            </a:r>
            <a:r>
              <a:rPr lang="en-GB" sz="2400" dirty="0" smtClean="0"/>
              <a:t> </a:t>
            </a:r>
            <a:r>
              <a:rPr lang="en-GB" sz="2400" dirty="0" err="1" smtClean="0"/>
              <a:t>verminderingen</a:t>
            </a:r>
            <a:r>
              <a:rPr lang="en-GB" sz="2400" dirty="0" smtClean="0"/>
              <a:t>) = 890,47 euro</a:t>
            </a:r>
            <a:endParaRPr lang="en-GB" sz="2000" dirty="0" smtClean="0"/>
          </a:p>
          <a:p>
            <a:pPr marL="400050">
              <a:buFont typeface="Arial" panose="020B0604020202020204" pitchFamily="34" charset="0"/>
              <a:buChar char="•"/>
            </a:pPr>
            <a:endParaRPr lang="en-GB" sz="2400" dirty="0" smtClean="0"/>
          </a:p>
          <a:p>
            <a:pPr marL="400050">
              <a:buFont typeface="Arial" panose="020B0604020202020204" pitchFamily="34" charset="0"/>
              <a:buChar char="•"/>
            </a:pPr>
            <a:endParaRPr lang="en-GB" sz="2400" dirty="0" smtClean="0"/>
          </a:p>
          <a:p>
            <a:pPr marL="400050">
              <a:buFont typeface="Arial" panose="020B0604020202020204" pitchFamily="34" charset="0"/>
              <a:buChar char="•"/>
            </a:pPr>
            <a:endParaRPr lang="en-GB" sz="2400" dirty="0" smtClean="0"/>
          </a:p>
          <a:p>
            <a:pPr lvl="1"/>
            <a:endParaRPr lang="en-GB" sz="2400" dirty="0"/>
          </a:p>
        </p:txBody>
      </p:sp>
    </p:spTree>
    <p:extLst>
      <p:ext uri="{BB962C8B-B14F-4D97-AF65-F5344CB8AC3E}">
        <p14:creationId xmlns:p14="http://schemas.microsoft.com/office/powerpoint/2010/main" val="3011916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Onroerende voorheffing </a:t>
            </a:r>
            <a:r>
              <a:rPr lang="nl-NL" sz="2000" b="1" dirty="0" smtClean="0">
                <a:latin typeface="+mj-lt"/>
              </a:rPr>
              <a:t>(art. 2.1.1.0.1 e.v. VCF)</a:t>
            </a:r>
            <a:endParaRPr lang="nl-NL" sz="20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pPr marL="400050">
              <a:buFont typeface="Arial" panose="020B0604020202020204" pitchFamily="34" charset="0"/>
              <a:buChar char="•"/>
            </a:pPr>
            <a:r>
              <a:rPr lang="en-GB" sz="2400" dirty="0" err="1" smtClean="0"/>
              <a:t>Verminderingen</a:t>
            </a:r>
            <a:r>
              <a:rPr lang="en-GB" sz="2400" dirty="0" smtClean="0"/>
              <a:t>, </a:t>
            </a:r>
            <a:r>
              <a:rPr lang="en-GB" sz="2400" dirty="0" err="1" smtClean="0"/>
              <a:t>indien</a:t>
            </a:r>
            <a:endParaRPr lang="en-GB" sz="2400" dirty="0" smtClean="0"/>
          </a:p>
          <a:p>
            <a:pPr marL="857250" lvl="1" indent="-342900">
              <a:buFontTx/>
              <a:buChar char="-"/>
            </a:pPr>
            <a:r>
              <a:rPr lang="en-GB" sz="2000" dirty="0" smtClean="0"/>
              <a:t>KI &lt; 745: 25% (</a:t>
            </a:r>
            <a:r>
              <a:rPr lang="en-GB" sz="2000" dirty="0" err="1" smtClean="0"/>
              <a:t>woning</a:t>
            </a:r>
            <a:r>
              <a:rPr lang="en-GB" sz="2000" dirty="0" smtClean="0"/>
              <a:t> </a:t>
            </a:r>
            <a:r>
              <a:rPr lang="en-GB" sz="2000" dirty="0" err="1" smtClean="0"/>
              <a:t>hoofdverblijfplaats</a:t>
            </a:r>
            <a:r>
              <a:rPr lang="en-GB" sz="2000" dirty="0" smtClean="0"/>
              <a:t>) </a:t>
            </a:r>
          </a:p>
          <a:p>
            <a:pPr marL="857250" lvl="1" indent="-342900">
              <a:buFontTx/>
              <a:buChar char="-"/>
            </a:pPr>
            <a:r>
              <a:rPr lang="en-GB" sz="2000" dirty="0" smtClean="0"/>
              <a:t>2 of </a:t>
            </a:r>
            <a:r>
              <a:rPr lang="en-GB" sz="2000" dirty="0" err="1" smtClean="0"/>
              <a:t>meer</a:t>
            </a:r>
            <a:r>
              <a:rPr lang="en-GB" sz="2000" dirty="0" smtClean="0"/>
              <a:t> </a:t>
            </a:r>
            <a:r>
              <a:rPr lang="en-GB" sz="2000" dirty="0" err="1" smtClean="0"/>
              <a:t>kinderen</a:t>
            </a:r>
            <a:r>
              <a:rPr lang="en-GB" sz="2000" dirty="0" smtClean="0"/>
              <a:t> in </a:t>
            </a:r>
            <a:r>
              <a:rPr lang="en-GB" sz="2000" dirty="0" err="1" smtClean="0"/>
              <a:t>aanmerking</a:t>
            </a:r>
            <a:r>
              <a:rPr lang="en-GB" sz="2000" dirty="0" smtClean="0"/>
              <a:t> </a:t>
            </a:r>
            <a:r>
              <a:rPr lang="en-GB" sz="2000" dirty="0" err="1" smtClean="0"/>
              <a:t>voor</a:t>
            </a:r>
            <a:r>
              <a:rPr lang="en-GB" sz="2000" dirty="0" smtClean="0"/>
              <a:t> </a:t>
            </a:r>
            <a:r>
              <a:rPr lang="en-GB" sz="2000" dirty="0" err="1" smtClean="0"/>
              <a:t>kinderbijslag</a:t>
            </a:r>
            <a:r>
              <a:rPr lang="en-GB" sz="2000" dirty="0" smtClean="0"/>
              <a:t> </a:t>
            </a:r>
            <a:r>
              <a:rPr lang="en-GB" sz="2000" dirty="0" err="1" smtClean="0"/>
              <a:t>en</a:t>
            </a:r>
            <a:r>
              <a:rPr lang="en-GB" sz="2000" dirty="0" smtClean="0"/>
              <a:t> in </a:t>
            </a:r>
            <a:r>
              <a:rPr lang="en-GB" sz="2000" dirty="0" err="1" smtClean="0"/>
              <a:t>bevolkingsregister</a:t>
            </a:r>
            <a:r>
              <a:rPr lang="en-GB" sz="2000" dirty="0" smtClean="0"/>
              <a:t> </a:t>
            </a:r>
            <a:r>
              <a:rPr lang="en-GB" sz="2000" dirty="0" err="1" smtClean="0"/>
              <a:t>opgenomen</a:t>
            </a:r>
            <a:endParaRPr lang="en-GB" sz="2000" dirty="0" smtClean="0"/>
          </a:p>
          <a:p>
            <a:pPr marL="857250" lvl="1" indent="-342900">
              <a:buFontTx/>
              <a:buChar char="-"/>
            </a:pPr>
            <a:r>
              <a:rPr lang="en-GB" sz="2000" dirty="0" smtClean="0"/>
              <a:t>20% tot 100% </a:t>
            </a:r>
            <a:r>
              <a:rPr lang="en-GB" sz="2000" dirty="0" err="1" smtClean="0"/>
              <a:t>naargelang</a:t>
            </a:r>
            <a:r>
              <a:rPr lang="en-GB" sz="2000" dirty="0" smtClean="0"/>
              <a:t> E-</a:t>
            </a:r>
            <a:r>
              <a:rPr lang="en-GB" sz="2000" dirty="0" err="1" smtClean="0"/>
              <a:t>peil</a:t>
            </a:r>
            <a:r>
              <a:rPr lang="en-GB" sz="2000" dirty="0" smtClean="0"/>
              <a:t> </a:t>
            </a:r>
            <a:r>
              <a:rPr lang="en-GB" sz="2000" dirty="0" err="1" smtClean="0"/>
              <a:t>woning</a:t>
            </a:r>
            <a:endParaRPr lang="en-GB" sz="2000" dirty="0" smtClean="0"/>
          </a:p>
          <a:p>
            <a:pPr marL="857250" lvl="1" indent="-342900">
              <a:buFontTx/>
              <a:buChar char="-"/>
            </a:pPr>
            <a:r>
              <a:rPr lang="nl-BE" sz="2000" dirty="0" smtClean="0"/>
              <a:t>kinderen </a:t>
            </a:r>
            <a:r>
              <a:rPr lang="nl-BE" sz="2000" dirty="0"/>
              <a:t>van grensarbeiders die ingevolge de regelgeving in het land waar de grensarbeiders zijn tewerkgesteld, van ieder stelsel van gezinsbijslag zijn uitgesloten, als ze volgens de Belgische regelgeving inzake gezinsbijslag in aanmerking zouden komen voor </a:t>
            </a:r>
            <a:r>
              <a:rPr lang="nl-BE" sz="2000" dirty="0" smtClean="0"/>
              <a:t>kinderbijslag</a:t>
            </a:r>
            <a:endParaRPr lang="nl-BE" sz="2000" dirty="0"/>
          </a:p>
          <a:p>
            <a:pPr marL="857250" lvl="1" indent="-342900">
              <a:buFontTx/>
              <a:buChar char="-"/>
            </a:pPr>
            <a:r>
              <a:rPr lang="nl-BE" sz="2000" dirty="0"/>
              <a:t>k</a:t>
            </a:r>
            <a:r>
              <a:rPr lang="nl-BE" sz="2000" dirty="0" smtClean="0"/>
              <a:t>wijtschelding of proportionele vermindering (overeenkomstig art. 15 WIB92) wegens improductiviteit (min. 90 dagen geen gebruik en geen inkomsten en indien langer dan 12 maanden: aan strikte voorwaarden onderworpen (onteigening, sociaal of cultureel doel van renovatie, ramp, overmacht, gerechtelijke of administratieve procedure, niet-afgewikkelde erfeniskwestie))</a:t>
            </a:r>
            <a:endParaRPr lang="en-GB" sz="2000" dirty="0" smtClean="0"/>
          </a:p>
          <a:p>
            <a:pPr marL="400050">
              <a:buFont typeface="Arial" panose="020B0604020202020204" pitchFamily="34" charset="0"/>
              <a:buChar char="•"/>
            </a:pPr>
            <a:r>
              <a:rPr lang="en-GB" sz="2400" dirty="0" err="1" smtClean="0"/>
              <a:t>Enkele</a:t>
            </a:r>
            <a:r>
              <a:rPr lang="en-GB" sz="2400" dirty="0" smtClean="0"/>
              <a:t> </a:t>
            </a:r>
            <a:r>
              <a:rPr lang="en-GB" sz="2400" dirty="0" err="1" smtClean="0"/>
              <a:t>vrijstellingen</a:t>
            </a:r>
            <a:r>
              <a:rPr lang="en-GB" sz="2400" dirty="0" smtClean="0"/>
              <a:t> </a:t>
            </a:r>
            <a:r>
              <a:rPr lang="en-GB" sz="2400" dirty="0" err="1" smtClean="0"/>
              <a:t>naargelang</a:t>
            </a:r>
            <a:r>
              <a:rPr lang="en-GB" sz="2400" dirty="0" smtClean="0"/>
              <a:t> (her)</a:t>
            </a:r>
            <a:r>
              <a:rPr lang="en-GB" sz="2400" dirty="0" err="1" smtClean="0"/>
              <a:t>bestemmingen</a:t>
            </a:r>
            <a:endParaRPr lang="en-GB" sz="2400" dirty="0" smtClean="0"/>
          </a:p>
          <a:p>
            <a:pPr marL="400050">
              <a:buFont typeface="Arial" panose="020B0604020202020204" pitchFamily="34" charset="0"/>
              <a:buChar char="•"/>
            </a:pPr>
            <a:endParaRPr lang="en-GB" sz="2400" dirty="0" smtClean="0"/>
          </a:p>
          <a:p>
            <a:pPr lvl="1"/>
            <a:endParaRPr lang="en-GB" sz="2400" dirty="0"/>
          </a:p>
        </p:txBody>
      </p:sp>
    </p:spTree>
    <p:extLst>
      <p:ext uri="{BB962C8B-B14F-4D97-AF65-F5344CB8AC3E}">
        <p14:creationId xmlns:p14="http://schemas.microsoft.com/office/powerpoint/2010/main" val="9958087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Schenkbelasting</a:t>
            </a:r>
            <a:endParaRPr lang="nl-NL" sz="2800" b="1" dirty="0">
              <a:latin typeface="+mj-lt"/>
            </a:endParaRPr>
          </a:p>
        </p:txBody>
      </p:sp>
      <p:sp>
        <p:nvSpPr>
          <p:cNvPr id="5" name="Tijdelijke aanduiding voor inhoud 4"/>
          <p:cNvSpPr>
            <a:spLocks noGrp="1"/>
          </p:cNvSpPr>
          <p:nvPr>
            <p:ph idx="4294967295"/>
          </p:nvPr>
        </p:nvSpPr>
        <p:spPr>
          <a:xfrm>
            <a:off x="251520" y="836712"/>
            <a:ext cx="8892480" cy="5040560"/>
          </a:xfrm>
        </p:spPr>
        <p:txBody>
          <a:bodyPr/>
          <a:lstStyle/>
          <a:p>
            <a:pPr lvl="1"/>
            <a:r>
              <a:rPr lang="nl-BE" sz="2400" dirty="0" smtClean="0"/>
              <a:t>Hervorming Vlaams Gewest vanaf 1 januari 2015</a:t>
            </a:r>
          </a:p>
          <a:p>
            <a:pPr lvl="2"/>
            <a:r>
              <a:rPr lang="nl-BE" sz="2000" dirty="0" smtClean="0"/>
              <a:t>Tariefverlaging</a:t>
            </a:r>
          </a:p>
          <a:p>
            <a:pPr lvl="2"/>
            <a:r>
              <a:rPr lang="nl-BE" sz="2000" dirty="0" smtClean="0"/>
              <a:t>Vereenvoudiging: slechts twee tariefschalen</a:t>
            </a:r>
          </a:p>
          <a:p>
            <a:pPr lvl="2"/>
            <a:r>
              <a:rPr lang="nl-BE" sz="2000" dirty="0" smtClean="0"/>
              <a:t>Invoering bepaalde stimulansen</a:t>
            </a:r>
            <a:endParaRPr lang="nl-BE" sz="2000" dirty="0"/>
          </a:p>
          <a:p>
            <a:pPr lvl="1"/>
            <a:r>
              <a:rPr lang="nl-BE" sz="2400" dirty="0" smtClean="0"/>
              <a:t>Tariefschaal:</a:t>
            </a:r>
            <a:endParaRPr lang="nl-BE" sz="2400" dirty="0"/>
          </a:p>
          <a:p>
            <a:pPr lvl="1"/>
            <a:endParaRPr lang="en-GB" sz="2400" dirty="0"/>
          </a:p>
        </p:txBody>
      </p:sp>
      <p:graphicFrame>
        <p:nvGraphicFramePr>
          <p:cNvPr id="6" name="Tabel 2"/>
          <p:cNvGraphicFramePr>
            <a:graphicFrameLocks noGrp="1"/>
          </p:cNvGraphicFramePr>
          <p:nvPr>
            <p:extLst>
              <p:ext uri="{D42A27DB-BD31-4B8C-83A1-F6EECF244321}">
                <p14:modId xmlns:p14="http://schemas.microsoft.com/office/powerpoint/2010/main" val="788743596"/>
              </p:ext>
            </p:extLst>
          </p:nvPr>
        </p:nvGraphicFramePr>
        <p:xfrm>
          <a:off x="1331640" y="2910644"/>
          <a:ext cx="6624736" cy="3473169"/>
        </p:xfrm>
        <a:graphic>
          <a:graphicData uri="http://schemas.openxmlformats.org/drawingml/2006/table">
            <a:tbl>
              <a:tblPr firstRow="1" firstCol="1" bandRow="1">
                <a:tableStyleId>{0660B408-B3CF-4A94-85FC-2B1E0A45F4A2}</a:tableStyleId>
              </a:tblPr>
              <a:tblGrid>
                <a:gridCol w="1276224">
                  <a:extLst>
                    <a:ext uri="{9D8B030D-6E8A-4147-A177-3AD203B41FA5}">
                      <a16:colId xmlns:a16="http://schemas.microsoft.com/office/drawing/2014/main" xmlns="" val="20000"/>
                    </a:ext>
                  </a:extLst>
                </a:gridCol>
                <a:gridCol w="1386666">
                  <a:extLst>
                    <a:ext uri="{9D8B030D-6E8A-4147-A177-3AD203B41FA5}">
                      <a16:colId xmlns:a16="http://schemas.microsoft.com/office/drawing/2014/main" xmlns="" val="20001"/>
                    </a:ext>
                  </a:extLst>
                </a:gridCol>
                <a:gridCol w="649478">
                  <a:extLst>
                    <a:ext uri="{9D8B030D-6E8A-4147-A177-3AD203B41FA5}">
                      <a16:colId xmlns:a16="http://schemas.microsoft.com/office/drawing/2014/main" xmlns="" val="20002"/>
                    </a:ext>
                  </a:extLst>
                </a:gridCol>
                <a:gridCol w="3312368">
                  <a:extLst>
                    <a:ext uri="{9D8B030D-6E8A-4147-A177-3AD203B41FA5}">
                      <a16:colId xmlns:a16="http://schemas.microsoft.com/office/drawing/2014/main" xmlns="" val="2392315338"/>
                    </a:ext>
                  </a:extLst>
                </a:gridCol>
              </a:tblGrid>
              <a:tr h="213993">
                <a:tc gridSpan="3">
                  <a:txBody>
                    <a:bodyPr/>
                    <a:lstStyle/>
                    <a:p>
                      <a:pPr marL="0" algn="just" defTabSz="914400" rtl="0" eaLnBrk="1" latinLnBrk="0" hangingPunct="1">
                        <a:lnSpc>
                          <a:spcPct val="115000"/>
                        </a:lnSpc>
                        <a:spcAft>
                          <a:spcPts val="0"/>
                        </a:spcAft>
                        <a:tabLst>
                          <a:tab pos="-914400" algn="l"/>
                          <a:tab pos="-457200" algn="l"/>
                          <a:tab pos="2700655" algn="ctr"/>
                          <a:tab pos="5220970" algn="r"/>
                        </a:tabLst>
                      </a:pPr>
                      <a:r>
                        <a:rPr lang="nl-NL" sz="1200" b="1" kern="1200" spc="-15" dirty="0" smtClean="0">
                          <a:solidFill>
                            <a:schemeClr val="lt1"/>
                          </a:solidFill>
                          <a:effectLst/>
                          <a:latin typeface="+mn-lt"/>
                          <a:ea typeface="+mn-ea"/>
                          <a:cs typeface="+mn-cs"/>
                        </a:rPr>
                        <a:t>Verkrijging </a:t>
                      </a:r>
                      <a:r>
                        <a:rPr lang="nl-NL" sz="1200" b="1" kern="1200" spc="-15" dirty="0">
                          <a:solidFill>
                            <a:schemeClr val="lt1"/>
                          </a:solidFill>
                          <a:effectLst/>
                          <a:latin typeface="+mn-lt"/>
                          <a:ea typeface="+mn-ea"/>
                          <a:cs typeface="+mn-cs"/>
                        </a:rPr>
                        <a:t>in rechte lijn en tussen partners</a:t>
                      </a:r>
                      <a:endParaRPr lang="nl-BE" sz="1200" b="1" kern="1200" spc="-15" dirty="0">
                        <a:solidFill>
                          <a:schemeClr val="lt1"/>
                        </a:solidFill>
                        <a:effectLst/>
                        <a:latin typeface="+mn-lt"/>
                        <a:ea typeface="+mn-ea"/>
                        <a:cs typeface="+mn-cs"/>
                      </a:endParaRPr>
                    </a:p>
                  </a:txBody>
                  <a:tcPr marL="43481" marR="43481" marT="0" marB="0" anchor="b">
                    <a:solidFill>
                      <a:schemeClr val="accent2"/>
                    </a:solidFill>
                  </a:tcPr>
                </a:tc>
                <a:tc hMerge="1">
                  <a:txBody>
                    <a:bodyPr/>
                    <a:lstStyle/>
                    <a:p>
                      <a:endParaRPr lang="nl-BE"/>
                    </a:p>
                  </a:txBody>
                  <a:tcPr/>
                </a:tc>
                <a:tc hMerge="1">
                  <a:txBody>
                    <a:bodyPr/>
                    <a:lstStyle/>
                    <a:p>
                      <a:endParaRPr lang="nl-BE"/>
                    </a:p>
                  </a:txBody>
                  <a:tcPr/>
                </a:tc>
                <a:tc>
                  <a:txBody>
                    <a:bodyPr/>
                    <a:lstStyle/>
                    <a:p>
                      <a:pPr marL="0" algn="just" defTabSz="914400" rtl="0" eaLnBrk="1" latinLnBrk="0" hangingPunct="1">
                        <a:lnSpc>
                          <a:spcPct val="115000"/>
                        </a:lnSpc>
                        <a:spcAft>
                          <a:spcPts val="0"/>
                        </a:spcAft>
                        <a:tabLst>
                          <a:tab pos="-914400" algn="l"/>
                          <a:tab pos="-457200" algn="l"/>
                          <a:tab pos="2700655" algn="ctr"/>
                          <a:tab pos="5220970" algn="r"/>
                        </a:tabLst>
                      </a:pPr>
                      <a:endParaRPr lang="nl-BE" sz="1200" b="1" kern="1200" spc="-15" dirty="0">
                        <a:solidFill>
                          <a:schemeClr val="lt1"/>
                        </a:solidFill>
                        <a:effectLst/>
                        <a:latin typeface="+mn-lt"/>
                        <a:ea typeface="+mn-ea"/>
                        <a:cs typeface="+mn-cs"/>
                      </a:endParaRPr>
                    </a:p>
                  </a:txBody>
                  <a:tcPr marL="43481" marR="43481" marT="0" marB="0" anchor="b">
                    <a:solidFill>
                      <a:schemeClr val="accent2"/>
                    </a:solidFill>
                  </a:tcPr>
                </a:tc>
                <a:extLst>
                  <a:ext uri="{0D108BD9-81ED-4DB2-BD59-A6C34878D82A}">
                    <a16:rowId xmlns:a16="http://schemas.microsoft.com/office/drawing/2014/main" xmlns="" val="10001"/>
                  </a:ext>
                </a:extLst>
              </a:tr>
              <a:tr h="213993">
                <a:tc gridSpan="2">
                  <a:txBody>
                    <a:bodyPr/>
                    <a:lstStyle/>
                    <a:p>
                      <a:pPr algn="just">
                        <a:lnSpc>
                          <a:spcPct val="115000"/>
                        </a:lnSpc>
                        <a:spcAft>
                          <a:spcPts val="0"/>
                        </a:spcAft>
                        <a:tabLst>
                          <a:tab pos="-914400" algn="l"/>
                          <a:tab pos="-457200" algn="l"/>
                          <a:tab pos="2700655" algn="ctr"/>
                          <a:tab pos="5220970" algn="r"/>
                        </a:tabLst>
                      </a:pPr>
                      <a:r>
                        <a:rPr lang="nl-NL" sz="1200" spc="-15" dirty="0">
                          <a:effectLst/>
                        </a:rPr>
                        <a:t>gedeelte van de schenking </a:t>
                      </a:r>
                      <a:endParaRPr lang="nl-BE" sz="1200" dirty="0">
                        <a:effectLst/>
                        <a:latin typeface="Times New Roman"/>
                        <a:ea typeface="Times New Roman"/>
                      </a:endParaRPr>
                    </a:p>
                  </a:txBody>
                  <a:tcPr marL="43481" marR="43481" marT="0" marB="0" anchor="b"/>
                </a:tc>
                <a:tc hMerge="1">
                  <a:txBody>
                    <a:bodyPr/>
                    <a:lstStyle/>
                    <a:p>
                      <a:endParaRPr lang="nl-BE"/>
                    </a:p>
                  </a:txBody>
                  <a:tcPr/>
                </a:tc>
                <a:tc gridSpan="2">
                  <a:txBody>
                    <a:bodyPr/>
                    <a:lstStyle/>
                    <a:p>
                      <a:pPr algn="just">
                        <a:lnSpc>
                          <a:spcPct val="115000"/>
                        </a:lnSpc>
                        <a:spcAft>
                          <a:spcPts val="0"/>
                        </a:spcAft>
                        <a:tabLst>
                          <a:tab pos="-914400" algn="l"/>
                          <a:tab pos="-457200" algn="l"/>
                          <a:tab pos="2700655" algn="ctr"/>
                          <a:tab pos="5220970" algn="r"/>
                        </a:tabLst>
                      </a:pPr>
                      <a:r>
                        <a:rPr lang="nl-NL" sz="1200" spc="-15" dirty="0">
                          <a:effectLst/>
                        </a:rPr>
                        <a:t>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02"/>
                  </a:ext>
                </a:extLst>
              </a:tr>
              <a:tr h="222123">
                <a:tc gridSpan="2">
                  <a:txBody>
                    <a:bodyPr/>
                    <a:lstStyle/>
                    <a:p>
                      <a:pPr algn="just">
                        <a:lnSpc>
                          <a:spcPct val="115000"/>
                        </a:lnSpc>
                        <a:spcAft>
                          <a:spcPts val="0"/>
                        </a:spcAft>
                        <a:tabLst>
                          <a:tab pos="-914400" algn="l"/>
                          <a:tab pos="-457200" algn="l"/>
                          <a:tab pos="2700655" algn="ctr"/>
                          <a:tab pos="5220970" algn="r"/>
                        </a:tabLst>
                      </a:pPr>
                      <a:r>
                        <a:rPr lang="nl-NL" sz="1200" spc="-15" dirty="0" smtClean="0">
                          <a:effectLst/>
                        </a:rPr>
                        <a:t>schijf </a:t>
                      </a:r>
                      <a:r>
                        <a:rPr lang="nl-NL" sz="1200" spc="-15" dirty="0">
                          <a:effectLst/>
                        </a:rPr>
                        <a:t>in euro</a:t>
                      </a:r>
                      <a:endParaRPr lang="nl-BE" sz="1200" dirty="0">
                        <a:effectLst/>
                        <a:latin typeface="Times New Roman"/>
                        <a:ea typeface="Times New Roman"/>
                      </a:endParaRPr>
                    </a:p>
                  </a:txBody>
                  <a:tcPr marL="43481" marR="43481" marT="0" marB="0" anchor="b"/>
                </a:tc>
                <a:tc hMerge="1">
                  <a:txBody>
                    <a:bodyPr/>
                    <a:lstStyle/>
                    <a:p>
                      <a:endParaRPr lang="nl-BE"/>
                    </a:p>
                  </a:txBody>
                  <a:tcPr/>
                </a:tc>
                <a:tc rowSpan="2" gridSpan="2">
                  <a:txBody>
                    <a:bodyPr/>
                    <a:lstStyle/>
                    <a:p>
                      <a:pPr algn="ctr">
                        <a:lnSpc>
                          <a:spcPct val="115000"/>
                        </a:lnSpc>
                        <a:spcAft>
                          <a:spcPts val="0"/>
                        </a:spcAft>
                        <a:tabLst>
                          <a:tab pos="-914400" algn="l"/>
                          <a:tab pos="-457200" algn="l"/>
                          <a:tab pos="2700655" algn="ctr"/>
                          <a:tab pos="5220970" algn="r"/>
                        </a:tabLst>
                      </a:pPr>
                      <a:r>
                        <a:rPr lang="nl-NL" sz="1200" b="1" spc="-15" dirty="0" smtClean="0">
                          <a:effectLst/>
                          <a:latin typeface="+mn-lt"/>
                          <a:ea typeface="+mn-ea"/>
                        </a:rPr>
                        <a:t>tarief</a:t>
                      </a:r>
                    </a:p>
                    <a:p>
                      <a:pPr algn="just">
                        <a:lnSpc>
                          <a:spcPct val="115000"/>
                        </a:lnSpc>
                        <a:spcAft>
                          <a:spcPts val="0"/>
                        </a:spcAft>
                        <a:tabLst>
                          <a:tab pos="-914400" algn="l"/>
                          <a:tab pos="-457200" algn="l"/>
                          <a:tab pos="2700655" algn="ctr"/>
                          <a:tab pos="5220970" algn="r"/>
                        </a:tabLst>
                      </a:pPr>
                      <a:endParaRPr lang="nl-BE" sz="1200" dirty="0">
                        <a:effectLst/>
                        <a:latin typeface="Times New Roman"/>
                        <a:ea typeface="Times New Roman"/>
                      </a:endParaRPr>
                    </a:p>
                  </a:txBody>
                  <a:tcPr marL="43481" marR="43481" marT="0" marB="0"/>
                </a:tc>
                <a:tc rowSpan="2" hMerge="1">
                  <a:txBody>
                    <a:bodyPr/>
                    <a:lstStyle/>
                    <a:p>
                      <a:endParaRPr lang="nl-BE"/>
                    </a:p>
                  </a:txBody>
                  <a:tcPr/>
                </a:tc>
                <a:extLst>
                  <a:ext uri="{0D108BD9-81ED-4DB2-BD59-A6C34878D82A}">
                    <a16:rowId xmlns:a16="http://schemas.microsoft.com/office/drawing/2014/main" xmlns="" val="10003"/>
                  </a:ext>
                </a:extLst>
              </a:tr>
              <a:tr h="144016">
                <a:tc>
                  <a:txBody>
                    <a:bodyPr/>
                    <a:lstStyle/>
                    <a:p>
                      <a:pPr algn="just">
                        <a:lnSpc>
                          <a:spcPct val="115000"/>
                        </a:lnSpc>
                        <a:spcAft>
                          <a:spcPts val="0"/>
                        </a:spcAft>
                        <a:tabLst>
                          <a:tab pos="-914400" algn="l"/>
                          <a:tab pos="-457200" algn="l"/>
                          <a:tab pos="2700655" algn="ctr"/>
                          <a:tab pos="5220970" algn="r"/>
                        </a:tabLst>
                      </a:pPr>
                      <a:r>
                        <a:rPr lang="nl-NL" sz="1200" b="0" spc="-15" dirty="0" smtClean="0">
                          <a:effectLst/>
                        </a:rPr>
                        <a:t>vanaf</a:t>
                      </a:r>
                      <a:endParaRPr lang="nl-BE" sz="1200" b="0" dirty="0">
                        <a:effectLst/>
                        <a:latin typeface="Times New Roman"/>
                        <a:ea typeface="Times New Roman"/>
                      </a:endParaRPr>
                    </a:p>
                  </a:txBody>
                  <a:tcPr marL="43481" marR="43481" marT="0" marB="0" anchor="b"/>
                </a:tc>
                <a:tc>
                  <a:txBody>
                    <a:bodyPr/>
                    <a:lstStyle/>
                    <a:p>
                      <a:pPr algn="just">
                        <a:lnSpc>
                          <a:spcPct val="115000"/>
                        </a:lnSpc>
                        <a:spcAft>
                          <a:spcPts val="0"/>
                        </a:spcAft>
                        <a:tabLst>
                          <a:tab pos="-914400" algn="l"/>
                          <a:tab pos="-457200" algn="l"/>
                          <a:tab pos="2700655" algn="ctr"/>
                          <a:tab pos="5220970" algn="r"/>
                        </a:tabLst>
                      </a:pPr>
                      <a:r>
                        <a:rPr lang="nl-NL" sz="1200" spc="-15">
                          <a:effectLst/>
                        </a:rPr>
                        <a:t>tot en met</a:t>
                      </a:r>
                      <a:endParaRPr lang="nl-BE" sz="1200">
                        <a:effectLst/>
                        <a:latin typeface="Times New Roman"/>
                        <a:ea typeface="Times New Roman"/>
                      </a:endParaRPr>
                    </a:p>
                  </a:txBody>
                  <a:tcPr marL="43481" marR="43481" marT="0" marB="0" anchor="b"/>
                </a:tc>
                <a:tc gridSpan="2" vMerge="1">
                  <a:txBody>
                    <a:bodyPr/>
                    <a:lstStyle/>
                    <a:p>
                      <a:endParaRPr lang="nl-BE"/>
                    </a:p>
                  </a:txBody>
                  <a:tcPr/>
                </a:tc>
                <a:tc hMerge="1" vMerge="1">
                  <a:txBody>
                    <a:bodyPr/>
                    <a:lstStyle/>
                    <a:p>
                      <a:endParaRPr lang="nl-BE"/>
                    </a:p>
                  </a:txBody>
                  <a:tcPr/>
                </a:tc>
                <a:extLst>
                  <a:ext uri="{0D108BD9-81ED-4DB2-BD59-A6C34878D82A}">
                    <a16:rowId xmlns:a16="http://schemas.microsoft.com/office/drawing/2014/main" xmlns="" val="10004"/>
                  </a:ext>
                </a:extLst>
              </a:tr>
              <a:tr h="213993">
                <a:tc>
                  <a:txBody>
                    <a:bodyPr/>
                    <a:lstStyle/>
                    <a:p>
                      <a:pPr algn="just">
                        <a:lnSpc>
                          <a:spcPct val="115000"/>
                        </a:lnSpc>
                        <a:spcAft>
                          <a:spcPts val="0"/>
                        </a:spcAft>
                        <a:tabLst>
                          <a:tab pos="-914400" algn="l"/>
                          <a:tab pos="-457200" algn="l"/>
                          <a:tab pos="2700655" algn="ctr"/>
                          <a:tab pos="5220970" algn="r"/>
                        </a:tabLst>
                      </a:pPr>
                      <a:r>
                        <a:rPr lang="nl-NL" sz="1200" b="0" spc="-15" dirty="0">
                          <a:effectLst/>
                        </a:rPr>
                        <a:t>0,01</a:t>
                      </a:r>
                      <a:endParaRPr lang="nl-BE" sz="1200" b="0" dirty="0">
                        <a:effectLst/>
                        <a:latin typeface="Times New Roman"/>
                        <a:ea typeface="Times New Roman"/>
                      </a:endParaRPr>
                    </a:p>
                  </a:txBody>
                  <a:tcPr marL="43481" marR="43481" marT="0" marB="0" anchor="b"/>
                </a:tc>
                <a:tc>
                  <a:txBody>
                    <a:bodyPr/>
                    <a:lstStyle/>
                    <a:p>
                      <a:pPr algn="just">
                        <a:lnSpc>
                          <a:spcPct val="115000"/>
                        </a:lnSpc>
                        <a:spcAft>
                          <a:spcPts val="0"/>
                        </a:spcAft>
                        <a:tabLst>
                          <a:tab pos="-914400" algn="l"/>
                          <a:tab pos="-457200" algn="l"/>
                          <a:tab pos="2700655" algn="ctr"/>
                          <a:tab pos="5220970" algn="r"/>
                        </a:tabLst>
                      </a:pPr>
                      <a:r>
                        <a:rPr lang="nl-NL" sz="1200" spc="-15">
                          <a:effectLst/>
                        </a:rPr>
                        <a:t>150.000</a:t>
                      </a:r>
                      <a:endParaRPr lang="nl-BE" sz="1200">
                        <a:effectLst/>
                        <a:latin typeface="Times New Roman"/>
                        <a:ea typeface="Times New Roman"/>
                      </a:endParaRPr>
                    </a:p>
                  </a:txBody>
                  <a:tcPr marL="43481" marR="43481" marT="0" marB="0" anchor="b"/>
                </a:tc>
                <a:tc gridSpan="2">
                  <a:txBody>
                    <a:bodyPr/>
                    <a:lstStyle/>
                    <a:p>
                      <a:pPr algn="ctr">
                        <a:lnSpc>
                          <a:spcPct val="115000"/>
                        </a:lnSpc>
                        <a:spcAft>
                          <a:spcPts val="0"/>
                        </a:spcAft>
                        <a:tabLst>
                          <a:tab pos="-914400" algn="l"/>
                          <a:tab pos="-457200" algn="l"/>
                          <a:tab pos="2700655" algn="ctr"/>
                          <a:tab pos="5220970" algn="r"/>
                        </a:tabLst>
                      </a:pPr>
                      <a:r>
                        <a:rPr lang="nl-NL" sz="1200" spc="-15" dirty="0" smtClean="0">
                          <a:effectLst/>
                        </a:rPr>
                        <a:t>3 %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05"/>
                  </a:ext>
                </a:extLst>
              </a:tr>
              <a:tr h="213993">
                <a:tc>
                  <a:txBody>
                    <a:bodyPr/>
                    <a:lstStyle/>
                    <a:p>
                      <a:pPr algn="just">
                        <a:lnSpc>
                          <a:spcPct val="115000"/>
                        </a:lnSpc>
                        <a:spcAft>
                          <a:spcPts val="0"/>
                        </a:spcAft>
                        <a:tabLst>
                          <a:tab pos="-914400" algn="l"/>
                          <a:tab pos="-457200" algn="l"/>
                          <a:tab pos="2700655" algn="ctr"/>
                          <a:tab pos="5220970" algn="r"/>
                        </a:tabLst>
                      </a:pPr>
                      <a:r>
                        <a:rPr lang="nl-NL" sz="1200" b="0" spc="-15" dirty="0">
                          <a:effectLst/>
                        </a:rPr>
                        <a:t>150.000,01</a:t>
                      </a:r>
                      <a:endParaRPr lang="nl-BE" sz="1200" b="0" dirty="0">
                        <a:effectLst/>
                        <a:latin typeface="Times New Roman"/>
                        <a:ea typeface="Times New Roman"/>
                      </a:endParaRPr>
                    </a:p>
                  </a:txBody>
                  <a:tcPr marL="43481" marR="43481" marT="0" marB="0" anchor="b"/>
                </a:tc>
                <a:tc>
                  <a:txBody>
                    <a:bodyPr/>
                    <a:lstStyle/>
                    <a:p>
                      <a:pPr algn="just">
                        <a:lnSpc>
                          <a:spcPct val="115000"/>
                        </a:lnSpc>
                        <a:spcAft>
                          <a:spcPts val="0"/>
                        </a:spcAft>
                        <a:tabLst>
                          <a:tab pos="-914400" algn="l"/>
                          <a:tab pos="-457200" algn="l"/>
                          <a:tab pos="2700655" algn="ctr"/>
                          <a:tab pos="5220970" algn="r"/>
                        </a:tabLst>
                      </a:pPr>
                      <a:r>
                        <a:rPr lang="nl-NL" sz="1200" spc="-15" dirty="0">
                          <a:effectLst/>
                        </a:rPr>
                        <a:t>250.000</a:t>
                      </a:r>
                      <a:endParaRPr lang="nl-BE" sz="1200" dirty="0">
                        <a:effectLst/>
                        <a:latin typeface="Times New Roman"/>
                        <a:ea typeface="Times New Roman"/>
                      </a:endParaRPr>
                    </a:p>
                  </a:txBody>
                  <a:tcPr marL="43481" marR="43481" marT="0" marB="0" anchor="b"/>
                </a:tc>
                <a:tc gridSpan="2">
                  <a:txBody>
                    <a:bodyPr/>
                    <a:lstStyle/>
                    <a:p>
                      <a:pPr algn="ctr">
                        <a:lnSpc>
                          <a:spcPct val="115000"/>
                        </a:lnSpc>
                        <a:spcAft>
                          <a:spcPts val="0"/>
                        </a:spcAft>
                        <a:tabLst>
                          <a:tab pos="-914400" algn="l"/>
                          <a:tab pos="-457200" algn="l"/>
                          <a:tab pos="2700655" algn="ctr"/>
                          <a:tab pos="5220970" algn="r"/>
                        </a:tabLst>
                      </a:pPr>
                      <a:r>
                        <a:rPr lang="nl-NL" sz="1200" spc="-15" dirty="0" smtClean="0">
                          <a:effectLst/>
                        </a:rPr>
                        <a:t>9 %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06"/>
                  </a:ext>
                </a:extLst>
              </a:tr>
              <a:tr h="213993">
                <a:tc>
                  <a:txBody>
                    <a:bodyPr/>
                    <a:lstStyle/>
                    <a:p>
                      <a:pPr algn="just">
                        <a:lnSpc>
                          <a:spcPct val="115000"/>
                        </a:lnSpc>
                        <a:spcAft>
                          <a:spcPts val="0"/>
                        </a:spcAft>
                        <a:tabLst>
                          <a:tab pos="-914400" algn="l"/>
                          <a:tab pos="-457200" algn="l"/>
                          <a:tab pos="2700655" algn="ctr"/>
                          <a:tab pos="5220970" algn="r"/>
                        </a:tabLst>
                      </a:pPr>
                      <a:r>
                        <a:rPr lang="nl-NL" sz="1200" b="0" spc="-15" dirty="0">
                          <a:effectLst/>
                        </a:rPr>
                        <a:t>250.000,01</a:t>
                      </a:r>
                      <a:endParaRPr lang="nl-BE" sz="1200" b="0" dirty="0">
                        <a:effectLst/>
                        <a:latin typeface="Times New Roman"/>
                        <a:ea typeface="Times New Roman"/>
                      </a:endParaRPr>
                    </a:p>
                  </a:txBody>
                  <a:tcPr marL="43481" marR="43481" marT="0" marB="0" anchor="b"/>
                </a:tc>
                <a:tc>
                  <a:txBody>
                    <a:bodyPr/>
                    <a:lstStyle/>
                    <a:p>
                      <a:pPr algn="just">
                        <a:lnSpc>
                          <a:spcPct val="115000"/>
                        </a:lnSpc>
                        <a:spcAft>
                          <a:spcPts val="0"/>
                        </a:spcAft>
                        <a:tabLst>
                          <a:tab pos="-914400" algn="l"/>
                          <a:tab pos="-457200" algn="l"/>
                          <a:tab pos="2700655" algn="ctr"/>
                          <a:tab pos="5220970" algn="r"/>
                        </a:tabLst>
                      </a:pPr>
                      <a:r>
                        <a:rPr lang="nl-NL" sz="1200" spc="-15" dirty="0">
                          <a:effectLst/>
                        </a:rPr>
                        <a:t>450.000</a:t>
                      </a:r>
                      <a:endParaRPr lang="nl-BE" sz="1200" dirty="0">
                        <a:effectLst/>
                        <a:latin typeface="Times New Roman"/>
                        <a:ea typeface="Times New Roman"/>
                      </a:endParaRPr>
                    </a:p>
                  </a:txBody>
                  <a:tcPr marL="43481" marR="43481" marT="0" marB="0" anchor="b"/>
                </a:tc>
                <a:tc gridSpan="2">
                  <a:txBody>
                    <a:bodyPr/>
                    <a:lstStyle/>
                    <a:p>
                      <a:pPr algn="ctr">
                        <a:lnSpc>
                          <a:spcPct val="115000"/>
                        </a:lnSpc>
                        <a:spcAft>
                          <a:spcPts val="0"/>
                        </a:spcAft>
                        <a:tabLst>
                          <a:tab pos="-914400" algn="l"/>
                          <a:tab pos="-457200" algn="l"/>
                          <a:tab pos="2700655" algn="ctr"/>
                          <a:tab pos="5220970" algn="r"/>
                        </a:tabLst>
                      </a:pPr>
                      <a:r>
                        <a:rPr lang="nl-NL" sz="1200" spc="-15" dirty="0" smtClean="0">
                          <a:effectLst/>
                        </a:rPr>
                        <a:t>18 %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07"/>
                  </a:ext>
                </a:extLst>
              </a:tr>
              <a:tr h="198745">
                <a:tc gridSpan="2">
                  <a:txBody>
                    <a:bodyPr/>
                    <a:lstStyle/>
                    <a:p>
                      <a:pPr algn="just">
                        <a:lnSpc>
                          <a:spcPct val="115000"/>
                        </a:lnSpc>
                        <a:spcAft>
                          <a:spcPts val="0"/>
                        </a:spcAft>
                        <a:tabLst>
                          <a:tab pos="-914400" algn="l"/>
                          <a:tab pos="-457200" algn="l"/>
                          <a:tab pos="2700655" algn="ctr"/>
                          <a:tab pos="5220970" algn="r"/>
                        </a:tabLst>
                      </a:pPr>
                      <a:r>
                        <a:rPr lang="nl-NL" sz="1200" b="0" spc="-15" dirty="0">
                          <a:effectLst/>
                        </a:rPr>
                        <a:t>450.000,01</a:t>
                      </a:r>
                      <a:endParaRPr lang="nl-BE" sz="1200" b="0" dirty="0">
                        <a:effectLst/>
                        <a:latin typeface="Times New Roman"/>
                        <a:ea typeface="Times New Roman"/>
                      </a:endParaRPr>
                    </a:p>
                  </a:txBody>
                  <a:tcPr marL="43481" marR="43481" marT="0" marB="0" anchor="b"/>
                </a:tc>
                <a:tc hMerge="1">
                  <a:txBody>
                    <a:bodyPr/>
                    <a:lstStyle/>
                    <a:p>
                      <a:endParaRPr lang="nl-BE"/>
                    </a:p>
                  </a:txBody>
                  <a:tcPr/>
                </a:tc>
                <a:tc gridSpan="2">
                  <a:txBody>
                    <a:bodyPr/>
                    <a:lstStyle/>
                    <a:p>
                      <a:pPr algn="ctr">
                        <a:lnSpc>
                          <a:spcPct val="115000"/>
                        </a:lnSpc>
                        <a:spcAft>
                          <a:spcPts val="0"/>
                        </a:spcAft>
                        <a:tabLst>
                          <a:tab pos="-914400" algn="l"/>
                          <a:tab pos="-457200" algn="l"/>
                          <a:tab pos="2700655" algn="ctr"/>
                          <a:tab pos="5220970" algn="r"/>
                        </a:tabLst>
                      </a:pPr>
                      <a:r>
                        <a:rPr lang="nl-NL" sz="1200" spc="-15" dirty="0" smtClean="0">
                          <a:effectLst/>
                        </a:rPr>
                        <a:t>27 %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08"/>
                  </a:ext>
                </a:extLst>
              </a:tr>
              <a:tr h="213993">
                <a:tc gridSpan="4">
                  <a:txBody>
                    <a:bodyPr/>
                    <a:lstStyle/>
                    <a:p>
                      <a:pPr marL="0" algn="just" defTabSz="914400" rtl="0" eaLnBrk="1" latinLnBrk="0" hangingPunct="1">
                        <a:lnSpc>
                          <a:spcPct val="115000"/>
                        </a:lnSpc>
                        <a:spcAft>
                          <a:spcPts val="0"/>
                        </a:spcAft>
                        <a:tabLst>
                          <a:tab pos="-914400" algn="l"/>
                          <a:tab pos="-457200" algn="l"/>
                          <a:tab pos="2700655" algn="ctr"/>
                          <a:tab pos="5220970" algn="r"/>
                        </a:tabLst>
                      </a:pPr>
                      <a:r>
                        <a:rPr lang="nl-NL" sz="1200" b="1" kern="1200" spc="-15" dirty="0" smtClean="0">
                          <a:solidFill>
                            <a:schemeClr val="lt1"/>
                          </a:solidFill>
                          <a:effectLst/>
                          <a:latin typeface="+mn-lt"/>
                          <a:ea typeface="+mn-ea"/>
                          <a:cs typeface="+mn-cs"/>
                        </a:rPr>
                        <a:t>Verkrijging tussen </a:t>
                      </a:r>
                      <a:r>
                        <a:rPr lang="nl-NL" sz="1200" b="1" kern="1200" spc="-15" dirty="0">
                          <a:solidFill>
                            <a:schemeClr val="lt1"/>
                          </a:solidFill>
                          <a:effectLst/>
                          <a:latin typeface="+mn-lt"/>
                          <a:ea typeface="+mn-ea"/>
                          <a:cs typeface="+mn-cs"/>
                        </a:rPr>
                        <a:t>alle andere personen</a:t>
                      </a:r>
                      <a:endParaRPr lang="nl-BE" sz="1200" b="1" kern="1200" spc="-15" dirty="0">
                        <a:solidFill>
                          <a:schemeClr val="lt1"/>
                        </a:solidFill>
                        <a:effectLst/>
                        <a:latin typeface="+mn-lt"/>
                        <a:ea typeface="+mn-ea"/>
                        <a:cs typeface="+mn-cs"/>
                      </a:endParaRPr>
                    </a:p>
                  </a:txBody>
                  <a:tcPr marL="43481" marR="43481" marT="0" marB="0" anchor="b">
                    <a:solidFill>
                      <a:schemeClr val="accent2"/>
                    </a:solidFill>
                  </a:tcPr>
                </a:tc>
                <a:tc hMerge="1">
                  <a:txBody>
                    <a:bodyPr/>
                    <a:lstStyle/>
                    <a:p>
                      <a:endParaRPr lang="nl-BE"/>
                    </a:p>
                  </a:txBody>
                  <a:tcPr/>
                </a:tc>
                <a:tc hMerge="1">
                  <a:txBody>
                    <a:bodyPr/>
                    <a:lstStyle/>
                    <a:p>
                      <a:endParaRPr lang="nl-BE"/>
                    </a:p>
                  </a:txBody>
                  <a:tcPr/>
                </a:tc>
                <a:tc hMerge="1">
                  <a:txBody>
                    <a:bodyPr/>
                    <a:lstStyle/>
                    <a:p>
                      <a:endParaRPr lang="nl-BE"/>
                    </a:p>
                  </a:txBody>
                  <a:tcPr/>
                </a:tc>
                <a:extLst>
                  <a:ext uri="{0D108BD9-81ED-4DB2-BD59-A6C34878D82A}">
                    <a16:rowId xmlns:a16="http://schemas.microsoft.com/office/drawing/2014/main" xmlns="" val="10010"/>
                  </a:ext>
                </a:extLst>
              </a:tr>
              <a:tr h="213993">
                <a:tc gridSpan="2">
                  <a:txBody>
                    <a:bodyPr/>
                    <a:lstStyle/>
                    <a:p>
                      <a:pPr algn="just">
                        <a:lnSpc>
                          <a:spcPct val="115000"/>
                        </a:lnSpc>
                        <a:spcAft>
                          <a:spcPts val="0"/>
                        </a:spcAft>
                        <a:tabLst>
                          <a:tab pos="-914400" algn="l"/>
                          <a:tab pos="-457200" algn="l"/>
                          <a:tab pos="2700655" algn="ctr"/>
                          <a:tab pos="5220970" algn="r"/>
                        </a:tabLst>
                      </a:pPr>
                      <a:r>
                        <a:rPr lang="nl-NL" sz="1200" spc="-15" dirty="0">
                          <a:effectLst/>
                        </a:rPr>
                        <a:t>gedeelte van de schenking </a:t>
                      </a:r>
                      <a:endParaRPr lang="nl-BE" sz="1200" dirty="0">
                        <a:effectLst/>
                        <a:latin typeface="Times New Roman"/>
                        <a:ea typeface="Times New Roman"/>
                      </a:endParaRPr>
                    </a:p>
                  </a:txBody>
                  <a:tcPr marL="43481" marR="43481" marT="0" marB="0" anchor="b"/>
                </a:tc>
                <a:tc hMerge="1">
                  <a:txBody>
                    <a:bodyPr/>
                    <a:lstStyle/>
                    <a:p>
                      <a:endParaRPr lang="nl-BE"/>
                    </a:p>
                  </a:txBody>
                  <a:tcPr/>
                </a:tc>
                <a:tc gridSpan="2">
                  <a:txBody>
                    <a:bodyPr/>
                    <a:lstStyle/>
                    <a:p>
                      <a:pPr algn="just">
                        <a:lnSpc>
                          <a:spcPct val="115000"/>
                        </a:lnSpc>
                        <a:spcAft>
                          <a:spcPts val="0"/>
                        </a:spcAft>
                        <a:tabLst>
                          <a:tab pos="-914400" algn="l"/>
                          <a:tab pos="-457200" algn="l"/>
                          <a:tab pos="2700655" algn="ctr"/>
                          <a:tab pos="5220970" algn="r"/>
                        </a:tabLst>
                      </a:pPr>
                      <a:r>
                        <a:rPr lang="nl-NL" sz="1200" spc="-15" dirty="0">
                          <a:effectLst/>
                        </a:rPr>
                        <a:t>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11"/>
                  </a:ext>
                </a:extLst>
              </a:tr>
              <a:tr h="266187">
                <a:tc gridSpan="2">
                  <a:txBody>
                    <a:bodyPr/>
                    <a:lstStyle/>
                    <a:p>
                      <a:pPr algn="just">
                        <a:lnSpc>
                          <a:spcPct val="115000"/>
                        </a:lnSpc>
                        <a:spcAft>
                          <a:spcPts val="0"/>
                        </a:spcAft>
                        <a:tabLst>
                          <a:tab pos="-914400" algn="l"/>
                          <a:tab pos="-457200" algn="l"/>
                          <a:tab pos="2700655" algn="ctr"/>
                          <a:tab pos="5220970" algn="r"/>
                        </a:tabLst>
                      </a:pPr>
                      <a:r>
                        <a:rPr lang="nl-NL" sz="1200" spc="-15" dirty="0" smtClean="0">
                          <a:effectLst/>
                        </a:rPr>
                        <a:t>schijf </a:t>
                      </a:r>
                      <a:r>
                        <a:rPr lang="nl-NL" sz="1200" spc="-15" dirty="0">
                          <a:effectLst/>
                        </a:rPr>
                        <a:t>in euro</a:t>
                      </a:r>
                      <a:endParaRPr lang="nl-BE" sz="1200" dirty="0">
                        <a:effectLst/>
                        <a:latin typeface="Times New Roman"/>
                        <a:ea typeface="Times New Roman"/>
                      </a:endParaRPr>
                    </a:p>
                  </a:txBody>
                  <a:tcPr marL="43481" marR="43481" marT="0" marB="0" anchor="b"/>
                </a:tc>
                <a:tc hMerge="1">
                  <a:txBody>
                    <a:bodyPr/>
                    <a:lstStyle/>
                    <a:p>
                      <a:endParaRPr lang="nl-BE"/>
                    </a:p>
                  </a:txBody>
                  <a:tcPr/>
                </a:tc>
                <a:tc rowSpan="2" gridSpan="2">
                  <a:txBody>
                    <a:bodyPr/>
                    <a:lstStyle/>
                    <a:p>
                      <a:pPr algn="ctr">
                        <a:lnSpc>
                          <a:spcPct val="115000"/>
                        </a:lnSpc>
                        <a:spcAft>
                          <a:spcPts val="0"/>
                        </a:spcAft>
                        <a:tabLst>
                          <a:tab pos="-914400" algn="l"/>
                          <a:tab pos="-457200" algn="l"/>
                          <a:tab pos="2700655" algn="ctr"/>
                          <a:tab pos="5220970" algn="r"/>
                        </a:tabLst>
                      </a:pPr>
                      <a:r>
                        <a:rPr lang="nl-NL" sz="1200" b="1" spc="-15" dirty="0" smtClean="0">
                          <a:effectLst/>
                        </a:rPr>
                        <a:t>tarief</a:t>
                      </a:r>
                      <a:endParaRPr lang="nl-BE" sz="1200" b="1" dirty="0">
                        <a:effectLst/>
                        <a:latin typeface="Times New Roman"/>
                        <a:ea typeface="Times New Roman"/>
                      </a:endParaRPr>
                    </a:p>
                  </a:txBody>
                  <a:tcPr marL="43481" marR="43481" marT="0" marB="0"/>
                </a:tc>
                <a:tc rowSpan="2" hMerge="1">
                  <a:txBody>
                    <a:bodyPr/>
                    <a:lstStyle/>
                    <a:p>
                      <a:endParaRPr lang="nl-BE"/>
                    </a:p>
                  </a:txBody>
                  <a:tcPr/>
                </a:tc>
                <a:extLst>
                  <a:ext uri="{0D108BD9-81ED-4DB2-BD59-A6C34878D82A}">
                    <a16:rowId xmlns:a16="http://schemas.microsoft.com/office/drawing/2014/main" xmlns="" val="10012"/>
                  </a:ext>
                </a:extLst>
              </a:tr>
              <a:tr h="144016">
                <a:tc>
                  <a:txBody>
                    <a:bodyPr/>
                    <a:lstStyle/>
                    <a:p>
                      <a:pPr algn="just">
                        <a:lnSpc>
                          <a:spcPct val="115000"/>
                        </a:lnSpc>
                        <a:spcAft>
                          <a:spcPts val="0"/>
                        </a:spcAft>
                        <a:tabLst>
                          <a:tab pos="-914400" algn="l"/>
                          <a:tab pos="-457200" algn="l"/>
                          <a:tab pos="2700655" algn="ctr"/>
                          <a:tab pos="5220970" algn="r"/>
                        </a:tabLst>
                      </a:pPr>
                      <a:r>
                        <a:rPr lang="nl-NL" sz="1200" b="0" spc="-15" dirty="0">
                          <a:effectLst/>
                        </a:rPr>
                        <a:t>v</a:t>
                      </a:r>
                      <a:r>
                        <a:rPr lang="nl-NL" sz="1200" b="0" spc="-15" dirty="0" smtClean="0">
                          <a:effectLst/>
                        </a:rPr>
                        <a:t>anaf</a:t>
                      </a:r>
                      <a:endParaRPr lang="nl-BE" sz="1200" b="0" dirty="0">
                        <a:effectLst/>
                        <a:latin typeface="Times New Roman"/>
                        <a:ea typeface="Times New Roman"/>
                      </a:endParaRPr>
                    </a:p>
                  </a:txBody>
                  <a:tcPr marL="43481" marR="43481" marT="0" marB="0" anchor="b"/>
                </a:tc>
                <a:tc>
                  <a:txBody>
                    <a:bodyPr/>
                    <a:lstStyle/>
                    <a:p>
                      <a:pPr algn="just">
                        <a:lnSpc>
                          <a:spcPct val="115000"/>
                        </a:lnSpc>
                        <a:spcAft>
                          <a:spcPts val="0"/>
                        </a:spcAft>
                        <a:tabLst>
                          <a:tab pos="-914400" algn="l"/>
                          <a:tab pos="-457200" algn="l"/>
                          <a:tab pos="2700655" algn="ctr"/>
                          <a:tab pos="5220970" algn="r"/>
                        </a:tabLst>
                      </a:pPr>
                      <a:r>
                        <a:rPr lang="nl-NL" sz="1200" spc="-15">
                          <a:effectLst/>
                        </a:rPr>
                        <a:t>tot en met</a:t>
                      </a:r>
                      <a:endParaRPr lang="nl-BE" sz="1200">
                        <a:effectLst/>
                        <a:latin typeface="Times New Roman"/>
                        <a:ea typeface="Times New Roman"/>
                      </a:endParaRPr>
                    </a:p>
                  </a:txBody>
                  <a:tcPr marL="43481" marR="43481" marT="0" marB="0" anchor="b"/>
                </a:tc>
                <a:tc gridSpan="2" vMerge="1">
                  <a:txBody>
                    <a:bodyPr/>
                    <a:lstStyle/>
                    <a:p>
                      <a:endParaRPr lang="nl-BE"/>
                    </a:p>
                  </a:txBody>
                  <a:tcPr/>
                </a:tc>
                <a:tc hMerge="1" vMerge="1">
                  <a:txBody>
                    <a:bodyPr/>
                    <a:lstStyle/>
                    <a:p>
                      <a:endParaRPr lang="nl-BE"/>
                    </a:p>
                  </a:txBody>
                  <a:tcPr/>
                </a:tc>
                <a:extLst>
                  <a:ext uri="{0D108BD9-81ED-4DB2-BD59-A6C34878D82A}">
                    <a16:rowId xmlns:a16="http://schemas.microsoft.com/office/drawing/2014/main" xmlns="" val="10013"/>
                  </a:ext>
                </a:extLst>
              </a:tr>
              <a:tr h="213993">
                <a:tc>
                  <a:txBody>
                    <a:bodyPr/>
                    <a:lstStyle/>
                    <a:p>
                      <a:pPr algn="just">
                        <a:lnSpc>
                          <a:spcPct val="115000"/>
                        </a:lnSpc>
                        <a:spcAft>
                          <a:spcPts val="0"/>
                        </a:spcAft>
                        <a:tabLst>
                          <a:tab pos="-914400" algn="l"/>
                          <a:tab pos="-457200" algn="l"/>
                          <a:tab pos="2700655" algn="ctr"/>
                          <a:tab pos="5220970" algn="r"/>
                        </a:tabLst>
                      </a:pPr>
                      <a:r>
                        <a:rPr lang="nl-NL" sz="1200" b="0" spc="-15" dirty="0">
                          <a:effectLst/>
                        </a:rPr>
                        <a:t>0,01</a:t>
                      </a:r>
                      <a:endParaRPr lang="nl-BE" sz="1200" b="0" dirty="0">
                        <a:effectLst/>
                        <a:latin typeface="Times New Roman"/>
                        <a:ea typeface="Times New Roman"/>
                      </a:endParaRPr>
                    </a:p>
                  </a:txBody>
                  <a:tcPr marL="43481" marR="43481" marT="0" marB="0" anchor="b"/>
                </a:tc>
                <a:tc>
                  <a:txBody>
                    <a:bodyPr/>
                    <a:lstStyle/>
                    <a:p>
                      <a:pPr algn="just">
                        <a:lnSpc>
                          <a:spcPct val="115000"/>
                        </a:lnSpc>
                        <a:spcAft>
                          <a:spcPts val="0"/>
                        </a:spcAft>
                        <a:tabLst>
                          <a:tab pos="-914400" algn="l"/>
                          <a:tab pos="-457200" algn="l"/>
                          <a:tab pos="2700655" algn="ctr"/>
                          <a:tab pos="5220970" algn="r"/>
                        </a:tabLst>
                      </a:pPr>
                      <a:r>
                        <a:rPr lang="nl-NL" sz="1200" spc="-15">
                          <a:effectLst/>
                        </a:rPr>
                        <a:t>150.000</a:t>
                      </a:r>
                      <a:endParaRPr lang="nl-BE" sz="1200">
                        <a:effectLst/>
                        <a:latin typeface="Times New Roman"/>
                        <a:ea typeface="Times New Roman"/>
                      </a:endParaRPr>
                    </a:p>
                  </a:txBody>
                  <a:tcPr marL="43481" marR="43481" marT="0" marB="0" anchor="b"/>
                </a:tc>
                <a:tc gridSpan="2">
                  <a:txBody>
                    <a:bodyPr/>
                    <a:lstStyle/>
                    <a:p>
                      <a:pPr algn="ctr">
                        <a:lnSpc>
                          <a:spcPct val="115000"/>
                        </a:lnSpc>
                        <a:spcAft>
                          <a:spcPts val="0"/>
                        </a:spcAft>
                        <a:tabLst>
                          <a:tab pos="-914400" algn="l"/>
                          <a:tab pos="-457200" algn="l"/>
                          <a:tab pos="2700655" algn="ctr"/>
                          <a:tab pos="5220970" algn="r"/>
                        </a:tabLst>
                      </a:pPr>
                      <a:r>
                        <a:rPr lang="nl-NL" sz="1200" spc="-15" dirty="0" smtClean="0">
                          <a:effectLst/>
                        </a:rPr>
                        <a:t>10 %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14"/>
                  </a:ext>
                </a:extLst>
              </a:tr>
              <a:tr h="213993">
                <a:tc>
                  <a:txBody>
                    <a:bodyPr/>
                    <a:lstStyle/>
                    <a:p>
                      <a:pPr algn="just">
                        <a:lnSpc>
                          <a:spcPct val="115000"/>
                        </a:lnSpc>
                        <a:spcAft>
                          <a:spcPts val="0"/>
                        </a:spcAft>
                        <a:tabLst>
                          <a:tab pos="-914400" algn="l"/>
                          <a:tab pos="-457200" algn="l"/>
                          <a:tab pos="2700655" algn="ctr"/>
                          <a:tab pos="5220970" algn="r"/>
                        </a:tabLst>
                      </a:pPr>
                      <a:r>
                        <a:rPr lang="nl-NL" sz="1200" b="0" spc="-15" dirty="0">
                          <a:effectLst/>
                        </a:rPr>
                        <a:t>150.000,01</a:t>
                      </a:r>
                      <a:endParaRPr lang="nl-BE" sz="1200" b="0" dirty="0">
                        <a:effectLst/>
                        <a:latin typeface="Times New Roman"/>
                        <a:ea typeface="Times New Roman"/>
                      </a:endParaRPr>
                    </a:p>
                  </a:txBody>
                  <a:tcPr marL="43481" marR="43481" marT="0" marB="0" anchor="b"/>
                </a:tc>
                <a:tc>
                  <a:txBody>
                    <a:bodyPr/>
                    <a:lstStyle/>
                    <a:p>
                      <a:pPr algn="just">
                        <a:lnSpc>
                          <a:spcPct val="115000"/>
                        </a:lnSpc>
                        <a:spcAft>
                          <a:spcPts val="0"/>
                        </a:spcAft>
                        <a:tabLst>
                          <a:tab pos="-914400" algn="l"/>
                          <a:tab pos="-457200" algn="l"/>
                          <a:tab pos="2700655" algn="ctr"/>
                          <a:tab pos="5220970" algn="r"/>
                        </a:tabLst>
                      </a:pPr>
                      <a:r>
                        <a:rPr lang="nl-NL" sz="1200" spc="-15">
                          <a:effectLst/>
                        </a:rPr>
                        <a:t>250.000</a:t>
                      </a:r>
                      <a:endParaRPr lang="nl-BE" sz="1200">
                        <a:effectLst/>
                        <a:latin typeface="Times New Roman"/>
                        <a:ea typeface="Times New Roman"/>
                      </a:endParaRPr>
                    </a:p>
                  </a:txBody>
                  <a:tcPr marL="43481" marR="43481" marT="0" marB="0" anchor="b"/>
                </a:tc>
                <a:tc gridSpan="2">
                  <a:txBody>
                    <a:bodyPr/>
                    <a:lstStyle/>
                    <a:p>
                      <a:pPr algn="ctr">
                        <a:lnSpc>
                          <a:spcPct val="115000"/>
                        </a:lnSpc>
                        <a:spcAft>
                          <a:spcPts val="0"/>
                        </a:spcAft>
                        <a:tabLst>
                          <a:tab pos="-914400" algn="l"/>
                          <a:tab pos="-457200" algn="l"/>
                          <a:tab pos="2700655" algn="ctr"/>
                          <a:tab pos="5220970" algn="r"/>
                        </a:tabLst>
                      </a:pPr>
                      <a:r>
                        <a:rPr lang="nl-NL" sz="1200" spc="-15" dirty="0" smtClean="0">
                          <a:effectLst/>
                        </a:rPr>
                        <a:t>20 %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15"/>
                  </a:ext>
                </a:extLst>
              </a:tr>
              <a:tr h="213993">
                <a:tc>
                  <a:txBody>
                    <a:bodyPr/>
                    <a:lstStyle/>
                    <a:p>
                      <a:pPr algn="just">
                        <a:lnSpc>
                          <a:spcPct val="115000"/>
                        </a:lnSpc>
                        <a:spcAft>
                          <a:spcPts val="0"/>
                        </a:spcAft>
                        <a:tabLst>
                          <a:tab pos="-914400" algn="l"/>
                          <a:tab pos="-457200" algn="l"/>
                          <a:tab pos="2700655" algn="ctr"/>
                          <a:tab pos="5220970" algn="r"/>
                        </a:tabLst>
                      </a:pPr>
                      <a:r>
                        <a:rPr lang="nl-NL" sz="1200" b="0" spc="-15" dirty="0">
                          <a:effectLst/>
                        </a:rPr>
                        <a:t>250.000,01</a:t>
                      </a:r>
                      <a:endParaRPr lang="nl-BE" sz="1200" b="0" dirty="0">
                        <a:effectLst/>
                        <a:latin typeface="Times New Roman"/>
                        <a:ea typeface="Times New Roman"/>
                      </a:endParaRPr>
                    </a:p>
                  </a:txBody>
                  <a:tcPr marL="43481" marR="43481" marT="0" marB="0" anchor="b"/>
                </a:tc>
                <a:tc>
                  <a:txBody>
                    <a:bodyPr/>
                    <a:lstStyle/>
                    <a:p>
                      <a:pPr algn="just">
                        <a:lnSpc>
                          <a:spcPct val="115000"/>
                        </a:lnSpc>
                        <a:spcAft>
                          <a:spcPts val="0"/>
                        </a:spcAft>
                        <a:tabLst>
                          <a:tab pos="-914400" algn="l"/>
                          <a:tab pos="-457200" algn="l"/>
                          <a:tab pos="2700655" algn="ctr"/>
                          <a:tab pos="5220970" algn="r"/>
                        </a:tabLst>
                      </a:pPr>
                      <a:r>
                        <a:rPr lang="nl-NL" sz="1200" spc="-15">
                          <a:effectLst/>
                        </a:rPr>
                        <a:t>450.000</a:t>
                      </a:r>
                      <a:endParaRPr lang="nl-BE" sz="1200">
                        <a:effectLst/>
                        <a:latin typeface="Times New Roman"/>
                        <a:ea typeface="Times New Roman"/>
                      </a:endParaRPr>
                    </a:p>
                  </a:txBody>
                  <a:tcPr marL="43481" marR="43481" marT="0" marB="0" anchor="b"/>
                </a:tc>
                <a:tc gridSpan="2">
                  <a:txBody>
                    <a:bodyPr/>
                    <a:lstStyle/>
                    <a:p>
                      <a:pPr algn="ctr">
                        <a:lnSpc>
                          <a:spcPct val="115000"/>
                        </a:lnSpc>
                        <a:spcAft>
                          <a:spcPts val="0"/>
                        </a:spcAft>
                        <a:tabLst>
                          <a:tab pos="-914400" algn="l"/>
                          <a:tab pos="-457200" algn="l"/>
                          <a:tab pos="2700655" algn="ctr"/>
                          <a:tab pos="5220970" algn="r"/>
                        </a:tabLst>
                      </a:pPr>
                      <a:r>
                        <a:rPr lang="nl-NL" sz="1200" spc="-15" dirty="0" smtClean="0">
                          <a:effectLst/>
                        </a:rPr>
                        <a:t>30 %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16"/>
                  </a:ext>
                </a:extLst>
              </a:tr>
              <a:tr h="213993">
                <a:tc gridSpan="2">
                  <a:txBody>
                    <a:bodyPr/>
                    <a:lstStyle/>
                    <a:p>
                      <a:pPr algn="just">
                        <a:lnSpc>
                          <a:spcPct val="115000"/>
                        </a:lnSpc>
                        <a:spcAft>
                          <a:spcPts val="0"/>
                        </a:spcAft>
                        <a:tabLst>
                          <a:tab pos="-914400" algn="l"/>
                          <a:tab pos="-457200" algn="l"/>
                          <a:tab pos="2700655" algn="ctr"/>
                          <a:tab pos="5220970" algn="r"/>
                        </a:tabLst>
                      </a:pPr>
                      <a:r>
                        <a:rPr lang="nl-NL" sz="1200" b="0" spc="-15" dirty="0">
                          <a:effectLst/>
                        </a:rPr>
                        <a:t>450.000,01</a:t>
                      </a:r>
                      <a:endParaRPr lang="nl-BE" sz="1200" b="0" dirty="0">
                        <a:effectLst/>
                        <a:latin typeface="Times New Roman"/>
                        <a:ea typeface="Times New Roman"/>
                      </a:endParaRPr>
                    </a:p>
                  </a:txBody>
                  <a:tcPr marL="43481" marR="43481" marT="0" marB="0" anchor="b"/>
                </a:tc>
                <a:tc hMerge="1">
                  <a:txBody>
                    <a:bodyPr/>
                    <a:lstStyle/>
                    <a:p>
                      <a:endParaRPr lang="nl-BE"/>
                    </a:p>
                  </a:txBody>
                  <a:tcPr/>
                </a:tc>
                <a:tc gridSpan="2">
                  <a:txBody>
                    <a:bodyPr/>
                    <a:lstStyle/>
                    <a:p>
                      <a:pPr algn="ctr">
                        <a:lnSpc>
                          <a:spcPct val="115000"/>
                        </a:lnSpc>
                        <a:spcAft>
                          <a:spcPts val="0"/>
                        </a:spcAft>
                        <a:tabLst>
                          <a:tab pos="-914400" algn="l"/>
                          <a:tab pos="-457200" algn="l"/>
                          <a:tab pos="2700655" algn="ctr"/>
                          <a:tab pos="5220970" algn="r"/>
                        </a:tabLst>
                      </a:pPr>
                      <a:r>
                        <a:rPr lang="nl-NL" sz="1200" spc="-15" dirty="0" smtClean="0">
                          <a:effectLst/>
                        </a:rPr>
                        <a:t>40 %</a:t>
                      </a:r>
                      <a:endParaRPr lang="nl-BE" sz="1200" dirty="0">
                        <a:effectLst/>
                        <a:latin typeface="Times New Roman"/>
                        <a:ea typeface="Times New Roman"/>
                      </a:endParaRPr>
                    </a:p>
                  </a:txBody>
                  <a:tcPr marL="43481" marR="43481" marT="0" marB="0" anchor="b"/>
                </a:tc>
                <a:tc hMerge="1">
                  <a:txBody>
                    <a:bodyPr/>
                    <a:lstStyle/>
                    <a:p>
                      <a:endParaRPr lang="nl-BE"/>
                    </a:p>
                  </a:txBody>
                  <a:tcPr/>
                </a:tc>
                <a:extLst>
                  <a:ext uri="{0D108BD9-81ED-4DB2-BD59-A6C34878D82A}">
                    <a16:rowId xmlns:a16="http://schemas.microsoft.com/office/drawing/2014/main" xmlns="" val="10017"/>
                  </a:ext>
                </a:extLst>
              </a:tr>
            </a:tbl>
          </a:graphicData>
        </a:graphic>
      </p:graphicFrame>
    </p:spTree>
    <p:extLst>
      <p:ext uri="{BB962C8B-B14F-4D97-AF65-F5344CB8AC3E}">
        <p14:creationId xmlns:p14="http://schemas.microsoft.com/office/powerpoint/2010/main" val="41096369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Schenkbelasting</a:t>
            </a:r>
            <a:endParaRPr lang="nl-NL" sz="2800" b="1" dirty="0">
              <a:latin typeface="+mj-lt"/>
            </a:endParaRPr>
          </a:p>
        </p:txBody>
      </p:sp>
      <p:sp>
        <p:nvSpPr>
          <p:cNvPr id="5" name="Tijdelijke aanduiding voor inhoud 4"/>
          <p:cNvSpPr>
            <a:spLocks noGrp="1"/>
          </p:cNvSpPr>
          <p:nvPr>
            <p:ph idx="4294967295"/>
          </p:nvPr>
        </p:nvSpPr>
        <p:spPr>
          <a:xfrm>
            <a:off x="251520" y="836712"/>
            <a:ext cx="8892480" cy="5040560"/>
          </a:xfrm>
        </p:spPr>
        <p:txBody>
          <a:bodyPr/>
          <a:lstStyle/>
          <a:p>
            <a:pPr lvl="1"/>
            <a:r>
              <a:rPr lang="nl-BE" sz="2400" dirty="0" smtClean="0"/>
              <a:t>Stimuli?</a:t>
            </a:r>
          </a:p>
          <a:p>
            <a:pPr lvl="2"/>
            <a:r>
              <a:rPr lang="nl-BE" sz="2000" dirty="0" smtClean="0"/>
              <a:t>Vlak tarief van 5,5% voor schenkingen aan overheden, erkende sociale huisvestingsmaatschappijen, </a:t>
            </a:r>
            <a:r>
              <a:rPr lang="nl-BE" sz="2000" dirty="0" err="1" smtClean="0"/>
              <a:t>VZW’s</a:t>
            </a:r>
            <a:r>
              <a:rPr lang="nl-BE" sz="2000" dirty="0"/>
              <a:t> </a:t>
            </a:r>
            <a:r>
              <a:rPr lang="nl-BE" sz="2000" dirty="0" smtClean="0"/>
              <a:t>en stichtingen, … </a:t>
            </a:r>
            <a:r>
              <a:rPr lang="nl-BE" sz="1600" dirty="0" smtClean="0"/>
              <a:t>(art. 2.8.4.1.1., §3 VCF)</a:t>
            </a:r>
          </a:p>
          <a:p>
            <a:pPr lvl="2"/>
            <a:endParaRPr lang="nl-BE" sz="1600" dirty="0"/>
          </a:p>
          <a:p>
            <a:pPr lvl="2"/>
            <a:r>
              <a:rPr lang="nl-BE" sz="2000" dirty="0" smtClean="0"/>
              <a:t>Afwijkende tarieven voor schenkingen van percelen grond bestemd voor woningbouw  </a:t>
            </a:r>
            <a:r>
              <a:rPr lang="nl-BE" sz="1600" dirty="0" smtClean="0"/>
              <a:t>(art. 2.8.4.2.1. VCF)</a:t>
            </a:r>
            <a:endParaRPr lang="nl-BE" sz="2000" dirty="0" smtClean="0"/>
          </a:p>
          <a:p>
            <a:pPr lvl="3"/>
            <a:r>
              <a:rPr lang="nl-BE" sz="1600" dirty="0" smtClean="0"/>
              <a:t>Begunstigden verbinden zich ertoe om binnen de 5j hun hoofdverblijfplaats te vestigen op adres van het verkregen goed</a:t>
            </a:r>
          </a:p>
          <a:p>
            <a:pPr lvl="3"/>
            <a:endParaRPr lang="nl-BE" sz="1600" dirty="0"/>
          </a:p>
          <a:p>
            <a:pPr lvl="2"/>
            <a:r>
              <a:rPr lang="nl-BE" sz="2000" dirty="0" smtClean="0"/>
              <a:t>Afwijkende tarieven voor gebouwen onderworpen aan energetische renovatie of van gebouwen met conformiteitsattest die verhuurd worden  </a:t>
            </a:r>
            <a:r>
              <a:rPr lang="nl-BE" sz="1600" dirty="0" smtClean="0"/>
              <a:t>(art. 2.8.4.3.1. VCF)</a:t>
            </a:r>
            <a:endParaRPr lang="nl-BE" sz="2000" dirty="0" smtClean="0"/>
          </a:p>
          <a:p>
            <a:pPr lvl="3"/>
            <a:r>
              <a:rPr lang="nl-BE" sz="1600" dirty="0" smtClean="0"/>
              <a:t>Binnen de 5j na schenking renovatiewerken laten uitvoeren ter waarde van minstens 10.000 EUR (excl. BTW) + aannemer attesteert dat werken betrekking hebben op voorziene elementen in Energiedecreet 2010</a:t>
            </a:r>
          </a:p>
          <a:p>
            <a:pPr lvl="3"/>
            <a:r>
              <a:rPr lang="nl-BE" sz="1600" dirty="0" smtClean="0"/>
              <a:t>Binnen de 3j na schenking een conformiteitsattest (woningnormen) én geregistreerde </a:t>
            </a:r>
            <a:r>
              <a:rPr lang="nl-BE" sz="1600" dirty="0" err="1" smtClean="0"/>
              <a:t>huurovk</a:t>
            </a:r>
            <a:r>
              <a:rPr lang="nl-BE" sz="1600" dirty="0" smtClean="0"/>
              <a:t> van minstens 9j, beiden daterende van na de schenkingsakte, voorleggen</a:t>
            </a:r>
            <a:r>
              <a:rPr lang="en-GB" sz="1600" dirty="0" smtClean="0"/>
              <a:t>. </a:t>
            </a:r>
            <a:r>
              <a:rPr lang="en-GB" sz="1600" dirty="0" err="1" smtClean="0"/>
              <a:t>Werkt</a:t>
            </a:r>
            <a:r>
              <a:rPr lang="en-GB" sz="1600" dirty="0" smtClean="0"/>
              <a:t> via </a:t>
            </a:r>
            <a:r>
              <a:rPr lang="en-GB" sz="1600" dirty="0" err="1" smtClean="0"/>
              <a:t>teruggavesysteem</a:t>
            </a:r>
            <a:endParaRPr lang="nl-BE" sz="1600" dirty="0" smtClean="0"/>
          </a:p>
        </p:txBody>
      </p:sp>
    </p:spTree>
    <p:extLst>
      <p:ext uri="{BB962C8B-B14F-4D97-AF65-F5344CB8AC3E}">
        <p14:creationId xmlns:p14="http://schemas.microsoft.com/office/powerpoint/2010/main" val="2531654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Overzicht</a:t>
            </a:r>
            <a:endParaRPr lang="nl-NL" sz="28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800" dirty="0" err="1" smtClean="0"/>
              <a:t>Kadastraal</a:t>
            </a:r>
            <a:r>
              <a:rPr lang="en-GB" sz="2800" dirty="0" smtClean="0"/>
              <a:t> </a:t>
            </a:r>
            <a:r>
              <a:rPr lang="en-GB" sz="2800" dirty="0" err="1" smtClean="0"/>
              <a:t>inkomen</a:t>
            </a:r>
            <a:r>
              <a:rPr lang="en-GB" sz="2800" dirty="0" smtClean="0"/>
              <a:t> </a:t>
            </a:r>
            <a:r>
              <a:rPr lang="en-GB" sz="2800" dirty="0" err="1" smtClean="0"/>
              <a:t>en</a:t>
            </a:r>
            <a:r>
              <a:rPr lang="en-GB" sz="2800" dirty="0" smtClean="0"/>
              <a:t> de </a:t>
            </a:r>
            <a:r>
              <a:rPr lang="en-GB" sz="2800" dirty="0" err="1" smtClean="0"/>
              <a:t>waardering</a:t>
            </a:r>
            <a:r>
              <a:rPr lang="en-GB" sz="2800" dirty="0" smtClean="0"/>
              <a:t> van het </a:t>
            </a:r>
            <a:r>
              <a:rPr lang="en-GB" sz="2800" dirty="0" err="1" smtClean="0"/>
              <a:t>onroerend</a:t>
            </a:r>
            <a:r>
              <a:rPr lang="en-GB" sz="2800" dirty="0" smtClean="0"/>
              <a:t> </a:t>
            </a:r>
            <a:r>
              <a:rPr lang="en-GB" sz="2800" dirty="0" err="1" smtClean="0"/>
              <a:t>goed</a:t>
            </a:r>
            <a:r>
              <a:rPr lang="en-GB" sz="2800" dirty="0" smtClean="0"/>
              <a:t> in </a:t>
            </a:r>
            <a:r>
              <a:rPr lang="en-GB" sz="2800" dirty="0" err="1" smtClean="0"/>
              <a:t>België</a:t>
            </a:r>
            <a:r>
              <a:rPr lang="en-GB" sz="2800" dirty="0" smtClean="0"/>
              <a:t> </a:t>
            </a:r>
          </a:p>
          <a:p>
            <a:r>
              <a:rPr lang="en-GB" sz="2800" dirty="0" err="1" smtClean="0"/>
              <a:t>Selectie</a:t>
            </a:r>
            <a:r>
              <a:rPr lang="en-GB" sz="2800" dirty="0" smtClean="0"/>
              <a:t> van </a:t>
            </a:r>
            <a:r>
              <a:rPr lang="en-GB" sz="2800" dirty="0" err="1" smtClean="0"/>
              <a:t>belastingen</a:t>
            </a:r>
            <a:r>
              <a:rPr lang="en-GB" sz="2800" dirty="0" smtClean="0"/>
              <a:t> </a:t>
            </a:r>
            <a:r>
              <a:rPr lang="en-GB" sz="2800" dirty="0" err="1" smtClean="0"/>
              <a:t>en</a:t>
            </a:r>
            <a:r>
              <a:rPr lang="en-GB" sz="2800" dirty="0" smtClean="0"/>
              <a:t> stimuli </a:t>
            </a:r>
            <a:r>
              <a:rPr lang="en-GB" sz="2800" dirty="0" err="1" smtClean="0"/>
              <a:t>voor</a:t>
            </a:r>
            <a:r>
              <a:rPr lang="en-GB" sz="2800" dirty="0" smtClean="0"/>
              <a:t> </a:t>
            </a:r>
            <a:r>
              <a:rPr lang="en-GB" sz="2800" dirty="0" err="1" smtClean="0"/>
              <a:t>onroerend</a:t>
            </a:r>
            <a:r>
              <a:rPr lang="en-GB" sz="2800" dirty="0" smtClean="0"/>
              <a:t> </a:t>
            </a:r>
            <a:r>
              <a:rPr lang="en-GB" sz="2800" dirty="0" err="1" smtClean="0"/>
              <a:t>goed</a:t>
            </a:r>
            <a:r>
              <a:rPr lang="en-GB" sz="2800" dirty="0" smtClean="0"/>
              <a:t> (</a:t>
            </a:r>
            <a:r>
              <a:rPr lang="en-GB" sz="2800" dirty="0" err="1" smtClean="0"/>
              <a:t>ander</a:t>
            </a:r>
            <a:r>
              <a:rPr lang="en-GB" sz="2800" dirty="0" smtClean="0"/>
              <a:t> </a:t>
            </a:r>
            <a:r>
              <a:rPr lang="en-GB" sz="2800" dirty="0" err="1" smtClean="0"/>
              <a:t>dan</a:t>
            </a:r>
            <a:r>
              <a:rPr lang="en-GB" sz="2800" dirty="0" smtClean="0"/>
              <a:t> de </a:t>
            </a:r>
            <a:r>
              <a:rPr lang="en-GB" sz="2800" dirty="0" err="1" smtClean="0"/>
              <a:t>eigen</a:t>
            </a:r>
            <a:r>
              <a:rPr lang="en-GB" sz="2800" dirty="0" smtClean="0"/>
              <a:t> </a:t>
            </a:r>
            <a:r>
              <a:rPr lang="en-GB" sz="2800" dirty="0" err="1" smtClean="0"/>
              <a:t>woning</a:t>
            </a:r>
            <a:r>
              <a:rPr lang="en-GB" sz="2800" dirty="0" smtClean="0"/>
              <a:t> </a:t>
            </a:r>
            <a:r>
              <a:rPr lang="en-GB" sz="2800" dirty="0" err="1" smtClean="0"/>
              <a:t>en</a:t>
            </a:r>
            <a:r>
              <a:rPr lang="en-GB" sz="2800" dirty="0" smtClean="0"/>
              <a:t> met focus op </a:t>
            </a:r>
            <a:r>
              <a:rPr lang="en-GB" sz="2800" dirty="0" err="1" smtClean="0"/>
              <a:t>gebouwen</a:t>
            </a:r>
            <a:r>
              <a:rPr lang="en-GB" sz="2800" dirty="0" smtClean="0"/>
              <a:t>)</a:t>
            </a:r>
          </a:p>
          <a:p>
            <a:pPr lvl="1"/>
            <a:r>
              <a:rPr lang="en-GB" sz="2400" dirty="0" err="1" smtClean="0"/>
              <a:t>Federaal</a:t>
            </a:r>
            <a:r>
              <a:rPr lang="en-GB" sz="2400" dirty="0" smtClean="0"/>
              <a:t> </a:t>
            </a:r>
            <a:r>
              <a:rPr lang="en-GB" sz="2400" dirty="0" err="1" smtClean="0"/>
              <a:t>niveau</a:t>
            </a:r>
            <a:endParaRPr lang="en-GB" sz="2400" dirty="0" smtClean="0"/>
          </a:p>
          <a:p>
            <a:pPr lvl="1"/>
            <a:r>
              <a:rPr lang="en-GB" sz="2400" dirty="0" err="1" smtClean="0"/>
              <a:t>Regionaal</a:t>
            </a:r>
            <a:r>
              <a:rPr lang="en-GB" sz="2400" dirty="0" smtClean="0"/>
              <a:t> </a:t>
            </a:r>
            <a:r>
              <a:rPr lang="en-GB" sz="2400" dirty="0" err="1" smtClean="0"/>
              <a:t>niveau</a:t>
            </a:r>
            <a:r>
              <a:rPr lang="en-GB" sz="2400" dirty="0" smtClean="0"/>
              <a:t> (</a:t>
            </a:r>
            <a:r>
              <a:rPr lang="en-GB" sz="2400" dirty="0" err="1" smtClean="0"/>
              <a:t>Vlaams</a:t>
            </a:r>
            <a:r>
              <a:rPr lang="en-GB" sz="2400" dirty="0" smtClean="0"/>
              <a:t> </a:t>
            </a:r>
            <a:r>
              <a:rPr lang="en-GB" sz="2400" dirty="0" err="1" smtClean="0"/>
              <a:t>Gewest</a:t>
            </a:r>
            <a:r>
              <a:rPr lang="en-GB" sz="2400" dirty="0" smtClean="0"/>
              <a:t> </a:t>
            </a:r>
            <a:r>
              <a:rPr lang="en-GB" sz="2400" dirty="0" err="1" smtClean="0"/>
              <a:t>als</a:t>
            </a:r>
            <a:r>
              <a:rPr lang="en-GB" sz="2400" dirty="0" smtClean="0"/>
              <a:t> </a:t>
            </a:r>
            <a:r>
              <a:rPr lang="en-GB" sz="2400" dirty="0" err="1" smtClean="0"/>
              <a:t>voorbeeld</a:t>
            </a:r>
            <a:r>
              <a:rPr lang="en-GB" sz="2400" dirty="0" smtClean="0"/>
              <a:t>)</a:t>
            </a:r>
          </a:p>
          <a:p>
            <a:pPr lvl="1"/>
            <a:r>
              <a:rPr lang="en-GB" sz="2400" dirty="0" err="1" smtClean="0"/>
              <a:t>Lokaal</a:t>
            </a:r>
            <a:r>
              <a:rPr lang="en-GB" sz="2400" dirty="0" smtClean="0"/>
              <a:t> </a:t>
            </a:r>
            <a:r>
              <a:rPr lang="en-GB" sz="2400" dirty="0" err="1" smtClean="0"/>
              <a:t>niveau</a:t>
            </a:r>
            <a:endParaRPr lang="en-GB" sz="2400" dirty="0" smtClean="0"/>
          </a:p>
          <a:p>
            <a:pPr marL="0" indent="0">
              <a:buNone/>
            </a:pPr>
            <a:endParaRPr lang="en-GB" dirty="0" smtClean="0"/>
          </a:p>
          <a:p>
            <a:endParaRPr lang="en-GB" sz="2800" dirty="0"/>
          </a:p>
        </p:txBody>
      </p:sp>
    </p:spTree>
    <p:extLst>
      <p:ext uri="{BB962C8B-B14F-4D97-AF65-F5344CB8AC3E}">
        <p14:creationId xmlns:p14="http://schemas.microsoft.com/office/powerpoint/2010/main" val="29238225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Schenkbelasting</a:t>
            </a:r>
            <a:endParaRPr lang="nl-NL" sz="2800" b="1" dirty="0">
              <a:latin typeface="+mj-lt"/>
            </a:endParaRPr>
          </a:p>
        </p:txBody>
      </p:sp>
      <p:sp>
        <p:nvSpPr>
          <p:cNvPr id="5" name="Tijdelijke aanduiding voor inhoud 4"/>
          <p:cNvSpPr>
            <a:spLocks noGrp="1"/>
          </p:cNvSpPr>
          <p:nvPr>
            <p:ph idx="4294967295"/>
          </p:nvPr>
        </p:nvSpPr>
        <p:spPr>
          <a:xfrm>
            <a:off x="251520" y="836712"/>
            <a:ext cx="8892480" cy="5040560"/>
          </a:xfrm>
        </p:spPr>
        <p:txBody>
          <a:bodyPr/>
          <a:lstStyle/>
          <a:p>
            <a:pPr lvl="1"/>
            <a:r>
              <a:rPr lang="nl-BE" sz="2400" dirty="0" smtClean="0"/>
              <a:t>Stimuli?</a:t>
            </a:r>
          </a:p>
          <a:p>
            <a:pPr lvl="2"/>
            <a:r>
              <a:rPr lang="nl-BE" sz="2000" dirty="0" smtClean="0"/>
              <a:t>Afwijkende tarieven voor schenkingen van een beschermd monument waarvoor een investeringsverplichting geldt  </a:t>
            </a:r>
            <a:r>
              <a:rPr lang="nl-BE" sz="1600" dirty="0" smtClean="0"/>
              <a:t>(art. 2.8.4.4.1. VCF)</a:t>
            </a:r>
            <a:endParaRPr lang="nl-BE" sz="2000" dirty="0" smtClean="0"/>
          </a:p>
          <a:p>
            <a:pPr lvl="3"/>
            <a:r>
              <a:rPr lang="nl-BE" sz="1600" dirty="0" smtClean="0"/>
              <a:t>Binnen 5j investeren in werkzaamheden tot behoud of herwaardering van erfgoedelementen van beschermde monumenten</a:t>
            </a:r>
          </a:p>
          <a:p>
            <a:pPr lvl="3"/>
            <a:r>
              <a:rPr lang="nl-BE" sz="1600" dirty="0" smtClean="0"/>
              <a:t>Beheersplan opmaken voor het beschermde monument</a:t>
            </a:r>
          </a:p>
          <a:p>
            <a:pPr lvl="3"/>
            <a:r>
              <a:rPr lang="nl-BE" sz="1600" dirty="0" smtClean="0"/>
              <a:t>Verschil tussen reguliere en verlaagde schenkbelasting terugbetaald</a:t>
            </a:r>
          </a:p>
          <a:p>
            <a:pPr lvl="3"/>
            <a:endParaRPr lang="nl-BE" sz="1600" dirty="0"/>
          </a:p>
          <a:p>
            <a:pPr lvl="2"/>
            <a:r>
              <a:rPr lang="nl-BE" sz="2000" dirty="0" smtClean="0"/>
              <a:t>Vermindering voor belastingplichtige die op ogenblik van opeisbaarheid schenkbelasting minstens 3 levende kinderen onder de leeftijd van 21 jaar heeft  </a:t>
            </a:r>
            <a:r>
              <a:rPr lang="nl-BE" sz="1600" dirty="0" smtClean="0"/>
              <a:t>(art. 2.8.5.0.1. VCF)</a:t>
            </a:r>
            <a:endParaRPr lang="nl-BE" sz="2000" dirty="0" smtClean="0"/>
          </a:p>
          <a:p>
            <a:pPr lvl="3"/>
            <a:r>
              <a:rPr lang="nl-BE" sz="1600" dirty="0" smtClean="0"/>
              <a:t>Vastgestelde schenkbelasting verminderd met 2% per kind, zonder dat de vermindering meer dan 62 EUR per kind mag bedragen</a:t>
            </a:r>
          </a:p>
          <a:p>
            <a:pPr lvl="3"/>
            <a:r>
              <a:rPr lang="nl-BE" sz="1600" dirty="0" smtClean="0"/>
              <a:t>4% indien partner de begiftigde is</a:t>
            </a:r>
          </a:p>
        </p:txBody>
      </p:sp>
    </p:spTree>
    <p:extLst>
      <p:ext uri="{BB962C8B-B14F-4D97-AF65-F5344CB8AC3E}">
        <p14:creationId xmlns:p14="http://schemas.microsoft.com/office/powerpoint/2010/main" val="19388264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Verkooprecht</a:t>
            </a:r>
            <a:endParaRPr lang="nl-NL" sz="2800" b="1" dirty="0">
              <a:latin typeface="+mj-lt"/>
            </a:endParaRPr>
          </a:p>
        </p:txBody>
      </p:sp>
      <p:sp>
        <p:nvSpPr>
          <p:cNvPr id="5" name="Tijdelijke aanduiding voor inhoud 4"/>
          <p:cNvSpPr>
            <a:spLocks noGrp="1"/>
          </p:cNvSpPr>
          <p:nvPr>
            <p:ph idx="4294967295"/>
          </p:nvPr>
        </p:nvSpPr>
        <p:spPr>
          <a:xfrm>
            <a:off x="251520" y="836712"/>
            <a:ext cx="8892480" cy="5040560"/>
          </a:xfrm>
        </p:spPr>
        <p:txBody>
          <a:bodyPr/>
          <a:lstStyle/>
          <a:p>
            <a:pPr lvl="1"/>
            <a:r>
              <a:rPr lang="nl-BE" sz="2400" dirty="0" smtClean="0"/>
              <a:t>Hervormd bij decreet van 18 mei 2018</a:t>
            </a:r>
            <a:endParaRPr lang="nl-BE" sz="1600" dirty="0" smtClean="0"/>
          </a:p>
          <a:p>
            <a:pPr lvl="2"/>
            <a:r>
              <a:rPr lang="nl-BE" sz="2000" dirty="0" smtClean="0"/>
              <a:t>Van toepassing op </a:t>
            </a:r>
            <a:r>
              <a:rPr lang="nl-BE" sz="2000" dirty="0" err="1" smtClean="0"/>
              <a:t>verkoopsovk</a:t>
            </a:r>
            <a:r>
              <a:rPr lang="nl-BE" sz="2000" dirty="0" smtClean="0"/>
              <a:t> afgesloten vanaf 1 juni 2018</a:t>
            </a:r>
          </a:p>
          <a:p>
            <a:pPr lvl="2"/>
            <a:endParaRPr lang="nl-BE" sz="2000" dirty="0"/>
          </a:p>
          <a:p>
            <a:pPr lvl="1"/>
            <a:r>
              <a:rPr lang="nl-BE" sz="2400" dirty="0" smtClean="0"/>
              <a:t>Krachtlijnen hervorming</a:t>
            </a:r>
          </a:p>
          <a:p>
            <a:pPr lvl="2"/>
            <a:r>
              <a:rPr lang="nl-BE" sz="2000" dirty="0" smtClean="0"/>
              <a:t>Tariefverlaging van 10% naar 7% voor wie eerste/enige gezinswoning koopt</a:t>
            </a:r>
          </a:p>
          <a:p>
            <a:pPr lvl="2"/>
            <a:r>
              <a:rPr lang="nl-BE" sz="2000" dirty="0" smtClean="0"/>
              <a:t>Voordeelregimes verder vereenvoudigd</a:t>
            </a:r>
          </a:p>
          <a:p>
            <a:pPr lvl="2"/>
            <a:r>
              <a:rPr lang="nl-BE" sz="2000" dirty="0" smtClean="0"/>
              <a:t>Invoeren extra stimulans om Vlaams woningpark energiezuiniger te maken</a:t>
            </a:r>
          </a:p>
          <a:p>
            <a:pPr lvl="2"/>
            <a:endParaRPr lang="nl-BE" sz="2000" dirty="0"/>
          </a:p>
          <a:p>
            <a:pPr lvl="1"/>
            <a:r>
              <a:rPr lang="nl-BE" sz="2400" dirty="0" smtClean="0"/>
              <a:t>Basistarief verkooprecht: 10%  </a:t>
            </a:r>
            <a:r>
              <a:rPr lang="nl-BE" sz="1600" dirty="0" smtClean="0"/>
              <a:t>(art. 2.9.4.1.1. VCF)</a:t>
            </a:r>
            <a:endParaRPr lang="nl-BE" sz="2400" dirty="0" smtClean="0"/>
          </a:p>
          <a:p>
            <a:pPr lvl="2"/>
            <a:r>
              <a:rPr lang="nl-BE" sz="2000" dirty="0" smtClean="0"/>
              <a:t>Belastbare grondslag: overeengekomen prijs</a:t>
            </a:r>
          </a:p>
          <a:p>
            <a:pPr lvl="2"/>
            <a:r>
              <a:rPr lang="nl-BE" sz="2000" dirty="0" smtClean="0"/>
              <a:t>Voor om het even welk onroerend goed</a:t>
            </a:r>
          </a:p>
          <a:p>
            <a:pPr lvl="3"/>
            <a:r>
              <a:rPr lang="nl-BE" sz="1600" dirty="0" smtClean="0"/>
              <a:t>Tenzij natuurlijke persoon van een enige </a:t>
            </a:r>
            <a:r>
              <a:rPr lang="nl-BE" sz="1600" u="sng" dirty="0" smtClean="0"/>
              <a:t>woning</a:t>
            </a:r>
            <a:r>
              <a:rPr lang="nl-BE" sz="1600" dirty="0" smtClean="0"/>
              <a:t> waarin hoofdverblijfplaats wordt gevestigd OF tenzij toepassing ander gunstregime</a:t>
            </a:r>
          </a:p>
        </p:txBody>
      </p:sp>
    </p:spTree>
    <p:extLst>
      <p:ext uri="{BB962C8B-B14F-4D97-AF65-F5344CB8AC3E}">
        <p14:creationId xmlns:p14="http://schemas.microsoft.com/office/powerpoint/2010/main" val="5154002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Verkooprecht</a:t>
            </a:r>
            <a:endParaRPr lang="nl-NL" sz="2800" b="1" dirty="0">
              <a:latin typeface="+mj-lt"/>
            </a:endParaRPr>
          </a:p>
        </p:txBody>
      </p:sp>
      <p:sp>
        <p:nvSpPr>
          <p:cNvPr id="5" name="Tijdelijke aanduiding voor inhoud 4"/>
          <p:cNvSpPr>
            <a:spLocks noGrp="1"/>
          </p:cNvSpPr>
          <p:nvPr>
            <p:ph idx="4294967295"/>
          </p:nvPr>
        </p:nvSpPr>
        <p:spPr>
          <a:xfrm>
            <a:off x="251520" y="764704"/>
            <a:ext cx="8892480" cy="5040560"/>
          </a:xfrm>
        </p:spPr>
        <p:txBody>
          <a:bodyPr/>
          <a:lstStyle/>
          <a:p>
            <a:pPr lvl="1"/>
            <a:r>
              <a:rPr lang="nl-BE" sz="2400" dirty="0" smtClean="0"/>
              <a:t>Stimuli?</a:t>
            </a:r>
          </a:p>
          <a:p>
            <a:pPr lvl="2"/>
            <a:r>
              <a:rPr lang="nl-BE" sz="2000" dirty="0" smtClean="0"/>
              <a:t>Verlaagd tarief van 6% voor energetische renovatie gezinswoning  </a:t>
            </a:r>
            <a:r>
              <a:rPr lang="nl-BE" sz="1600" dirty="0" smtClean="0"/>
              <a:t>(art. 2.9.4.2.12, §1 VCF)</a:t>
            </a:r>
            <a:endParaRPr lang="nl-BE" sz="2000" dirty="0" smtClean="0"/>
          </a:p>
          <a:p>
            <a:pPr lvl="3"/>
            <a:r>
              <a:rPr lang="nl-BE" sz="1600" dirty="0" smtClean="0"/>
              <a:t>Verlaging van tarief van 7% naar 6%  in geval van ‘ingrijpende energetische renovatie’ binnen de 5j na aankoop</a:t>
            </a:r>
          </a:p>
          <a:p>
            <a:pPr lvl="3"/>
            <a:r>
              <a:rPr lang="nl-BE" sz="1600" dirty="0" smtClean="0"/>
              <a:t>Verschillende kopers? Beoordelen in hoofde van afzonderlijke kopers</a:t>
            </a:r>
          </a:p>
          <a:p>
            <a:pPr lvl="3"/>
            <a:r>
              <a:rPr lang="nl-BE" sz="1600" dirty="0" smtClean="0"/>
              <a:t>Kan ook achteraf worden ingeroepen en teruggave gevraagd</a:t>
            </a:r>
          </a:p>
          <a:p>
            <a:pPr lvl="3"/>
            <a:endParaRPr lang="nl-BE" sz="1600" dirty="0"/>
          </a:p>
          <a:p>
            <a:pPr lvl="2"/>
            <a:r>
              <a:rPr lang="nl-BE" sz="2000" dirty="0" smtClean="0"/>
              <a:t>Bijkomende vermindering voor aankoop ‘bescheiden woning’ indien kan worden genoten van 7% of 6%-tarief</a:t>
            </a:r>
            <a:r>
              <a:rPr lang="nl-BE" sz="2000" dirty="0"/>
              <a:t> </a:t>
            </a:r>
            <a:r>
              <a:rPr lang="nl-BE" sz="2000" dirty="0" smtClean="0"/>
              <a:t> </a:t>
            </a:r>
            <a:r>
              <a:rPr lang="nl-BE" sz="1600" dirty="0" smtClean="0"/>
              <a:t>(art. 2.9.5.0.5 VCF)</a:t>
            </a:r>
          </a:p>
          <a:p>
            <a:pPr lvl="3"/>
            <a:r>
              <a:rPr lang="nl-BE" sz="1600" dirty="0" smtClean="0"/>
              <a:t>Van 5600 EUR (tarief 7%) of van 4800 EUR (tarief 6%) indien belastbare grondslag niet hoger ligt dan 200.000 EUR (of 220.000 EUR voor centrumsteden)</a:t>
            </a:r>
          </a:p>
          <a:p>
            <a:pPr lvl="3"/>
            <a:endParaRPr lang="nl-BE" sz="1600" dirty="0"/>
          </a:p>
          <a:p>
            <a:pPr lvl="2"/>
            <a:r>
              <a:rPr lang="nl-BE" sz="2000" dirty="0" smtClean="0"/>
              <a:t>Verlaagd tarief voor aankoop beschermd monument (als woning) </a:t>
            </a:r>
            <a:r>
              <a:rPr lang="nl-BE" sz="1600" dirty="0" smtClean="0"/>
              <a:t>(art. 2.9.4.2.2.10 en art. 2.9.2.2.2.14 VCF)</a:t>
            </a:r>
          </a:p>
          <a:p>
            <a:pPr lvl="3"/>
            <a:r>
              <a:rPr lang="nl-BE" sz="1600" dirty="0" smtClean="0"/>
              <a:t>Tarief van 5%, met verplichting om verschil tussen tarief van 10% en 5% te investeren in het beschermd monument</a:t>
            </a:r>
          </a:p>
          <a:p>
            <a:pPr lvl="3"/>
            <a:r>
              <a:rPr lang="nl-BE" sz="1600" dirty="0" smtClean="0"/>
              <a:t>Tarief van 1% met verplichting om uitgespaarde registratiebelasting te investeren in monument dat als </a:t>
            </a:r>
            <a:r>
              <a:rPr lang="nl-BE" sz="1600" b="1" dirty="0" smtClean="0"/>
              <a:t>woning</a:t>
            </a:r>
            <a:r>
              <a:rPr lang="nl-BE" sz="1600" dirty="0" smtClean="0"/>
              <a:t> wordt gebruikt</a:t>
            </a:r>
          </a:p>
        </p:txBody>
      </p:sp>
    </p:spTree>
    <p:extLst>
      <p:ext uri="{BB962C8B-B14F-4D97-AF65-F5344CB8AC3E}">
        <p14:creationId xmlns:p14="http://schemas.microsoft.com/office/powerpoint/2010/main" val="25484414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Verkooprecht</a:t>
            </a:r>
            <a:endParaRPr lang="nl-NL" sz="2800" b="1" dirty="0">
              <a:latin typeface="+mj-lt"/>
            </a:endParaRPr>
          </a:p>
        </p:txBody>
      </p:sp>
      <p:sp>
        <p:nvSpPr>
          <p:cNvPr id="5" name="Tijdelijke aanduiding voor inhoud 4"/>
          <p:cNvSpPr>
            <a:spLocks noGrp="1"/>
          </p:cNvSpPr>
          <p:nvPr>
            <p:ph idx="4294967295"/>
          </p:nvPr>
        </p:nvSpPr>
        <p:spPr>
          <a:xfrm>
            <a:off x="251520" y="764704"/>
            <a:ext cx="8892480" cy="5040560"/>
          </a:xfrm>
        </p:spPr>
        <p:txBody>
          <a:bodyPr/>
          <a:lstStyle/>
          <a:p>
            <a:pPr lvl="1"/>
            <a:r>
              <a:rPr lang="nl-BE" sz="2400" dirty="0" smtClean="0"/>
              <a:t>Stimuli?</a:t>
            </a:r>
          </a:p>
          <a:p>
            <a:pPr lvl="2"/>
            <a:r>
              <a:rPr lang="nl-BE" sz="2000" dirty="0" smtClean="0"/>
              <a:t>Verlaagd tarief van 7% (i.p.v. </a:t>
            </a:r>
            <a:r>
              <a:rPr lang="nl-BE" sz="2000" dirty="0"/>
              <a:t> </a:t>
            </a:r>
            <a:r>
              <a:rPr lang="nl-BE" sz="2000" dirty="0" smtClean="0"/>
              <a:t>10%) indien verhuur aan erkend sociaal </a:t>
            </a:r>
            <a:r>
              <a:rPr lang="nl-BE" sz="2000" dirty="0" err="1" smtClean="0"/>
              <a:t>sociaal</a:t>
            </a:r>
            <a:r>
              <a:rPr lang="nl-BE" sz="2000" dirty="0" smtClean="0"/>
              <a:t> verhuurkantoor  </a:t>
            </a:r>
            <a:r>
              <a:rPr lang="nl-BE" sz="1600" dirty="0" smtClean="0"/>
              <a:t>(art. 2.9.4.2.13. VCF)</a:t>
            </a:r>
            <a:endParaRPr lang="nl-BE" sz="2000" dirty="0" smtClean="0"/>
          </a:p>
          <a:p>
            <a:pPr lvl="3"/>
            <a:r>
              <a:rPr lang="nl-BE" sz="1600" dirty="0" smtClean="0"/>
              <a:t>Binnen 3j na verlijden authentieke koopakte + aankoop ORG in volle eigendom</a:t>
            </a:r>
          </a:p>
          <a:p>
            <a:pPr lvl="3"/>
            <a:r>
              <a:rPr lang="nl-BE" sz="1600" dirty="0" err="1" smtClean="0"/>
              <a:t>Huurovk</a:t>
            </a:r>
            <a:r>
              <a:rPr lang="nl-BE" sz="1600" dirty="0" smtClean="0"/>
              <a:t> moet een duurtijd van minimaal 9j hebben</a:t>
            </a:r>
          </a:p>
          <a:p>
            <a:pPr lvl="3"/>
            <a:endParaRPr lang="nl-BE" sz="1600" dirty="0"/>
          </a:p>
          <a:p>
            <a:pPr lvl="2"/>
            <a:r>
              <a:rPr lang="nl-BE" sz="2000" dirty="0" smtClean="0"/>
              <a:t>Verlaagd tarief van 4% voor ‘beroepspersonen’  </a:t>
            </a:r>
            <a:r>
              <a:rPr lang="nl-BE" sz="1600" dirty="0" smtClean="0"/>
              <a:t>(art. 2.9.4.2.4. VCF)</a:t>
            </a:r>
            <a:endParaRPr lang="nl-BE" sz="2000" dirty="0" smtClean="0"/>
          </a:p>
          <a:p>
            <a:pPr lvl="3"/>
            <a:r>
              <a:rPr lang="nl-BE" sz="1600" dirty="0" smtClean="0"/>
              <a:t>Indien verkrijger een persoon is die zijn beroep maakt van het kopen en verkopen van onroerende goederen</a:t>
            </a:r>
          </a:p>
          <a:p>
            <a:pPr lvl="3"/>
            <a:r>
              <a:rPr lang="nl-BE" sz="1600" dirty="0" smtClean="0"/>
              <a:t>Persoon dient daartoe te worden erkend en het beroep werkelijk uit te oefenen (aan te tonen door minstens 3 verkopen binnen 5j na indienen beroepsverklaring)</a:t>
            </a:r>
          </a:p>
          <a:p>
            <a:pPr lvl="3"/>
            <a:endParaRPr lang="nl-BE" sz="1600" dirty="0"/>
          </a:p>
          <a:p>
            <a:pPr lvl="2"/>
            <a:r>
              <a:rPr lang="nl-BE" sz="2000" dirty="0" smtClean="0"/>
              <a:t>Meeneembaarheid  </a:t>
            </a:r>
            <a:r>
              <a:rPr lang="nl-BE" sz="1600" dirty="0" smtClean="0"/>
              <a:t>(art. 2.9.5.0.1. en art. 3.6.0.0.6., §3 VCF)</a:t>
            </a:r>
          </a:p>
          <a:p>
            <a:pPr lvl="3"/>
            <a:r>
              <a:rPr lang="nl-BE" sz="1600" dirty="0" smtClean="0"/>
              <a:t>Betaalde registratiebelasting voor ‘oude woning’ in mindering brengen van registratiebelasting voor ‘nieuwe woning’ binnen bepaalde decretaal voorziene limieten</a:t>
            </a:r>
          </a:p>
          <a:p>
            <a:pPr marL="1371600" lvl="3" indent="0">
              <a:buNone/>
            </a:pPr>
            <a:endParaRPr lang="nl-BE" sz="1600" dirty="0"/>
          </a:p>
        </p:txBody>
      </p:sp>
    </p:spTree>
    <p:extLst>
      <p:ext uri="{BB962C8B-B14F-4D97-AF65-F5344CB8AC3E}">
        <p14:creationId xmlns:p14="http://schemas.microsoft.com/office/powerpoint/2010/main" val="317207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Erfbelasting</a:t>
            </a:r>
            <a:endParaRPr lang="nl-NL" sz="2800" b="1" dirty="0">
              <a:latin typeface="+mj-lt"/>
            </a:endParaRPr>
          </a:p>
        </p:txBody>
      </p:sp>
      <p:sp>
        <p:nvSpPr>
          <p:cNvPr id="5" name="Tijdelijke aanduiding voor inhoud 4"/>
          <p:cNvSpPr>
            <a:spLocks noGrp="1"/>
          </p:cNvSpPr>
          <p:nvPr>
            <p:ph idx="4294967295"/>
          </p:nvPr>
        </p:nvSpPr>
        <p:spPr>
          <a:xfrm>
            <a:off x="251520" y="764704"/>
            <a:ext cx="8892480" cy="5040560"/>
          </a:xfrm>
        </p:spPr>
        <p:txBody>
          <a:bodyPr/>
          <a:lstStyle/>
          <a:p>
            <a:pPr lvl="1"/>
            <a:r>
              <a:rPr lang="nl-BE" sz="2400" dirty="0" smtClean="0"/>
              <a:t>Vlaamse erfbelasting hervormd bij decreet van 6 juli 2018</a:t>
            </a:r>
            <a:endParaRPr lang="nl-BE" sz="1600" dirty="0"/>
          </a:p>
        </p:txBody>
      </p:sp>
      <p:graphicFrame>
        <p:nvGraphicFramePr>
          <p:cNvPr id="6" name="Tijdelijke aanduiding voor inhoud 17"/>
          <p:cNvGraphicFramePr>
            <a:graphicFrameLocks noGrp="1"/>
          </p:cNvGraphicFramePr>
          <p:nvPr>
            <p:ph idx="1"/>
            <p:extLst>
              <p:ext uri="{D42A27DB-BD31-4B8C-83A1-F6EECF244321}">
                <p14:modId xmlns:p14="http://schemas.microsoft.com/office/powerpoint/2010/main" val="3992386704"/>
              </p:ext>
            </p:extLst>
          </p:nvPr>
        </p:nvGraphicFramePr>
        <p:xfrm>
          <a:off x="539551" y="1628800"/>
          <a:ext cx="7704856" cy="1578840"/>
        </p:xfrm>
        <a:graphic>
          <a:graphicData uri="http://schemas.openxmlformats.org/drawingml/2006/table">
            <a:tbl>
              <a:tblPr firstRow="1" firstCol="1" bandRow="1">
                <a:tableStyleId>{0660B408-B3CF-4A94-85FC-2B1E0A45F4A2}</a:tableStyleId>
              </a:tblPr>
              <a:tblGrid>
                <a:gridCol w="1877477">
                  <a:extLst>
                    <a:ext uri="{9D8B030D-6E8A-4147-A177-3AD203B41FA5}">
                      <a16:colId xmlns:a16="http://schemas.microsoft.com/office/drawing/2014/main" xmlns="" val="20000"/>
                    </a:ext>
                  </a:extLst>
                </a:gridCol>
                <a:gridCol w="2096219">
                  <a:extLst>
                    <a:ext uri="{9D8B030D-6E8A-4147-A177-3AD203B41FA5}">
                      <a16:colId xmlns:a16="http://schemas.microsoft.com/office/drawing/2014/main" xmlns="" val="20001"/>
                    </a:ext>
                  </a:extLst>
                </a:gridCol>
                <a:gridCol w="3731160">
                  <a:extLst>
                    <a:ext uri="{9D8B030D-6E8A-4147-A177-3AD203B41FA5}">
                      <a16:colId xmlns:a16="http://schemas.microsoft.com/office/drawing/2014/main" xmlns="" val="20002"/>
                    </a:ext>
                  </a:extLst>
                </a:gridCol>
              </a:tblGrid>
              <a:tr h="441400">
                <a:tc gridSpan="3">
                  <a:txBody>
                    <a:bodyPr/>
                    <a:lstStyle/>
                    <a:p>
                      <a:pPr algn="ctr">
                        <a:lnSpc>
                          <a:spcPct val="115000"/>
                        </a:lnSpc>
                        <a:spcAft>
                          <a:spcPts val="0"/>
                        </a:spcAft>
                      </a:pPr>
                      <a:r>
                        <a:rPr lang="nl-NL" sz="1100" spc="-15" dirty="0" smtClean="0">
                          <a:effectLst/>
                        </a:rPr>
                        <a:t>Tarief </a:t>
                      </a:r>
                      <a:r>
                        <a:rPr lang="nl-NL" sz="1100" spc="-15" dirty="0">
                          <a:effectLst/>
                        </a:rPr>
                        <a:t>voor een verkrijging in rechte lijn en tussen partners</a:t>
                      </a:r>
                      <a:endParaRPr lang="nl-BE" sz="1100" dirty="0">
                        <a:effectLst/>
                        <a:latin typeface="Calibri"/>
                        <a:ea typeface="Calibri"/>
                        <a:cs typeface="Times New Roman"/>
                      </a:endParaRPr>
                    </a:p>
                  </a:txBody>
                  <a:tcPr marL="9525" marR="9525" marT="9525" marB="9525" anchor="ctr"/>
                </a:tc>
                <a:tc hMerge="1">
                  <a:txBody>
                    <a:bodyPr/>
                    <a:lstStyle/>
                    <a:p>
                      <a:endParaRPr lang="nl-BE"/>
                    </a:p>
                  </a:txBody>
                  <a:tcPr/>
                </a:tc>
                <a:tc hMerge="1">
                  <a:txBody>
                    <a:bodyPr/>
                    <a:lstStyle/>
                    <a:p>
                      <a:endParaRPr lang="nl-BE"/>
                    </a:p>
                  </a:txBody>
                  <a:tcPr/>
                </a:tc>
                <a:extLst>
                  <a:ext uri="{0D108BD9-81ED-4DB2-BD59-A6C34878D82A}">
                    <a16:rowId xmlns:a16="http://schemas.microsoft.com/office/drawing/2014/main" xmlns="" val="10000"/>
                  </a:ext>
                </a:extLst>
              </a:tr>
              <a:tr h="224802">
                <a:tc gridSpan="2">
                  <a:txBody>
                    <a:bodyPr/>
                    <a:lstStyle/>
                    <a:p>
                      <a:pPr algn="ctr">
                        <a:lnSpc>
                          <a:spcPct val="115000"/>
                        </a:lnSpc>
                        <a:spcAft>
                          <a:spcPts val="0"/>
                        </a:spcAft>
                      </a:pPr>
                      <a:r>
                        <a:rPr lang="nl-NL" sz="1100" spc="-15" dirty="0" smtClean="0">
                          <a:effectLst/>
                        </a:rPr>
                        <a:t>schijf </a:t>
                      </a:r>
                      <a:r>
                        <a:rPr lang="nl-NL" sz="1100" spc="-15" dirty="0">
                          <a:effectLst/>
                        </a:rPr>
                        <a:t>in euro</a:t>
                      </a:r>
                      <a:endParaRPr lang="nl-BE" sz="1100" dirty="0">
                        <a:effectLst/>
                        <a:latin typeface="Calibri"/>
                        <a:ea typeface="Calibri"/>
                        <a:cs typeface="Times New Roman"/>
                      </a:endParaRPr>
                    </a:p>
                  </a:txBody>
                  <a:tcPr marL="9525" marR="9525" marT="9525" marB="9525" anchor="ctr"/>
                </a:tc>
                <a:tc hMerge="1">
                  <a:txBody>
                    <a:bodyPr/>
                    <a:lstStyle/>
                    <a:p>
                      <a:endParaRPr lang="nl-BE"/>
                    </a:p>
                  </a:txBody>
                  <a:tcPr/>
                </a:tc>
                <a:tc rowSpan="2">
                  <a:txBody>
                    <a:bodyPr/>
                    <a:lstStyle/>
                    <a:p>
                      <a:pPr algn="ctr">
                        <a:lnSpc>
                          <a:spcPct val="115000"/>
                        </a:lnSpc>
                        <a:spcAft>
                          <a:spcPts val="0"/>
                        </a:spcAft>
                      </a:pPr>
                      <a:r>
                        <a:rPr lang="nl-NL" sz="1100" b="1" spc="-15" dirty="0" smtClean="0">
                          <a:effectLst/>
                        </a:rPr>
                        <a:t>tarief</a:t>
                      </a:r>
                      <a:endParaRPr lang="nl-BE" sz="1100" b="1" dirty="0">
                        <a:effectLst/>
                        <a:latin typeface="Calibri"/>
                        <a:ea typeface="Calibri"/>
                        <a:cs typeface="Times New Roman"/>
                      </a:endParaRPr>
                    </a:p>
                  </a:txBody>
                  <a:tcPr marL="9525" marR="9525" marT="9525" marB="9525" anchor="ctr"/>
                </a:tc>
                <a:extLst>
                  <a:ext uri="{0D108BD9-81ED-4DB2-BD59-A6C34878D82A}">
                    <a16:rowId xmlns:a16="http://schemas.microsoft.com/office/drawing/2014/main" xmlns="" val="10001"/>
                  </a:ext>
                </a:extLst>
              </a:tr>
              <a:tr h="53878">
                <a:tc>
                  <a:txBody>
                    <a:bodyPr/>
                    <a:lstStyle/>
                    <a:p>
                      <a:pPr algn="ctr">
                        <a:lnSpc>
                          <a:spcPct val="115000"/>
                        </a:lnSpc>
                        <a:spcAft>
                          <a:spcPts val="0"/>
                        </a:spcAft>
                      </a:pPr>
                      <a:r>
                        <a:rPr lang="nl-NL" sz="1100" b="0" spc="-15" dirty="0">
                          <a:effectLst/>
                        </a:rPr>
                        <a:t>v</a:t>
                      </a:r>
                      <a:r>
                        <a:rPr lang="nl-NL" sz="1100" b="0" spc="-15" dirty="0" smtClean="0">
                          <a:effectLst/>
                        </a:rPr>
                        <a:t>anaf</a:t>
                      </a:r>
                      <a:endParaRPr lang="nl-BE" sz="1100" b="0" dirty="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dirty="0">
                          <a:effectLst/>
                        </a:rPr>
                        <a:t>tot en met</a:t>
                      </a:r>
                      <a:endParaRPr lang="nl-BE" sz="1100" dirty="0">
                        <a:effectLst/>
                        <a:latin typeface="Calibri"/>
                        <a:ea typeface="Calibri"/>
                        <a:cs typeface="Times New Roman"/>
                      </a:endParaRPr>
                    </a:p>
                  </a:txBody>
                  <a:tcPr marL="9525" marR="9525" marT="9525" marB="9525" anchor="ctr"/>
                </a:tc>
                <a:tc vMerge="1">
                  <a:txBody>
                    <a:bodyPr/>
                    <a:lstStyle/>
                    <a:p>
                      <a:endParaRPr lang="nl-BE"/>
                    </a:p>
                  </a:txBody>
                  <a:tcPr/>
                </a:tc>
                <a:extLst>
                  <a:ext uri="{0D108BD9-81ED-4DB2-BD59-A6C34878D82A}">
                    <a16:rowId xmlns:a16="http://schemas.microsoft.com/office/drawing/2014/main" xmlns="" val="10002"/>
                  </a:ext>
                </a:extLst>
              </a:tr>
              <a:tr h="238000">
                <a:tc>
                  <a:txBody>
                    <a:bodyPr/>
                    <a:lstStyle/>
                    <a:p>
                      <a:pPr algn="ctr">
                        <a:lnSpc>
                          <a:spcPct val="115000"/>
                        </a:lnSpc>
                        <a:spcAft>
                          <a:spcPts val="0"/>
                        </a:spcAft>
                      </a:pPr>
                      <a:r>
                        <a:rPr lang="nl-NL" sz="1100" b="0" spc="-15" dirty="0">
                          <a:effectLst/>
                        </a:rPr>
                        <a:t>0,01</a:t>
                      </a:r>
                      <a:endParaRPr lang="nl-BE" sz="1100" b="0" dirty="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a:effectLst/>
                        </a:rPr>
                        <a:t>50.000</a:t>
                      </a:r>
                      <a:endParaRPr lang="nl-BE" sz="110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dirty="0" smtClean="0">
                          <a:effectLst/>
                        </a:rPr>
                        <a:t>3 %</a:t>
                      </a:r>
                      <a:endParaRPr lang="nl-BE" sz="1100" dirty="0">
                        <a:effectLst/>
                        <a:latin typeface="Calibri"/>
                        <a:ea typeface="Calibri"/>
                        <a:cs typeface="Times New Roman"/>
                      </a:endParaRPr>
                    </a:p>
                  </a:txBody>
                  <a:tcPr marL="9525" marR="9525" marT="9525" marB="9525" anchor="ctr"/>
                </a:tc>
                <a:extLst>
                  <a:ext uri="{0D108BD9-81ED-4DB2-BD59-A6C34878D82A}">
                    <a16:rowId xmlns:a16="http://schemas.microsoft.com/office/drawing/2014/main" xmlns="" val="10003"/>
                  </a:ext>
                </a:extLst>
              </a:tr>
              <a:tr h="224802">
                <a:tc>
                  <a:txBody>
                    <a:bodyPr/>
                    <a:lstStyle/>
                    <a:p>
                      <a:pPr algn="ctr">
                        <a:lnSpc>
                          <a:spcPct val="115000"/>
                        </a:lnSpc>
                        <a:spcAft>
                          <a:spcPts val="0"/>
                        </a:spcAft>
                      </a:pPr>
                      <a:r>
                        <a:rPr lang="nl-NL" sz="1100" b="0" spc="-15" dirty="0">
                          <a:effectLst/>
                        </a:rPr>
                        <a:t>50.000,01</a:t>
                      </a:r>
                      <a:endParaRPr lang="nl-BE" sz="1100" b="0" dirty="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a:effectLst/>
                        </a:rPr>
                        <a:t>250.000</a:t>
                      </a:r>
                      <a:endParaRPr lang="nl-BE" sz="110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dirty="0" smtClean="0">
                          <a:effectLst/>
                        </a:rPr>
                        <a:t>9 %</a:t>
                      </a:r>
                      <a:endParaRPr lang="nl-BE" sz="1100" dirty="0">
                        <a:effectLst/>
                        <a:latin typeface="Calibri"/>
                        <a:ea typeface="Calibri"/>
                        <a:cs typeface="Times New Roman"/>
                      </a:endParaRPr>
                    </a:p>
                  </a:txBody>
                  <a:tcPr marL="9525" marR="9525" marT="9525" marB="9525" anchor="ctr"/>
                </a:tc>
                <a:extLst>
                  <a:ext uri="{0D108BD9-81ED-4DB2-BD59-A6C34878D82A}">
                    <a16:rowId xmlns:a16="http://schemas.microsoft.com/office/drawing/2014/main" xmlns="" val="10004"/>
                  </a:ext>
                </a:extLst>
              </a:tr>
              <a:tr h="238000">
                <a:tc>
                  <a:txBody>
                    <a:bodyPr/>
                    <a:lstStyle/>
                    <a:p>
                      <a:pPr algn="ctr">
                        <a:lnSpc>
                          <a:spcPct val="115000"/>
                        </a:lnSpc>
                        <a:spcAft>
                          <a:spcPts val="0"/>
                        </a:spcAft>
                      </a:pPr>
                      <a:r>
                        <a:rPr lang="nl-NL" sz="1100" b="0" spc="-15" dirty="0">
                          <a:effectLst/>
                        </a:rPr>
                        <a:t>250.000,01</a:t>
                      </a:r>
                      <a:endParaRPr lang="nl-BE" sz="1100" b="0" dirty="0">
                        <a:effectLst/>
                        <a:latin typeface="Calibri"/>
                        <a:ea typeface="Calibri"/>
                        <a:cs typeface="Times New Roman"/>
                      </a:endParaRPr>
                    </a:p>
                  </a:txBody>
                  <a:tcPr marL="9525" marR="9525" marT="9525" marB="9525" anchor="ctr"/>
                </a:tc>
                <a:tc>
                  <a:txBody>
                    <a:bodyPr/>
                    <a:lstStyle/>
                    <a:p>
                      <a:pPr>
                        <a:lnSpc>
                          <a:spcPct val="115000"/>
                        </a:lnSpc>
                      </a:pPr>
                      <a:endParaRPr lang="nl-BE" sz="1100">
                        <a:effectLst/>
                        <a:latin typeface="Calibri"/>
                      </a:endParaRPr>
                    </a:p>
                  </a:txBody>
                  <a:tcPr marL="9525" marR="9525" marT="9525" marB="9525" anchor="ctr"/>
                </a:tc>
                <a:tc>
                  <a:txBody>
                    <a:bodyPr/>
                    <a:lstStyle/>
                    <a:p>
                      <a:pPr algn="ctr">
                        <a:lnSpc>
                          <a:spcPct val="115000"/>
                        </a:lnSpc>
                        <a:spcAft>
                          <a:spcPts val="0"/>
                        </a:spcAft>
                      </a:pPr>
                      <a:r>
                        <a:rPr lang="nl-NL" sz="1100" spc="-15" dirty="0" smtClean="0">
                          <a:effectLst/>
                        </a:rPr>
                        <a:t>27 %</a:t>
                      </a:r>
                      <a:endParaRPr lang="nl-BE" sz="1100" dirty="0">
                        <a:effectLst/>
                        <a:latin typeface="Calibri"/>
                        <a:ea typeface="Calibri"/>
                        <a:cs typeface="Times New Roman"/>
                      </a:endParaRPr>
                    </a:p>
                  </a:txBody>
                  <a:tcPr marL="9525" marR="9525" marT="9525" marB="9525" anchor="ctr"/>
                </a:tc>
                <a:extLst>
                  <a:ext uri="{0D108BD9-81ED-4DB2-BD59-A6C34878D82A}">
                    <a16:rowId xmlns:a16="http://schemas.microsoft.com/office/drawing/2014/main" xmlns="" val="10005"/>
                  </a:ext>
                </a:extLst>
              </a:tr>
            </a:tbl>
          </a:graphicData>
        </a:graphic>
      </p:graphicFrame>
      <p:graphicFrame>
        <p:nvGraphicFramePr>
          <p:cNvPr id="7" name="Tabel 19"/>
          <p:cNvGraphicFramePr>
            <a:graphicFrameLocks noGrp="1"/>
          </p:cNvGraphicFramePr>
          <p:nvPr>
            <p:extLst>
              <p:ext uri="{D42A27DB-BD31-4B8C-83A1-F6EECF244321}">
                <p14:modId xmlns:p14="http://schemas.microsoft.com/office/powerpoint/2010/main" val="2915401333"/>
              </p:ext>
            </p:extLst>
          </p:nvPr>
        </p:nvGraphicFramePr>
        <p:xfrm>
          <a:off x="465124" y="3645025"/>
          <a:ext cx="7779284" cy="2256746"/>
        </p:xfrm>
        <a:graphic>
          <a:graphicData uri="http://schemas.openxmlformats.org/drawingml/2006/table">
            <a:tbl>
              <a:tblPr firstRow="1" firstCol="1" bandRow="1">
                <a:tableStyleId>{0660B408-B3CF-4A94-85FC-2B1E0A45F4A2}</a:tableStyleId>
              </a:tblPr>
              <a:tblGrid>
                <a:gridCol w="13716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gridCol w="3664484">
                  <a:extLst>
                    <a:ext uri="{9D8B030D-6E8A-4147-A177-3AD203B41FA5}">
                      <a16:colId xmlns:a16="http://schemas.microsoft.com/office/drawing/2014/main" xmlns="" val="20003"/>
                    </a:ext>
                  </a:extLst>
                </a:gridCol>
              </a:tblGrid>
              <a:tr h="465220">
                <a:tc gridSpan="4">
                  <a:txBody>
                    <a:bodyPr/>
                    <a:lstStyle/>
                    <a:p>
                      <a:pPr algn="ctr">
                        <a:lnSpc>
                          <a:spcPct val="115000"/>
                        </a:lnSpc>
                        <a:spcAft>
                          <a:spcPts val="0"/>
                        </a:spcAft>
                      </a:pPr>
                      <a:r>
                        <a:rPr lang="nl-NL" sz="1100" spc="-15" dirty="0" smtClean="0">
                          <a:effectLst/>
                        </a:rPr>
                        <a:t>Tarief </a:t>
                      </a:r>
                      <a:r>
                        <a:rPr lang="nl-NL" sz="1100" spc="-15" dirty="0">
                          <a:effectLst/>
                        </a:rPr>
                        <a:t>voor een andere verkrijging </a:t>
                      </a:r>
                      <a:endParaRPr lang="nl-BE" sz="1100" dirty="0">
                        <a:effectLst/>
                        <a:latin typeface="Calibri"/>
                        <a:ea typeface="Calibri"/>
                        <a:cs typeface="Times New Roman"/>
                      </a:endParaRPr>
                    </a:p>
                  </a:txBody>
                  <a:tcPr marL="9525" marR="9525" marT="9525" marB="9525" anchor="ctr"/>
                </a:tc>
                <a:tc hMerge="1">
                  <a:txBody>
                    <a:bodyPr/>
                    <a:lstStyle/>
                    <a:p>
                      <a:endParaRPr lang="nl-BE"/>
                    </a:p>
                  </a:txBody>
                  <a:tcPr/>
                </a:tc>
                <a:tc hMerge="1">
                  <a:txBody>
                    <a:bodyPr/>
                    <a:lstStyle/>
                    <a:p>
                      <a:endParaRPr lang="nl-BE"/>
                    </a:p>
                  </a:txBody>
                  <a:tcPr/>
                </a:tc>
                <a:tc hMerge="1">
                  <a:txBody>
                    <a:bodyPr/>
                    <a:lstStyle/>
                    <a:p>
                      <a:endParaRPr lang="nl-BE"/>
                    </a:p>
                  </a:txBody>
                  <a:tcPr/>
                </a:tc>
                <a:extLst>
                  <a:ext uri="{0D108BD9-81ED-4DB2-BD59-A6C34878D82A}">
                    <a16:rowId xmlns:a16="http://schemas.microsoft.com/office/drawing/2014/main" xmlns="" val="10000"/>
                  </a:ext>
                </a:extLst>
              </a:tr>
              <a:tr h="470883">
                <a:tc gridSpan="2">
                  <a:txBody>
                    <a:bodyPr/>
                    <a:lstStyle/>
                    <a:p>
                      <a:pPr algn="ctr">
                        <a:lnSpc>
                          <a:spcPct val="115000"/>
                        </a:lnSpc>
                        <a:spcAft>
                          <a:spcPts val="0"/>
                        </a:spcAft>
                      </a:pPr>
                      <a:r>
                        <a:rPr lang="nl-NL" sz="1100" spc="-15" dirty="0" smtClean="0">
                          <a:effectLst/>
                        </a:rPr>
                        <a:t>schijf </a:t>
                      </a:r>
                      <a:r>
                        <a:rPr lang="nl-NL" sz="1100" spc="-15" dirty="0">
                          <a:effectLst/>
                        </a:rPr>
                        <a:t>in euro </a:t>
                      </a:r>
                      <a:endParaRPr lang="nl-BE" sz="1100" dirty="0">
                        <a:effectLst/>
                        <a:latin typeface="Calibri"/>
                        <a:ea typeface="Calibri"/>
                        <a:cs typeface="Times New Roman"/>
                      </a:endParaRPr>
                    </a:p>
                  </a:txBody>
                  <a:tcPr marL="9525" marR="9525" marT="9525" marB="9525" anchor="ctr"/>
                </a:tc>
                <a:tc hMerge="1">
                  <a:txBody>
                    <a:bodyPr/>
                    <a:lstStyle/>
                    <a:p>
                      <a:endParaRPr lang="nl-BE"/>
                    </a:p>
                  </a:txBody>
                  <a:tcPr/>
                </a:tc>
                <a:tc gridSpan="2">
                  <a:txBody>
                    <a:bodyPr/>
                    <a:lstStyle/>
                    <a:p>
                      <a:pPr algn="ctr">
                        <a:lnSpc>
                          <a:spcPct val="115000"/>
                        </a:lnSpc>
                        <a:spcAft>
                          <a:spcPts val="0"/>
                        </a:spcAft>
                      </a:pPr>
                      <a:r>
                        <a:rPr lang="nl-NL" sz="1100" b="1" spc="-15" dirty="0" smtClean="0">
                          <a:effectLst/>
                        </a:rPr>
                        <a:t>tarief</a:t>
                      </a:r>
                      <a:endParaRPr lang="nl-BE" sz="1100" b="1" dirty="0">
                        <a:effectLst/>
                        <a:latin typeface="Calibri"/>
                        <a:ea typeface="Calibri"/>
                        <a:cs typeface="Times New Roman"/>
                      </a:endParaRPr>
                    </a:p>
                  </a:txBody>
                  <a:tcPr marL="9525" marR="9525" marT="9525" marB="9525" anchor="ctr"/>
                </a:tc>
                <a:tc hMerge="1">
                  <a:txBody>
                    <a:bodyPr/>
                    <a:lstStyle/>
                    <a:p>
                      <a:endParaRPr lang="nl-BE"/>
                    </a:p>
                  </a:txBody>
                  <a:tcPr/>
                </a:tc>
                <a:extLst>
                  <a:ext uri="{0D108BD9-81ED-4DB2-BD59-A6C34878D82A}">
                    <a16:rowId xmlns:a16="http://schemas.microsoft.com/office/drawing/2014/main" xmlns="" val="10001"/>
                  </a:ext>
                </a:extLst>
              </a:tr>
              <a:tr h="432048">
                <a:tc>
                  <a:txBody>
                    <a:bodyPr/>
                    <a:lstStyle/>
                    <a:p>
                      <a:pPr algn="ctr">
                        <a:lnSpc>
                          <a:spcPct val="115000"/>
                        </a:lnSpc>
                        <a:spcAft>
                          <a:spcPts val="0"/>
                        </a:spcAft>
                      </a:pPr>
                      <a:r>
                        <a:rPr lang="nl-NL" sz="1100" b="0" spc="-15" dirty="0">
                          <a:effectLst/>
                        </a:rPr>
                        <a:t>v</a:t>
                      </a:r>
                      <a:r>
                        <a:rPr lang="nl-NL" sz="1100" b="0" spc="-15" dirty="0" smtClean="0">
                          <a:effectLst/>
                        </a:rPr>
                        <a:t>anaf </a:t>
                      </a:r>
                      <a:endParaRPr lang="nl-BE" sz="1100" b="0" dirty="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a:effectLst/>
                        </a:rPr>
                        <a:t>tot en met </a:t>
                      </a:r>
                      <a:endParaRPr lang="nl-BE" sz="110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a:effectLst/>
                        </a:rPr>
                        <a:t>tussen broers en zussen </a:t>
                      </a:r>
                      <a:endParaRPr lang="nl-BE" sz="110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dirty="0" smtClean="0">
                          <a:effectLst/>
                        </a:rPr>
                        <a:t>tussen anderen</a:t>
                      </a:r>
                      <a:r>
                        <a:rPr lang="nl-NL" sz="1100" spc="-15" dirty="0">
                          <a:effectLst/>
                        </a:rPr>
                        <a:t> </a:t>
                      </a:r>
                      <a:endParaRPr lang="nl-BE" sz="1100" dirty="0">
                        <a:effectLst/>
                        <a:latin typeface="Calibri"/>
                        <a:ea typeface="Calibri"/>
                        <a:cs typeface="Times New Roman"/>
                      </a:endParaRPr>
                    </a:p>
                  </a:txBody>
                  <a:tcPr marL="9525" marR="9525" marT="9525" marB="9525" anchor="ctr"/>
                </a:tc>
                <a:extLst>
                  <a:ext uri="{0D108BD9-81ED-4DB2-BD59-A6C34878D82A}">
                    <a16:rowId xmlns:a16="http://schemas.microsoft.com/office/drawing/2014/main" xmlns="" val="10002"/>
                  </a:ext>
                </a:extLst>
              </a:tr>
              <a:tr h="334449">
                <a:tc>
                  <a:txBody>
                    <a:bodyPr/>
                    <a:lstStyle/>
                    <a:p>
                      <a:pPr algn="ctr">
                        <a:lnSpc>
                          <a:spcPct val="115000"/>
                        </a:lnSpc>
                        <a:spcAft>
                          <a:spcPts val="0"/>
                        </a:spcAft>
                      </a:pPr>
                      <a:r>
                        <a:rPr lang="nl-NL" sz="1100" b="0" spc="-15" dirty="0">
                          <a:effectLst/>
                        </a:rPr>
                        <a:t>0,01 </a:t>
                      </a:r>
                      <a:endParaRPr lang="nl-BE" sz="1100" b="0" dirty="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a:effectLst/>
                        </a:rPr>
                        <a:t>35.000 </a:t>
                      </a:r>
                      <a:endParaRPr lang="nl-BE" sz="110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dirty="0">
                          <a:effectLst/>
                        </a:rPr>
                        <a:t>25 </a:t>
                      </a:r>
                      <a:r>
                        <a:rPr lang="nl-NL" sz="1100" spc="-15" dirty="0" smtClean="0">
                          <a:effectLst/>
                        </a:rPr>
                        <a:t>%</a:t>
                      </a:r>
                      <a:endParaRPr lang="nl-BE" sz="1100" dirty="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dirty="0" smtClean="0">
                          <a:effectLst/>
                        </a:rPr>
                        <a:t>25</a:t>
                      </a:r>
                      <a:r>
                        <a:rPr lang="nl-NL" sz="1100" spc="-15" dirty="0">
                          <a:effectLst/>
                        </a:rPr>
                        <a:t> </a:t>
                      </a:r>
                      <a:r>
                        <a:rPr lang="nl-NL" sz="1100" spc="-15" dirty="0" smtClean="0">
                          <a:effectLst/>
                        </a:rPr>
                        <a:t>%</a:t>
                      </a:r>
                      <a:endParaRPr lang="nl-BE" sz="1100" dirty="0">
                        <a:effectLst/>
                        <a:latin typeface="Calibri"/>
                        <a:ea typeface="Calibri"/>
                        <a:cs typeface="Times New Roman"/>
                      </a:endParaRPr>
                    </a:p>
                  </a:txBody>
                  <a:tcPr marL="9525" marR="9525" marT="9525" marB="9525" anchor="ctr"/>
                </a:tc>
                <a:extLst>
                  <a:ext uri="{0D108BD9-81ED-4DB2-BD59-A6C34878D82A}">
                    <a16:rowId xmlns:a16="http://schemas.microsoft.com/office/drawing/2014/main" xmlns="" val="10003"/>
                  </a:ext>
                </a:extLst>
              </a:tr>
              <a:tr h="333709">
                <a:tc>
                  <a:txBody>
                    <a:bodyPr/>
                    <a:lstStyle/>
                    <a:p>
                      <a:pPr algn="ctr">
                        <a:lnSpc>
                          <a:spcPct val="115000"/>
                        </a:lnSpc>
                        <a:spcAft>
                          <a:spcPts val="0"/>
                        </a:spcAft>
                      </a:pPr>
                      <a:r>
                        <a:rPr lang="nl-NL" sz="1100" b="0" spc="-15" dirty="0">
                          <a:effectLst/>
                        </a:rPr>
                        <a:t>35.000,01 </a:t>
                      </a:r>
                      <a:endParaRPr lang="nl-BE" sz="1100" b="0" dirty="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a:effectLst/>
                        </a:rPr>
                        <a:t>75.000 </a:t>
                      </a:r>
                      <a:endParaRPr lang="nl-BE" sz="110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dirty="0" smtClean="0">
                          <a:effectLst/>
                        </a:rPr>
                        <a:t>30 %</a:t>
                      </a:r>
                      <a:endParaRPr lang="nl-BE" sz="1100" dirty="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dirty="0">
                          <a:effectLst/>
                        </a:rPr>
                        <a:t> </a:t>
                      </a:r>
                      <a:r>
                        <a:rPr lang="nl-NL" sz="1100" spc="-15" dirty="0" smtClean="0">
                          <a:effectLst/>
                        </a:rPr>
                        <a:t>45 %</a:t>
                      </a:r>
                      <a:endParaRPr lang="nl-BE" sz="1100" dirty="0">
                        <a:effectLst/>
                        <a:latin typeface="Calibri"/>
                        <a:ea typeface="Calibri"/>
                        <a:cs typeface="Times New Roman"/>
                      </a:endParaRPr>
                    </a:p>
                  </a:txBody>
                  <a:tcPr marL="9525" marR="9525" marT="9525" marB="9525" anchor="ctr"/>
                </a:tc>
                <a:extLst>
                  <a:ext uri="{0D108BD9-81ED-4DB2-BD59-A6C34878D82A}">
                    <a16:rowId xmlns:a16="http://schemas.microsoft.com/office/drawing/2014/main" xmlns="" val="10004"/>
                  </a:ext>
                </a:extLst>
              </a:tr>
              <a:tr h="220437">
                <a:tc>
                  <a:txBody>
                    <a:bodyPr/>
                    <a:lstStyle/>
                    <a:p>
                      <a:pPr algn="ctr">
                        <a:lnSpc>
                          <a:spcPct val="115000"/>
                        </a:lnSpc>
                        <a:spcAft>
                          <a:spcPts val="0"/>
                        </a:spcAft>
                      </a:pPr>
                      <a:r>
                        <a:rPr lang="nl-NL" sz="1100" b="0" spc="-15" dirty="0">
                          <a:effectLst/>
                        </a:rPr>
                        <a:t>75.000,01 </a:t>
                      </a:r>
                      <a:endParaRPr lang="nl-BE" sz="1100" b="0" dirty="0">
                        <a:effectLst/>
                        <a:latin typeface="Calibri"/>
                        <a:ea typeface="Calibri"/>
                        <a:cs typeface="Times New Roman"/>
                      </a:endParaRPr>
                    </a:p>
                  </a:txBody>
                  <a:tcPr marL="9525" marR="9525" marT="9525" marB="9525" anchor="ctr"/>
                </a:tc>
                <a:tc>
                  <a:txBody>
                    <a:bodyPr/>
                    <a:lstStyle/>
                    <a:p>
                      <a:pPr>
                        <a:lnSpc>
                          <a:spcPct val="115000"/>
                        </a:lnSpc>
                      </a:pPr>
                      <a:endParaRPr lang="nl-BE" sz="1100">
                        <a:effectLst/>
                        <a:latin typeface="Calibri"/>
                      </a:endParaRPr>
                    </a:p>
                  </a:txBody>
                  <a:tcPr marL="9525" marR="9525" marT="9525" marB="9525" anchor="ctr"/>
                </a:tc>
                <a:tc>
                  <a:txBody>
                    <a:bodyPr/>
                    <a:lstStyle/>
                    <a:p>
                      <a:pPr algn="ctr">
                        <a:lnSpc>
                          <a:spcPct val="115000"/>
                        </a:lnSpc>
                        <a:spcAft>
                          <a:spcPts val="0"/>
                        </a:spcAft>
                      </a:pPr>
                      <a:r>
                        <a:rPr lang="nl-NL" sz="1100" spc="-15" dirty="0" smtClean="0">
                          <a:effectLst/>
                        </a:rPr>
                        <a:t>55 %</a:t>
                      </a:r>
                      <a:endParaRPr lang="nl-BE" sz="1100" dirty="0">
                        <a:effectLst/>
                        <a:latin typeface="Calibri"/>
                        <a:ea typeface="Calibri"/>
                        <a:cs typeface="Times New Roman"/>
                      </a:endParaRPr>
                    </a:p>
                  </a:txBody>
                  <a:tcPr marL="9525" marR="9525" marT="9525" marB="9525" anchor="ctr"/>
                </a:tc>
                <a:tc>
                  <a:txBody>
                    <a:bodyPr/>
                    <a:lstStyle/>
                    <a:p>
                      <a:pPr algn="ctr">
                        <a:lnSpc>
                          <a:spcPct val="115000"/>
                        </a:lnSpc>
                        <a:spcAft>
                          <a:spcPts val="0"/>
                        </a:spcAft>
                      </a:pPr>
                      <a:r>
                        <a:rPr lang="nl-NL" sz="1100" spc="-15" dirty="0">
                          <a:effectLst/>
                        </a:rPr>
                        <a:t> </a:t>
                      </a:r>
                      <a:r>
                        <a:rPr lang="nl-NL" sz="1100" spc="-15" dirty="0" smtClean="0">
                          <a:effectLst/>
                        </a:rPr>
                        <a:t>55 %</a:t>
                      </a:r>
                      <a:endParaRPr lang="nl-BE" sz="1100" dirty="0">
                        <a:effectLst/>
                        <a:latin typeface="Calibri"/>
                        <a:ea typeface="Calibri"/>
                        <a:cs typeface="Times New Roman"/>
                      </a:endParaRPr>
                    </a:p>
                  </a:txBody>
                  <a:tcPr marL="9525" marR="9525" marT="9525" marB="9525" anchor="ct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3904969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Verkooprecht</a:t>
            </a:r>
            <a:endParaRPr lang="nl-NL" sz="2800" b="1" dirty="0">
              <a:latin typeface="+mj-lt"/>
            </a:endParaRPr>
          </a:p>
        </p:txBody>
      </p:sp>
      <p:sp>
        <p:nvSpPr>
          <p:cNvPr id="5" name="Tijdelijke aanduiding voor inhoud 4"/>
          <p:cNvSpPr>
            <a:spLocks noGrp="1"/>
          </p:cNvSpPr>
          <p:nvPr>
            <p:ph idx="4294967295"/>
          </p:nvPr>
        </p:nvSpPr>
        <p:spPr>
          <a:xfrm>
            <a:off x="251520" y="764704"/>
            <a:ext cx="8892480" cy="5040560"/>
          </a:xfrm>
        </p:spPr>
        <p:txBody>
          <a:bodyPr/>
          <a:lstStyle/>
          <a:p>
            <a:pPr lvl="1"/>
            <a:r>
              <a:rPr lang="nl-BE" sz="2400" dirty="0" smtClean="0"/>
              <a:t>Erfbelasting</a:t>
            </a:r>
          </a:p>
          <a:p>
            <a:pPr lvl="1"/>
            <a:endParaRPr lang="nl-BE" sz="2400" dirty="0"/>
          </a:p>
          <a:p>
            <a:pPr lvl="2"/>
            <a:r>
              <a:rPr lang="nl-BE" sz="2000" dirty="0" smtClean="0"/>
              <a:t>Voor verkrijging in rechte lijn en tussen partners: tarief toegepast op </a:t>
            </a:r>
            <a:r>
              <a:rPr lang="nl-BE" sz="2000" dirty="0" err="1" smtClean="0"/>
              <a:t>nettoverkrijging</a:t>
            </a:r>
            <a:r>
              <a:rPr lang="nl-BE" sz="2000" dirty="0" smtClean="0"/>
              <a:t> RG enerzijds en ORG anderzijds (opsplitsing)</a:t>
            </a:r>
          </a:p>
          <a:p>
            <a:pPr lvl="2"/>
            <a:endParaRPr lang="nl-BE" sz="2000" dirty="0"/>
          </a:p>
          <a:p>
            <a:pPr lvl="2"/>
            <a:r>
              <a:rPr lang="nl-BE" sz="2000" dirty="0" smtClean="0"/>
              <a:t>Tussen partners: tarief bij ORG alleen toegepast op </a:t>
            </a:r>
            <a:r>
              <a:rPr lang="nl-BE" sz="2000" dirty="0" err="1" smtClean="0"/>
              <a:t>nettoverkrijging</a:t>
            </a:r>
            <a:r>
              <a:rPr lang="nl-BE" sz="2000" dirty="0" smtClean="0"/>
              <a:t> van een partner in andere ORG dan dat ORG dat tot gezinswoning bestemd was op ogenblik overlijden</a:t>
            </a:r>
          </a:p>
          <a:p>
            <a:pPr marL="1371600" lvl="3" indent="0">
              <a:buNone/>
            </a:pPr>
            <a:endParaRPr lang="nl-BE" sz="1600" dirty="0"/>
          </a:p>
        </p:txBody>
      </p:sp>
    </p:spTree>
    <p:extLst>
      <p:ext uri="{BB962C8B-B14F-4D97-AF65-F5344CB8AC3E}">
        <p14:creationId xmlns:p14="http://schemas.microsoft.com/office/powerpoint/2010/main" val="246624257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normAutofit/>
          </a:bodyPr>
          <a:lstStyle/>
          <a:p>
            <a:r>
              <a:rPr lang="nl-NL" dirty="0" smtClean="0"/>
              <a:t>Lokaal niveau</a:t>
            </a:r>
            <a:endParaRPr lang="nl-NL" dirty="0"/>
          </a:p>
        </p:txBody>
      </p:sp>
      <p:sp>
        <p:nvSpPr>
          <p:cNvPr id="4" name="Subtitel 3"/>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421084953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Overzicht</a:t>
            </a:r>
            <a:endParaRPr lang="nl-NL" sz="28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r>
              <a:rPr lang="en-GB" sz="2800" dirty="0" err="1" smtClean="0"/>
              <a:t>Leegstandsheffing</a:t>
            </a:r>
            <a:endParaRPr lang="en-GB" sz="2800" dirty="0" smtClean="0"/>
          </a:p>
          <a:p>
            <a:r>
              <a:rPr lang="en-GB" sz="2800" dirty="0" smtClean="0"/>
              <a:t>Art. 464 </a:t>
            </a:r>
            <a:r>
              <a:rPr lang="en-GB" sz="2800" dirty="0" err="1" smtClean="0"/>
              <a:t>en</a:t>
            </a:r>
            <a:r>
              <a:rPr lang="en-GB" sz="2800" dirty="0" smtClean="0"/>
              <a:t> 464/1 WIB92</a:t>
            </a:r>
          </a:p>
          <a:p>
            <a:r>
              <a:rPr lang="en-GB" sz="2800" dirty="0" err="1" smtClean="0"/>
              <a:t>Opcentiemen</a:t>
            </a:r>
            <a:r>
              <a:rPr lang="en-GB" sz="2800" dirty="0" smtClean="0"/>
              <a:t> op de </a:t>
            </a:r>
            <a:r>
              <a:rPr lang="en-GB" sz="2800" dirty="0" err="1" smtClean="0"/>
              <a:t>onroerende</a:t>
            </a:r>
            <a:r>
              <a:rPr lang="en-GB" sz="2800" dirty="0" smtClean="0"/>
              <a:t> </a:t>
            </a:r>
            <a:r>
              <a:rPr lang="en-GB" sz="2800" dirty="0" err="1" smtClean="0"/>
              <a:t>voorheffing</a:t>
            </a:r>
            <a:endParaRPr lang="en-GB" sz="2800" dirty="0" smtClean="0"/>
          </a:p>
          <a:p>
            <a:r>
              <a:rPr lang="nl-BE" sz="2800" dirty="0" smtClean="0"/>
              <a:t>Belastingen tweede verblijven</a:t>
            </a:r>
            <a:endParaRPr lang="en-GB" sz="2800" dirty="0"/>
          </a:p>
        </p:txBody>
      </p:sp>
    </p:spTree>
    <p:extLst>
      <p:ext uri="{BB962C8B-B14F-4D97-AF65-F5344CB8AC3E}">
        <p14:creationId xmlns:p14="http://schemas.microsoft.com/office/powerpoint/2010/main" val="6757571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Leegstandsheffing</a:t>
            </a:r>
            <a:endParaRPr lang="nl-NL" sz="28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pPr marL="457200" lvl="1" indent="0">
              <a:buNone/>
            </a:pPr>
            <a:endParaRPr lang="en-GB" sz="2400" dirty="0" smtClean="0"/>
          </a:p>
          <a:p>
            <a:pPr lvl="1"/>
            <a:r>
              <a:rPr lang="nl-BE" sz="2400" dirty="0" smtClean="0"/>
              <a:t>Gewestelijke heffing voor ongeschikte en onbewoonbare woningen als ‘terugvalsysteem’</a:t>
            </a:r>
          </a:p>
          <a:p>
            <a:pPr lvl="2"/>
            <a:r>
              <a:rPr lang="nl-BE" sz="2000" dirty="0" smtClean="0"/>
              <a:t>Let wel: leegstandsheffing bedrijfsruimten is een gewestelijke belasting (zie </a:t>
            </a:r>
            <a:r>
              <a:rPr lang="nl-BE" sz="2000" i="1" dirty="0" smtClean="0"/>
              <a:t>supr</a:t>
            </a:r>
            <a:r>
              <a:rPr lang="nl-BE" sz="2000" i="1" dirty="0"/>
              <a:t>a</a:t>
            </a:r>
            <a:r>
              <a:rPr lang="nl-BE" sz="2000" dirty="0" smtClean="0"/>
              <a:t>)</a:t>
            </a:r>
          </a:p>
          <a:p>
            <a:pPr lvl="1"/>
            <a:endParaRPr lang="nl-BE" sz="2400" dirty="0"/>
          </a:p>
          <a:p>
            <a:pPr lvl="1"/>
            <a:r>
              <a:rPr lang="nl-BE" sz="2400" dirty="0" smtClean="0"/>
              <a:t>Leegstandsheffing voor woningen: lokale fiscale autonomie</a:t>
            </a:r>
          </a:p>
          <a:p>
            <a:pPr lvl="2"/>
            <a:r>
              <a:rPr lang="nl-BE" sz="2000" dirty="0" smtClean="0"/>
              <a:t>Gemeenten beslissen zelf of zij al dan niet voorzien in een belastingreglement</a:t>
            </a:r>
          </a:p>
          <a:p>
            <a:pPr lvl="2"/>
            <a:endParaRPr lang="nl-BE" sz="2000" dirty="0"/>
          </a:p>
          <a:p>
            <a:pPr lvl="1"/>
            <a:r>
              <a:rPr lang="nl-BE" sz="2400" dirty="0" smtClean="0"/>
              <a:t>Samenloop verschillende belastingen (leegstandsheffing, verkrottingsheffing, …) mogelijk</a:t>
            </a:r>
          </a:p>
        </p:txBody>
      </p:sp>
    </p:spTree>
    <p:extLst>
      <p:ext uri="{BB962C8B-B14F-4D97-AF65-F5344CB8AC3E}">
        <p14:creationId xmlns:p14="http://schemas.microsoft.com/office/powerpoint/2010/main" val="11537148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Art. 464 en 464/1 WIB92</a:t>
            </a:r>
            <a:endParaRPr lang="nl-NL" sz="28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pPr lvl="1"/>
            <a:r>
              <a:rPr lang="nl-BE" sz="2400" dirty="0" smtClean="0"/>
              <a:t>Lokale overheden (vooral: gemeenten en provincies) niet bevoegd tot heffen van opcentiemen op de personenbelasting </a:t>
            </a:r>
            <a:r>
              <a:rPr lang="nl-BE" sz="2400" b="1" dirty="0" smtClean="0"/>
              <a:t>of</a:t>
            </a:r>
            <a:r>
              <a:rPr lang="nl-BE" sz="2400" dirty="0" smtClean="0"/>
              <a:t> van gelijkaardige belastingen op de </a:t>
            </a:r>
            <a:r>
              <a:rPr lang="nl-BE" sz="2400" u="sng" dirty="0" smtClean="0"/>
              <a:t>grondslag</a:t>
            </a:r>
            <a:r>
              <a:rPr lang="nl-BE" sz="2400" dirty="0" smtClean="0"/>
              <a:t> van die belastingen</a:t>
            </a:r>
          </a:p>
          <a:p>
            <a:pPr lvl="2"/>
            <a:r>
              <a:rPr lang="nl-BE" sz="2000" dirty="0" smtClean="0"/>
              <a:t>Belangrijkste wettelijke beperking op lokale fiscale autonomie</a:t>
            </a:r>
          </a:p>
          <a:p>
            <a:pPr lvl="2"/>
            <a:r>
              <a:rPr lang="nl-BE" sz="2000" dirty="0" smtClean="0"/>
              <a:t>Onduidelijkheid over begrip ‘grondslag’</a:t>
            </a:r>
          </a:p>
          <a:p>
            <a:pPr lvl="3"/>
            <a:r>
              <a:rPr lang="nl-BE" sz="1600" dirty="0" err="1" smtClean="0"/>
              <a:t>Cass</a:t>
            </a:r>
            <a:r>
              <a:rPr lang="nl-BE" sz="1600" dirty="0" smtClean="0"/>
              <a:t>.: gemeentelijke belasting mag niet gesteund zijn op ‘wezenlijke component’ die rechtstreeks grondslag uitmaakt van de inkomstenbelastingen</a:t>
            </a:r>
          </a:p>
          <a:p>
            <a:pPr lvl="3"/>
            <a:r>
              <a:rPr lang="nl-BE" sz="1600" dirty="0" smtClean="0"/>
              <a:t>RvS (2003) en </a:t>
            </a:r>
            <a:r>
              <a:rPr lang="nl-BE" sz="1600" dirty="0" err="1" smtClean="0"/>
              <a:t>HvC</a:t>
            </a:r>
            <a:r>
              <a:rPr lang="nl-BE" sz="1600" dirty="0" smtClean="0"/>
              <a:t> (2008): geen lokale belastingen met KI als grondslag</a:t>
            </a:r>
            <a:endParaRPr lang="nl-BE" sz="2400" dirty="0" smtClean="0"/>
          </a:p>
          <a:p>
            <a:pPr lvl="1"/>
            <a:r>
              <a:rPr lang="nl-BE" sz="2400" dirty="0" smtClean="0"/>
              <a:t>Art. 464/1: uitzonderingen</a:t>
            </a:r>
          </a:p>
          <a:p>
            <a:pPr lvl="2"/>
            <a:r>
              <a:rPr lang="nl-BE" sz="2000" dirty="0" smtClean="0"/>
              <a:t>Heffen van opcentiemen op ORV (KI als grondslag)</a:t>
            </a:r>
          </a:p>
          <a:p>
            <a:pPr lvl="2"/>
            <a:r>
              <a:rPr lang="nl-BE" sz="2000" dirty="0" smtClean="0"/>
              <a:t>Heffen van opcentiemen op belastingen </a:t>
            </a:r>
            <a:r>
              <a:rPr lang="nl-BE" sz="2000" b="1" dirty="0" smtClean="0"/>
              <a:t>niet</a:t>
            </a:r>
            <a:r>
              <a:rPr lang="nl-BE" sz="2000" dirty="0" smtClean="0"/>
              <a:t> genoemd in art. 3 Bijz. Fin. Wet. (i.e. ‘oneigenlijke gewestbelastingen’) die federaal KI als (onderdeel van) grondslag hebben</a:t>
            </a:r>
          </a:p>
          <a:p>
            <a:pPr lvl="3"/>
            <a:r>
              <a:rPr lang="nl-BE" sz="1600" dirty="0" smtClean="0"/>
              <a:t>Bv. wél opcentiemen op gewestelijke leegstands-/verwaarlozingsbelasting (die KI als grondslag heeft en een ‘eigenlijke gewestbelasting’ is, zie vorige slide)</a:t>
            </a:r>
          </a:p>
          <a:p>
            <a:pPr lvl="2"/>
            <a:endParaRPr lang="nl-BE" sz="2000" dirty="0"/>
          </a:p>
          <a:p>
            <a:pPr lvl="2"/>
            <a:endParaRPr lang="nl-BE" sz="2000" dirty="0" smtClean="0"/>
          </a:p>
          <a:p>
            <a:pPr lvl="2"/>
            <a:endParaRPr lang="en-GB" sz="2000" dirty="0"/>
          </a:p>
        </p:txBody>
      </p:sp>
    </p:spTree>
    <p:extLst>
      <p:ext uri="{BB962C8B-B14F-4D97-AF65-F5344CB8AC3E}">
        <p14:creationId xmlns:p14="http://schemas.microsoft.com/office/powerpoint/2010/main" val="2126442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normAutofit/>
          </a:bodyPr>
          <a:lstStyle/>
          <a:p>
            <a:r>
              <a:rPr lang="nl-NL" dirty="0" smtClean="0"/>
              <a:t>Kadastraal inkomen</a:t>
            </a:r>
            <a:endParaRPr lang="nl-NL" dirty="0"/>
          </a:p>
        </p:txBody>
      </p:sp>
      <p:sp>
        <p:nvSpPr>
          <p:cNvPr id="4" name="Subtitel 3"/>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6523332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Opcentiemen ORV</a:t>
            </a:r>
            <a:endParaRPr lang="nl-NL" sz="28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pPr lvl="1"/>
            <a:r>
              <a:rPr lang="nl-BE" sz="2400" dirty="0" smtClean="0"/>
              <a:t>Belangrijk(st)e inkomstenbron voor lokale overheden in België</a:t>
            </a:r>
          </a:p>
          <a:p>
            <a:pPr lvl="1"/>
            <a:endParaRPr lang="nl-BE" sz="2400" dirty="0"/>
          </a:p>
          <a:p>
            <a:pPr lvl="1"/>
            <a:r>
              <a:rPr lang="nl-BE" sz="2400" dirty="0" smtClean="0"/>
              <a:t>Probleem: afhankelijkheid van gewestelijke belasting (OV) met een federale belastinggrondslag (KI), enkel controle over tarief van de belasting</a:t>
            </a:r>
          </a:p>
          <a:p>
            <a:pPr lvl="2"/>
            <a:r>
              <a:rPr lang="nl-BE" sz="2000" dirty="0" smtClean="0"/>
              <a:t>Leidde o.a. tot discussies over draagwijdte art. 464 WIB92</a:t>
            </a:r>
          </a:p>
          <a:p>
            <a:pPr lvl="2"/>
            <a:r>
              <a:rPr lang="nl-BE" sz="2000" dirty="0" smtClean="0"/>
              <a:t>Bv. in 2018 verhoogde Vlaams Gewest de basisbelasting voor ORV, maar verplichtte gemeenten om hun opcentiemen aan te passen om inkomsten op hetzelfde niveau te houden</a:t>
            </a:r>
          </a:p>
          <a:p>
            <a:pPr marL="914400" lvl="2" indent="0">
              <a:buNone/>
            </a:pPr>
            <a:endParaRPr lang="nl-BE" sz="2000" dirty="0"/>
          </a:p>
          <a:p>
            <a:pPr lvl="1"/>
            <a:r>
              <a:rPr lang="nl-BE" sz="2400" dirty="0" smtClean="0"/>
              <a:t>Decreet 18 mei 2018</a:t>
            </a:r>
          </a:p>
          <a:p>
            <a:pPr lvl="2"/>
            <a:r>
              <a:rPr lang="nl-BE" sz="2000" dirty="0" smtClean="0"/>
              <a:t>Introduceren mogelijkheid tot voorzien differentiaties opcentiemen vanaf AJ 2019</a:t>
            </a:r>
          </a:p>
          <a:p>
            <a:pPr lvl="2"/>
            <a:r>
              <a:rPr lang="nl-BE" sz="2000" dirty="0" smtClean="0"/>
              <a:t>Schept mogelijkheid voeren eigen beleid</a:t>
            </a:r>
            <a:endParaRPr lang="nl-BE" sz="2000" dirty="0"/>
          </a:p>
          <a:p>
            <a:pPr lvl="2"/>
            <a:endParaRPr lang="nl-BE" sz="2000" dirty="0" smtClean="0"/>
          </a:p>
          <a:p>
            <a:pPr lvl="2"/>
            <a:endParaRPr lang="en-GB" sz="2000" dirty="0"/>
          </a:p>
        </p:txBody>
      </p:sp>
    </p:spTree>
    <p:extLst>
      <p:ext uri="{BB962C8B-B14F-4D97-AF65-F5344CB8AC3E}">
        <p14:creationId xmlns:p14="http://schemas.microsoft.com/office/powerpoint/2010/main" val="108659321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Belastingen tweede verblijven</a:t>
            </a:r>
            <a:endParaRPr lang="nl-NL" sz="2800" b="1" dirty="0">
              <a:latin typeface="+mj-lt"/>
            </a:endParaRPr>
          </a:p>
        </p:txBody>
      </p:sp>
      <p:sp>
        <p:nvSpPr>
          <p:cNvPr id="5" name="Tijdelijke aanduiding voor inhoud 4"/>
          <p:cNvSpPr>
            <a:spLocks noGrp="1"/>
          </p:cNvSpPr>
          <p:nvPr>
            <p:ph idx="4294967295"/>
          </p:nvPr>
        </p:nvSpPr>
        <p:spPr>
          <a:xfrm>
            <a:off x="251520" y="836712"/>
            <a:ext cx="8870070" cy="5040560"/>
          </a:xfrm>
        </p:spPr>
        <p:txBody>
          <a:bodyPr/>
          <a:lstStyle/>
          <a:p>
            <a:pPr lvl="1"/>
            <a:r>
              <a:rPr lang="nl-BE" sz="2400" dirty="0" smtClean="0"/>
              <a:t>Verschillende gemeenten kennen ook een belasting op tweede verblijven</a:t>
            </a:r>
            <a:endParaRPr lang="nl-BE" sz="2400" dirty="0"/>
          </a:p>
          <a:p>
            <a:pPr lvl="1"/>
            <a:endParaRPr lang="nl-BE" sz="2400" dirty="0" smtClean="0"/>
          </a:p>
          <a:p>
            <a:pPr lvl="1"/>
            <a:r>
              <a:rPr lang="nl-BE" sz="2400" dirty="0" smtClean="0"/>
              <a:t>Gekenmerkt door verschillende juridische problemen</a:t>
            </a:r>
          </a:p>
          <a:p>
            <a:pPr lvl="2"/>
            <a:r>
              <a:rPr lang="nl-BE" sz="2000" dirty="0" smtClean="0"/>
              <a:t>Kan problematisch zijn in het licht van het grondwettelijk gelijkheidsbeginsel afhankelijk van de motivering van het belastingreglement</a:t>
            </a:r>
          </a:p>
          <a:p>
            <a:pPr lvl="2"/>
            <a:r>
              <a:rPr lang="nl-BE" sz="2000" dirty="0" smtClean="0"/>
              <a:t>Bv. motivering als ‘compenserende belasting’</a:t>
            </a:r>
            <a:endParaRPr lang="nl-BE" sz="1600" dirty="0" smtClean="0"/>
          </a:p>
          <a:p>
            <a:pPr lvl="2"/>
            <a:r>
              <a:rPr lang="nl-BE" sz="2000" dirty="0" smtClean="0"/>
              <a:t>Bv. motivering als ‘weeldebelasting’</a:t>
            </a:r>
          </a:p>
          <a:p>
            <a:pPr lvl="2"/>
            <a:r>
              <a:rPr lang="nl-BE" sz="2000" dirty="0" smtClean="0"/>
              <a:t>Bv. motivering omwille van ‘sociale cohesie’</a:t>
            </a:r>
            <a:endParaRPr lang="nl-BE" sz="2000" dirty="0"/>
          </a:p>
          <a:p>
            <a:pPr lvl="2"/>
            <a:endParaRPr lang="nl-BE" sz="2000" dirty="0" smtClean="0"/>
          </a:p>
          <a:p>
            <a:pPr lvl="2"/>
            <a:endParaRPr lang="en-GB" sz="2000" dirty="0"/>
          </a:p>
        </p:txBody>
      </p:sp>
    </p:spTree>
    <p:extLst>
      <p:ext uri="{BB962C8B-B14F-4D97-AF65-F5344CB8AC3E}">
        <p14:creationId xmlns:p14="http://schemas.microsoft.com/office/powerpoint/2010/main" val="260217126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a:xfrm>
            <a:off x="1115616" y="1196752"/>
            <a:ext cx="6984776" cy="630982"/>
          </a:xfrm>
        </p:spPr>
        <p:txBody>
          <a:bodyPr/>
          <a:lstStyle/>
          <a:p>
            <a:endParaRPr lang="nl-NL" dirty="0"/>
          </a:p>
        </p:txBody>
      </p:sp>
      <p:sp>
        <p:nvSpPr>
          <p:cNvPr id="4" name="Subtitel 3"/>
          <p:cNvSpPr>
            <a:spLocks noGrp="1"/>
          </p:cNvSpPr>
          <p:nvPr>
            <p:ph type="subTitle" idx="1"/>
          </p:nvPr>
        </p:nvSpPr>
        <p:spPr>
          <a:xfrm>
            <a:off x="1115616" y="1916832"/>
            <a:ext cx="6984776" cy="2448272"/>
          </a:xfrm>
        </p:spPr>
        <p:txBody>
          <a:bodyPr>
            <a:normAutofit lnSpcReduction="10000"/>
          </a:bodyPr>
          <a:lstStyle/>
          <a:p>
            <a:r>
              <a:rPr lang="nl-NL" dirty="0" smtClean="0"/>
              <a:t>Prof. dr. Elly Van de Velde</a:t>
            </a:r>
          </a:p>
          <a:p>
            <a:r>
              <a:rPr lang="nl-NL" dirty="0" err="1"/>
              <a:t>L</a:t>
            </a:r>
            <a:r>
              <a:rPr lang="nl-NL" dirty="0" err="1" smtClean="0"/>
              <a:t>aw</a:t>
            </a:r>
            <a:r>
              <a:rPr lang="nl-NL" dirty="0" smtClean="0"/>
              <a:t>, Tax &amp; Business Unit</a:t>
            </a:r>
          </a:p>
          <a:p>
            <a:r>
              <a:rPr lang="nl-NL" dirty="0" smtClean="0">
                <a:hlinkClick r:id="rId2"/>
              </a:rPr>
              <a:t>elly.vandevelde@uhasselt.be</a:t>
            </a:r>
            <a:endParaRPr lang="nl-NL" dirty="0" smtClean="0"/>
          </a:p>
          <a:p>
            <a:endParaRPr lang="nl-NL" dirty="0"/>
          </a:p>
          <a:p>
            <a:r>
              <a:rPr lang="nl-NL" dirty="0" smtClean="0"/>
              <a:t>Prof. dr. Niels </a:t>
            </a:r>
            <a:r>
              <a:rPr lang="nl-NL" dirty="0" err="1" smtClean="0"/>
              <a:t>Appermont</a:t>
            </a:r>
            <a:endParaRPr lang="nl-NL" dirty="0" smtClean="0"/>
          </a:p>
          <a:p>
            <a:r>
              <a:rPr lang="nl-NL" dirty="0" err="1" smtClean="0"/>
              <a:t>Law</a:t>
            </a:r>
            <a:r>
              <a:rPr lang="nl-NL" dirty="0" smtClean="0"/>
              <a:t>, Tax &amp; Business Unit</a:t>
            </a:r>
          </a:p>
          <a:p>
            <a:r>
              <a:rPr lang="nl-NL" dirty="0" smtClean="0">
                <a:hlinkClick r:id="rId3"/>
              </a:rPr>
              <a:t>niels.appermont@uhasselt.be</a:t>
            </a:r>
            <a:endParaRPr lang="nl-NL" dirty="0" smtClean="0"/>
          </a:p>
          <a:p>
            <a:endParaRPr lang="nl-NL" dirty="0"/>
          </a:p>
        </p:txBody>
      </p:sp>
    </p:spTree>
    <p:extLst>
      <p:ext uri="{BB962C8B-B14F-4D97-AF65-F5344CB8AC3E}">
        <p14:creationId xmlns:p14="http://schemas.microsoft.com/office/powerpoint/2010/main" val="2130582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Waardering kadastraal inkomen</a:t>
            </a:r>
            <a:endParaRPr lang="nl-NL" sz="2800" b="1" dirty="0">
              <a:latin typeface="+mj-lt"/>
            </a:endParaRPr>
          </a:p>
        </p:txBody>
      </p:sp>
      <p:sp>
        <p:nvSpPr>
          <p:cNvPr id="5" name="Tijdelijke aanduiding voor inhoud 4"/>
          <p:cNvSpPr>
            <a:spLocks noGrp="1"/>
          </p:cNvSpPr>
          <p:nvPr>
            <p:ph idx="4294967295"/>
          </p:nvPr>
        </p:nvSpPr>
        <p:spPr>
          <a:xfrm>
            <a:off x="251520" y="836712"/>
            <a:ext cx="9073008" cy="5040560"/>
          </a:xfrm>
        </p:spPr>
        <p:txBody>
          <a:bodyPr/>
          <a:lstStyle/>
          <a:p>
            <a:pPr lvl="1"/>
            <a:r>
              <a:rPr lang="nl-BE" sz="2400" dirty="0" smtClean="0"/>
              <a:t>‘Kadastraal inkomen’ (‘KI’) is een belangrijke bouwsteen in Belgische onroerende fiscaliteit</a:t>
            </a:r>
          </a:p>
          <a:p>
            <a:pPr marL="457200" lvl="1" indent="0">
              <a:buNone/>
            </a:pPr>
            <a:endParaRPr lang="nl-BE" sz="2400" dirty="0"/>
          </a:p>
          <a:p>
            <a:pPr lvl="1"/>
            <a:r>
              <a:rPr lang="nl-BE" sz="2400" dirty="0" smtClean="0"/>
              <a:t>KI is een </a:t>
            </a:r>
            <a:r>
              <a:rPr lang="nl-BE" sz="2400" i="1" dirty="0" smtClean="0"/>
              <a:t>fictief</a:t>
            </a:r>
            <a:r>
              <a:rPr lang="nl-BE" sz="2400" dirty="0" smtClean="0"/>
              <a:t> </a:t>
            </a:r>
            <a:r>
              <a:rPr lang="nl-BE" sz="2400" i="1" dirty="0" smtClean="0"/>
              <a:t>inkomen</a:t>
            </a:r>
            <a:r>
              <a:rPr lang="nl-BE" sz="2400" dirty="0" smtClean="0"/>
              <a:t> dat overeenstemt met het gemiddeld jaarlijks netto-inkomen dat een onroerend goed zou opbrengen op de huurmarkt (van 1 januari 1975) 	</a:t>
            </a:r>
            <a:r>
              <a:rPr lang="nl-BE" sz="1600" dirty="0" smtClean="0"/>
              <a:t>(art. 471 </a:t>
            </a:r>
            <a:r>
              <a:rPr lang="nl-BE" sz="1600" i="1" dirty="0" smtClean="0"/>
              <a:t>jo</a:t>
            </a:r>
            <a:r>
              <a:rPr lang="nl-BE" sz="1600" dirty="0" smtClean="0"/>
              <a:t> art. 477 en 486 WIB92)</a:t>
            </a:r>
          </a:p>
          <a:p>
            <a:pPr lvl="1"/>
            <a:endParaRPr lang="nl-BE" sz="1600" dirty="0"/>
          </a:p>
          <a:p>
            <a:pPr lvl="1"/>
            <a:r>
              <a:rPr lang="nl-BE" sz="2400" dirty="0" smtClean="0"/>
              <a:t>KI vormt een federale materie in België</a:t>
            </a:r>
          </a:p>
          <a:p>
            <a:pPr lvl="2"/>
            <a:r>
              <a:rPr lang="nl-BE" sz="2000" dirty="0" smtClean="0"/>
              <a:t>Speelt echter een rol in het vaststellen van de belastbare grondslag van verschillende belastingen, die niet alle federale belastingen zijn</a:t>
            </a:r>
          </a:p>
          <a:p>
            <a:pPr lvl="2"/>
            <a:r>
              <a:rPr lang="nl-BE" sz="2000" dirty="0" smtClean="0"/>
              <a:t>Bv.: bepaalde onroerende inkomsten, al dan niet geïndexeerd, eventueel verhoogd met 40% (federale inkomstenbelastingen)</a:t>
            </a:r>
          </a:p>
          <a:p>
            <a:pPr lvl="2"/>
            <a:r>
              <a:rPr lang="nl-BE" sz="2000" dirty="0" smtClean="0"/>
              <a:t>Bv.: onroerende voorheffing (‘OV’), heffing ongeschikte en onbewoonbare woningen, leegstandsheffing bedrijfsruimten (gewestelijke belastingen)</a:t>
            </a:r>
          </a:p>
          <a:p>
            <a:pPr lvl="2"/>
            <a:r>
              <a:rPr lang="nl-BE" sz="2000" dirty="0" smtClean="0"/>
              <a:t>Bv. opcentiemen OV (gemeenten)</a:t>
            </a:r>
            <a:endParaRPr lang="en-GB" sz="2000" dirty="0" smtClean="0"/>
          </a:p>
          <a:p>
            <a:pPr lvl="1"/>
            <a:endParaRPr lang="en-GB" sz="2400" dirty="0" smtClean="0"/>
          </a:p>
          <a:p>
            <a:pPr lvl="1"/>
            <a:endParaRPr lang="en-GB" sz="2400" dirty="0" smtClean="0"/>
          </a:p>
          <a:p>
            <a:endParaRPr lang="en-GB" sz="2800" dirty="0"/>
          </a:p>
        </p:txBody>
      </p:sp>
    </p:spTree>
    <p:extLst>
      <p:ext uri="{BB962C8B-B14F-4D97-AF65-F5344CB8AC3E}">
        <p14:creationId xmlns:p14="http://schemas.microsoft.com/office/powerpoint/2010/main" val="694997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Waardering kadastraal inkomen</a:t>
            </a:r>
            <a:endParaRPr lang="nl-NL" sz="2800" b="1" dirty="0">
              <a:latin typeface="+mj-lt"/>
            </a:endParaRPr>
          </a:p>
        </p:txBody>
      </p:sp>
      <p:sp>
        <p:nvSpPr>
          <p:cNvPr id="5" name="Tijdelijke aanduiding voor inhoud 4"/>
          <p:cNvSpPr>
            <a:spLocks noGrp="1"/>
          </p:cNvSpPr>
          <p:nvPr>
            <p:ph idx="4294967295"/>
          </p:nvPr>
        </p:nvSpPr>
        <p:spPr>
          <a:xfrm>
            <a:off x="251520" y="836712"/>
            <a:ext cx="9073008" cy="5040560"/>
          </a:xfrm>
        </p:spPr>
        <p:txBody>
          <a:bodyPr/>
          <a:lstStyle/>
          <a:p>
            <a:pPr lvl="1"/>
            <a:r>
              <a:rPr lang="nl-BE" sz="2400" dirty="0" smtClean="0"/>
              <a:t>KI is een omstreden fiscale notie</a:t>
            </a:r>
          </a:p>
          <a:p>
            <a:pPr lvl="2"/>
            <a:r>
              <a:rPr lang="nl-BE" sz="2000" dirty="0" smtClean="0"/>
              <a:t>Laatste algemene ‘perequatie’ dateert van 1976</a:t>
            </a:r>
          </a:p>
          <a:p>
            <a:pPr lvl="2"/>
            <a:r>
              <a:rPr lang="nl-BE" sz="2000" dirty="0" smtClean="0"/>
              <a:t>Referentietijdstip vastgesteld op 1 januari 1975, met inwerkingtreding vanaf inkomstenjaar 1980</a:t>
            </a:r>
          </a:p>
          <a:p>
            <a:pPr lvl="2"/>
            <a:r>
              <a:rPr lang="nl-BE" sz="2000" dirty="0" smtClean="0"/>
              <a:t>Vgl. art. 487 WIB92: </a:t>
            </a:r>
            <a:r>
              <a:rPr lang="nl-BE" sz="2000" i="1" dirty="0" smtClean="0"/>
              <a:t>“De Algemene Administratie van de Patrimoniumdocumentatie </a:t>
            </a:r>
            <a:r>
              <a:rPr lang="nl-BE" sz="2000" dirty="0" smtClean="0"/>
              <a:t>(‘AAP’)</a:t>
            </a:r>
            <a:r>
              <a:rPr lang="nl-BE" sz="2000" i="1" dirty="0" smtClean="0"/>
              <a:t> gaat om de </a:t>
            </a:r>
            <a:r>
              <a:rPr lang="nl-BE" sz="2000" i="1" u="sng" dirty="0" smtClean="0"/>
              <a:t>tien jaar</a:t>
            </a:r>
            <a:r>
              <a:rPr lang="nl-BE" sz="2000" i="1" dirty="0" smtClean="0"/>
              <a:t> over tot een algemene perequatie van de kadastrale inkomens…”</a:t>
            </a:r>
          </a:p>
          <a:p>
            <a:pPr lvl="2"/>
            <a:r>
              <a:rPr lang="nl-BE" sz="2000" dirty="0" smtClean="0"/>
              <a:t>Sinds referentietijdstip enkel </a:t>
            </a:r>
            <a:r>
              <a:rPr lang="nl-BE" sz="2000" i="1" dirty="0" smtClean="0"/>
              <a:t>indexatie</a:t>
            </a:r>
            <a:r>
              <a:rPr lang="nl-BE" sz="2000" dirty="0" smtClean="0"/>
              <a:t> van KI voor toepassing van enkele specifieke wetsartikelen </a:t>
            </a:r>
            <a:r>
              <a:rPr lang="nl-BE" sz="1600" dirty="0" smtClean="0"/>
              <a:t>(federale inkomstenbelastingen en OV)</a:t>
            </a:r>
            <a:endParaRPr lang="nl-BE" sz="2000" dirty="0" smtClean="0"/>
          </a:p>
          <a:p>
            <a:pPr lvl="2"/>
            <a:r>
              <a:rPr lang="nl-BE" sz="2000" dirty="0" smtClean="0"/>
              <a:t>Bv. netto KI voor huis = (huurwaarde op 1 januari 1975 x 12) – 40% kosten</a:t>
            </a:r>
          </a:p>
          <a:p>
            <a:pPr lvl="3"/>
            <a:r>
              <a:rPr lang="nl-BE" sz="1600" dirty="0" smtClean="0"/>
              <a:t>Mét </a:t>
            </a:r>
            <a:r>
              <a:rPr lang="nl-BE" sz="1600" dirty="0" err="1" smtClean="0"/>
              <a:t>inaanmerkingname</a:t>
            </a:r>
            <a:r>
              <a:rPr lang="nl-BE" sz="1600" dirty="0" smtClean="0"/>
              <a:t> van criteria als ‘airconditioning’, ‘zonnepanelen’, …</a:t>
            </a:r>
            <a:endParaRPr lang="en-GB" sz="1600" dirty="0" smtClean="0"/>
          </a:p>
          <a:p>
            <a:pPr lvl="1"/>
            <a:endParaRPr lang="en-GB" sz="2400" dirty="0" smtClean="0"/>
          </a:p>
          <a:p>
            <a:endParaRPr lang="en-GB" sz="2800" dirty="0"/>
          </a:p>
        </p:txBody>
      </p:sp>
      <p:pic>
        <p:nvPicPr>
          <p:cNvPr id="1026" name="Picture 2" descr="Afbeeldingsresultaat voor confused black guy meme"/>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485" y="4734077"/>
            <a:ext cx="3769428" cy="2120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6344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Waardering kadastraal inkomen</a:t>
            </a:r>
            <a:endParaRPr lang="nl-NL" sz="2800" b="1" dirty="0">
              <a:latin typeface="+mj-lt"/>
            </a:endParaRPr>
          </a:p>
        </p:txBody>
      </p:sp>
      <p:sp>
        <p:nvSpPr>
          <p:cNvPr id="5" name="Tijdelijke aanduiding voor inhoud 4"/>
          <p:cNvSpPr>
            <a:spLocks noGrp="1"/>
          </p:cNvSpPr>
          <p:nvPr>
            <p:ph idx="4294967295"/>
          </p:nvPr>
        </p:nvSpPr>
        <p:spPr>
          <a:xfrm>
            <a:off x="251520" y="836712"/>
            <a:ext cx="8892480" cy="5040560"/>
          </a:xfrm>
        </p:spPr>
        <p:txBody>
          <a:bodyPr/>
          <a:lstStyle/>
          <a:p>
            <a:pPr lvl="1"/>
            <a:r>
              <a:rPr lang="nl-BE" sz="2400" dirty="0" smtClean="0"/>
              <a:t>KI is een omstreden fiscale notie</a:t>
            </a:r>
          </a:p>
          <a:p>
            <a:pPr lvl="2"/>
            <a:r>
              <a:rPr lang="nl-BE" sz="2000" dirty="0" smtClean="0"/>
              <a:t>Probleem: actuele realiteitswaarde?</a:t>
            </a:r>
          </a:p>
          <a:p>
            <a:pPr lvl="2"/>
            <a:r>
              <a:rPr lang="nl-BE" sz="2000" dirty="0" smtClean="0"/>
              <a:t>Buurten opgewaardeerd sinds 1975?</a:t>
            </a:r>
          </a:p>
          <a:p>
            <a:pPr lvl="2"/>
            <a:r>
              <a:rPr lang="nl-BE" sz="2000" dirty="0" smtClean="0"/>
              <a:t>Buurten verloederd sinds 1975?</a:t>
            </a:r>
          </a:p>
          <a:p>
            <a:pPr lvl="2"/>
            <a:r>
              <a:rPr lang="nl-BE" sz="2000" dirty="0" smtClean="0"/>
              <a:t>Inschaling nieuwe en verbouwde woningen anno 1975?</a:t>
            </a:r>
          </a:p>
          <a:p>
            <a:pPr lvl="2"/>
            <a:r>
              <a:rPr lang="nl-BE" sz="2000" dirty="0" smtClean="0"/>
              <a:t>Heeft de afgelopen jaren al vaak de pers gehaald…</a:t>
            </a:r>
          </a:p>
          <a:p>
            <a:pPr lvl="3"/>
            <a:r>
              <a:rPr lang="nl-BE" sz="1800" dirty="0" smtClean="0"/>
              <a:t>Bv. </a:t>
            </a:r>
            <a:r>
              <a:rPr lang="nl-BE" sz="1800" i="1" dirty="0" smtClean="0"/>
              <a:t>De Morgen</a:t>
            </a:r>
            <a:r>
              <a:rPr lang="nl-BE" sz="1800" dirty="0" smtClean="0"/>
              <a:t>, 15 februari 2019</a:t>
            </a:r>
          </a:p>
          <a:p>
            <a:pPr lvl="3"/>
            <a:r>
              <a:rPr lang="nl-BE" sz="1800" dirty="0" smtClean="0"/>
              <a:t>N.a.v. oproep Vlaamse Vereniging voor Steden en Gemeenten (VVSG)</a:t>
            </a:r>
          </a:p>
          <a:p>
            <a:pPr lvl="3"/>
            <a:r>
              <a:rPr lang="nl-BE" sz="1800" dirty="0" smtClean="0"/>
              <a:t>Studie ING 12 februari 2019: overstap naar NL systeem is ‘interessante denkpiste’  </a:t>
            </a:r>
            <a:r>
              <a:rPr lang="nl-BE" sz="1600" dirty="0" smtClean="0"/>
              <a:t>(ING Focus Lokaal bestuur 12/02/2019)</a:t>
            </a:r>
          </a:p>
          <a:p>
            <a:pPr lvl="3"/>
            <a:r>
              <a:rPr lang="nl-BE" sz="1800" dirty="0" smtClean="0"/>
              <a:t>Indexatie KI verzacht budgettaire impact voor verschillende overheden</a:t>
            </a:r>
            <a:br>
              <a:rPr lang="nl-BE" sz="1800" dirty="0" smtClean="0"/>
            </a:br>
            <a:r>
              <a:rPr lang="nl-BE" sz="1800" dirty="0" smtClean="0"/>
              <a:t>Bv. studie ING: ongeveer 50% van stijging inkomsten door opcentiemen op OV verklaard door automatische indexering </a:t>
            </a:r>
            <a:r>
              <a:rPr lang="nl-BE" sz="1800" dirty="0" err="1" smtClean="0"/>
              <a:t>KI’s</a:t>
            </a:r>
            <a:endParaRPr lang="nl-BE" sz="1800" dirty="0" smtClean="0"/>
          </a:p>
          <a:p>
            <a:pPr lvl="2"/>
            <a:r>
              <a:rPr lang="nl-BE" sz="2000" dirty="0" smtClean="0"/>
              <a:t>MAAR: mogelijkheid tot herschatting of herzien KI?</a:t>
            </a:r>
            <a:endParaRPr lang="en-GB" sz="2000" dirty="0" smtClean="0"/>
          </a:p>
          <a:p>
            <a:endParaRPr lang="en-GB" sz="2800" dirty="0"/>
          </a:p>
        </p:txBody>
      </p:sp>
    </p:spTree>
    <p:extLst>
      <p:ext uri="{BB962C8B-B14F-4D97-AF65-F5344CB8AC3E}">
        <p14:creationId xmlns:p14="http://schemas.microsoft.com/office/powerpoint/2010/main" val="2113424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Waardering kadastraal inkomen</a:t>
            </a:r>
            <a:endParaRPr lang="nl-NL" sz="2800" b="1" dirty="0">
              <a:latin typeface="+mj-lt"/>
            </a:endParaRPr>
          </a:p>
        </p:txBody>
      </p:sp>
      <p:sp>
        <p:nvSpPr>
          <p:cNvPr id="5" name="Tijdelijke aanduiding voor inhoud 4"/>
          <p:cNvSpPr>
            <a:spLocks noGrp="1"/>
          </p:cNvSpPr>
          <p:nvPr>
            <p:ph idx="4294967295"/>
          </p:nvPr>
        </p:nvSpPr>
        <p:spPr>
          <a:xfrm>
            <a:off x="251520" y="836712"/>
            <a:ext cx="8892480" cy="5040560"/>
          </a:xfrm>
        </p:spPr>
        <p:txBody>
          <a:bodyPr/>
          <a:lstStyle/>
          <a:p>
            <a:pPr lvl="1"/>
            <a:r>
              <a:rPr lang="nl-BE" sz="2400" dirty="0" smtClean="0"/>
              <a:t>Herschatten/herzien KI?</a:t>
            </a:r>
          </a:p>
          <a:p>
            <a:pPr lvl="2"/>
            <a:r>
              <a:rPr lang="nl-BE" sz="2000" dirty="0" smtClean="0"/>
              <a:t>Aangifteplicht bij ingebruikname of verhuring van nieuwe of herbouwde ORG, alsook bij ‘voltooiing van werken’ aan gewijzigde gebouwde ORG </a:t>
            </a:r>
            <a:r>
              <a:rPr lang="nl-BE" sz="1600" dirty="0" smtClean="0"/>
              <a:t>(art. 473 WIB92)</a:t>
            </a:r>
          </a:p>
          <a:p>
            <a:pPr lvl="3"/>
            <a:r>
              <a:rPr lang="nl-BE" sz="1600" dirty="0" smtClean="0"/>
              <a:t>Hoe interpreteren ‘werken aan gewijzigde gebouwde ORG’?</a:t>
            </a:r>
            <a:br>
              <a:rPr lang="nl-BE" sz="1600" dirty="0" smtClean="0"/>
            </a:br>
            <a:endParaRPr lang="nl-BE" sz="1600" dirty="0" smtClean="0"/>
          </a:p>
          <a:p>
            <a:pPr lvl="2"/>
            <a:r>
              <a:rPr lang="nl-BE" sz="2000" i="1" dirty="0" smtClean="0"/>
              <a:t>Buiten algemene perequaties gaat AAP over tot schatting van KI nieuwe gebouwde ORG en tot herschatting van ‘vergrote, herbouwde of aanzienlijk gewijzigde’ onroerende goederen  </a:t>
            </a:r>
            <a:r>
              <a:rPr lang="nl-BE" sz="1600" i="1" dirty="0" smtClean="0"/>
              <a:t>(art. 494, §1 WIB92)</a:t>
            </a:r>
          </a:p>
          <a:p>
            <a:pPr lvl="3"/>
            <a:r>
              <a:rPr lang="nl-BE" sz="1600" i="1" dirty="0" smtClean="0"/>
              <a:t>‘Aanzienlijke wijziging’: wijziging die aanleiding kan geven tot vermeerdering of vermindering van KI met bedrag van minstens 50 EUR of 15% van bestaande KI</a:t>
            </a:r>
            <a:br>
              <a:rPr lang="nl-BE" sz="1600" i="1" dirty="0" smtClean="0"/>
            </a:br>
            <a:endParaRPr lang="nl-BE" sz="1600" i="1" dirty="0" smtClean="0"/>
          </a:p>
          <a:p>
            <a:pPr lvl="2"/>
            <a:r>
              <a:rPr lang="nl-BE" sz="2000" i="1" dirty="0" smtClean="0"/>
              <a:t>Quid</a:t>
            </a:r>
            <a:r>
              <a:rPr lang="nl-BE" sz="2000" dirty="0" smtClean="0"/>
              <a:t> samenhang tussen beide artikelen?</a:t>
            </a:r>
          </a:p>
          <a:p>
            <a:pPr lvl="2"/>
            <a:endParaRPr lang="nl-BE" sz="2000" i="1" dirty="0"/>
          </a:p>
          <a:p>
            <a:pPr lvl="2"/>
            <a:r>
              <a:rPr lang="nl-BE" sz="2000" dirty="0" smtClean="0"/>
              <a:t>Andere manieren van informatievergaring door AAP?</a:t>
            </a:r>
          </a:p>
          <a:p>
            <a:pPr lvl="3"/>
            <a:r>
              <a:rPr lang="nl-BE" sz="1600" dirty="0" smtClean="0"/>
              <a:t>‘Doorseinen’ stedenbouwkundige vergunningen door lokale besturen?</a:t>
            </a:r>
          </a:p>
          <a:p>
            <a:pPr lvl="3"/>
            <a:r>
              <a:rPr lang="nl-BE" sz="1600" dirty="0" smtClean="0"/>
              <a:t>Lokaal bestuur zelf schattingsrapport bezorgen aan AAP?</a:t>
            </a:r>
            <a:endParaRPr lang="en-GB" sz="1600" dirty="0"/>
          </a:p>
        </p:txBody>
      </p:sp>
    </p:spTree>
    <p:extLst>
      <p:ext uri="{BB962C8B-B14F-4D97-AF65-F5344CB8AC3E}">
        <p14:creationId xmlns:p14="http://schemas.microsoft.com/office/powerpoint/2010/main" val="18494461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b="1" dirty="0" smtClean="0">
                <a:latin typeface="+mj-lt"/>
              </a:rPr>
              <a:t>Waardering kadastraal inkomen</a:t>
            </a:r>
            <a:endParaRPr lang="nl-NL" sz="2800" b="1" dirty="0">
              <a:latin typeface="+mj-lt"/>
            </a:endParaRPr>
          </a:p>
        </p:txBody>
      </p:sp>
      <p:sp>
        <p:nvSpPr>
          <p:cNvPr id="5" name="Tijdelijke aanduiding voor inhoud 4"/>
          <p:cNvSpPr>
            <a:spLocks noGrp="1"/>
          </p:cNvSpPr>
          <p:nvPr>
            <p:ph idx="4294967295"/>
          </p:nvPr>
        </p:nvSpPr>
        <p:spPr>
          <a:xfrm>
            <a:off x="251520" y="836712"/>
            <a:ext cx="8892480" cy="5040560"/>
          </a:xfrm>
        </p:spPr>
        <p:txBody>
          <a:bodyPr/>
          <a:lstStyle/>
          <a:p>
            <a:pPr lvl="1"/>
            <a:r>
              <a:rPr lang="nl-BE" sz="2400" dirty="0" smtClean="0"/>
              <a:t>Nieuwe algemene perequatie?</a:t>
            </a:r>
          </a:p>
          <a:p>
            <a:pPr lvl="1"/>
            <a:endParaRPr lang="nl-BE" sz="2400" dirty="0"/>
          </a:p>
          <a:p>
            <a:pPr lvl="1"/>
            <a:r>
              <a:rPr lang="nl-BE" sz="2400" dirty="0" smtClean="0"/>
              <a:t>Wie draagt de lusten? Wie draagt de lasten?</a:t>
            </a:r>
          </a:p>
          <a:p>
            <a:pPr lvl="1"/>
            <a:endParaRPr lang="nl-BE" sz="2400" dirty="0"/>
          </a:p>
          <a:p>
            <a:pPr lvl="1"/>
            <a:r>
              <a:rPr lang="nl-BE" sz="2400" dirty="0" smtClean="0"/>
              <a:t>Intussen: nieuwe perequatie niet voor morgen</a:t>
            </a:r>
          </a:p>
          <a:p>
            <a:pPr lvl="1"/>
            <a:endParaRPr lang="nl-BE" sz="2400" dirty="0"/>
          </a:p>
          <a:p>
            <a:pPr lvl="1"/>
            <a:r>
              <a:rPr lang="nl-BE" sz="2400" dirty="0" smtClean="0"/>
              <a:t>Wel discussie over herdenken systeem KI</a:t>
            </a:r>
          </a:p>
          <a:p>
            <a:pPr lvl="1"/>
            <a:endParaRPr lang="nl-BE" sz="2400" dirty="0"/>
          </a:p>
          <a:p>
            <a:pPr lvl="1"/>
            <a:r>
              <a:rPr lang="nl-BE" sz="2400" dirty="0" smtClean="0"/>
              <a:t>Mede in licht van problemen gesteld door Unierecht</a:t>
            </a:r>
          </a:p>
        </p:txBody>
      </p:sp>
    </p:spTree>
    <p:extLst>
      <p:ext uri="{BB962C8B-B14F-4D97-AF65-F5344CB8AC3E}">
        <p14:creationId xmlns:p14="http://schemas.microsoft.com/office/powerpoint/2010/main" val="505968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3723</TotalTime>
  <Words>3209</Words>
  <Application>Microsoft Office PowerPoint</Application>
  <PresentationFormat>On-screen Show (4:3)</PresentationFormat>
  <Paragraphs>416</Paragraphs>
  <Slides>42</Slides>
  <Notes>32</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Belastingen en stimuli voor  onroerend goed in België</vt:lpstr>
      <vt:lpstr>Overzicht</vt:lpstr>
      <vt:lpstr>Overzicht</vt:lpstr>
      <vt:lpstr>Kadastraal inkomen</vt:lpstr>
      <vt:lpstr>Waardering kadastraal inkomen</vt:lpstr>
      <vt:lpstr>Waardering kadastraal inkomen</vt:lpstr>
      <vt:lpstr>Waardering kadastraal inkomen</vt:lpstr>
      <vt:lpstr>Waardering kadastraal inkomen</vt:lpstr>
      <vt:lpstr>Waardering kadastraal inkomen</vt:lpstr>
      <vt:lpstr>Belastingen en stimuli op verschillende bevoegdheidsniveaus</vt:lpstr>
      <vt:lpstr>Federaal niveau</vt:lpstr>
      <vt:lpstr>Overzicht</vt:lpstr>
      <vt:lpstr>Onroerende inkomsten (art. 7 en 228, §2, 1° WIB92)</vt:lpstr>
      <vt:lpstr>Onroerende inkomsten</vt:lpstr>
      <vt:lpstr>Onroerende inkomsten</vt:lpstr>
      <vt:lpstr>Onroerende inkomsten met beroepskarakter (art. 37 WIB92)</vt:lpstr>
      <vt:lpstr>Diverse inkomsten (art. 90, eerste lid, 1° en 10° WIB92)</vt:lpstr>
      <vt:lpstr>Diverse inkomsten: berekening (art. 101 WIB92)</vt:lpstr>
      <vt:lpstr>Diverse inkomsten: voorbeeld</vt:lpstr>
      <vt:lpstr>Belastingverminderingen (in het Vlaams Gewest)</vt:lpstr>
      <vt:lpstr>Regionaal niveau (Vlaams Gewest)</vt:lpstr>
      <vt:lpstr>Overzicht </vt:lpstr>
      <vt:lpstr>Leegstandsheffing bedrijfsruimten (art. 2.6.1.0.1 e.v. VCF)</vt:lpstr>
      <vt:lpstr>Heffing op ongeschikte en onbewoonbare woningen</vt:lpstr>
      <vt:lpstr>Onroerende voorheffing (art. 2.1.1.0.1 e.v. VCF)</vt:lpstr>
      <vt:lpstr>Onroerende voorheffing: voorbeeld</vt:lpstr>
      <vt:lpstr>Onroerende voorheffing (art. 2.1.1.0.1 e.v. VCF)</vt:lpstr>
      <vt:lpstr>Schenkbelasting</vt:lpstr>
      <vt:lpstr>Schenkbelasting</vt:lpstr>
      <vt:lpstr>Schenkbelasting</vt:lpstr>
      <vt:lpstr>Verkooprecht</vt:lpstr>
      <vt:lpstr>Verkooprecht</vt:lpstr>
      <vt:lpstr>Verkooprecht</vt:lpstr>
      <vt:lpstr>Erfbelasting</vt:lpstr>
      <vt:lpstr>Verkooprecht</vt:lpstr>
      <vt:lpstr>Lokaal niveau</vt:lpstr>
      <vt:lpstr>Overzicht</vt:lpstr>
      <vt:lpstr>Leegstandsheffing</vt:lpstr>
      <vt:lpstr>Art. 464 en 464/1 WIB92</vt:lpstr>
      <vt:lpstr>Opcentiemen ORV</vt:lpstr>
      <vt:lpstr>Belastingen tweede verblijven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VRANCKEN Ingrid</dc:creator>
  <cp:lastModifiedBy>elke)</cp:lastModifiedBy>
  <cp:revision>198</cp:revision>
  <cp:lastPrinted>2016-12-19T08:56:06Z</cp:lastPrinted>
  <dcterms:created xsi:type="dcterms:W3CDTF">2009-12-01T15:52:26Z</dcterms:created>
  <dcterms:modified xsi:type="dcterms:W3CDTF">2019-03-21T07:24:03Z</dcterms:modified>
</cp:coreProperties>
</file>