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69" r:id="rId3"/>
    <p:sldId id="268" r:id="rId4"/>
    <p:sldId id="273" r:id="rId5"/>
    <p:sldId id="271" r:id="rId6"/>
    <p:sldId id="272" r:id="rId7"/>
    <p:sldId id="276" r:id="rId8"/>
    <p:sldId id="270" r:id="rId9"/>
    <p:sldId id="274" r:id="rId10"/>
    <p:sldId id="263" r:id="rId11"/>
    <p:sldId id="264" r:id="rId12"/>
    <p:sldId id="265" r:id="rId13"/>
    <p:sldId id="266" r:id="rId14"/>
    <p:sldId id="267" r:id="rId15"/>
    <p:sldId id="262" r:id="rId16"/>
    <p:sldId id="261" r:id="rId17"/>
    <p:sldId id="260" r:id="rId18"/>
    <p:sldId id="259" r:id="rId19"/>
    <p:sldId id="275" r:id="rId20"/>
    <p:sldId id="258" r:id="rId21"/>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7" autoAdjust="0"/>
    <p:restoredTop sz="94670"/>
  </p:normalViewPr>
  <p:slideViewPr>
    <p:cSldViewPr snapToGrid="0" snapToObjects="1">
      <p:cViewPr varScale="1">
        <p:scale>
          <a:sx n="81" d="100"/>
          <a:sy n="81" d="100"/>
        </p:scale>
        <p:origin x="-1147"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C0C369-13E3-C04F-AA91-3C19CF4D27E6}" type="datetimeFigureOut">
              <a:rPr lang="nl-NL" smtClean="0"/>
              <a:pPr/>
              <a:t>21-3-2019</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268B745-3CC2-3B46-A8BC-FE1F07A08324}" type="slidenum">
              <a:rPr lang="nl-NL" smtClean="0"/>
              <a:pPr/>
              <a:t>‹#›</a:t>
            </a:fld>
            <a:endParaRPr lang="nl-NL"/>
          </a:p>
        </p:txBody>
      </p:sp>
    </p:spTree>
    <p:extLst>
      <p:ext uri="{BB962C8B-B14F-4D97-AF65-F5344CB8AC3E}">
        <p14:creationId xmlns:p14="http://schemas.microsoft.com/office/powerpoint/2010/main" val="1745823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7D42C8-A255-5F4D-A951-1B90F54B60E2}" type="datetimeFigureOut">
              <a:rPr lang="nl-NL" smtClean="0"/>
              <a:pPr/>
              <a:t>21-3-2019</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775814-5E86-5743-808B-FA33B96378ED}" type="slidenum">
              <a:rPr lang="nl-NL" smtClean="0"/>
              <a:pPr/>
              <a:t>‹#›</a:t>
            </a:fld>
            <a:endParaRPr lang="nl-NL"/>
          </a:p>
        </p:txBody>
      </p:sp>
    </p:spTree>
    <p:extLst>
      <p:ext uri="{BB962C8B-B14F-4D97-AF65-F5344CB8AC3E}">
        <p14:creationId xmlns:p14="http://schemas.microsoft.com/office/powerpoint/2010/main" val="27978841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lichtblauw">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11" name="Afbeelding 10" descr="UM40_RGB_B_blauw.png"/>
          <p:cNvPicPr>
            <a:picLocks noChangeAspect="1"/>
          </p:cNvPicPr>
          <p:nvPr userDrawn="1"/>
        </p:nvPicPr>
        <p:blipFill rotWithShape="1">
          <a:blip r:embed="rId2">
            <a:extLst>
              <a:ext uri="{28A0092B-C50C-407E-A947-70E740481C1C}">
                <a14:useLocalDpi xmlns:a14="http://schemas.microsoft.com/office/drawing/2010/main" val="0"/>
              </a:ext>
            </a:extLst>
          </a:blip>
          <a:srcRect r="20541"/>
          <a:stretch/>
        </p:blipFill>
        <p:spPr>
          <a:xfrm>
            <a:off x="360001" y="6174000"/>
            <a:ext cx="2106474" cy="507083"/>
          </a:xfrm>
          <a:prstGeom prst="rect">
            <a:avLst/>
          </a:prstGeom>
        </p:spPr>
      </p:pic>
    </p:spTree>
    <p:extLst>
      <p:ext uri="{BB962C8B-B14F-4D97-AF65-F5344CB8AC3E}">
        <p14:creationId xmlns:p14="http://schemas.microsoft.com/office/powerpoint/2010/main" val="91246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5" name="Textplatzhalter 2"/>
          <p:cNvSpPr>
            <a:spLocks noGrp="1"/>
          </p:cNvSpPr>
          <p:nvPr>
            <p:ph type="body" idx="1" hasCustomPrompt="1"/>
          </p:nvPr>
        </p:nvSpPr>
        <p:spPr>
          <a:xfrm>
            <a:off x="383932" y="728664"/>
            <a:ext cx="8376138" cy="601013"/>
          </a:xfrm>
          <a:prstGeom prst="rect">
            <a:avLst/>
          </a:prstGeom>
          <a:noFill/>
        </p:spPr>
        <p:txBody>
          <a:bodyPr anchor="t"/>
          <a:lstStyle>
            <a:lvl1pPr marL="0" marR="0" indent="0" algn="l" defTabSz="1005083" rtl="0" eaLnBrk="1" fontAlgn="auto" latinLnBrk="0" hangingPunct="1">
              <a:lnSpc>
                <a:spcPct val="100000"/>
              </a:lnSpc>
              <a:spcBef>
                <a:spcPts val="0"/>
              </a:spcBef>
              <a:spcAft>
                <a:spcPts val="0"/>
              </a:spcAft>
              <a:buClr>
                <a:schemeClr val="tx2"/>
              </a:buClr>
              <a:buSzTx/>
              <a:buFontTx/>
              <a:buNone/>
              <a:tabLst/>
              <a:defRPr lang="en-GB" sz="2000" b="0" kern="1200" dirty="0" smtClean="0">
                <a:solidFill>
                  <a:srgbClr val="575757"/>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1005083" rtl="0" eaLnBrk="1" latinLnBrk="0" hangingPunct="1">
              <a:lnSpc>
                <a:spcPct val="100000"/>
              </a:lnSpc>
              <a:spcBef>
                <a:spcPts val="0"/>
              </a:spcBef>
              <a:buClr>
                <a:schemeClr val="tx2"/>
              </a:buClr>
              <a:buFontTx/>
              <a:buNone/>
            </a:pPr>
            <a:r>
              <a:rPr lang="en-GB" dirty="0"/>
              <a:t>Click here to enter slide message</a:t>
            </a:r>
          </a:p>
        </p:txBody>
      </p:sp>
    </p:spTree>
    <p:extLst>
      <p:ext uri="{BB962C8B-B14F-4D97-AF65-F5344CB8AC3E}">
        <p14:creationId xmlns:p14="http://schemas.microsoft.com/office/powerpoint/2010/main" val="159703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donkerblauw">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9" name="Afbeelding 8" descr="UM40_RGB_B_diap.png"/>
          <p:cNvPicPr>
            <a:picLocks noChangeAspect="1"/>
          </p:cNvPicPr>
          <p:nvPr userDrawn="1"/>
        </p:nvPicPr>
        <p:blipFill rotWithShape="1">
          <a:blip r:embed="rId2">
            <a:extLst>
              <a:ext uri="{28A0092B-C50C-407E-A947-70E740481C1C}">
                <a14:useLocalDpi xmlns:a14="http://schemas.microsoft.com/office/drawing/2010/main" val="0"/>
              </a:ext>
            </a:extLst>
          </a:blip>
          <a:srcRect r="20793"/>
          <a:stretch/>
        </p:blipFill>
        <p:spPr>
          <a:xfrm>
            <a:off x="360000" y="6173999"/>
            <a:ext cx="2099789" cy="507084"/>
          </a:xfrm>
          <a:prstGeom prst="rect">
            <a:avLst/>
          </a:prstGeom>
        </p:spPr>
      </p:pic>
    </p:spTree>
    <p:extLst>
      <p:ext uri="{BB962C8B-B14F-4D97-AF65-F5344CB8AC3E}">
        <p14:creationId xmlns:p14="http://schemas.microsoft.com/office/powerpoint/2010/main" val="117169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oranj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9" name="Afbeelding 8" descr="UM40_RGB_B_diap.png"/>
          <p:cNvPicPr>
            <a:picLocks noChangeAspect="1"/>
          </p:cNvPicPr>
          <p:nvPr userDrawn="1"/>
        </p:nvPicPr>
        <p:blipFill rotWithShape="1">
          <a:blip r:embed="rId2">
            <a:extLst>
              <a:ext uri="{28A0092B-C50C-407E-A947-70E740481C1C}">
                <a14:useLocalDpi xmlns:a14="http://schemas.microsoft.com/office/drawing/2010/main" val="0"/>
              </a:ext>
            </a:extLst>
          </a:blip>
          <a:srcRect r="21549"/>
          <a:stretch/>
        </p:blipFill>
        <p:spPr>
          <a:xfrm>
            <a:off x="360000" y="6173999"/>
            <a:ext cx="2079737" cy="507084"/>
          </a:xfrm>
          <a:prstGeom prst="rect">
            <a:avLst/>
          </a:prstGeom>
        </p:spPr>
      </p:pic>
    </p:spTree>
    <p:extLst>
      <p:ext uri="{BB962C8B-B14F-4D97-AF65-F5344CB8AC3E}">
        <p14:creationId xmlns:p14="http://schemas.microsoft.com/office/powerpoint/2010/main" val="414886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Naam afdeling of A-merk</a:t>
            </a:r>
          </a:p>
        </p:txBody>
      </p:sp>
      <p:sp>
        <p:nvSpPr>
          <p:cNvPr id="6" name="Tijdelijke aanduiding voor dianummer 5"/>
          <p:cNvSpPr>
            <a:spLocks noGrp="1"/>
          </p:cNvSpPr>
          <p:nvPr>
            <p:ph type="sldNum" sz="quarter" idx="12"/>
          </p:nvPr>
        </p:nvSpPr>
        <p:spPr/>
        <p:txBody>
          <a:bodyPr/>
          <a:lstStyle/>
          <a:p>
            <a:fld id="{09B7AD4A-C94A-7B42-9E17-606C7F366C4B}" type="slidenum">
              <a:rPr lang="nl-NL" smtClean="0"/>
              <a:pPr/>
              <a:t>‹#›</a:t>
            </a:fld>
            <a:endParaRPr lang="nl-NL"/>
          </a:p>
        </p:txBody>
      </p:sp>
      <p:pic>
        <p:nvPicPr>
          <p:cNvPr id="7" name="Afbeelding 6" descr="UM40_RGB_B_blauw.png"/>
          <p:cNvPicPr>
            <a:picLocks noChangeAspect="1"/>
          </p:cNvPicPr>
          <p:nvPr userDrawn="1"/>
        </p:nvPicPr>
        <p:blipFill rotWithShape="1">
          <a:blip r:embed="rId2">
            <a:extLst>
              <a:ext uri="{28A0092B-C50C-407E-A947-70E740481C1C}">
                <a14:useLocalDpi xmlns:a14="http://schemas.microsoft.com/office/drawing/2010/main" val="0"/>
              </a:ext>
            </a:extLst>
          </a:blip>
          <a:srcRect r="20541"/>
          <a:stretch/>
        </p:blipFill>
        <p:spPr>
          <a:xfrm>
            <a:off x="360001" y="6174000"/>
            <a:ext cx="2106474" cy="507083"/>
          </a:xfrm>
          <a:prstGeom prst="rect">
            <a:avLst/>
          </a:prstGeom>
        </p:spPr>
      </p:pic>
    </p:spTree>
    <p:extLst>
      <p:ext uri="{BB962C8B-B14F-4D97-AF65-F5344CB8AC3E}">
        <p14:creationId xmlns:p14="http://schemas.microsoft.com/office/powerpoint/2010/main" val="294217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dia donkerblauw">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a:t>
            </a:fld>
            <a:endParaRPr lang="nl-NL"/>
          </a:p>
        </p:txBody>
      </p:sp>
      <p:pic>
        <p:nvPicPr>
          <p:cNvPr id="9" name="Afbeelding 8" descr="UM40_RGB_B_diap.png"/>
          <p:cNvPicPr>
            <a:picLocks noChangeAspect="1"/>
          </p:cNvPicPr>
          <p:nvPr userDrawn="1"/>
        </p:nvPicPr>
        <p:blipFill rotWithShape="1">
          <a:blip r:embed="rId2">
            <a:extLst>
              <a:ext uri="{28A0092B-C50C-407E-A947-70E740481C1C}">
                <a14:useLocalDpi xmlns:a14="http://schemas.microsoft.com/office/drawing/2010/main" val="0"/>
              </a:ext>
            </a:extLst>
          </a:blip>
          <a:srcRect r="21297"/>
          <a:stretch/>
        </p:blipFill>
        <p:spPr>
          <a:xfrm>
            <a:off x="360000" y="6173999"/>
            <a:ext cx="2086421" cy="507084"/>
          </a:xfrm>
          <a:prstGeom prst="rect">
            <a:avLst/>
          </a:prstGeom>
        </p:spPr>
      </p:pic>
    </p:spTree>
    <p:extLst>
      <p:ext uri="{BB962C8B-B14F-4D97-AF65-F5344CB8AC3E}">
        <p14:creationId xmlns:p14="http://schemas.microsoft.com/office/powerpoint/2010/main" val="27731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dia lichtblauw">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a:t>
            </a:fld>
            <a:endParaRPr lang="nl-NL"/>
          </a:p>
        </p:txBody>
      </p:sp>
      <p:pic>
        <p:nvPicPr>
          <p:cNvPr id="8" name="Afbeelding 7" descr="UM40_RGB_B_blauw.png"/>
          <p:cNvPicPr>
            <a:picLocks noChangeAspect="1"/>
          </p:cNvPicPr>
          <p:nvPr userDrawn="1"/>
        </p:nvPicPr>
        <p:blipFill rotWithShape="1">
          <a:blip r:embed="rId2">
            <a:extLst>
              <a:ext uri="{28A0092B-C50C-407E-A947-70E740481C1C}">
                <a14:useLocalDpi xmlns:a14="http://schemas.microsoft.com/office/drawing/2010/main" val="0"/>
              </a:ext>
            </a:extLst>
          </a:blip>
          <a:srcRect r="22054"/>
          <a:stretch/>
        </p:blipFill>
        <p:spPr>
          <a:xfrm>
            <a:off x="360001" y="6174000"/>
            <a:ext cx="2066368" cy="507083"/>
          </a:xfrm>
          <a:prstGeom prst="rect">
            <a:avLst/>
          </a:prstGeom>
        </p:spPr>
      </p:pic>
    </p:spTree>
    <p:extLst>
      <p:ext uri="{BB962C8B-B14F-4D97-AF65-F5344CB8AC3E}">
        <p14:creationId xmlns:p14="http://schemas.microsoft.com/office/powerpoint/2010/main" val="151608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Foto dia">
    <p:spTree>
      <p:nvGrpSpPr>
        <p:cNvPr id="1" name=""/>
        <p:cNvGrpSpPr/>
        <p:nvPr/>
      </p:nvGrpSpPr>
      <p:grpSpPr>
        <a:xfrm>
          <a:off x="0" y="0"/>
          <a:ext cx="0" cy="0"/>
          <a:chOff x="0" y="0"/>
          <a:chExt cx="0" cy="0"/>
        </a:xfrm>
      </p:grpSpPr>
      <p:sp>
        <p:nvSpPr>
          <p:cNvPr id="2" name="Titel 1"/>
          <p:cNvSpPr>
            <a:spLocks noGrp="1"/>
          </p:cNvSpPr>
          <p:nvPr>
            <p:ph type="title"/>
          </p:nvPr>
        </p:nvSpPr>
        <p:spPr>
          <a:xfrm>
            <a:off x="360000" y="414259"/>
            <a:ext cx="3934625" cy="1565897"/>
          </a:xfrm>
        </p:spPr>
        <p:txBody>
          <a:bodyPr/>
          <a:lstStyle/>
          <a:p>
            <a:r>
              <a:rPr lang="nl-NL" dirty="0"/>
              <a:t>Titelstijl van model bewerken</a:t>
            </a:r>
          </a:p>
        </p:txBody>
      </p:sp>
      <p:sp>
        <p:nvSpPr>
          <p:cNvPr id="3" name="Tijdelijke aanduiding voor inhoud 2"/>
          <p:cNvSpPr>
            <a:spLocks noGrp="1"/>
          </p:cNvSpPr>
          <p:nvPr>
            <p:ph idx="1"/>
          </p:nvPr>
        </p:nvSpPr>
        <p:spPr>
          <a:xfrm>
            <a:off x="360001" y="1980156"/>
            <a:ext cx="3934624" cy="3810096"/>
          </a:xfrm>
        </p:spPr>
        <p:txBody>
          <a:bodyPr/>
          <a:lstStyle>
            <a:lvl3pPr marL="715962" indent="0">
              <a:buNone/>
              <a:defRPr/>
            </a:lvl3pPr>
          </a:lstStyle>
          <a:p>
            <a:pPr lvl="0"/>
            <a:r>
              <a:rPr lang="nl-NL" dirty="0"/>
              <a:t>Klik om de tekststijl van het model te bewerken</a:t>
            </a:r>
          </a:p>
          <a:p>
            <a:pPr lvl="1"/>
            <a:r>
              <a:rPr lang="nl-NL" dirty="0"/>
              <a:t>Tweede niveau</a:t>
            </a:r>
          </a:p>
        </p:txBody>
      </p:sp>
      <p:sp>
        <p:nvSpPr>
          <p:cNvPr id="4" name="Tijdelijke aanduiding voor datum 3"/>
          <p:cNvSpPr>
            <a:spLocks noGrp="1"/>
          </p:cNvSpPr>
          <p:nvPr>
            <p:ph type="dt" sz="half" idx="10"/>
          </p:nvPr>
        </p:nvSpPr>
        <p:spPr>
          <a:xfrm>
            <a:off x="4595043" y="6318628"/>
            <a:ext cx="550734" cy="365125"/>
          </a:xfrm>
        </p:spPr>
        <p:txBody>
          <a:bodyPr/>
          <a:lstStyle/>
          <a:p>
            <a:endParaRPr lang="nl-NL"/>
          </a:p>
        </p:txBody>
      </p:sp>
      <p:sp>
        <p:nvSpPr>
          <p:cNvPr id="5" name="Tijdelijke aanduiding voor voettekst 4"/>
          <p:cNvSpPr>
            <a:spLocks noGrp="1"/>
          </p:cNvSpPr>
          <p:nvPr>
            <p:ph type="ftr" sz="quarter" idx="11"/>
          </p:nvPr>
        </p:nvSpPr>
        <p:spPr>
          <a:xfrm>
            <a:off x="4745252" y="6318628"/>
            <a:ext cx="3449951" cy="365125"/>
          </a:xfrm>
        </p:spPr>
        <p:txBody>
          <a:bodyPr/>
          <a:lstStyle/>
          <a:p>
            <a:r>
              <a:rPr lang="nl-NL"/>
              <a:t>Naam afdeling of A-merk</a:t>
            </a:r>
          </a:p>
        </p:txBody>
      </p:sp>
      <p:sp>
        <p:nvSpPr>
          <p:cNvPr id="6" name="Tijdelijke aanduiding voor dianummer 5"/>
          <p:cNvSpPr>
            <a:spLocks noGrp="1"/>
          </p:cNvSpPr>
          <p:nvPr>
            <p:ph type="sldNum" sz="quarter" idx="12"/>
          </p:nvPr>
        </p:nvSpPr>
        <p:spPr>
          <a:xfrm>
            <a:off x="8195204" y="6318399"/>
            <a:ext cx="569977" cy="365125"/>
          </a:xfrm>
        </p:spPr>
        <p:txBody>
          <a:bodyPr/>
          <a:lstStyle/>
          <a:p>
            <a:fld id="{09B7AD4A-C94A-7B42-9E17-606C7F366C4B}" type="slidenum">
              <a:rPr lang="nl-NL" smtClean="0"/>
              <a:pPr/>
              <a:t>‹#›</a:t>
            </a:fld>
            <a:endParaRPr lang="nl-NL"/>
          </a:p>
        </p:txBody>
      </p:sp>
      <p:sp>
        <p:nvSpPr>
          <p:cNvPr id="8" name="Tijdelijke aanduiding voor afbeelding 7"/>
          <p:cNvSpPr>
            <a:spLocks noGrp="1"/>
          </p:cNvSpPr>
          <p:nvPr>
            <p:ph type="pic" sz="quarter" idx="13"/>
          </p:nvPr>
        </p:nvSpPr>
        <p:spPr>
          <a:xfrm>
            <a:off x="4595043" y="0"/>
            <a:ext cx="4548957" cy="6858000"/>
          </a:xfrm>
          <a:solidFill>
            <a:schemeClr val="bg1">
              <a:lumMod val="85000"/>
            </a:schemeClr>
          </a:solidFill>
        </p:spPr>
        <p:txBody>
          <a:bodyPr/>
          <a:lstStyle/>
          <a:p>
            <a:endParaRPr lang="nl-NL"/>
          </a:p>
        </p:txBody>
      </p:sp>
      <p:pic>
        <p:nvPicPr>
          <p:cNvPr id="9" name="Afbeelding 8" descr="UM40_RGB_B_blauw.png"/>
          <p:cNvPicPr>
            <a:picLocks noChangeAspect="1"/>
          </p:cNvPicPr>
          <p:nvPr userDrawn="1"/>
        </p:nvPicPr>
        <p:blipFill rotWithShape="1">
          <a:blip r:embed="rId2">
            <a:extLst>
              <a:ext uri="{28A0092B-C50C-407E-A947-70E740481C1C}">
                <a14:useLocalDpi xmlns:a14="http://schemas.microsoft.com/office/drawing/2010/main" val="0"/>
              </a:ext>
            </a:extLst>
          </a:blip>
          <a:srcRect r="20541"/>
          <a:stretch/>
        </p:blipFill>
        <p:spPr>
          <a:xfrm>
            <a:off x="360001" y="6174000"/>
            <a:ext cx="2106474" cy="507083"/>
          </a:xfrm>
          <a:prstGeom prst="rect">
            <a:avLst/>
          </a:prstGeom>
        </p:spPr>
      </p:pic>
    </p:spTree>
    <p:extLst>
      <p:ext uri="{BB962C8B-B14F-4D97-AF65-F5344CB8AC3E}">
        <p14:creationId xmlns:p14="http://schemas.microsoft.com/office/powerpoint/2010/main" val="258325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dia">
    <p:bg>
      <p:bgPr>
        <a:solidFill>
          <a:schemeClr val="bg1"/>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t>Naam afdeling of A-merk</a:t>
            </a:r>
            <a:endParaRPr lang="nl-NL" dirty="0"/>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pPr/>
              <a:t>‹#›</a:t>
            </a:fld>
            <a:endParaRPr lang="nl-NL" dirty="0"/>
          </a:p>
        </p:txBody>
      </p:sp>
      <p:sp>
        <p:nvSpPr>
          <p:cNvPr id="9" name="Tijdelijke aanduiding voor afbeelding 8"/>
          <p:cNvSpPr>
            <a:spLocks noGrp="1"/>
          </p:cNvSpPr>
          <p:nvPr>
            <p:ph type="pic" sz="quarter" idx="13"/>
          </p:nvPr>
        </p:nvSpPr>
        <p:spPr>
          <a:xfrm>
            <a:off x="0" y="0"/>
            <a:ext cx="9144000" cy="6858000"/>
          </a:xfrm>
          <a:solidFill>
            <a:schemeClr val="bg2">
              <a:lumMod val="85000"/>
            </a:schemeClr>
          </a:solidFill>
        </p:spPr>
        <p:txBody>
          <a:bodyPr/>
          <a:lstStyle/>
          <a:p>
            <a:endParaRPr lang="nl-NL" dirty="0"/>
          </a:p>
        </p:txBody>
      </p:sp>
      <p:sp>
        <p:nvSpPr>
          <p:cNvPr id="10" name="Tijdelijke aanduiding voor tekst 5">
            <a:extLst>
              <a:ext uri="{FF2B5EF4-FFF2-40B4-BE49-F238E27FC236}">
                <a16:creationId xmlns="" xmlns:a16="http://schemas.microsoft.com/office/drawing/2014/main" id="{E6163B54-6A74-EE44-A442-C45AB9F085D8}"/>
              </a:ext>
            </a:extLst>
          </p:cNvPr>
          <p:cNvSpPr>
            <a:spLocks noGrp="1"/>
          </p:cNvSpPr>
          <p:nvPr>
            <p:ph type="body" sz="quarter" idx="14" hasCustomPrompt="1"/>
          </p:nvPr>
        </p:nvSpPr>
        <p:spPr>
          <a:xfrm>
            <a:off x="360001" y="6254750"/>
            <a:ext cx="2033950" cy="301626"/>
          </a:xfrm>
          <a:blipFill>
            <a:blip r:embed="rId2"/>
            <a:stretch>
              <a:fillRect/>
            </a:stretch>
          </a:blipFill>
        </p:spPr>
        <p:txBody>
          <a:bodyPr/>
          <a:lstStyle>
            <a:lvl1pPr marL="0" indent="0" algn="ctr">
              <a:buNone/>
              <a:defRPr sz="800"/>
            </a:lvl1pPr>
            <a:lvl2pPr marL="358775" indent="0">
              <a:buNone/>
              <a:defRPr sz="800"/>
            </a:lvl2pPr>
            <a:lvl3pPr marL="715962" indent="0">
              <a:buNone/>
              <a:defRPr sz="800"/>
            </a:lvl3pPr>
            <a:lvl4pPr marL="1074738" indent="0">
              <a:buNone/>
              <a:defRPr sz="800"/>
            </a:lvl4pPr>
            <a:lvl5pPr marL="1433512" indent="0">
              <a:buNone/>
              <a:defRPr sz="800"/>
            </a:lvl5pPr>
          </a:lstStyle>
          <a:p>
            <a:pPr lvl="0"/>
            <a:r>
              <a:rPr lang="nl-NL" dirty="0"/>
              <a:t>  </a:t>
            </a:r>
          </a:p>
        </p:txBody>
      </p:sp>
    </p:spTree>
    <p:extLst>
      <p:ext uri="{BB962C8B-B14F-4D97-AF65-F5344CB8AC3E}">
        <p14:creationId xmlns:p14="http://schemas.microsoft.com/office/powerpoint/2010/main" val="107825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t>Naam afdeling of A-merk</a:t>
            </a: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pPr/>
              <a:t>‹#›</a:t>
            </a:fld>
            <a:endParaRPr lang="nl-NL"/>
          </a:p>
        </p:txBody>
      </p:sp>
      <p:sp>
        <p:nvSpPr>
          <p:cNvPr id="7" name="Tijdelijke aanduiding voor tabel 6"/>
          <p:cNvSpPr>
            <a:spLocks noGrp="1"/>
          </p:cNvSpPr>
          <p:nvPr>
            <p:ph type="tbl" sz="quarter" idx="13"/>
          </p:nvPr>
        </p:nvSpPr>
        <p:spPr>
          <a:xfrm>
            <a:off x="360363" y="1296000"/>
            <a:ext cx="8326437" cy="4309230"/>
          </a:xfrm>
        </p:spPr>
        <p:txBody>
          <a:bodyPr/>
          <a:lstStyle/>
          <a:p>
            <a:endParaRPr lang="nl-NL"/>
          </a:p>
        </p:txBody>
      </p:sp>
      <p:pic>
        <p:nvPicPr>
          <p:cNvPr id="8" name="Afbeelding 7" descr="UM40_RGB_B_blauw.png"/>
          <p:cNvPicPr>
            <a:picLocks noChangeAspect="1"/>
          </p:cNvPicPr>
          <p:nvPr userDrawn="1"/>
        </p:nvPicPr>
        <p:blipFill rotWithShape="1">
          <a:blip r:embed="rId2">
            <a:extLst>
              <a:ext uri="{28A0092B-C50C-407E-A947-70E740481C1C}">
                <a14:useLocalDpi xmlns:a14="http://schemas.microsoft.com/office/drawing/2010/main" val="0"/>
              </a:ext>
            </a:extLst>
          </a:blip>
          <a:srcRect r="20541"/>
          <a:stretch/>
        </p:blipFill>
        <p:spPr>
          <a:xfrm>
            <a:off x="360001" y="6174000"/>
            <a:ext cx="2106474" cy="507083"/>
          </a:xfrm>
          <a:prstGeom prst="rect">
            <a:avLst/>
          </a:prstGeom>
        </p:spPr>
      </p:pic>
    </p:spTree>
    <p:extLst>
      <p:ext uri="{BB962C8B-B14F-4D97-AF65-F5344CB8AC3E}">
        <p14:creationId xmlns:p14="http://schemas.microsoft.com/office/powerpoint/2010/main" val="26213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59999" y="414260"/>
            <a:ext cx="8326799" cy="7560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359999" y="1296000"/>
            <a:ext cx="8326799" cy="3627080"/>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3234467" y="6318628"/>
            <a:ext cx="914465" cy="365125"/>
          </a:xfrm>
          <a:prstGeom prst="rect">
            <a:avLst/>
          </a:prstGeom>
        </p:spPr>
        <p:txBody>
          <a:bodyPr vert="horz" lIns="0" tIns="0" rIns="0" bIns="0" rtlCol="0" anchor="t" anchorCtr="0"/>
          <a:lstStyle>
            <a:lvl1pPr algn="r">
              <a:defRPr sz="1000">
                <a:solidFill>
                  <a:schemeClr val="tx1"/>
                </a:solidFill>
                <a:latin typeface="+mj-lt"/>
                <a:cs typeface="Verdana"/>
              </a:defRPr>
            </a:lvl1pPr>
          </a:lstStyle>
          <a:p>
            <a:endParaRPr lang="nl-NL" dirty="0"/>
          </a:p>
        </p:txBody>
      </p:sp>
      <p:sp>
        <p:nvSpPr>
          <p:cNvPr id="5" name="Tijdelijke aanduiding voor voettekst 4"/>
          <p:cNvSpPr>
            <a:spLocks noGrp="1"/>
          </p:cNvSpPr>
          <p:nvPr>
            <p:ph type="ftr" sz="quarter" idx="3"/>
          </p:nvPr>
        </p:nvSpPr>
        <p:spPr>
          <a:xfrm>
            <a:off x="4217546" y="6318628"/>
            <a:ext cx="3977658"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r>
              <a:rPr lang="nl-NL"/>
              <a:t>Naam afdeling of A-merk</a:t>
            </a:r>
            <a:endParaRPr lang="nl-NL" dirty="0"/>
          </a:p>
        </p:txBody>
      </p:sp>
      <p:sp>
        <p:nvSpPr>
          <p:cNvPr id="6" name="Tijdelijke aanduiding voor dianummer 5"/>
          <p:cNvSpPr>
            <a:spLocks noGrp="1"/>
          </p:cNvSpPr>
          <p:nvPr>
            <p:ph type="sldNum" sz="quarter" idx="4"/>
          </p:nvPr>
        </p:nvSpPr>
        <p:spPr>
          <a:xfrm>
            <a:off x="8316141" y="6318399"/>
            <a:ext cx="370657"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fld id="{09B7AD4A-C94A-7B42-9E17-606C7F366C4B}" type="slidenum">
              <a:rPr lang="nl-NL" smtClean="0"/>
              <a:pPr/>
              <a:t>‹#›</a:t>
            </a:fld>
            <a:endParaRPr lang="nl-NL" dirty="0"/>
          </a:p>
        </p:txBody>
      </p:sp>
    </p:spTree>
    <p:extLst>
      <p:ext uri="{BB962C8B-B14F-4D97-AF65-F5344CB8AC3E}">
        <p14:creationId xmlns:p14="http://schemas.microsoft.com/office/powerpoint/2010/main" val="18258159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5" r:id="rId5"/>
    <p:sldLayoutId id="2147483656" r:id="rId6"/>
    <p:sldLayoutId id="2147483663" r:id="rId7"/>
    <p:sldLayoutId id="2147483659" r:id="rId8"/>
    <p:sldLayoutId id="2147483654" r:id="rId9"/>
    <p:sldLayoutId id="2147483664" r:id="rId10"/>
  </p:sldLayoutIdLst>
  <p:hf sldNum="0" hdr="0" ftr="0" dt="0"/>
  <p:txStyles>
    <p:titleStyle>
      <a:lvl1pPr algn="l" defTabSz="457200" rtl="0" eaLnBrk="1" latinLnBrk="0" hangingPunct="1">
        <a:spcBef>
          <a:spcPct val="0"/>
        </a:spcBef>
        <a:buNone/>
        <a:defRPr sz="3600" b="1" kern="1200">
          <a:solidFill>
            <a:schemeClr val="tx2"/>
          </a:solidFill>
          <a:latin typeface="+mj-lt"/>
          <a:ea typeface="+mj-ea"/>
          <a:cs typeface="Verdana"/>
        </a:defRPr>
      </a:lvl1pPr>
    </p:titleStyle>
    <p:bodyStyle>
      <a:lvl1pPr marL="342900" indent="-342900" algn="l" defTabSz="457200" rtl="0" eaLnBrk="1" latinLnBrk="0" hangingPunct="1">
        <a:spcBef>
          <a:spcPts val="0"/>
        </a:spcBef>
        <a:buFont typeface="Arial"/>
        <a:buChar char="•"/>
        <a:defRPr sz="3600" kern="1200">
          <a:solidFill>
            <a:schemeClr val="tx1"/>
          </a:solidFill>
          <a:latin typeface="+mj-lt"/>
          <a:ea typeface="+mn-ea"/>
          <a:cs typeface="Verdana"/>
        </a:defRPr>
      </a:lvl1pPr>
      <a:lvl2pPr marL="717550" indent="-358775" algn="l" defTabSz="457200" rtl="0" eaLnBrk="1" latinLnBrk="0" hangingPunct="1">
        <a:spcBef>
          <a:spcPts val="0"/>
        </a:spcBef>
        <a:buFont typeface="Lucida Grande"/>
        <a:buChar char="-"/>
        <a:defRPr sz="3200" kern="1200">
          <a:solidFill>
            <a:schemeClr val="tx1"/>
          </a:solidFill>
          <a:latin typeface="+mj-lt"/>
          <a:ea typeface="+mn-ea"/>
          <a:cs typeface="Verdana"/>
        </a:defRPr>
      </a:lvl2pPr>
      <a:lvl3pPr marL="1073150" indent="-357188" algn="l" defTabSz="457200" rtl="0" eaLnBrk="1" latinLnBrk="0" hangingPunct="1">
        <a:spcBef>
          <a:spcPts val="0"/>
        </a:spcBef>
        <a:buFont typeface="Lucida Grande"/>
        <a:buChar char="-"/>
        <a:defRPr sz="2800" kern="1200">
          <a:solidFill>
            <a:schemeClr val="tx1"/>
          </a:solidFill>
          <a:latin typeface="+mj-lt"/>
          <a:ea typeface="+mn-ea"/>
          <a:cs typeface="Verdana"/>
        </a:defRPr>
      </a:lvl3pPr>
      <a:lvl4pPr marL="1430338" indent="-355600" algn="l" defTabSz="457200" rtl="0" eaLnBrk="1" latinLnBrk="0" hangingPunct="1">
        <a:spcBef>
          <a:spcPts val="0"/>
        </a:spcBef>
        <a:buFont typeface="Lucida Grande"/>
        <a:buChar char="-"/>
        <a:defRPr sz="2400" kern="1200">
          <a:solidFill>
            <a:schemeClr val="tx1"/>
          </a:solidFill>
          <a:latin typeface="+mj-lt"/>
          <a:ea typeface="+mn-ea"/>
          <a:cs typeface="Verdana"/>
        </a:defRPr>
      </a:lvl4pPr>
      <a:lvl5pPr marL="1793875" indent="-360363" algn="l" defTabSz="457200" rtl="0" eaLnBrk="1" latinLnBrk="0" hangingPunct="1">
        <a:spcBef>
          <a:spcPts val="0"/>
        </a:spcBef>
        <a:buFont typeface="Lucida Grande"/>
        <a:buChar char="-"/>
        <a:defRPr sz="2400" kern="1200">
          <a:solidFill>
            <a:schemeClr val="tx1"/>
          </a:solidFill>
          <a:latin typeface="+mj-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0"/>
            <a:ext cx="6598342" cy="2623239"/>
          </a:xfrm>
        </p:spPr>
        <p:txBody>
          <a:bodyPr/>
          <a:lstStyle/>
          <a:p>
            <a:r>
              <a:rPr lang="en-US" sz="4000" dirty="0"/>
              <a:t>EU-</a:t>
            </a:r>
            <a:r>
              <a:rPr lang="en-US" sz="4000" dirty="0" err="1"/>
              <a:t>rechtelijke</a:t>
            </a:r>
            <a:r>
              <a:rPr lang="en-US" sz="4000" dirty="0"/>
              <a:t> </a:t>
            </a:r>
            <a:r>
              <a:rPr lang="en-US" sz="4000" dirty="0" err="1"/>
              <a:t>en</a:t>
            </a:r>
            <a:r>
              <a:rPr lang="en-US" sz="4000" dirty="0"/>
              <a:t> </a:t>
            </a:r>
            <a:r>
              <a:rPr lang="en-US" sz="4000" dirty="0" err="1"/>
              <a:t>grensoverschrijdende</a:t>
            </a:r>
            <a:r>
              <a:rPr lang="en-US" sz="4000" dirty="0"/>
              <a:t> </a:t>
            </a:r>
            <a:r>
              <a:rPr lang="en-US" sz="4000" dirty="0" err="1"/>
              <a:t>aspecten</a:t>
            </a:r>
            <a:r>
              <a:rPr lang="en-US" sz="4000" dirty="0"/>
              <a:t> van </a:t>
            </a:r>
            <a:r>
              <a:rPr lang="en-US" sz="4000" dirty="0" err="1"/>
              <a:t>onroerend</a:t>
            </a:r>
            <a:r>
              <a:rPr lang="en-US" sz="4000" dirty="0"/>
              <a:t> </a:t>
            </a:r>
            <a:r>
              <a:rPr lang="en-US" sz="4000" dirty="0" err="1"/>
              <a:t>goed</a:t>
            </a:r>
            <a:r>
              <a:rPr lang="en-US" sz="4000" dirty="0"/>
              <a:t> </a:t>
            </a:r>
            <a:r>
              <a:rPr lang="en-US" sz="4000" dirty="0" err="1"/>
              <a:t>vanuit</a:t>
            </a:r>
            <a:r>
              <a:rPr lang="en-US" sz="4000" dirty="0"/>
              <a:t> </a:t>
            </a:r>
            <a:r>
              <a:rPr lang="en-US" sz="4000" dirty="0" err="1"/>
              <a:t>Nederlands</a:t>
            </a:r>
            <a:r>
              <a:rPr lang="en-US" sz="4000" dirty="0"/>
              <a:t> </a:t>
            </a:r>
            <a:r>
              <a:rPr lang="en-US" sz="4000" dirty="0" err="1"/>
              <a:t>perspectief</a:t>
            </a:r>
            <a:endParaRPr lang="nl-NL" sz="4000" b="0" dirty="0">
              <a:solidFill>
                <a:srgbClr val="00142E"/>
              </a:solidFill>
            </a:endParaRPr>
          </a:p>
        </p:txBody>
      </p:sp>
      <p:sp>
        <p:nvSpPr>
          <p:cNvPr id="3" name="Subtitel 2"/>
          <p:cNvSpPr>
            <a:spLocks noGrp="1"/>
          </p:cNvSpPr>
          <p:nvPr>
            <p:ph type="subTitle" idx="1"/>
          </p:nvPr>
        </p:nvSpPr>
        <p:spPr>
          <a:xfrm>
            <a:off x="675991" y="3149806"/>
            <a:ext cx="4196618" cy="1752600"/>
          </a:xfrm>
        </p:spPr>
        <p:txBody>
          <a:bodyPr/>
          <a:lstStyle/>
          <a:p>
            <a:r>
              <a:rPr lang="en-US" dirty="0" err="1"/>
              <a:t>Mr.dr</a:t>
            </a:r>
            <a:r>
              <a:rPr lang="en-US" dirty="0"/>
              <a:t>. </a:t>
            </a:r>
            <a:r>
              <a:rPr lang="en-US" dirty="0" smtClean="0"/>
              <a:t>Harm van den Broek</a:t>
            </a:r>
          </a:p>
          <a:p>
            <a:r>
              <a:rPr lang="en-US" dirty="0" smtClean="0"/>
              <a:t>Radboud Universiteit Nijmegen</a:t>
            </a:r>
            <a:endParaRPr lang="en-US" dirty="0"/>
          </a:p>
          <a:p>
            <a:r>
              <a:rPr lang="nl-NL" dirty="0"/>
              <a:t>21 maart 2019</a:t>
            </a:r>
          </a:p>
        </p:txBody>
      </p:sp>
      <p:pic>
        <p:nvPicPr>
          <p:cNvPr id="8" name="Afbeelding 7" descr="Future l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919" y="3596031"/>
            <a:ext cx="3532883" cy="3261967"/>
          </a:xfrm>
          <a:prstGeom prst="rect">
            <a:avLst/>
          </a:prstGeom>
        </p:spPr>
      </p:pic>
    </p:spTree>
    <p:extLst>
      <p:ext uri="{BB962C8B-B14F-4D97-AF65-F5344CB8AC3E}">
        <p14:creationId xmlns:p14="http://schemas.microsoft.com/office/powerpoint/2010/main" val="398857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Schumacker</a:t>
            </a:r>
            <a:endParaRPr lang="en-US" dirty="0"/>
          </a:p>
        </p:txBody>
      </p:sp>
      <p:pic>
        <p:nvPicPr>
          <p:cNvPr id="4" name="Content Placeholder 12">
            <a:extLst>
              <a:ext uri="{FF2B5EF4-FFF2-40B4-BE49-F238E27FC236}">
                <a16:creationId xmlns="" xmlns:a16="http://schemas.microsoft.com/office/drawing/2014/main" id="{F25AEAAB-35D8-4DE3-8CB5-7AA11A5FF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4988" y="1944160"/>
            <a:ext cx="263761" cy="248023"/>
          </a:xfrm>
          <a:prstGeom prst="rect">
            <a:avLst/>
          </a:prstGeom>
          <a:noFill/>
        </p:spPr>
      </p:pic>
      <p:cxnSp>
        <p:nvCxnSpPr>
          <p:cNvPr id="5" name="Straight Connector 4">
            <a:extLst>
              <a:ext uri="{FF2B5EF4-FFF2-40B4-BE49-F238E27FC236}">
                <a16:creationId xmlns="" xmlns:a16="http://schemas.microsoft.com/office/drawing/2014/main" id="{B0F0E8BD-7FC8-4D39-AE1E-AA842F263D93}"/>
              </a:ext>
            </a:extLst>
          </p:cNvPr>
          <p:cNvCxnSpPr>
            <a:cxnSpLocks/>
          </p:cNvCxnSpPr>
          <p:nvPr/>
        </p:nvCxnSpPr>
        <p:spPr>
          <a:xfrm>
            <a:off x="4386871" y="1944160"/>
            <a:ext cx="0" cy="2107723"/>
          </a:xfrm>
          <a:prstGeom prst="line">
            <a:avLst/>
          </a:prstGeom>
          <a:noFill/>
          <a:ln w="6350" cap="flat" cmpd="sng" algn="ctr">
            <a:solidFill>
              <a:sysClr val="windowText" lastClr="000000"/>
            </a:solidFill>
            <a:prstDash val="dash"/>
            <a:miter lim="800000"/>
          </a:ln>
          <a:effectLst/>
        </p:spPr>
      </p:cxnSp>
      <p:pic>
        <p:nvPicPr>
          <p:cNvPr id="6" name="Picture 5">
            <a:extLst>
              <a:ext uri="{FF2B5EF4-FFF2-40B4-BE49-F238E27FC236}">
                <a16:creationId xmlns="" xmlns:a16="http://schemas.microsoft.com/office/drawing/2014/main" id="{BA8EBB90-7FA4-45CB-BEB9-38CE2D19D43E}"/>
              </a:ext>
            </a:extLst>
          </p:cNvPr>
          <p:cNvPicPr>
            <a:picLocks noChangeAspect="1"/>
          </p:cNvPicPr>
          <p:nvPr/>
        </p:nvPicPr>
        <p:blipFill>
          <a:blip r:embed="rId3"/>
          <a:stretch>
            <a:fillRect/>
          </a:stretch>
        </p:blipFill>
        <p:spPr>
          <a:xfrm>
            <a:off x="5082958" y="2485776"/>
            <a:ext cx="1123910" cy="1283798"/>
          </a:xfrm>
          <a:prstGeom prst="rect">
            <a:avLst/>
          </a:prstGeom>
        </p:spPr>
      </p:pic>
      <p:pic>
        <p:nvPicPr>
          <p:cNvPr id="7" name="Picture 6">
            <a:extLst>
              <a:ext uri="{FF2B5EF4-FFF2-40B4-BE49-F238E27FC236}">
                <a16:creationId xmlns="" xmlns:a16="http://schemas.microsoft.com/office/drawing/2014/main" id="{EF4859E5-B8FA-4106-8F28-707F47A9B185}"/>
              </a:ext>
            </a:extLst>
          </p:cNvPr>
          <p:cNvPicPr>
            <a:picLocks noChangeAspect="1"/>
          </p:cNvPicPr>
          <p:nvPr/>
        </p:nvPicPr>
        <p:blipFill>
          <a:blip r:embed="rId4"/>
          <a:stretch>
            <a:fillRect/>
          </a:stretch>
        </p:blipFill>
        <p:spPr>
          <a:xfrm>
            <a:off x="3224439" y="2485776"/>
            <a:ext cx="682823" cy="1283798"/>
          </a:xfrm>
          <a:prstGeom prst="rect">
            <a:avLst/>
          </a:prstGeom>
        </p:spPr>
      </p:pic>
      <p:cxnSp>
        <p:nvCxnSpPr>
          <p:cNvPr id="8" name="Straight Arrow Connector 7">
            <a:extLst>
              <a:ext uri="{FF2B5EF4-FFF2-40B4-BE49-F238E27FC236}">
                <a16:creationId xmlns="" xmlns:a16="http://schemas.microsoft.com/office/drawing/2014/main" id="{507F15DF-8D76-498D-B262-F02D49F8AFC7}"/>
              </a:ext>
            </a:extLst>
          </p:cNvPr>
          <p:cNvCxnSpPr/>
          <p:nvPr/>
        </p:nvCxnSpPr>
        <p:spPr bwMode="auto">
          <a:xfrm>
            <a:off x="4067131" y="3144640"/>
            <a:ext cx="819194" cy="0"/>
          </a:xfrm>
          <a:prstGeom prst="straightConnector1">
            <a:avLst/>
          </a:prstGeom>
          <a:noFill/>
          <a:ln w="38100" cap="flat" cmpd="sng" algn="ctr">
            <a:solidFill>
              <a:schemeClr val="tx1"/>
            </a:solidFill>
            <a:prstDash val="solid"/>
            <a:round/>
            <a:headEnd type="triangle" w="med" len="med"/>
            <a:tailEnd type="none"/>
          </a:ln>
          <a:effectLst/>
        </p:spPr>
      </p:cxnSp>
      <p:sp>
        <p:nvSpPr>
          <p:cNvPr id="9" name="TextBox 8">
            <a:extLst>
              <a:ext uri="{FF2B5EF4-FFF2-40B4-BE49-F238E27FC236}">
                <a16:creationId xmlns="" xmlns:a16="http://schemas.microsoft.com/office/drawing/2014/main" id="{D90D4A5D-125B-41CD-8F64-0769B3B02124}"/>
              </a:ext>
            </a:extLst>
          </p:cNvPr>
          <p:cNvSpPr txBox="1"/>
          <p:nvPr/>
        </p:nvSpPr>
        <p:spPr>
          <a:xfrm>
            <a:off x="2551463" y="2192183"/>
            <a:ext cx="672975" cy="267317"/>
          </a:xfrm>
          <a:prstGeom prst="rect">
            <a:avLst/>
          </a:prstGeom>
          <a:noFill/>
        </p:spPr>
        <p:txBody>
          <a:bodyPr wrap="square" rtlCol="0">
            <a:spAutoFit/>
          </a:bodyPr>
          <a:lstStyle/>
          <a:p>
            <a:r>
              <a:rPr lang="nl-NL" sz="1137" dirty="0"/>
              <a:t>Werk</a:t>
            </a:r>
            <a:endParaRPr lang="en-US" sz="1137" dirty="0"/>
          </a:p>
        </p:txBody>
      </p:sp>
      <p:sp>
        <p:nvSpPr>
          <p:cNvPr id="13" name="TextBox 12">
            <a:extLst>
              <a:ext uri="{FF2B5EF4-FFF2-40B4-BE49-F238E27FC236}">
                <a16:creationId xmlns="" xmlns:a16="http://schemas.microsoft.com/office/drawing/2014/main" id="{84EC475F-9C4C-4CEB-89C0-7B235ABF382F}"/>
              </a:ext>
            </a:extLst>
          </p:cNvPr>
          <p:cNvSpPr txBox="1"/>
          <p:nvPr/>
        </p:nvSpPr>
        <p:spPr>
          <a:xfrm>
            <a:off x="5954011" y="2192183"/>
            <a:ext cx="672975" cy="267317"/>
          </a:xfrm>
          <a:prstGeom prst="rect">
            <a:avLst/>
          </a:prstGeom>
          <a:noFill/>
        </p:spPr>
        <p:txBody>
          <a:bodyPr wrap="square" rtlCol="0">
            <a:spAutoFit/>
          </a:bodyPr>
          <a:lstStyle/>
          <a:p>
            <a:r>
              <a:rPr lang="nl-NL" sz="1137" dirty="0"/>
              <a:t>Woon</a:t>
            </a:r>
            <a:endParaRPr lang="en-US" sz="1137" dirty="0"/>
          </a:p>
        </p:txBody>
      </p:sp>
      <p:pic>
        <p:nvPicPr>
          <p:cNvPr id="3" name="Picture 2">
            <a:extLst>
              <a:ext uri="{FF2B5EF4-FFF2-40B4-BE49-F238E27FC236}">
                <a16:creationId xmlns="" xmlns:a16="http://schemas.microsoft.com/office/drawing/2014/main" id="{A647B0CD-FE0E-4D65-835E-63BCD972D2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347" y="1944160"/>
            <a:ext cx="318473" cy="207007"/>
          </a:xfrm>
          <a:prstGeom prst="rect">
            <a:avLst/>
          </a:prstGeom>
        </p:spPr>
      </p:pic>
      <p:sp>
        <p:nvSpPr>
          <p:cNvPr id="14" name="TextBox 13">
            <a:extLst>
              <a:ext uri="{FF2B5EF4-FFF2-40B4-BE49-F238E27FC236}">
                <a16:creationId xmlns="" xmlns:a16="http://schemas.microsoft.com/office/drawing/2014/main" id="{EB81CA0D-DE26-4302-8958-C8ABF2E2D246}"/>
              </a:ext>
            </a:extLst>
          </p:cNvPr>
          <p:cNvSpPr txBox="1"/>
          <p:nvPr/>
        </p:nvSpPr>
        <p:spPr>
          <a:xfrm>
            <a:off x="1190127" y="4738852"/>
            <a:ext cx="6365076" cy="1384995"/>
          </a:xfrm>
          <a:prstGeom prst="rect">
            <a:avLst/>
          </a:prstGeom>
          <a:noFill/>
        </p:spPr>
        <p:txBody>
          <a:bodyPr wrap="none" lIns="0" tIns="0" rIns="0" bIns="0" rtlCol="0">
            <a:spAutoFit/>
          </a:bodyPr>
          <a:lstStyle/>
          <a:p>
            <a:pPr>
              <a:spcBef>
                <a:spcPts val="600"/>
              </a:spcBef>
              <a:buClr>
                <a:schemeClr val="tx2"/>
              </a:buClr>
            </a:pPr>
            <a:r>
              <a:rPr lang="en-US" sz="1400" dirty="0" err="1">
                <a:solidFill>
                  <a:schemeClr val="tx1"/>
                </a:solidFill>
              </a:rPr>
              <a:t>Hoofdregel</a:t>
            </a:r>
            <a:r>
              <a:rPr lang="en-US" sz="1400" dirty="0">
                <a:solidFill>
                  <a:schemeClr val="tx1"/>
                </a:solidFill>
              </a:rPr>
              <a:t>: </a:t>
            </a:r>
            <a:r>
              <a:rPr lang="en-US" sz="1400" dirty="0" err="1">
                <a:solidFill>
                  <a:schemeClr val="tx1"/>
                </a:solidFill>
              </a:rPr>
              <a:t>Woonstaat</a:t>
            </a:r>
            <a:r>
              <a:rPr lang="en-US" sz="1400" dirty="0">
                <a:solidFill>
                  <a:schemeClr val="tx1"/>
                </a:solidFill>
              </a:rPr>
              <a:t> </a:t>
            </a:r>
            <a:r>
              <a:rPr lang="en-US" sz="1400" dirty="0" err="1">
                <a:solidFill>
                  <a:schemeClr val="tx1"/>
                </a:solidFill>
              </a:rPr>
              <a:t>neemt</a:t>
            </a:r>
            <a:r>
              <a:rPr lang="en-US" sz="1400" dirty="0">
                <a:solidFill>
                  <a:schemeClr val="tx1"/>
                </a:solidFill>
              </a:rPr>
              <a:t> de </a:t>
            </a:r>
            <a:r>
              <a:rPr lang="en-US" sz="1400" dirty="0" err="1">
                <a:solidFill>
                  <a:schemeClr val="tx1"/>
                </a:solidFill>
              </a:rPr>
              <a:t>persoonlijke</a:t>
            </a:r>
            <a:r>
              <a:rPr lang="en-US" sz="1400" dirty="0">
                <a:solidFill>
                  <a:schemeClr val="tx1"/>
                </a:solidFill>
              </a:rPr>
              <a:t> </a:t>
            </a:r>
            <a:r>
              <a:rPr lang="en-US" sz="1400" dirty="0" err="1">
                <a:solidFill>
                  <a:schemeClr val="tx1"/>
                </a:solidFill>
              </a:rPr>
              <a:t>draagkracht</a:t>
            </a:r>
            <a:r>
              <a:rPr lang="en-US" sz="1400" dirty="0">
                <a:solidFill>
                  <a:schemeClr val="tx1"/>
                </a:solidFill>
              </a:rPr>
              <a:t> in </a:t>
            </a:r>
            <a:r>
              <a:rPr lang="en-US" sz="1400" dirty="0" err="1">
                <a:solidFill>
                  <a:schemeClr val="tx1"/>
                </a:solidFill>
              </a:rPr>
              <a:t>aanmerking</a:t>
            </a:r>
            <a:endParaRPr lang="en-US" sz="1400" dirty="0">
              <a:solidFill>
                <a:schemeClr val="tx1"/>
              </a:solidFill>
            </a:endParaRPr>
          </a:p>
          <a:p>
            <a:pPr>
              <a:spcBef>
                <a:spcPts val="600"/>
              </a:spcBef>
              <a:buClr>
                <a:schemeClr val="tx2"/>
              </a:buClr>
            </a:pPr>
            <a:endParaRPr lang="en-US" sz="1400" dirty="0"/>
          </a:p>
          <a:p>
            <a:pPr>
              <a:spcBef>
                <a:spcPts val="600"/>
              </a:spcBef>
              <a:buClr>
                <a:schemeClr val="tx2"/>
              </a:buClr>
            </a:pPr>
            <a:r>
              <a:rPr lang="en-US" sz="1400" dirty="0" err="1">
                <a:solidFill>
                  <a:schemeClr val="tx1"/>
                </a:solidFill>
              </a:rPr>
              <a:t>Schumacker</a:t>
            </a:r>
            <a:r>
              <a:rPr lang="en-US" sz="1400" dirty="0">
                <a:solidFill>
                  <a:schemeClr val="tx1"/>
                </a:solidFill>
              </a:rPr>
              <a:t>: </a:t>
            </a:r>
            <a:r>
              <a:rPr lang="en-US" sz="1400" dirty="0" err="1">
                <a:solidFill>
                  <a:schemeClr val="tx1"/>
                </a:solidFill>
              </a:rPr>
              <a:t>Werkstaat</a:t>
            </a:r>
            <a:r>
              <a:rPr lang="en-US" sz="1400" dirty="0">
                <a:solidFill>
                  <a:schemeClr val="tx1"/>
                </a:solidFill>
              </a:rPr>
              <a:t> </a:t>
            </a:r>
            <a:r>
              <a:rPr lang="en-US" sz="1400" dirty="0" err="1">
                <a:solidFill>
                  <a:schemeClr val="tx1"/>
                </a:solidFill>
              </a:rPr>
              <a:t>moet</a:t>
            </a:r>
            <a:r>
              <a:rPr lang="en-US" sz="1400" dirty="0">
                <a:solidFill>
                  <a:schemeClr val="tx1"/>
                </a:solidFill>
              </a:rPr>
              <a:t> </a:t>
            </a:r>
            <a:r>
              <a:rPr lang="en-US" sz="1400" dirty="0" err="1">
                <a:solidFill>
                  <a:schemeClr val="tx1"/>
                </a:solidFill>
              </a:rPr>
              <a:t>niet-ingezetene</a:t>
            </a:r>
            <a:r>
              <a:rPr lang="en-US" sz="1400" dirty="0">
                <a:solidFill>
                  <a:schemeClr val="tx1"/>
                </a:solidFill>
              </a:rPr>
              <a:t> </a:t>
            </a:r>
            <a:r>
              <a:rPr lang="en-US" sz="1400" dirty="0" err="1">
                <a:solidFill>
                  <a:schemeClr val="tx1"/>
                </a:solidFill>
              </a:rPr>
              <a:t>inwonerbehandeling</a:t>
            </a:r>
            <a:r>
              <a:rPr lang="en-US" sz="1400" dirty="0">
                <a:solidFill>
                  <a:schemeClr val="tx1"/>
                </a:solidFill>
              </a:rPr>
              <a:t> </a:t>
            </a:r>
            <a:r>
              <a:rPr lang="en-US" sz="1400" dirty="0" err="1">
                <a:solidFill>
                  <a:schemeClr val="tx1"/>
                </a:solidFill>
              </a:rPr>
              <a:t>geven</a:t>
            </a:r>
            <a:r>
              <a:rPr lang="en-US" sz="1400" dirty="0">
                <a:solidFill>
                  <a:schemeClr val="tx1"/>
                </a:solidFill>
              </a:rPr>
              <a:t> </a:t>
            </a:r>
            <a:r>
              <a:rPr lang="en-US" sz="1400" dirty="0" err="1">
                <a:solidFill>
                  <a:schemeClr val="tx1"/>
                </a:solidFill>
              </a:rPr>
              <a:t>indien</a:t>
            </a:r>
            <a:r>
              <a:rPr lang="en-US" sz="1400" dirty="0">
                <a:solidFill>
                  <a:schemeClr val="tx1"/>
                </a:solidFill>
              </a:rPr>
              <a:t>:</a:t>
            </a:r>
          </a:p>
          <a:p>
            <a:pPr>
              <a:spcBef>
                <a:spcPts val="600"/>
              </a:spcBef>
              <a:buClr>
                <a:schemeClr val="tx2"/>
              </a:buClr>
            </a:pPr>
            <a:r>
              <a:rPr lang="en-US" sz="1400" dirty="0">
                <a:solidFill>
                  <a:schemeClr val="tx1"/>
                </a:solidFill>
              </a:rPr>
              <a:t>	a. de </a:t>
            </a:r>
            <a:r>
              <a:rPr lang="en-US" sz="1400" dirty="0" err="1">
                <a:solidFill>
                  <a:schemeClr val="tx1"/>
                </a:solidFill>
              </a:rPr>
              <a:t>niet-ingezetene</a:t>
            </a:r>
            <a:r>
              <a:rPr lang="en-US" sz="1400" dirty="0">
                <a:solidFill>
                  <a:schemeClr val="tx1"/>
                </a:solidFill>
              </a:rPr>
              <a:t> </a:t>
            </a:r>
            <a:r>
              <a:rPr lang="en-US" sz="1400" dirty="0" err="1">
                <a:solidFill>
                  <a:schemeClr val="tx1"/>
                </a:solidFill>
              </a:rPr>
              <a:t>geen</a:t>
            </a:r>
            <a:r>
              <a:rPr lang="en-US" sz="1400" dirty="0">
                <a:solidFill>
                  <a:schemeClr val="tx1"/>
                </a:solidFill>
              </a:rPr>
              <a:t> </a:t>
            </a:r>
            <a:r>
              <a:rPr lang="en-US" sz="1400" dirty="0" err="1">
                <a:solidFill>
                  <a:schemeClr val="tx1"/>
                </a:solidFill>
              </a:rPr>
              <a:t>inkomsten</a:t>
            </a:r>
            <a:r>
              <a:rPr lang="en-US" sz="1400" dirty="0">
                <a:solidFill>
                  <a:schemeClr val="tx1"/>
                </a:solidFill>
              </a:rPr>
              <a:t> van </a:t>
            </a:r>
            <a:r>
              <a:rPr lang="en-US" sz="1400" dirty="0" err="1">
                <a:solidFill>
                  <a:schemeClr val="tx1"/>
                </a:solidFill>
              </a:rPr>
              <a:t>betekenis</a:t>
            </a:r>
            <a:r>
              <a:rPr lang="en-US" sz="1400" dirty="0">
                <a:solidFill>
                  <a:schemeClr val="tx1"/>
                </a:solidFill>
              </a:rPr>
              <a:t> </a:t>
            </a:r>
            <a:r>
              <a:rPr lang="en-US" sz="1400" dirty="0" err="1">
                <a:solidFill>
                  <a:schemeClr val="tx1"/>
                </a:solidFill>
              </a:rPr>
              <a:t>geniet</a:t>
            </a:r>
            <a:r>
              <a:rPr lang="en-US" sz="1400" dirty="0">
                <a:solidFill>
                  <a:schemeClr val="tx1"/>
                </a:solidFill>
              </a:rPr>
              <a:t> in de </a:t>
            </a:r>
            <a:r>
              <a:rPr lang="en-US" sz="1400" dirty="0" err="1">
                <a:solidFill>
                  <a:schemeClr val="tx1"/>
                </a:solidFill>
              </a:rPr>
              <a:t>woonstaat</a:t>
            </a:r>
            <a:r>
              <a:rPr lang="en-US" sz="1400" dirty="0"/>
              <a:t>; en,</a:t>
            </a:r>
          </a:p>
          <a:p>
            <a:pPr>
              <a:spcBef>
                <a:spcPts val="600"/>
              </a:spcBef>
              <a:buClr>
                <a:schemeClr val="tx2"/>
              </a:buClr>
            </a:pPr>
            <a:r>
              <a:rPr lang="en-US" sz="1400" dirty="0">
                <a:solidFill>
                  <a:schemeClr val="tx1"/>
                </a:solidFill>
              </a:rPr>
              <a:t>	b. het </a:t>
            </a:r>
            <a:r>
              <a:rPr lang="en-US" sz="1400" dirty="0" err="1">
                <a:solidFill>
                  <a:schemeClr val="tx1"/>
                </a:solidFill>
              </a:rPr>
              <a:t>grootste</a:t>
            </a:r>
            <a:r>
              <a:rPr lang="en-US" sz="1400" dirty="0">
                <a:solidFill>
                  <a:schemeClr val="tx1"/>
                </a:solidFill>
              </a:rPr>
              <a:t> </a:t>
            </a:r>
            <a:r>
              <a:rPr lang="en-US" sz="1400" dirty="0" err="1">
                <a:solidFill>
                  <a:schemeClr val="tx1"/>
                </a:solidFill>
              </a:rPr>
              <a:t>deel</a:t>
            </a:r>
            <a:r>
              <a:rPr lang="en-US" sz="1400" dirty="0">
                <a:solidFill>
                  <a:schemeClr val="tx1"/>
                </a:solidFill>
              </a:rPr>
              <a:t> van </a:t>
            </a:r>
            <a:r>
              <a:rPr lang="en-US" sz="1400" dirty="0" err="1">
                <a:solidFill>
                  <a:schemeClr val="tx1"/>
                </a:solidFill>
              </a:rPr>
              <a:t>zijn</a:t>
            </a:r>
            <a:r>
              <a:rPr lang="en-US" sz="1400" dirty="0">
                <a:solidFill>
                  <a:schemeClr val="tx1"/>
                </a:solidFill>
              </a:rPr>
              <a:t> </a:t>
            </a:r>
            <a:r>
              <a:rPr lang="en-US" sz="1400" dirty="0" err="1">
                <a:solidFill>
                  <a:schemeClr val="tx1"/>
                </a:solidFill>
              </a:rPr>
              <a:t>belastbaar</a:t>
            </a:r>
            <a:r>
              <a:rPr lang="en-US" sz="1400" dirty="0">
                <a:solidFill>
                  <a:schemeClr val="tx1"/>
                </a:solidFill>
              </a:rPr>
              <a:t> </a:t>
            </a:r>
            <a:r>
              <a:rPr lang="en-US" sz="1400" dirty="0" err="1">
                <a:solidFill>
                  <a:schemeClr val="tx1"/>
                </a:solidFill>
              </a:rPr>
              <a:t>inkomen</a:t>
            </a:r>
            <a:r>
              <a:rPr lang="en-US" sz="1400" dirty="0">
                <a:solidFill>
                  <a:schemeClr val="tx1"/>
                </a:solidFill>
              </a:rPr>
              <a:t> </a:t>
            </a:r>
            <a:r>
              <a:rPr lang="en-US" sz="1400" dirty="0" err="1">
                <a:solidFill>
                  <a:schemeClr val="tx1"/>
                </a:solidFill>
              </a:rPr>
              <a:t>verwerft</a:t>
            </a:r>
            <a:r>
              <a:rPr lang="en-US" sz="1400" dirty="0">
                <a:solidFill>
                  <a:schemeClr val="tx1"/>
                </a:solidFill>
              </a:rPr>
              <a:t> in </a:t>
            </a:r>
            <a:r>
              <a:rPr lang="en-US" sz="1400" dirty="0" err="1">
                <a:solidFill>
                  <a:schemeClr val="tx1"/>
                </a:solidFill>
              </a:rPr>
              <a:t>een</a:t>
            </a:r>
            <a:r>
              <a:rPr lang="en-US" sz="1400" dirty="0">
                <a:solidFill>
                  <a:schemeClr val="tx1"/>
                </a:solidFill>
              </a:rPr>
              <a:t> </a:t>
            </a:r>
            <a:r>
              <a:rPr lang="en-US" sz="1400" dirty="0" err="1">
                <a:solidFill>
                  <a:schemeClr val="tx1"/>
                </a:solidFill>
              </a:rPr>
              <a:t>andere</a:t>
            </a:r>
            <a:r>
              <a:rPr lang="en-US" sz="1400" dirty="0">
                <a:solidFill>
                  <a:schemeClr val="tx1"/>
                </a:solidFill>
              </a:rPr>
              <a:t> </a:t>
            </a:r>
            <a:r>
              <a:rPr lang="en-US" sz="1400" dirty="0" err="1">
                <a:solidFill>
                  <a:schemeClr val="tx1"/>
                </a:solidFill>
              </a:rPr>
              <a:t>staat</a:t>
            </a:r>
            <a:r>
              <a:rPr lang="en-US" sz="1400" dirty="0">
                <a:solidFill>
                  <a:schemeClr val="tx1"/>
                </a:solidFill>
              </a:rPr>
              <a:t> </a:t>
            </a:r>
            <a:endParaRPr lang="nl-NL" sz="1400" dirty="0">
              <a:solidFill>
                <a:schemeClr val="tx1"/>
              </a:solidFill>
            </a:endParaRPr>
          </a:p>
        </p:txBody>
      </p:sp>
      <p:sp>
        <p:nvSpPr>
          <p:cNvPr id="15" name="TextBox 14">
            <a:extLst>
              <a:ext uri="{FF2B5EF4-FFF2-40B4-BE49-F238E27FC236}">
                <a16:creationId xmlns="" xmlns:a16="http://schemas.microsoft.com/office/drawing/2014/main" id="{B14A7782-15CB-4BCE-BB6B-5553835E89A4}"/>
              </a:ext>
            </a:extLst>
          </p:cNvPr>
          <p:cNvSpPr txBox="1"/>
          <p:nvPr/>
        </p:nvSpPr>
        <p:spPr>
          <a:xfrm>
            <a:off x="1704975" y="3603491"/>
            <a:ext cx="2362155" cy="446276"/>
          </a:xfrm>
          <a:prstGeom prst="rect">
            <a:avLst/>
          </a:prstGeom>
          <a:noFill/>
        </p:spPr>
        <p:txBody>
          <a:bodyPr wrap="square" lIns="0" tIns="0" rIns="0" bIns="0" rtlCol="0">
            <a:spAutoFit/>
          </a:bodyPr>
          <a:lstStyle/>
          <a:p>
            <a:pPr>
              <a:spcBef>
                <a:spcPts val="600"/>
              </a:spcBef>
              <a:buClr>
                <a:schemeClr val="tx2"/>
              </a:buClr>
            </a:pPr>
            <a:r>
              <a:rPr lang="en-US" sz="1200" dirty="0" err="1">
                <a:solidFill>
                  <a:schemeClr val="tx1"/>
                </a:solidFill>
              </a:rPr>
              <a:t>Geen</a:t>
            </a:r>
            <a:r>
              <a:rPr lang="en-US" sz="1200" dirty="0">
                <a:solidFill>
                  <a:schemeClr val="tx1"/>
                </a:solidFill>
              </a:rPr>
              <a:t> splitting-</a:t>
            </a:r>
            <a:r>
              <a:rPr lang="en-US" sz="1200" dirty="0" err="1">
                <a:solidFill>
                  <a:schemeClr val="tx1"/>
                </a:solidFill>
              </a:rPr>
              <a:t>tarief</a:t>
            </a:r>
            <a:endParaRPr lang="en-US" sz="1200" dirty="0">
              <a:solidFill>
                <a:schemeClr val="tx1"/>
              </a:solidFill>
            </a:endParaRPr>
          </a:p>
          <a:p>
            <a:pPr>
              <a:spcBef>
                <a:spcPts val="600"/>
              </a:spcBef>
              <a:buClr>
                <a:schemeClr val="tx2"/>
              </a:buClr>
            </a:pPr>
            <a:r>
              <a:rPr lang="en-US" sz="1200" dirty="0" err="1"/>
              <a:t>Geen</a:t>
            </a:r>
            <a:r>
              <a:rPr lang="en-US" sz="1200" dirty="0"/>
              <a:t> </a:t>
            </a:r>
            <a:r>
              <a:rPr lang="en-US" sz="1200" dirty="0" err="1"/>
              <a:t>persoonlijke</a:t>
            </a:r>
            <a:r>
              <a:rPr lang="en-US" sz="1200" dirty="0"/>
              <a:t> </a:t>
            </a:r>
            <a:r>
              <a:rPr lang="en-US" sz="1200" dirty="0" err="1"/>
              <a:t>aftrekposten</a:t>
            </a:r>
            <a:endParaRPr lang="nl-NL" sz="1200" dirty="0">
              <a:solidFill>
                <a:schemeClr val="tx1"/>
              </a:solidFill>
            </a:endParaRPr>
          </a:p>
        </p:txBody>
      </p:sp>
    </p:spTree>
    <p:extLst>
      <p:ext uri="{BB962C8B-B14F-4D97-AF65-F5344CB8AC3E}">
        <p14:creationId xmlns:p14="http://schemas.microsoft.com/office/powerpoint/2010/main" val="284747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Renneberg</a:t>
            </a:r>
            <a:endParaRPr lang="en-US" dirty="0"/>
          </a:p>
        </p:txBody>
      </p:sp>
      <p:pic>
        <p:nvPicPr>
          <p:cNvPr id="4" name="Content Placeholder 12">
            <a:extLst>
              <a:ext uri="{FF2B5EF4-FFF2-40B4-BE49-F238E27FC236}">
                <a16:creationId xmlns="" xmlns:a16="http://schemas.microsoft.com/office/drawing/2014/main" id="{F25AEAAB-35D8-4DE3-8CB5-7AA11A5FF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4988" y="2590113"/>
            <a:ext cx="263761" cy="248023"/>
          </a:xfrm>
          <a:prstGeom prst="rect">
            <a:avLst/>
          </a:prstGeom>
          <a:noFill/>
        </p:spPr>
      </p:pic>
      <p:cxnSp>
        <p:nvCxnSpPr>
          <p:cNvPr id="5" name="Straight Connector 4">
            <a:extLst>
              <a:ext uri="{FF2B5EF4-FFF2-40B4-BE49-F238E27FC236}">
                <a16:creationId xmlns="" xmlns:a16="http://schemas.microsoft.com/office/drawing/2014/main" id="{B0F0E8BD-7FC8-4D39-AE1E-AA842F263D93}"/>
              </a:ext>
            </a:extLst>
          </p:cNvPr>
          <p:cNvCxnSpPr/>
          <p:nvPr/>
        </p:nvCxnSpPr>
        <p:spPr>
          <a:xfrm>
            <a:off x="4386872" y="2590112"/>
            <a:ext cx="23111" cy="2897170"/>
          </a:xfrm>
          <a:prstGeom prst="line">
            <a:avLst/>
          </a:prstGeom>
          <a:noFill/>
          <a:ln w="6350" cap="flat" cmpd="sng" algn="ctr">
            <a:solidFill>
              <a:sysClr val="windowText" lastClr="000000"/>
            </a:solidFill>
            <a:prstDash val="dash"/>
            <a:miter lim="800000"/>
          </a:ln>
          <a:effectLst/>
        </p:spPr>
      </p:cxnSp>
      <p:pic>
        <p:nvPicPr>
          <p:cNvPr id="6" name="Picture 5">
            <a:extLst>
              <a:ext uri="{FF2B5EF4-FFF2-40B4-BE49-F238E27FC236}">
                <a16:creationId xmlns="" xmlns:a16="http://schemas.microsoft.com/office/drawing/2014/main" id="{BA8EBB90-7FA4-45CB-BEB9-38CE2D19D43E}"/>
              </a:ext>
            </a:extLst>
          </p:cNvPr>
          <p:cNvPicPr>
            <a:picLocks noChangeAspect="1"/>
          </p:cNvPicPr>
          <p:nvPr/>
        </p:nvPicPr>
        <p:blipFill>
          <a:blip r:embed="rId3"/>
          <a:stretch>
            <a:fillRect/>
          </a:stretch>
        </p:blipFill>
        <p:spPr>
          <a:xfrm>
            <a:off x="5082958" y="3131729"/>
            <a:ext cx="1123910" cy="1283798"/>
          </a:xfrm>
          <a:prstGeom prst="rect">
            <a:avLst/>
          </a:prstGeom>
        </p:spPr>
      </p:pic>
      <p:pic>
        <p:nvPicPr>
          <p:cNvPr id="7" name="Picture 6">
            <a:extLst>
              <a:ext uri="{FF2B5EF4-FFF2-40B4-BE49-F238E27FC236}">
                <a16:creationId xmlns="" xmlns:a16="http://schemas.microsoft.com/office/drawing/2014/main" id="{EF4859E5-B8FA-4106-8F28-707F47A9B185}"/>
              </a:ext>
            </a:extLst>
          </p:cNvPr>
          <p:cNvPicPr>
            <a:picLocks noChangeAspect="1"/>
          </p:cNvPicPr>
          <p:nvPr/>
        </p:nvPicPr>
        <p:blipFill>
          <a:blip r:embed="rId4"/>
          <a:stretch>
            <a:fillRect/>
          </a:stretch>
        </p:blipFill>
        <p:spPr>
          <a:xfrm>
            <a:off x="3224439" y="3131729"/>
            <a:ext cx="682823" cy="1283798"/>
          </a:xfrm>
          <a:prstGeom prst="rect">
            <a:avLst/>
          </a:prstGeom>
        </p:spPr>
      </p:pic>
      <p:cxnSp>
        <p:nvCxnSpPr>
          <p:cNvPr id="8" name="Straight Arrow Connector 7">
            <a:extLst>
              <a:ext uri="{FF2B5EF4-FFF2-40B4-BE49-F238E27FC236}">
                <a16:creationId xmlns="" xmlns:a16="http://schemas.microsoft.com/office/drawing/2014/main" id="{507F15DF-8D76-498D-B262-F02D49F8AFC7}"/>
              </a:ext>
            </a:extLst>
          </p:cNvPr>
          <p:cNvCxnSpPr/>
          <p:nvPr/>
        </p:nvCxnSpPr>
        <p:spPr bwMode="auto">
          <a:xfrm>
            <a:off x="4067131" y="3790593"/>
            <a:ext cx="819194" cy="0"/>
          </a:xfrm>
          <a:prstGeom prst="straightConnector1">
            <a:avLst/>
          </a:prstGeom>
          <a:noFill/>
          <a:ln w="38100" cap="flat" cmpd="sng" algn="ctr">
            <a:solidFill>
              <a:schemeClr val="tx1"/>
            </a:solidFill>
            <a:prstDash val="solid"/>
            <a:round/>
            <a:headEnd type="triangle" w="med" len="med"/>
            <a:tailEnd type="none"/>
          </a:ln>
          <a:effectLst/>
        </p:spPr>
      </p:cxnSp>
      <p:sp>
        <p:nvSpPr>
          <p:cNvPr id="9" name="TextBox 8">
            <a:extLst>
              <a:ext uri="{FF2B5EF4-FFF2-40B4-BE49-F238E27FC236}">
                <a16:creationId xmlns="" xmlns:a16="http://schemas.microsoft.com/office/drawing/2014/main" id="{D90D4A5D-125B-41CD-8F64-0769B3B02124}"/>
              </a:ext>
            </a:extLst>
          </p:cNvPr>
          <p:cNvSpPr txBox="1"/>
          <p:nvPr/>
        </p:nvSpPr>
        <p:spPr>
          <a:xfrm>
            <a:off x="2551464" y="2838136"/>
            <a:ext cx="672975" cy="267317"/>
          </a:xfrm>
          <a:prstGeom prst="rect">
            <a:avLst/>
          </a:prstGeom>
          <a:noFill/>
        </p:spPr>
        <p:txBody>
          <a:bodyPr wrap="square" rtlCol="0">
            <a:spAutoFit/>
          </a:bodyPr>
          <a:lstStyle/>
          <a:p>
            <a:r>
              <a:rPr lang="nl-NL" sz="1137" dirty="0"/>
              <a:t>Werk</a:t>
            </a:r>
            <a:endParaRPr lang="en-US" sz="1137" dirty="0"/>
          </a:p>
        </p:txBody>
      </p:sp>
      <p:pic>
        <p:nvPicPr>
          <p:cNvPr id="12" name="Picture 11">
            <a:extLst>
              <a:ext uri="{FF2B5EF4-FFF2-40B4-BE49-F238E27FC236}">
                <a16:creationId xmlns="" xmlns:a16="http://schemas.microsoft.com/office/drawing/2014/main" id="{24BCCF9E-3782-4629-9C43-18BB94D30741}"/>
              </a:ext>
            </a:extLst>
          </p:cNvPr>
          <p:cNvPicPr>
            <a:picLocks noChangeAspect="1"/>
          </p:cNvPicPr>
          <p:nvPr/>
        </p:nvPicPr>
        <p:blipFill>
          <a:blip r:embed="rId5"/>
          <a:stretch>
            <a:fillRect/>
          </a:stretch>
        </p:blipFill>
        <p:spPr>
          <a:xfrm>
            <a:off x="2682368" y="2590111"/>
            <a:ext cx="288173" cy="207008"/>
          </a:xfrm>
          <a:prstGeom prst="rect">
            <a:avLst/>
          </a:prstGeom>
        </p:spPr>
      </p:pic>
      <p:sp>
        <p:nvSpPr>
          <p:cNvPr id="13" name="TextBox 12">
            <a:extLst>
              <a:ext uri="{FF2B5EF4-FFF2-40B4-BE49-F238E27FC236}">
                <a16:creationId xmlns="" xmlns:a16="http://schemas.microsoft.com/office/drawing/2014/main" id="{84EC475F-9C4C-4CEB-89C0-7B235ABF382F}"/>
              </a:ext>
            </a:extLst>
          </p:cNvPr>
          <p:cNvSpPr txBox="1"/>
          <p:nvPr/>
        </p:nvSpPr>
        <p:spPr>
          <a:xfrm>
            <a:off x="5954011" y="2838136"/>
            <a:ext cx="672975" cy="267317"/>
          </a:xfrm>
          <a:prstGeom prst="rect">
            <a:avLst/>
          </a:prstGeom>
          <a:noFill/>
        </p:spPr>
        <p:txBody>
          <a:bodyPr wrap="square" rtlCol="0">
            <a:spAutoFit/>
          </a:bodyPr>
          <a:lstStyle/>
          <a:p>
            <a:r>
              <a:rPr lang="nl-NL" sz="1137" dirty="0"/>
              <a:t>Woon</a:t>
            </a:r>
            <a:endParaRPr lang="en-US" sz="1137" dirty="0"/>
          </a:p>
        </p:txBody>
      </p:sp>
      <p:sp>
        <p:nvSpPr>
          <p:cNvPr id="14" name="TextBox 13">
            <a:extLst>
              <a:ext uri="{FF2B5EF4-FFF2-40B4-BE49-F238E27FC236}">
                <a16:creationId xmlns="" xmlns:a16="http://schemas.microsoft.com/office/drawing/2014/main" id="{7DFDD932-57EB-4BE5-8A29-75138E090D6B}"/>
              </a:ext>
            </a:extLst>
          </p:cNvPr>
          <p:cNvSpPr txBox="1"/>
          <p:nvPr/>
        </p:nvSpPr>
        <p:spPr>
          <a:xfrm>
            <a:off x="2282778" y="4446417"/>
            <a:ext cx="1889171" cy="492443"/>
          </a:xfrm>
          <a:prstGeom prst="rect">
            <a:avLst/>
          </a:prstGeom>
          <a:noFill/>
        </p:spPr>
        <p:txBody>
          <a:bodyPr wrap="square" lIns="0" tIns="0" rIns="0" bIns="0" rtlCol="0">
            <a:spAutoFit/>
          </a:bodyPr>
          <a:lstStyle/>
          <a:p>
            <a:pPr>
              <a:spcBef>
                <a:spcPts val="600"/>
              </a:spcBef>
              <a:buClr>
                <a:schemeClr val="tx2"/>
              </a:buClr>
            </a:pPr>
            <a:r>
              <a:rPr lang="en-US" sz="1600" dirty="0" err="1">
                <a:solidFill>
                  <a:schemeClr val="tx1"/>
                </a:solidFill>
              </a:rPr>
              <a:t>Geen</a:t>
            </a:r>
            <a:r>
              <a:rPr lang="en-US" sz="1600" dirty="0">
                <a:solidFill>
                  <a:schemeClr val="tx1"/>
                </a:solidFill>
              </a:rPr>
              <a:t> </a:t>
            </a:r>
            <a:r>
              <a:rPr lang="en-US" sz="1600" dirty="0" err="1">
                <a:solidFill>
                  <a:schemeClr val="tx1"/>
                </a:solidFill>
              </a:rPr>
              <a:t>hypotheekrenteaftrek</a:t>
            </a:r>
            <a:endParaRPr lang="nl-NL" sz="1600" dirty="0">
              <a:solidFill>
                <a:schemeClr val="tx1"/>
              </a:solidFill>
            </a:endParaRPr>
          </a:p>
        </p:txBody>
      </p:sp>
    </p:spTree>
    <p:extLst>
      <p:ext uri="{BB962C8B-B14F-4D97-AF65-F5344CB8AC3E}">
        <p14:creationId xmlns:p14="http://schemas.microsoft.com/office/powerpoint/2010/main" val="59404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a:t>Keuzeregeling</a:t>
            </a:r>
            <a:r>
              <a:rPr lang="en-US" dirty="0"/>
              <a:t> </a:t>
            </a:r>
            <a:r>
              <a:rPr lang="en-US" dirty="0" err="1"/>
              <a:t>voor</a:t>
            </a:r>
            <a:r>
              <a:rPr lang="en-US" dirty="0"/>
              <a:t> </a:t>
            </a:r>
            <a:r>
              <a:rPr lang="en-US" dirty="0" err="1"/>
              <a:t>binnenlandse</a:t>
            </a:r>
            <a:r>
              <a:rPr lang="en-US" dirty="0"/>
              <a:t> </a:t>
            </a:r>
            <a:r>
              <a:rPr lang="en-US" dirty="0" err="1"/>
              <a:t>belastingplicht</a:t>
            </a:r>
            <a:endParaRPr lang="nl-NL" dirty="0"/>
          </a:p>
        </p:txBody>
      </p:sp>
      <p:sp>
        <p:nvSpPr>
          <p:cNvPr id="3" name="Tijdelijke aanduiding voor inhoud 2"/>
          <p:cNvSpPr>
            <a:spLocks noGrp="1"/>
          </p:cNvSpPr>
          <p:nvPr>
            <p:ph idx="1"/>
          </p:nvPr>
        </p:nvSpPr>
        <p:spPr>
          <a:xfrm>
            <a:off x="359999" y="1028699"/>
            <a:ext cx="8326799" cy="5438775"/>
          </a:xfrm>
        </p:spPr>
        <p:txBody>
          <a:bodyPr/>
          <a:lstStyle/>
          <a:p>
            <a:pPr marL="0" indent="0">
              <a:buNone/>
            </a:pPr>
            <a:r>
              <a:rPr lang="en-US" sz="2800" dirty="0"/>
              <a:t>Art. 2.5 IB2001 (tot 2015)</a:t>
            </a:r>
          </a:p>
          <a:p>
            <a:pPr marL="0" indent="0">
              <a:buNone/>
            </a:pPr>
            <a:endParaRPr lang="nl-NL" sz="2800" dirty="0"/>
          </a:p>
          <a:p>
            <a:pPr marL="285750" indent="-285750">
              <a:buFont typeface="Arial" panose="020B0604020202020204" pitchFamily="34" charset="0"/>
              <a:buChar char="•"/>
            </a:pPr>
            <a:r>
              <a:rPr lang="en-US" sz="2800" dirty="0" err="1"/>
              <a:t>Buitenlands</a:t>
            </a:r>
            <a:r>
              <a:rPr lang="en-US" sz="2800" dirty="0"/>
              <a:t> </a:t>
            </a:r>
            <a:r>
              <a:rPr lang="en-US" sz="2800" dirty="0" err="1"/>
              <a:t>belastingplichtigen</a:t>
            </a:r>
            <a:endParaRPr lang="en-US" sz="2800" dirty="0"/>
          </a:p>
          <a:p>
            <a:pPr marL="522900" lvl="2" indent="-342900">
              <a:buFont typeface="Wingdings" panose="05000000000000000000" pitchFamily="2" charset="2"/>
              <a:buChar char="q"/>
            </a:pPr>
            <a:r>
              <a:rPr lang="en-US" sz="2000" dirty="0" err="1"/>
              <a:t>Inwoner</a:t>
            </a:r>
            <a:r>
              <a:rPr lang="en-US" sz="2000" dirty="0"/>
              <a:t> van EU, BES of </a:t>
            </a:r>
            <a:r>
              <a:rPr lang="en-US" sz="2000" dirty="0" err="1"/>
              <a:t>aangewezen</a:t>
            </a:r>
            <a:r>
              <a:rPr lang="en-US" sz="2000" dirty="0"/>
              <a:t> </a:t>
            </a:r>
            <a:r>
              <a:rPr lang="en-US" sz="2000" dirty="0" err="1"/>
              <a:t>mogendheid</a:t>
            </a:r>
            <a:endParaRPr lang="en-US" sz="2000" dirty="0"/>
          </a:p>
          <a:p>
            <a:pPr marL="702900" lvl="3" indent="-342900">
              <a:buFont typeface="Courier New" panose="02070309020205020404" pitchFamily="49" charset="0"/>
              <a:buChar char="o"/>
            </a:pPr>
            <a:r>
              <a:rPr lang="en-US" sz="1800" dirty="0" err="1"/>
              <a:t>Aangewezen</a:t>
            </a:r>
            <a:r>
              <a:rPr lang="en-US" sz="1800" dirty="0"/>
              <a:t> </a:t>
            </a:r>
            <a:r>
              <a:rPr lang="en-US" sz="1800" dirty="0" err="1"/>
              <a:t>mogendheden</a:t>
            </a:r>
            <a:r>
              <a:rPr lang="en-US" sz="1800" dirty="0"/>
              <a:t>: </a:t>
            </a:r>
            <a:r>
              <a:rPr lang="en-US" sz="1800" dirty="0" err="1"/>
              <a:t>alle</a:t>
            </a:r>
            <a:r>
              <a:rPr lang="en-US" sz="1800" dirty="0"/>
              <a:t> </a:t>
            </a:r>
            <a:r>
              <a:rPr lang="en-US" sz="1800" dirty="0" err="1"/>
              <a:t>landen</a:t>
            </a:r>
            <a:r>
              <a:rPr lang="en-US" sz="1800" dirty="0"/>
              <a:t> </a:t>
            </a:r>
            <a:r>
              <a:rPr lang="en-US" sz="1800" dirty="0" err="1"/>
              <a:t>waarmee</a:t>
            </a:r>
            <a:r>
              <a:rPr lang="en-US" sz="1800" dirty="0"/>
              <a:t> Nederland </a:t>
            </a:r>
            <a:r>
              <a:rPr lang="en-US" sz="1800" dirty="0" err="1"/>
              <a:t>een</a:t>
            </a:r>
            <a:r>
              <a:rPr lang="en-US" sz="1800" dirty="0"/>
              <a:t> </a:t>
            </a:r>
            <a:r>
              <a:rPr lang="en-US" sz="1800" dirty="0" err="1"/>
              <a:t>belastingverdrag</a:t>
            </a:r>
            <a:r>
              <a:rPr lang="en-US" sz="1800" dirty="0"/>
              <a:t> </a:t>
            </a:r>
            <a:r>
              <a:rPr lang="en-US" sz="1800" dirty="0" err="1"/>
              <a:t>heeft</a:t>
            </a:r>
            <a:r>
              <a:rPr lang="en-US" sz="1800" dirty="0"/>
              <a:t> </a:t>
            </a:r>
            <a:r>
              <a:rPr lang="en-US" sz="1800" dirty="0" err="1"/>
              <a:t>behalve</a:t>
            </a:r>
            <a:r>
              <a:rPr lang="en-US" sz="1800" dirty="0"/>
              <a:t> </a:t>
            </a:r>
            <a:r>
              <a:rPr lang="en-US" sz="1800" dirty="0" err="1"/>
              <a:t>Zwitserland</a:t>
            </a:r>
            <a:endParaRPr lang="en-US" sz="1800" dirty="0"/>
          </a:p>
          <a:p>
            <a:pPr marL="522900" lvl="2" indent="-342900">
              <a:buFont typeface="Wingdings" panose="05000000000000000000" pitchFamily="2" charset="2"/>
              <a:buChar char="q"/>
            </a:pPr>
            <a:r>
              <a:rPr lang="en-US" sz="2000" dirty="0" err="1"/>
              <a:t>Geen</a:t>
            </a:r>
            <a:r>
              <a:rPr lang="en-US" sz="2000" dirty="0"/>
              <a:t> minimum </a:t>
            </a:r>
            <a:r>
              <a:rPr lang="en-US" sz="2000" dirty="0" err="1"/>
              <a:t>inkomens-criterium</a:t>
            </a:r>
            <a:endParaRPr lang="en-US" sz="2000" dirty="0"/>
          </a:p>
          <a:p>
            <a:pPr marL="522900" lvl="2" indent="-342900">
              <a:buFont typeface="Wingdings" panose="05000000000000000000" pitchFamily="2" charset="2"/>
              <a:buChar char="q"/>
            </a:pPr>
            <a:r>
              <a:rPr lang="en-US" sz="2000" dirty="0" err="1"/>
              <a:t>Optioneel</a:t>
            </a:r>
            <a:r>
              <a:rPr lang="en-US" sz="2000" dirty="0"/>
              <a:t> </a:t>
            </a:r>
            <a:r>
              <a:rPr lang="en-US" sz="2000" dirty="0" err="1"/>
              <a:t>karakter</a:t>
            </a:r>
            <a:r>
              <a:rPr lang="en-US" sz="2000" dirty="0"/>
              <a:t> om </a:t>
            </a:r>
            <a:r>
              <a:rPr lang="en-US" sz="2000" dirty="0" err="1"/>
              <a:t>te</a:t>
            </a:r>
            <a:r>
              <a:rPr lang="en-US" sz="2000" dirty="0"/>
              <a:t> </a:t>
            </a:r>
            <a:r>
              <a:rPr lang="en-US" sz="2000" dirty="0" err="1"/>
              <a:t>worden</a:t>
            </a:r>
            <a:r>
              <a:rPr lang="en-US" sz="2000" dirty="0"/>
              <a:t> </a:t>
            </a:r>
            <a:r>
              <a:rPr lang="en-US" sz="2000" dirty="0" err="1"/>
              <a:t>behandeld</a:t>
            </a:r>
            <a:r>
              <a:rPr lang="en-US" sz="2000" dirty="0"/>
              <a:t> </a:t>
            </a:r>
            <a:r>
              <a:rPr lang="en-US" sz="2000" dirty="0" err="1"/>
              <a:t>alsof</a:t>
            </a:r>
            <a:r>
              <a:rPr lang="en-US" sz="2000" dirty="0"/>
              <a:t> </a:t>
            </a:r>
            <a:r>
              <a:rPr lang="en-US" sz="2000" dirty="0" err="1"/>
              <a:t>er</a:t>
            </a:r>
            <a:r>
              <a:rPr lang="en-US" sz="2000" dirty="0"/>
              <a:t> </a:t>
            </a:r>
            <a:r>
              <a:rPr lang="en-US" sz="2000" dirty="0" err="1"/>
              <a:t>binnenlandse</a:t>
            </a:r>
            <a:r>
              <a:rPr lang="en-US" sz="2000" dirty="0"/>
              <a:t> </a:t>
            </a:r>
            <a:r>
              <a:rPr lang="en-US" sz="2000" dirty="0" err="1"/>
              <a:t>belastingplicht</a:t>
            </a:r>
            <a:r>
              <a:rPr lang="en-US" sz="2000" dirty="0"/>
              <a:t> </a:t>
            </a:r>
            <a:r>
              <a:rPr lang="en-US" sz="2000" dirty="0" err="1"/>
              <a:t>bestaat</a:t>
            </a:r>
            <a:endParaRPr lang="en-US" sz="2000" dirty="0"/>
          </a:p>
          <a:p>
            <a:pPr marL="180000" lvl="2" indent="0">
              <a:buNone/>
            </a:pPr>
            <a:endParaRPr lang="en-US" sz="2000" dirty="0"/>
          </a:p>
          <a:p>
            <a:pPr marL="285750" indent="-285750">
              <a:buFont typeface="Arial" panose="020B0604020202020204" pitchFamily="34" charset="0"/>
              <a:buChar char="•"/>
            </a:pPr>
            <a:r>
              <a:rPr lang="en-US" sz="2800" dirty="0"/>
              <a:t>H</a:t>
            </a:r>
            <a:r>
              <a:rPr lang="nl-NL" sz="2800" dirty="0" err="1"/>
              <a:t>ypotheekrenteaftrek</a:t>
            </a:r>
            <a:endParaRPr lang="nl-NL" sz="2800" dirty="0"/>
          </a:p>
          <a:p>
            <a:pPr marL="522900" lvl="2" indent="-342900">
              <a:buFont typeface="Wingdings" panose="05000000000000000000" pitchFamily="2" charset="2"/>
              <a:buChar char="q"/>
            </a:pPr>
            <a:r>
              <a:rPr lang="en-US" sz="2000" dirty="0" err="1"/>
              <a:t>Recht</a:t>
            </a:r>
            <a:r>
              <a:rPr lang="en-US" sz="2000" dirty="0"/>
              <a:t> op </a:t>
            </a:r>
            <a:r>
              <a:rPr lang="en-US" sz="2000" dirty="0" err="1"/>
              <a:t>volledige</a:t>
            </a:r>
            <a:r>
              <a:rPr lang="en-US" sz="2000" dirty="0"/>
              <a:t> </a:t>
            </a:r>
            <a:r>
              <a:rPr lang="en-US" sz="2000" dirty="0" err="1" smtClean="0"/>
              <a:t>hypotheekrenteaftrek</a:t>
            </a:r>
            <a:r>
              <a:rPr lang="en-US" sz="2000" dirty="0" smtClean="0"/>
              <a:t> en </a:t>
            </a:r>
            <a:r>
              <a:rPr lang="en-US" sz="2000" dirty="0" err="1" smtClean="0"/>
              <a:t>persoonsgebonden</a:t>
            </a:r>
            <a:r>
              <a:rPr lang="en-US" sz="2000" dirty="0" smtClean="0"/>
              <a:t> </a:t>
            </a:r>
            <a:r>
              <a:rPr lang="en-US" sz="2000" dirty="0" err="1" smtClean="0"/>
              <a:t>voordelen</a:t>
            </a:r>
            <a:endParaRPr lang="en-US" sz="2000" dirty="0"/>
          </a:p>
          <a:p>
            <a:pPr marL="522900" lvl="2" indent="-342900">
              <a:buFont typeface="Wingdings" panose="05000000000000000000" pitchFamily="2" charset="2"/>
              <a:buChar char="q"/>
            </a:pPr>
            <a:r>
              <a:rPr lang="en-US" sz="2000" dirty="0" err="1"/>
              <a:t>Niet</a:t>
            </a:r>
            <a:r>
              <a:rPr lang="en-US" sz="2000" dirty="0"/>
              <a:t> </a:t>
            </a:r>
            <a:r>
              <a:rPr lang="en-US" sz="2000" dirty="0" err="1"/>
              <a:t>langer</a:t>
            </a:r>
            <a:r>
              <a:rPr lang="en-US" sz="2000" dirty="0"/>
              <a:t> </a:t>
            </a:r>
            <a:r>
              <a:rPr lang="en-US" sz="2000" dirty="0" err="1"/>
              <a:t>opteren</a:t>
            </a:r>
            <a:r>
              <a:rPr lang="en-US" sz="2000" dirty="0"/>
              <a:t>: </a:t>
            </a:r>
            <a:r>
              <a:rPr lang="en-US" sz="2000" dirty="0" err="1"/>
              <a:t>terugname</a:t>
            </a:r>
            <a:r>
              <a:rPr lang="en-US" sz="2000" dirty="0"/>
              <a:t> van </a:t>
            </a:r>
            <a:r>
              <a:rPr lang="en-US" sz="2000" dirty="0" err="1"/>
              <a:t>voordeel</a:t>
            </a:r>
            <a:r>
              <a:rPr lang="en-US" sz="2000" dirty="0"/>
              <a:t> </a:t>
            </a:r>
            <a:r>
              <a:rPr lang="en-US" sz="2000" dirty="0" err="1"/>
              <a:t>uit</a:t>
            </a:r>
            <a:r>
              <a:rPr lang="en-US" sz="2000" dirty="0"/>
              <a:t> de </a:t>
            </a:r>
            <a:r>
              <a:rPr lang="en-US" sz="2000" dirty="0" err="1"/>
              <a:t>laatste</a:t>
            </a:r>
            <a:r>
              <a:rPr lang="en-US" sz="2000" dirty="0"/>
              <a:t> </a:t>
            </a:r>
            <a:r>
              <a:rPr lang="en-US" sz="2000" dirty="0" err="1"/>
              <a:t>acht</a:t>
            </a:r>
            <a:r>
              <a:rPr lang="en-US" sz="2000" dirty="0"/>
              <a:t> </a:t>
            </a:r>
            <a:r>
              <a:rPr lang="en-US" sz="2000" dirty="0" err="1"/>
              <a:t>jaren</a:t>
            </a:r>
            <a:endParaRPr lang="en-US" sz="2000" dirty="0"/>
          </a:p>
          <a:p>
            <a:pPr marL="645750" lvl="3" indent="-285750">
              <a:buFont typeface="Courier New" panose="02070309020205020404" pitchFamily="49" charset="0"/>
              <a:buChar char="o"/>
            </a:pPr>
            <a:r>
              <a:rPr lang="en-US" sz="1800" dirty="0" err="1"/>
              <a:t>Toevoeging</a:t>
            </a:r>
            <a:r>
              <a:rPr lang="en-US" sz="1800" dirty="0"/>
              <a:t> in </a:t>
            </a:r>
            <a:r>
              <a:rPr lang="en-US" sz="1800" dirty="0" err="1"/>
              <a:t>jaar</a:t>
            </a:r>
            <a:r>
              <a:rPr lang="en-US" sz="1800" dirty="0"/>
              <a:t> </a:t>
            </a:r>
            <a:r>
              <a:rPr lang="en-US" sz="1800" dirty="0" err="1"/>
              <a:t>dat</a:t>
            </a:r>
            <a:r>
              <a:rPr lang="en-US" sz="1800" dirty="0"/>
              <a:t> </a:t>
            </a:r>
            <a:r>
              <a:rPr lang="en-US" sz="1800" dirty="0" err="1"/>
              <a:t>niet</a:t>
            </a:r>
            <a:r>
              <a:rPr lang="en-US" sz="1800" dirty="0"/>
              <a:t> </a:t>
            </a:r>
            <a:r>
              <a:rPr lang="en-US" sz="1800" dirty="0" err="1"/>
              <a:t>meer</a:t>
            </a:r>
            <a:r>
              <a:rPr lang="en-US" sz="1800" dirty="0"/>
              <a:t> </a:t>
            </a:r>
            <a:r>
              <a:rPr lang="en-US" sz="1800" dirty="0" err="1"/>
              <a:t>wordt</a:t>
            </a:r>
            <a:r>
              <a:rPr lang="en-US" sz="1800" dirty="0"/>
              <a:t> </a:t>
            </a:r>
            <a:r>
              <a:rPr lang="en-US" sz="1800" dirty="0" err="1"/>
              <a:t>geopteerd</a:t>
            </a:r>
            <a:endParaRPr lang="en-US" sz="1800" dirty="0"/>
          </a:p>
          <a:p>
            <a:pPr marL="645750" lvl="3" indent="-285750">
              <a:buFont typeface="Courier New" panose="02070309020205020404" pitchFamily="49" charset="0"/>
              <a:buChar char="o"/>
            </a:pPr>
            <a:r>
              <a:rPr lang="en-US" sz="1800" dirty="0" err="1"/>
              <a:t>Relatie</a:t>
            </a:r>
            <a:r>
              <a:rPr lang="en-US" sz="1800" dirty="0"/>
              <a:t> met </a:t>
            </a:r>
            <a:r>
              <a:rPr lang="en-US" sz="1800" dirty="0" err="1"/>
              <a:t>Renneberg</a:t>
            </a:r>
            <a:r>
              <a:rPr lang="en-US" sz="1800" dirty="0"/>
              <a:t>?</a:t>
            </a:r>
          </a:p>
          <a:p>
            <a:pPr marL="0" indent="0">
              <a:buNone/>
            </a:pPr>
            <a:endParaRPr lang="nl-NL" dirty="0"/>
          </a:p>
        </p:txBody>
      </p:sp>
    </p:spTree>
    <p:extLst>
      <p:ext uri="{BB962C8B-B14F-4D97-AF65-F5344CB8AC3E}">
        <p14:creationId xmlns:p14="http://schemas.microsoft.com/office/powerpoint/2010/main" val="9968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a:t>Kwalificerende</a:t>
            </a:r>
            <a:r>
              <a:rPr lang="en-US" dirty="0"/>
              <a:t> </a:t>
            </a:r>
            <a:r>
              <a:rPr lang="en-US" dirty="0" err="1"/>
              <a:t>buitenlandse</a:t>
            </a:r>
            <a:r>
              <a:rPr lang="en-US" dirty="0"/>
              <a:t> </a:t>
            </a:r>
            <a:r>
              <a:rPr lang="en-US" dirty="0" err="1"/>
              <a:t>belastingplicht</a:t>
            </a:r>
            <a:endParaRPr lang="nl-NL" dirty="0"/>
          </a:p>
        </p:txBody>
      </p:sp>
      <p:sp>
        <p:nvSpPr>
          <p:cNvPr id="3" name="Tijdelijke aanduiding voor inhoud 2"/>
          <p:cNvSpPr>
            <a:spLocks noGrp="1"/>
          </p:cNvSpPr>
          <p:nvPr>
            <p:ph idx="1"/>
          </p:nvPr>
        </p:nvSpPr>
        <p:spPr>
          <a:xfrm>
            <a:off x="359999" y="1170260"/>
            <a:ext cx="8326799" cy="5497240"/>
          </a:xfrm>
        </p:spPr>
        <p:txBody>
          <a:bodyPr/>
          <a:lstStyle/>
          <a:p>
            <a:pPr marL="0" indent="0">
              <a:buNone/>
            </a:pPr>
            <a:r>
              <a:rPr lang="en-US" sz="2800" dirty="0" err="1"/>
              <a:t>Voorwaarden</a:t>
            </a:r>
            <a:r>
              <a:rPr lang="en-US" sz="2800" dirty="0"/>
              <a:t> </a:t>
            </a:r>
            <a:r>
              <a:rPr lang="en-US" sz="2800" dirty="0" err="1"/>
              <a:t>aan</a:t>
            </a:r>
            <a:r>
              <a:rPr lang="en-US" sz="2800" dirty="0"/>
              <a:t> </a:t>
            </a:r>
            <a:r>
              <a:rPr lang="en-US" sz="2800" dirty="0" smtClean="0"/>
              <a:t>KBB  </a:t>
            </a:r>
            <a:r>
              <a:rPr lang="en-US" sz="2400" dirty="0" smtClean="0"/>
              <a:t>(art. 7.8 IB 2001, </a:t>
            </a:r>
            <a:r>
              <a:rPr lang="en-US" sz="2400" dirty="0" err="1" smtClean="0"/>
              <a:t>sinds</a:t>
            </a:r>
            <a:r>
              <a:rPr lang="en-US" sz="2400" dirty="0" smtClean="0"/>
              <a:t> 2015)</a:t>
            </a:r>
            <a:endParaRPr lang="en-US" sz="2400" dirty="0"/>
          </a:p>
          <a:p>
            <a:pPr lvl="1">
              <a:buFont typeface="Arial" panose="020B0604020202020204" pitchFamily="34" charset="0"/>
              <a:buChar char="•"/>
            </a:pPr>
            <a:r>
              <a:rPr lang="en-US" sz="2000" dirty="0" err="1"/>
              <a:t>Inwoner</a:t>
            </a:r>
            <a:r>
              <a:rPr lang="en-US" sz="2000" dirty="0"/>
              <a:t> van EU, EER, </a:t>
            </a:r>
            <a:r>
              <a:rPr lang="en-US" sz="2000" dirty="0" err="1"/>
              <a:t>Zwitserland</a:t>
            </a:r>
            <a:r>
              <a:rPr lang="en-US" sz="2000" dirty="0"/>
              <a:t> of BES</a:t>
            </a:r>
          </a:p>
          <a:p>
            <a:pPr marL="880088" lvl="3" indent="-342900">
              <a:buFont typeface="Wingdings" panose="05000000000000000000" pitchFamily="2" charset="2"/>
              <a:buChar char="q"/>
            </a:pPr>
            <a:r>
              <a:rPr lang="en-US" sz="1600" dirty="0"/>
              <a:t>  </a:t>
            </a:r>
            <a:r>
              <a:rPr lang="en-US" sz="1800" dirty="0"/>
              <a:t>Brexit?: </a:t>
            </a:r>
            <a:r>
              <a:rPr lang="en-US" sz="1800" dirty="0" err="1"/>
              <a:t>Besluit</a:t>
            </a:r>
            <a:r>
              <a:rPr lang="en-US" sz="1800" dirty="0"/>
              <a:t> </a:t>
            </a:r>
            <a:r>
              <a:rPr lang="en-US" sz="1800" dirty="0" err="1"/>
              <a:t>indien</a:t>
            </a:r>
            <a:r>
              <a:rPr lang="en-US" sz="1800" dirty="0"/>
              <a:t> no-deal-Brexit</a:t>
            </a:r>
          </a:p>
          <a:p>
            <a:pPr marL="880088" lvl="3" indent="-342900">
              <a:buFont typeface="Wingdings" panose="05000000000000000000" pitchFamily="2" charset="2"/>
              <a:buChar char="q"/>
            </a:pPr>
            <a:r>
              <a:rPr lang="en-US" sz="1800" dirty="0" err="1"/>
              <a:t>Niet</a:t>
            </a:r>
            <a:r>
              <a:rPr lang="en-US" sz="1800" dirty="0"/>
              <a:t> </a:t>
            </a:r>
            <a:r>
              <a:rPr lang="en-US" sz="1800" dirty="0" err="1"/>
              <a:t>meer</a:t>
            </a:r>
            <a:r>
              <a:rPr lang="en-US" sz="1800" dirty="0"/>
              <a:t>: </a:t>
            </a:r>
            <a:r>
              <a:rPr lang="en-US" sz="1800" dirty="0" err="1"/>
              <a:t>landen</a:t>
            </a:r>
            <a:r>
              <a:rPr lang="en-US" sz="1800" dirty="0"/>
              <a:t> </a:t>
            </a:r>
            <a:r>
              <a:rPr lang="en-US" sz="1800" dirty="0" err="1"/>
              <a:t>waarmee</a:t>
            </a:r>
            <a:r>
              <a:rPr lang="en-US" sz="1800" dirty="0"/>
              <a:t> NL </a:t>
            </a:r>
            <a:r>
              <a:rPr lang="en-US" sz="1800" dirty="0" err="1"/>
              <a:t>een</a:t>
            </a:r>
            <a:r>
              <a:rPr lang="en-US" sz="1800" dirty="0"/>
              <a:t> </a:t>
            </a:r>
            <a:r>
              <a:rPr lang="en-US" sz="1800" dirty="0" err="1"/>
              <a:t>belastingverdrag</a:t>
            </a:r>
            <a:r>
              <a:rPr lang="en-US" sz="1800" dirty="0"/>
              <a:t> </a:t>
            </a:r>
            <a:r>
              <a:rPr lang="en-US" sz="1800" dirty="0" err="1"/>
              <a:t>heeft</a:t>
            </a:r>
            <a:r>
              <a:rPr lang="en-US" sz="1800" dirty="0"/>
              <a:t> </a:t>
            </a:r>
            <a:r>
              <a:rPr lang="en-US" sz="1800" dirty="0" err="1"/>
              <a:t>gesloten</a:t>
            </a:r>
            <a:endParaRPr lang="en-US" sz="1800" dirty="0"/>
          </a:p>
          <a:p>
            <a:pPr marL="702900" lvl="3" indent="-342900">
              <a:buFont typeface="Courier New" panose="02070309020205020404" pitchFamily="49" charset="0"/>
              <a:buChar char="o"/>
            </a:pPr>
            <a:endParaRPr lang="en-US" sz="1800" dirty="0"/>
          </a:p>
          <a:p>
            <a:pPr marL="522900" lvl="2" indent="-342900">
              <a:buFont typeface="Arial" panose="020B0604020202020204" pitchFamily="34" charset="0"/>
              <a:buChar char="•"/>
            </a:pPr>
            <a:r>
              <a:rPr lang="nl-NL" sz="2000" dirty="0"/>
              <a:t>Inkomen geheel of nagenoeg geheel (&gt;90%) onderworpen in Nederland</a:t>
            </a:r>
          </a:p>
          <a:p>
            <a:pPr marL="645750" lvl="3" indent="-285750">
              <a:buFont typeface="Wingdings" panose="05000000000000000000" pitchFamily="2" charset="2"/>
              <a:buChar char="q"/>
            </a:pPr>
            <a:r>
              <a:rPr lang="nl-NL" sz="1800" dirty="0"/>
              <a:t>van wie het inkomen geheel of nagenoeg geheel in Nederland is onderworpen aan de loonbelasting of inkomstenbelasting</a:t>
            </a:r>
          </a:p>
          <a:p>
            <a:pPr marL="645750" lvl="3" indent="-285750">
              <a:buFont typeface="Wingdings" panose="05000000000000000000" pitchFamily="2" charset="2"/>
              <a:buChar char="q"/>
            </a:pPr>
            <a:r>
              <a:rPr lang="nl-NL" sz="1800" dirty="0"/>
              <a:t>van wie het inkomen tezamen met dat van een belastingplichtige die als zijn partner zou worden aangemerkt indien beide personen binnenlandse belastingplichtigen zouden zijn, geheel of nagenoeg geheel in Nederland is onderworpen aan de loonbelasting en inkomstenbelasting</a:t>
            </a:r>
          </a:p>
          <a:p>
            <a:pPr marL="645750" lvl="3" indent="-285750">
              <a:buFont typeface="Wingdings" panose="05000000000000000000" pitchFamily="2" charset="2"/>
              <a:buChar char="q"/>
            </a:pPr>
            <a:endParaRPr lang="nl-NL" sz="1800" dirty="0"/>
          </a:p>
          <a:p>
            <a:pPr marL="522900" lvl="2" indent="-342900">
              <a:buFont typeface="Arial" panose="020B0604020202020204" pitchFamily="34" charset="0"/>
              <a:buChar char="•"/>
            </a:pPr>
            <a:r>
              <a:rPr lang="en-US" sz="2000" dirty="0" err="1"/>
              <a:t>Inkomensverklaring</a:t>
            </a:r>
            <a:endParaRPr lang="en-US" sz="2000" dirty="0"/>
          </a:p>
          <a:p>
            <a:pPr marL="702900" lvl="3" indent="-342900">
              <a:buFont typeface="Wingdings" panose="05000000000000000000" pitchFamily="2" charset="2"/>
              <a:buChar char="q"/>
            </a:pPr>
            <a:r>
              <a:rPr lang="en-US" sz="1800" dirty="0" err="1"/>
              <a:t>Naar</a:t>
            </a:r>
            <a:r>
              <a:rPr lang="en-US" sz="1800" dirty="0"/>
              <a:t> </a:t>
            </a:r>
            <a:r>
              <a:rPr lang="en-US" sz="1800" dirty="0" err="1"/>
              <a:t>Duits</a:t>
            </a:r>
            <a:r>
              <a:rPr lang="en-US" sz="1800" dirty="0"/>
              <a:t> </a:t>
            </a:r>
            <a:r>
              <a:rPr lang="en-US" sz="1800" dirty="0" err="1"/>
              <a:t>voorbeeld</a:t>
            </a:r>
            <a:endParaRPr lang="en-US" sz="1800" dirty="0"/>
          </a:p>
          <a:p>
            <a:pPr marL="702900" lvl="3" indent="-342900">
              <a:buFont typeface="Wingdings" panose="05000000000000000000" pitchFamily="2" charset="2"/>
              <a:buChar char="q"/>
            </a:pPr>
            <a:r>
              <a:rPr lang="en-US" sz="1800" dirty="0"/>
              <a:t>In </a:t>
            </a:r>
            <a:r>
              <a:rPr lang="en-US" sz="1800" dirty="0" smtClean="0"/>
              <a:t>24 </a:t>
            </a:r>
            <a:r>
              <a:rPr lang="en-US" sz="1800" dirty="0" err="1"/>
              <a:t>talen</a:t>
            </a:r>
            <a:r>
              <a:rPr lang="en-US" sz="1800" dirty="0"/>
              <a:t> </a:t>
            </a:r>
            <a:r>
              <a:rPr lang="en-US" sz="1800" dirty="0" err="1"/>
              <a:t>vertaald</a:t>
            </a:r>
            <a:endParaRPr lang="en-US" sz="1800" dirty="0"/>
          </a:p>
          <a:p>
            <a:pPr marL="702900" lvl="3" indent="-342900">
              <a:buFont typeface="Wingdings" panose="05000000000000000000" pitchFamily="2" charset="2"/>
              <a:buChar char="q"/>
            </a:pPr>
            <a:r>
              <a:rPr lang="en-US" sz="1800" dirty="0" err="1"/>
              <a:t>Complicaties</a:t>
            </a:r>
            <a:r>
              <a:rPr lang="en-US" sz="1800" dirty="0"/>
              <a:t> met </a:t>
            </a:r>
            <a:r>
              <a:rPr lang="en-US" sz="1800" dirty="0" err="1"/>
              <a:t>bepaalde</a:t>
            </a:r>
            <a:r>
              <a:rPr lang="en-US" sz="1800" dirty="0"/>
              <a:t> </a:t>
            </a:r>
            <a:r>
              <a:rPr lang="en-US" sz="1800" dirty="0" err="1"/>
              <a:t>landen</a:t>
            </a:r>
            <a:endParaRPr lang="en-US" sz="1800" dirty="0"/>
          </a:p>
          <a:p>
            <a:pPr marL="645750" lvl="3" indent="-285750">
              <a:buFont typeface="Wingdings" panose="05000000000000000000" pitchFamily="2" charset="2"/>
              <a:buChar char="q"/>
            </a:pPr>
            <a:endParaRPr lang="nl-BE" sz="1800" dirty="0"/>
          </a:p>
          <a:p>
            <a:pPr marL="360000" lvl="3" indent="0">
              <a:buNone/>
            </a:pPr>
            <a:endParaRPr lang="nl-NL" sz="1800" dirty="0"/>
          </a:p>
        </p:txBody>
      </p:sp>
    </p:spTree>
    <p:extLst>
      <p:ext uri="{BB962C8B-B14F-4D97-AF65-F5344CB8AC3E}">
        <p14:creationId xmlns:p14="http://schemas.microsoft.com/office/powerpoint/2010/main" val="9968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Kwalificerende</a:t>
            </a:r>
            <a:r>
              <a:rPr lang="en-US" dirty="0"/>
              <a:t> </a:t>
            </a:r>
            <a:r>
              <a:rPr lang="en-US" dirty="0" err="1"/>
              <a:t>buitenlandse</a:t>
            </a:r>
            <a:r>
              <a:rPr lang="en-US" dirty="0"/>
              <a:t> </a:t>
            </a:r>
            <a:r>
              <a:rPr lang="en-US" dirty="0" err="1"/>
              <a:t>belastingplicht</a:t>
            </a:r>
            <a:endParaRPr lang="nl-NL" dirty="0"/>
          </a:p>
        </p:txBody>
      </p:sp>
      <p:sp>
        <p:nvSpPr>
          <p:cNvPr id="3" name="Tijdelijke aanduiding voor inhoud 2"/>
          <p:cNvSpPr>
            <a:spLocks noGrp="1"/>
          </p:cNvSpPr>
          <p:nvPr>
            <p:ph idx="1"/>
          </p:nvPr>
        </p:nvSpPr>
        <p:spPr>
          <a:xfrm>
            <a:off x="359999" y="1084535"/>
            <a:ext cx="8326799" cy="5192439"/>
          </a:xfrm>
        </p:spPr>
        <p:txBody>
          <a:bodyPr/>
          <a:lstStyle/>
          <a:p>
            <a:pPr marL="0" indent="0">
              <a:buNone/>
            </a:pPr>
            <a:r>
              <a:rPr lang="en-US" sz="2400" dirty="0"/>
              <a:t>Art. 7.8 </a:t>
            </a:r>
            <a:r>
              <a:rPr lang="en-US" sz="2400" dirty="0" smtClean="0"/>
              <a:t>IB 2001 </a:t>
            </a:r>
            <a:r>
              <a:rPr lang="en-US" sz="2400" dirty="0"/>
              <a:t>(</a:t>
            </a:r>
            <a:r>
              <a:rPr lang="en-US" sz="2400" dirty="0" err="1"/>
              <a:t>vanaf</a:t>
            </a:r>
            <a:r>
              <a:rPr lang="en-US" sz="2400" dirty="0"/>
              <a:t> 2015)</a:t>
            </a:r>
            <a:endParaRPr lang="nl-NL"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1800" dirty="0" err="1"/>
              <a:t>Geen</a:t>
            </a:r>
            <a:r>
              <a:rPr lang="en-US" sz="1800" dirty="0"/>
              <a:t> </a:t>
            </a:r>
            <a:r>
              <a:rPr lang="en-US" sz="1800" dirty="0" err="1"/>
              <a:t>optioneel</a:t>
            </a:r>
            <a:r>
              <a:rPr lang="en-US" sz="1800" dirty="0"/>
              <a:t> </a:t>
            </a:r>
            <a:r>
              <a:rPr lang="en-US" sz="1800" dirty="0" err="1"/>
              <a:t>karakter</a:t>
            </a:r>
            <a:r>
              <a:rPr lang="en-US" sz="1800" dirty="0"/>
              <a:t>: je </a:t>
            </a:r>
            <a:r>
              <a:rPr lang="en-US" sz="1800" dirty="0" err="1"/>
              <a:t>voldoet</a:t>
            </a:r>
            <a:r>
              <a:rPr lang="en-US" sz="1800" dirty="0"/>
              <a:t> of je </a:t>
            </a:r>
            <a:r>
              <a:rPr lang="en-US" sz="1800" dirty="0" err="1"/>
              <a:t>voldoet</a:t>
            </a:r>
            <a:r>
              <a:rPr lang="en-US" sz="1800" dirty="0"/>
              <a:t> </a:t>
            </a:r>
            <a:r>
              <a:rPr lang="en-US" sz="1800" dirty="0" err="1"/>
              <a:t>niet</a:t>
            </a:r>
            <a:endParaRPr lang="en-US" sz="1800" dirty="0"/>
          </a:p>
          <a:p>
            <a:pPr marL="285750" indent="-285750">
              <a:buFont typeface="Arial" panose="020B0604020202020204" pitchFamily="34" charset="0"/>
              <a:buChar char="•"/>
            </a:pPr>
            <a:r>
              <a:rPr lang="en-US" sz="1800" dirty="0" err="1"/>
              <a:t>Grondslag</a:t>
            </a:r>
            <a:endParaRPr lang="en-US" sz="1800" dirty="0"/>
          </a:p>
          <a:p>
            <a:pPr marL="465750" lvl="2" indent="-285750"/>
            <a:r>
              <a:rPr lang="en-US" sz="1800" dirty="0" err="1"/>
              <a:t>Berekening</a:t>
            </a:r>
            <a:r>
              <a:rPr lang="en-US" sz="1800" dirty="0"/>
              <a:t> </a:t>
            </a:r>
            <a:r>
              <a:rPr lang="en-US" sz="1800" dirty="0" err="1"/>
              <a:t>grondslag</a:t>
            </a:r>
            <a:r>
              <a:rPr lang="en-US" sz="1800" dirty="0"/>
              <a:t> </a:t>
            </a:r>
            <a:r>
              <a:rPr lang="en-US" sz="1800" dirty="0" err="1"/>
              <a:t>vergelijkbaar</a:t>
            </a:r>
            <a:r>
              <a:rPr lang="en-US" sz="1800" dirty="0"/>
              <a:t> met </a:t>
            </a:r>
            <a:r>
              <a:rPr lang="en-US" sz="1800" dirty="0" err="1"/>
              <a:t>binnenlands</a:t>
            </a:r>
            <a:r>
              <a:rPr lang="en-US" sz="1800" dirty="0"/>
              <a:t> </a:t>
            </a:r>
            <a:r>
              <a:rPr lang="en-US" sz="1800" dirty="0" err="1"/>
              <a:t>belastingplichtige</a:t>
            </a:r>
            <a:endParaRPr lang="en-US" sz="1800" dirty="0"/>
          </a:p>
          <a:p>
            <a:pPr marL="465750" lvl="2" indent="-285750"/>
            <a:r>
              <a:rPr lang="en-US" sz="1800" dirty="0"/>
              <a:t>90%-</a:t>
            </a:r>
            <a:r>
              <a:rPr lang="en-US" sz="1800" dirty="0" err="1"/>
              <a:t>criterium</a:t>
            </a:r>
            <a:r>
              <a:rPr lang="en-US" sz="1800" dirty="0"/>
              <a:t>: </a:t>
            </a:r>
          </a:p>
          <a:p>
            <a:pPr lvl="2" indent="0" algn="ctr">
              <a:buNone/>
            </a:pPr>
            <a:r>
              <a:rPr lang="en-US" sz="1800" dirty="0"/>
              <a:t>NL </a:t>
            </a:r>
            <a:r>
              <a:rPr lang="en-US" sz="1800" dirty="0" err="1"/>
              <a:t>inkomen</a:t>
            </a:r>
            <a:r>
              <a:rPr lang="en-US" sz="1800" dirty="0"/>
              <a:t> (incl. neg. </a:t>
            </a:r>
            <a:r>
              <a:rPr lang="en-US" sz="1800" dirty="0" err="1"/>
              <a:t>inkomsten</a:t>
            </a:r>
            <a:r>
              <a:rPr lang="en-US" sz="1800" dirty="0"/>
              <a:t> </a:t>
            </a:r>
            <a:r>
              <a:rPr lang="en-US" sz="1800" dirty="0" err="1"/>
              <a:t>ew</a:t>
            </a:r>
            <a:r>
              <a:rPr lang="en-US" sz="1800" dirty="0"/>
              <a:t>) -/- neg. </a:t>
            </a:r>
            <a:r>
              <a:rPr lang="en-US" sz="1800" dirty="0" err="1"/>
              <a:t>inkomsten</a:t>
            </a:r>
            <a:r>
              <a:rPr lang="en-US" sz="1800" dirty="0"/>
              <a:t> </a:t>
            </a:r>
            <a:r>
              <a:rPr lang="en-US" sz="1800" dirty="0" err="1"/>
              <a:t>ew</a:t>
            </a:r>
            <a:r>
              <a:rPr lang="en-US" sz="1800" dirty="0"/>
              <a:t/>
            </a:r>
            <a:br>
              <a:rPr lang="en-US" sz="1800" dirty="0"/>
            </a:br>
            <a:r>
              <a:rPr lang="en-US" sz="1800" dirty="0"/>
              <a:t>--------------------------------------------------------------------------------------------- x 100%</a:t>
            </a:r>
            <a:br>
              <a:rPr lang="en-US" sz="1800" dirty="0"/>
            </a:br>
            <a:r>
              <a:rPr lang="en-US" sz="1800" dirty="0" err="1"/>
              <a:t>wereldinkomen</a:t>
            </a:r>
            <a:r>
              <a:rPr lang="en-US" sz="1800" dirty="0"/>
              <a:t> (incl. neg. </a:t>
            </a:r>
            <a:r>
              <a:rPr lang="en-US" sz="1800" dirty="0" err="1"/>
              <a:t>inkomsten</a:t>
            </a:r>
            <a:r>
              <a:rPr lang="en-US" sz="1800" dirty="0"/>
              <a:t> NL </a:t>
            </a:r>
            <a:r>
              <a:rPr lang="en-US" sz="1800" dirty="0" err="1"/>
              <a:t>ew</a:t>
            </a:r>
            <a:r>
              <a:rPr lang="en-US" sz="1800" dirty="0"/>
              <a:t>) -/- neg. </a:t>
            </a:r>
            <a:r>
              <a:rPr lang="en-US" sz="1800" dirty="0" err="1"/>
              <a:t>inkomsten</a:t>
            </a:r>
            <a:r>
              <a:rPr lang="en-US" sz="1800" dirty="0"/>
              <a:t> NL </a:t>
            </a:r>
            <a:r>
              <a:rPr lang="en-US" sz="1800" dirty="0" err="1"/>
              <a:t>ew</a:t>
            </a:r>
            <a:endParaRPr lang="en-US" sz="1800" dirty="0"/>
          </a:p>
          <a:p>
            <a:pPr lvl="2" indent="0" algn="ctr">
              <a:buNone/>
            </a:pPr>
            <a:endParaRPr lang="en-US" sz="1800" dirty="0"/>
          </a:p>
          <a:p>
            <a:pPr marL="285750" indent="-285750">
              <a:buFont typeface="Arial" panose="020B0604020202020204" pitchFamily="34" charset="0"/>
              <a:buChar char="•"/>
            </a:pPr>
            <a:r>
              <a:rPr lang="en-US" sz="1800" dirty="0" err="1"/>
              <a:t>Hypotheekrenteaftrek</a:t>
            </a:r>
            <a:r>
              <a:rPr lang="en-US" sz="1800" dirty="0"/>
              <a:t> </a:t>
            </a:r>
          </a:p>
          <a:p>
            <a:pPr marL="465750" lvl="2" indent="-285750"/>
            <a:r>
              <a:rPr lang="en-US" sz="1800" dirty="0"/>
              <a:t>In </a:t>
            </a:r>
            <a:r>
              <a:rPr lang="en-US" sz="1800" dirty="0" err="1"/>
              <a:t>beginsel</a:t>
            </a:r>
            <a:r>
              <a:rPr lang="en-US" sz="1800" dirty="0"/>
              <a:t> </a:t>
            </a:r>
            <a:r>
              <a:rPr lang="en-US" sz="1800" dirty="0" err="1"/>
              <a:t>recht</a:t>
            </a:r>
            <a:r>
              <a:rPr lang="en-US" sz="1800" dirty="0"/>
              <a:t> op </a:t>
            </a:r>
            <a:r>
              <a:rPr lang="en-US" sz="1800" dirty="0" err="1"/>
              <a:t>hypotheekrenteaftrek</a:t>
            </a:r>
            <a:r>
              <a:rPr lang="en-US" sz="1800" dirty="0"/>
              <a:t> </a:t>
            </a:r>
            <a:r>
              <a:rPr lang="en-US" sz="1800" dirty="0" err="1"/>
              <a:t>vergelijkbaar</a:t>
            </a:r>
            <a:r>
              <a:rPr lang="en-US" sz="1800" dirty="0"/>
              <a:t> met </a:t>
            </a:r>
            <a:r>
              <a:rPr lang="en-US" sz="1800" dirty="0" err="1"/>
              <a:t>binnenlands</a:t>
            </a:r>
            <a:r>
              <a:rPr lang="en-US" sz="1800" dirty="0"/>
              <a:t> </a:t>
            </a:r>
            <a:r>
              <a:rPr lang="en-US" sz="1800" dirty="0" err="1"/>
              <a:t>belastingplichtige</a:t>
            </a:r>
            <a:endParaRPr lang="en-US" sz="1800" dirty="0"/>
          </a:p>
          <a:p>
            <a:pPr marL="462213" lvl="3" indent="-285750"/>
            <a:r>
              <a:rPr lang="nl-NL" sz="1400" dirty="0"/>
              <a:t>Maar: De belastbare inkomsten uit eigen woning (…) blijven buiten aanmerking voor zover deze bij de kwalificerende buitenlandse belastingplichtige (…) bij de belastingheffing in de woonstaat of op de BES eilanden in aanmerking [kan] worden genomen.</a:t>
            </a:r>
          </a:p>
          <a:p>
            <a:pPr marL="462213" lvl="3" indent="-285750"/>
            <a:r>
              <a:rPr lang="en-US" sz="1400" dirty="0"/>
              <a:t>M</a:t>
            </a:r>
            <a:r>
              <a:rPr lang="nl-NL" sz="1400" dirty="0"/>
              <a:t>aar: </a:t>
            </a:r>
            <a:r>
              <a:rPr lang="nl-NL" sz="1400" dirty="0" err="1"/>
              <a:t>Imfeld</a:t>
            </a:r>
            <a:r>
              <a:rPr lang="nl-NL" sz="1400" dirty="0"/>
              <a:t> &amp; </a:t>
            </a:r>
            <a:r>
              <a:rPr lang="nl-NL" sz="1400" dirty="0" err="1"/>
              <a:t>Garcet</a:t>
            </a:r>
            <a:r>
              <a:rPr lang="nl-NL" sz="1400" dirty="0"/>
              <a:t>: fiscale behandeling in woonstaat mag niet afhankelijk zijn van door werkstaat unilateraal gehanteerde faciliteiten. Mogelijk ook </a:t>
            </a:r>
            <a:r>
              <a:rPr lang="nl-NL" sz="1400" dirty="0" err="1"/>
              <a:t>vice</a:t>
            </a:r>
            <a:r>
              <a:rPr lang="nl-NL" sz="1400" dirty="0"/>
              <a:t> versa van toepassing op Nederlandse wetgeving</a:t>
            </a:r>
            <a:r>
              <a:rPr lang="nl-NL" sz="2000" dirty="0"/>
              <a:t>.</a:t>
            </a:r>
            <a:endParaRPr lang="en-US" sz="2000" dirty="0"/>
          </a:p>
          <a:p>
            <a:pPr marL="0" indent="0">
              <a:buNone/>
            </a:pPr>
            <a:endParaRPr lang="nl-NL" sz="2000" dirty="0"/>
          </a:p>
        </p:txBody>
      </p:sp>
    </p:spTree>
    <p:extLst>
      <p:ext uri="{BB962C8B-B14F-4D97-AF65-F5344CB8AC3E}">
        <p14:creationId xmlns:p14="http://schemas.microsoft.com/office/powerpoint/2010/main" val="9968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5B22F-9A21-4433-80B0-E90AEEF1EB08}"/>
              </a:ext>
            </a:extLst>
          </p:cNvPr>
          <p:cNvSpPr>
            <a:spLocks noGrp="1"/>
          </p:cNvSpPr>
          <p:nvPr>
            <p:ph type="title"/>
          </p:nvPr>
        </p:nvSpPr>
        <p:spPr/>
        <p:txBody>
          <a:bodyPr/>
          <a:lstStyle/>
          <a:p>
            <a:r>
              <a:rPr lang="en-US" dirty="0"/>
              <a:t>X (</a:t>
            </a:r>
            <a:r>
              <a:rPr lang="en-US" dirty="0" err="1"/>
              <a:t>Spaanse</a:t>
            </a:r>
            <a:r>
              <a:rPr lang="en-US" dirty="0"/>
              <a:t> </a:t>
            </a:r>
            <a:r>
              <a:rPr lang="en-US" dirty="0" err="1"/>
              <a:t>voetbalmakelaar</a:t>
            </a:r>
            <a:r>
              <a:rPr lang="en-US" dirty="0"/>
              <a:t>)</a:t>
            </a:r>
            <a:endParaRPr lang="nl-NL" dirty="0"/>
          </a:p>
        </p:txBody>
      </p:sp>
      <p:cxnSp>
        <p:nvCxnSpPr>
          <p:cNvPr id="5" name="Straight Connector 4">
            <a:extLst>
              <a:ext uri="{FF2B5EF4-FFF2-40B4-BE49-F238E27FC236}">
                <a16:creationId xmlns="" xmlns:a16="http://schemas.microsoft.com/office/drawing/2014/main" id="{35F0C946-8846-41C6-8A4D-F7A78FF7B84B}"/>
              </a:ext>
            </a:extLst>
          </p:cNvPr>
          <p:cNvCxnSpPr>
            <a:cxnSpLocks/>
          </p:cNvCxnSpPr>
          <p:nvPr/>
        </p:nvCxnSpPr>
        <p:spPr>
          <a:xfrm>
            <a:off x="4409982" y="981513"/>
            <a:ext cx="0" cy="5025005"/>
          </a:xfrm>
          <a:prstGeom prst="line">
            <a:avLst/>
          </a:prstGeom>
          <a:noFill/>
          <a:ln w="6350" cap="flat" cmpd="sng" algn="ctr">
            <a:solidFill>
              <a:sysClr val="windowText" lastClr="000000"/>
            </a:solidFill>
            <a:prstDash val="dash"/>
            <a:miter lim="800000"/>
          </a:ln>
          <a:effectLst/>
        </p:spPr>
      </p:cxnSp>
      <p:pic>
        <p:nvPicPr>
          <p:cNvPr id="6" name="Picture 5">
            <a:extLst>
              <a:ext uri="{FF2B5EF4-FFF2-40B4-BE49-F238E27FC236}">
                <a16:creationId xmlns="" xmlns:a16="http://schemas.microsoft.com/office/drawing/2014/main" id="{43D0A84D-7D5F-4360-B37B-0F4A789EC539}"/>
              </a:ext>
            </a:extLst>
          </p:cNvPr>
          <p:cNvPicPr>
            <a:picLocks noChangeAspect="1"/>
          </p:cNvPicPr>
          <p:nvPr/>
        </p:nvPicPr>
        <p:blipFill>
          <a:blip r:embed="rId2"/>
          <a:stretch>
            <a:fillRect/>
          </a:stretch>
        </p:blipFill>
        <p:spPr>
          <a:xfrm>
            <a:off x="5082958" y="2989116"/>
            <a:ext cx="1123910" cy="1283798"/>
          </a:xfrm>
          <a:prstGeom prst="rect">
            <a:avLst/>
          </a:prstGeom>
        </p:spPr>
      </p:pic>
      <p:pic>
        <p:nvPicPr>
          <p:cNvPr id="7" name="Picture 6">
            <a:extLst>
              <a:ext uri="{FF2B5EF4-FFF2-40B4-BE49-F238E27FC236}">
                <a16:creationId xmlns="" xmlns:a16="http://schemas.microsoft.com/office/drawing/2014/main" id="{C3094401-2699-49BA-8D3B-457984C31CDC}"/>
              </a:ext>
            </a:extLst>
          </p:cNvPr>
          <p:cNvPicPr>
            <a:picLocks noChangeAspect="1"/>
          </p:cNvPicPr>
          <p:nvPr/>
        </p:nvPicPr>
        <p:blipFill>
          <a:blip r:embed="rId3"/>
          <a:stretch>
            <a:fillRect/>
          </a:stretch>
        </p:blipFill>
        <p:spPr>
          <a:xfrm>
            <a:off x="3224439" y="1764322"/>
            <a:ext cx="682823" cy="1283798"/>
          </a:xfrm>
          <a:prstGeom prst="rect">
            <a:avLst/>
          </a:prstGeom>
        </p:spPr>
      </p:pic>
      <p:cxnSp>
        <p:nvCxnSpPr>
          <p:cNvPr id="8" name="Straight Arrow Connector 7">
            <a:extLst>
              <a:ext uri="{FF2B5EF4-FFF2-40B4-BE49-F238E27FC236}">
                <a16:creationId xmlns="" xmlns:a16="http://schemas.microsoft.com/office/drawing/2014/main" id="{75179B9E-FE46-425B-B53A-70E341595411}"/>
              </a:ext>
            </a:extLst>
          </p:cNvPr>
          <p:cNvCxnSpPr>
            <a:cxnSpLocks/>
            <a:stCxn id="7" idx="3"/>
          </p:cNvCxnSpPr>
          <p:nvPr/>
        </p:nvCxnSpPr>
        <p:spPr bwMode="auto">
          <a:xfrm>
            <a:off x="3907262" y="2406222"/>
            <a:ext cx="979063" cy="1241759"/>
          </a:xfrm>
          <a:prstGeom prst="straightConnector1">
            <a:avLst/>
          </a:prstGeom>
          <a:noFill/>
          <a:ln w="38100" cap="flat" cmpd="sng" algn="ctr">
            <a:solidFill>
              <a:schemeClr val="tx1"/>
            </a:solidFill>
            <a:prstDash val="solid"/>
            <a:round/>
            <a:headEnd type="triangle" w="med" len="med"/>
            <a:tailEnd type="none"/>
          </a:ln>
          <a:effectLst/>
        </p:spPr>
      </p:cxnSp>
      <p:sp>
        <p:nvSpPr>
          <p:cNvPr id="9" name="TextBox 8">
            <a:extLst>
              <a:ext uri="{FF2B5EF4-FFF2-40B4-BE49-F238E27FC236}">
                <a16:creationId xmlns="" xmlns:a16="http://schemas.microsoft.com/office/drawing/2014/main" id="{7F33C201-FA06-487F-99D5-AC2113030FAD}"/>
              </a:ext>
            </a:extLst>
          </p:cNvPr>
          <p:cNvSpPr txBox="1"/>
          <p:nvPr/>
        </p:nvSpPr>
        <p:spPr>
          <a:xfrm>
            <a:off x="2489514" y="1470729"/>
            <a:ext cx="672975" cy="442301"/>
          </a:xfrm>
          <a:prstGeom prst="rect">
            <a:avLst/>
          </a:prstGeom>
          <a:noFill/>
        </p:spPr>
        <p:txBody>
          <a:bodyPr wrap="square" rtlCol="0">
            <a:spAutoFit/>
          </a:bodyPr>
          <a:lstStyle/>
          <a:p>
            <a:pPr algn="ctr"/>
            <a:r>
              <a:rPr lang="nl-NL" sz="1137" dirty="0"/>
              <a:t>Werk</a:t>
            </a:r>
            <a:br>
              <a:rPr lang="nl-NL" sz="1137" dirty="0"/>
            </a:br>
            <a:r>
              <a:rPr lang="nl-NL" sz="1137" dirty="0"/>
              <a:t>60%</a:t>
            </a:r>
            <a:endParaRPr lang="en-US" sz="1137" dirty="0"/>
          </a:p>
        </p:txBody>
      </p:sp>
      <p:pic>
        <p:nvPicPr>
          <p:cNvPr id="10" name="Picture 9">
            <a:extLst>
              <a:ext uri="{FF2B5EF4-FFF2-40B4-BE49-F238E27FC236}">
                <a16:creationId xmlns="" xmlns:a16="http://schemas.microsoft.com/office/drawing/2014/main" id="{460F5269-75FB-4F79-9F3A-E1949B882136}"/>
              </a:ext>
            </a:extLst>
          </p:cNvPr>
          <p:cNvPicPr>
            <a:picLocks noChangeAspect="1"/>
          </p:cNvPicPr>
          <p:nvPr/>
        </p:nvPicPr>
        <p:blipFill>
          <a:blip r:embed="rId4"/>
          <a:stretch>
            <a:fillRect/>
          </a:stretch>
        </p:blipFill>
        <p:spPr>
          <a:xfrm>
            <a:off x="2682368" y="1222704"/>
            <a:ext cx="288173" cy="207008"/>
          </a:xfrm>
          <a:prstGeom prst="rect">
            <a:avLst/>
          </a:prstGeom>
        </p:spPr>
      </p:pic>
      <p:sp>
        <p:nvSpPr>
          <p:cNvPr id="11" name="TextBox 10">
            <a:extLst>
              <a:ext uri="{FF2B5EF4-FFF2-40B4-BE49-F238E27FC236}">
                <a16:creationId xmlns="" xmlns:a16="http://schemas.microsoft.com/office/drawing/2014/main" id="{AD24198E-95AB-433F-9634-F33E014ADF45}"/>
              </a:ext>
            </a:extLst>
          </p:cNvPr>
          <p:cNvSpPr txBox="1"/>
          <p:nvPr/>
        </p:nvSpPr>
        <p:spPr>
          <a:xfrm>
            <a:off x="5954011" y="2695523"/>
            <a:ext cx="672975" cy="267317"/>
          </a:xfrm>
          <a:prstGeom prst="rect">
            <a:avLst/>
          </a:prstGeom>
          <a:noFill/>
        </p:spPr>
        <p:txBody>
          <a:bodyPr wrap="square" rtlCol="0">
            <a:spAutoFit/>
          </a:bodyPr>
          <a:lstStyle/>
          <a:p>
            <a:r>
              <a:rPr lang="nl-NL" sz="1137" dirty="0"/>
              <a:t>Woon</a:t>
            </a:r>
            <a:endParaRPr lang="en-US" sz="1137" dirty="0"/>
          </a:p>
        </p:txBody>
      </p:sp>
      <p:pic>
        <p:nvPicPr>
          <p:cNvPr id="12" name="Picture 11">
            <a:extLst>
              <a:ext uri="{FF2B5EF4-FFF2-40B4-BE49-F238E27FC236}">
                <a16:creationId xmlns="" xmlns:a16="http://schemas.microsoft.com/office/drawing/2014/main" id="{72E7C541-F75D-4E89-AE10-436D8FE3E8AE}"/>
              </a:ext>
            </a:extLst>
          </p:cNvPr>
          <p:cNvPicPr>
            <a:picLocks noChangeAspect="1"/>
          </p:cNvPicPr>
          <p:nvPr/>
        </p:nvPicPr>
        <p:blipFill>
          <a:blip r:embed="rId3"/>
          <a:stretch>
            <a:fillRect/>
          </a:stretch>
        </p:blipFill>
        <p:spPr>
          <a:xfrm>
            <a:off x="3225730" y="4357921"/>
            <a:ext cx="682823" cy="1283798"/>
          </a:xfrm>
          <a:prstGeom prst="rect">
            <a:avLst/>
          </a:prstGeom>
        </p:spPr>
      </p:pic>
      <p:sp>
        <p:nvSpPr>
          <p:cNvPr id="13" name="TextBox 12">
            <a:extLst>
              <a:ext uri="{FF2B5EF4-FFF2-40B4-BE49-F238E27FC236}">
                <a16:creationId xmlns="" xmlns:a16="http://schemas.microsoft.com/office/drawing/2014/main" id="{38A69DC9-275D-440F-897B-92E37A082851}"/>
              </a:ext>
            </a:extLst>
          </p:cNvPr>
          <p:cNvSpPr txBox="1"/>
          <p:nvPr/>
        </p:nvSpPr>
        <p:spPr>
          <a:xfrm>
            <a:off x="2475317" y="4064328"/>
            <a:ext cx="672975" cy="442301"/>
          </a:xfrm>
          <a:prstGeom prst="rect">
            <a:avLst/>
          </a:prstGeom>
          <a:noFill/>
        </p:spPr>
        <p:txBody>
          <a:bodyPr wrap="square" rtlCol="0">
            <a:spAutoFit/>
          </a:bodyPr>
          <a:lstStyle/>
          <a:p>
            <a:pPr algn="ctr"/>
            <a:r>
              <a:rPr lang="nl-NL" sz="1137" dirty="0"/>
              <a:t>Werk</a:t>
            </a:r>
          </a:p>
          <a:p>
            <a:pPr algn="ctr"/>
            <a:r>
              <a:rPr lang="en-US" sz="1137" dirty="0"/>
              <a:t>4</a:t>
            </a:r>
            <a:r>
              <a:rPr lang="nl-NL" sz="1137" dirty="0"/>
              <a:t>0%</a:t>
            </a:r>
            <a:endParaRPr lang="en-US" sz="1137" dirty="0"/>
          </a:p>
        </p:txBody>
      </p:sp>
      <p:pic>
        <p:nvPicPr>
          <p:cNvPr id="16" name="Picture 15">
            <a:extLst>
              <a:ext uri="{FF2B5EF4-FFF2-40B4-BE49-F238E27FC236}">
                <a16:creationId xmlns="" xmlns:a16="http://schemas.microsoft.com/office/drawing/2014/main" id="{AB394C63-1564-484B-9D88-350B4ED4C1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7843" y="2447500"/>
            <a:ext cx="343187" cy="248023"/>
          </a:xfrm>
          <a:prstGeom prst="rect">
            <a:avLst/>
          </a:prstGeom>
        </p:spPr>
      </p:pic>
      <p:pic>
        <p:nvPicPr>
          <p:cNvPr id="18" name="Picture 17">
            <a:extLst>
              <a:ext uri="{FF2B5EF4-FFF2-40B4-BE49-F238E27FC236}">
                <a16:creationId xmlns="" xmlns:a16="http://schemas.microsoft.com/office/drawing/2014/main" id="{23BBBFBB-3F2E-4103-A052-0E9E43E515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588" y="3773505"/>
            <a:ext cx="230591" cy="249807"/>
          </a:xfrm>
          <a:prstGeom prst="rect">
            <a:avLst/>
          </a:prstGeom>
        </p:spPr>
      </p:pic>
      <p:cxnSp>
        <p:nvCxnSpPr>
          <p:cNvPr id="20" name="Straight Arrow Connector 19">
            <a:extLst>
              <a:ext uri="{FF2B5EF4-FFF2-40B4-BE49-F238E27FC236}">
                <a16:creationId xmlns="" xmlns:a16="http://schemas.microsoft.com/office/drawing/2014/main" id="{2971B04E-C8B5-40C5-8C1A-24BE30CECF50}"/>
              </a:ext>
            </a:extLst>
          </p:cNvPr>
          <p:cNvCxnSpPr>
            <a:cxnSpLocks/>
            <a:stCxn id="12" idx="3"/>
          </p:cNvCxnSpPr>
          <p:nvPr/>
        </p:nvCxnSpPr>
        <p:spPr bwMode="auto">
          <a:xfrm flipV="1">
            <a:off x="3908552" y="3602292"/>
            <a:ext cx="977773" cy="1397529"/>
          </a:xfrm>
          <a:prstGeom prst="straightConnector1">
            <a:avLst/>
          </a:prstGeom>
          <a:noFill/>
          <a:ln w="38100" cap="flat" cmpd="sng" algn="ctr">
            <a:solidFill>
              <a:schemeClr val="tx1"/>
            </a:solidFill>
            <a:prstDash val="solid"/>
            <a:round/>
            <a:headEnd type="triangle" w="med" len="med"/>
            <a:tailEnd type="none"/>
          </a:ln>
          <a:effectLst/>
        </p:spPr>
      </p:cxnSp>
      <p:cxnSp>
        <p:nvCxnSpPr>
          <p:cNvPr id="26" name="Straight Connector 25">
            <a:extLst>
              <a:ext uri="{FF2B5EF4-FFF2-40B4-BE49-F238E27FC236}">
                <a16:creationId xmlns="" xmlns:a16="http://schemas.microsoft.com/office/drawing/2014/main" id="{DEB22632-91FB-43CC-9503-B9EB583E81C1}"/>
              </a:ext>
            </a:extLst>
          </p:cNvPr>
          <p:cNvCxnSpPr>
            <a:cxnSpLocks/>
          </p:cNvCxnSpPr>
          <p:nvPr/>
        </p:nvCxnSpPr>
        <p:spPr>
          <a:xfrm flipH="1">
            <a:off x="2165175" y="3602291"/>
            <a:ext cx="2244808" cy="0"/>
          </a:xfrm>
          <a:prstGeom prst="line">
            <a:avLst/>
          </a:prstGeom>
          <a:noFill/>
          <a:ln w="6350" cap="flat" cmpd="sng" algn="ctr">
            <a:solidFill>
              <a:sysClr val="windowText" lastClr="000000"/>
            </a:solidFill>
            <a:prstDash val="dash"/>
            <a:miter lim="800000"/>
          </a:ln>
          <a:effectLst/>
        </p:spPr>
      </p:cxnSp>
    </p:spTree>
    <p:extLst>
      <p:ext uri="{BB962C8B-B14F-4D97-AF65-F5344CB8AC3E}">
        <p14:creationId xmlns:p14="http://schemas.microsoft.com/office/powerpoint/2010/main" val="386664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999" y="414260"/>
            <a:ext cx="8326799" cy="881740"/>
          </a:xfrm>
        </p:spPr>
        <p:txBody>
          <a:bodyPr>
            <a:normAutofit fontScale="90000"/>
          </a:bodyPr>
          <a:lstStyle/>
          <a:p>
            <a:r>
              <a:rPr lang="nl-NL" dirty="0"/>
              <a:t>Relatie tussen X en KBB: uitzondering op 90% criterium</a:t>
            </a:r>
          </a:p>
        </p:txBody>
      </p:sp>
      <p:sp>
        <p:nvSpPr>
          <p:cNvPr id="3" name="Tijdelijke aanduiding voor inhoud 2"/>
          <p:cNvSpPr>
            <a:spLocks noGrp="1"/>
          </p:cNvSpPr>
          <p:nvPr>
            <p:ph idx="1"/>
          </p:nvPr>
        </p:nvSpPr>
        <p:spPr>
          <a:xfrm>
            <a:off x="359999" y="2023363"/>
            <a:ext cx="8326799" cy="4572296"/>
          </a:xfrm>
        </p:spPr>
        <p:txBody>
          <a:bodyPr/>
          <a:lstStyle/>
          <a:p>
            <a:pPr marL="0" indent="0">
              <a:buNone/>
            </a:pPr>
            <a:r>
              <a:rPr lang="en-US" sz="1800" dirty="0"/>
              <a:t>Art. 7.8, lid 8:</a:t>
            </a:r>
          </a:p>
          <a:p>
            <a:pPr marL="0" indent="0">
              <a:buNone/>
            </a:pPr>
            <a:endParaRPr lang="en-US" sz="1800" dirty="0"/>
          </a:p>
          <a:p>
            <a:pPr marL="0" indent="0">
              <a:buNone/>
            </a:pPr>
            <a:r>
              <a:rPr lang="nl-NL" sz="1800" dirty="0"/>
              <a:t>“Bij algemene maatregel van bestuur worden mede als kwalificerende buitenlandse belastingplichtigen aangemerkt buitenlandse belastingplichtigen die niet ingevolge het zesde lid als kwalificerende buitenlandse belastingplichtige worden aangemerkt, maar bij wie Nederland </a:t>
            </a:r>
            <a:r>
              <a:rPr lang="nl-NL" sz="1800" b="1" dirty="0">
                <a:solidFill>
                  <a:srgbClr val="FF0000"/>
                </a:solidFill>
              </a:rPr>
              <a:t>volgens het Unierecht </a:t>
            </a:r>
            <a:r>
              <a:rPr lang="nl-NL" sz="1800" dirty="0"/>
              <a:t>gehouden is de persoonlijke situatie en de gezinssituatie in aanmerking te nemen en worden regels gesteld voor toepassing van dit artikel bij die belastingplichtigen. De vorige volzin is van overeenkomstige toepassing op vergelijkbare buitenlandse belastingplichtigen die inwoner zijn van een staat die partij is bij de Overeenkomst betreffende de Europese Economische Ruimte, Zwitserland of de BES eilanden. De aanwijzing als kwalificerende buitenlandse belastingplichtige, bedoeld in de eerste en tweede volzin, kan ook betrekking hebben op </a:t>
            </a:r>
            <a:r>
              <a:rPr lang="nl-NL" sz="1800" b="1" dirty="0">
                <a:solidFill>
                  <a:srgbClr val="FF0000"/>
                </a:solidFill>
              </a:rPr>
              <a:t>een deel van het jaar</a:t>
            </a:r>
            <a:r>
              <a:rPr lang="nl-NL" sz="1800" dirty="0"/>
              <a:t>.”</a:t>
            </a:r>
          </a:p>
          <a:p>
            <a:pPr marL="0" indent="0">
              <a:buNone/>
            </a:pPr>
            <a:endParaRPr lang="nl-NL" sz="1400" dirty="0"/>
          </a:p>
        </p:txBody>
      </p:sp>
    </p:spTree>
    <p:extLst>
      <p:ext uri="{BB962C8B-B14F-4D97-AF65-F5344CB8AC3E}">
        <p14:creationId xmlns:p14="http://schemas.microsoft.com/office/powerpoint/2010/main" val="311663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err="1"/>
              <a:t>Relatie</a:t>
            </a:r>
            <a:r>
              <a:rPr lang="en-US" dirty="0"/>
              <a:t> </a:t>
            </a:r>
            <a:r>
              <a:rPr lang="en-US" dirty="0" err="1"/>
              <a:t>tussen</a:t>
            </a:r>
            <a:r>
              <a:rPr lang="en-US" dirty="0"/>
              <a:t> X </a:t>
            </a:r>
            <a:r>
              <a:rPr lang="en-US" dirty="0" err="1"/>
              <a:t>en</a:t>
            </a:r>
            <a:r>
              <a:rPr lang="en-US" dirty="0"/>
              <a:t> KBB</a:t>
            </a: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359999" y="1295999"/>
            <a:ext cx="8326799" cy="4932679"/>
          </a:xfrm>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800" dirty="0"/>
              <a:t>“</a:t>
            </a:r>
            <a:r>
              <a:rPr lang="en-US" sz="2800" dirty="0" err="1"/>
              <a:t>volgens</a:t>
            </a:r>
            <a:r>
              <a:rPr lang="en-US" sz="2800" dirty="0"/>
              <a:t> het </a:t>
            </a:r>
            <a:r>
              <a:rPr lang="en-US" sz="2800" dirty="0" err="1"/>
              <a:t>Unierecht</a:t>
            </a:r>
            <a:r>
              <a:rPr lang="en-US" sz="2800" dirty="0"/>
              <a:t>” </a:t>
            </a:r>
          </a:p>
          <a:p>
            <a:pPr marL="465750" lvl="2" indent="-285750">
              <a:buFont typeface="Wingdings" panose="05000000000000000000" pitchFamily="2" charset="2"/>
              <a:buChar char="q"/>
            </a:pPr>
            <a:r>
              <a:rPr lang="en-US" sz="2000" dirty="0" err="1"/>
              <a:t>Oorsprong</a:t>
            </a:r>
            <a:r>
              <a:rPr lang="en-US" sz="2000" dirty="0"/>
              <a:t>: </a:t>
            </a:r>
            <a:r>
              <a:rPr lang="en-US" sz="2000" dirty="0" err="1"/>
              <a:t>Commissie</a:t>
            </a:r>
            <a:r>
              <a:rPr lang="en-US" sz="2000" dirty="0"/>
              <a:t> v. </a:t>
            </a:r>
            <a:r>
              <a:rPr lang="en-US" sz="2000" dirty="0" err="1"/>
              <a:t>Estland</a:t>
            </a:r>
            <a:endParaRPr lang="en-US" sz="2000" dirty="0"/>
          </a:p>
          <a:p>
            <a:pPr marL="465750" lvl="2" indent="-285750">
              <a:buFont typeface="Wingdings" panose="05000000000000000000" pitchFamily="2" charset="2"/>
              <a:buChar char="q"/>
            </a:pPr>
            <a:r>
              <a:rPr lang="en-US" sz="2000" dirty="0"/>
              <a:t>Hof Den Haag </a:t>
            </a:r>
            <a:r>
              <a:rPr lang="en-US" sz="2000" dirty="0" err="1"/>
              <a:t>na</a:t>
            </a:r>
            <a:r>
              <a:rPr lang="en-US" sz="2000" dirty="0"/>
              <a:t> </a:t>
            </a:r>
            <a:r>
              <a:rPr lang="en-US" sz="2000" dirty="0" err="1"/>
              <a:t>terugverwijzing</a:t>
            </a:r>
            <a:r>
              <a:rPr lang="en-US" sz="2000" dirty="0"/>
              <a:t> in X (5 December 2017): </a:t>
            </a:r>
            <a:r>
              <a:rPr lang="en-US" sz="2000" dirty="0" err="1"/>
              <a:t>ook</a:t>
            </a:r>
            <a:r>
              <a:rPr lang="en-US" sz="2000" dirty="0"/>
              <a:t> van </a:t>
            </a:r>
            <a:r>
              <a:rPr lang="en-US" sz="2000" dirty="0" err="1"/>
              <a:t>belang</a:t>
            </a:r>
            <a:r>
              <a:rPr lang="en-US" sz="2000" dirty="0"/>
              <a:t> </a:t>
            </a:r>
            <a:r>
              <a:rPr lang="en-US" sz="2000" dirty="0" err="1"/>
              <a:t>dat</a:t>
            </a:r>
            <a:r>
              <a:rPr lang="en-US" sz="2000" dirty="0"/>
              <a:t> </a:t>
            </a:r>
            <a:r>
              <a:rPr lang="en-US" sz="2000" dirty="0" err="1"/>
              <a:t>Zwitserland</a:t>
            </a:r>
            <a:r>
              <a:rPr lang="en-US" sz="2000" dirty="0"/>
              <a:t> </a:t>
            </a:r>
            <a:r>
              <a:rPr lang="en-US" sz="2000" dirty="0" err="1"/>
              <a:t>vorm</a:t>
            </a:r>
            <a:r>
              <a:rPr lang="en-US" sz="2000" dirty="0"/>
              <a:t> van </a:t>
            </a:r>
            <a:r>
              <a:rPr lang="en-US" sz="2000" dirty="0" err="1"/>
              <a:t>hypotheekrenteaftrek</a:t>
            </a:r>
            <a:r>
              <a:rPr lang="en-US" sz="2000" dirty="0"/>
              <a:t> </a:t>
            </a:r>
            <a:r>
              <a:rPr lang="en-US" sz="2000" dirty="0" err="1"/>
              <a:t>kent</a:t>
            </a:r>
            <a:endParaRPr lang="en-US" sz="2000" dirty="0"/>
          </a:p>
          <a:p>
            <a:pPr marL="645750" lvl="3" indent="-285750">
              <a:buFont typeface="Courier New" panose="02070309020205020404" pitchFamily="49" charset="0"/>
              <a:buChar char="o"/>
            </a:pPr>
            <a:r>
              <a:rPr lang="en-US" sz="2000" dirty="0"/>
              <a:t>Correct of </a:t>
            </a:r>
            <a:r>
              <a:rPr lang="en-US" sz="2000" dirty="0" err="1"/>
              <a:t>niet</a:t>
            </a:r>
            <a:r>
              <a:rPr lang="en-US" sz="2000" dirty="0"/>
              <a:t>? </a:t>
            </a:r>
          </a:p>
          <a:p>
            <a:pPr marL="465750" lvl="2" indent="-285750">
              <a:buFont typeface="Wingdings" panose="05000000000000000000" pitchFamily="2" charset="2"/>
              <a:buChar char="q"/>
            </a:pPr>
            <a:r>
              <a:rPr lang="en-US" sz="2000" dirty="0" err="1"/>
              <a:t>Wetswijziging</a:t>
            </a:r>
            <a:r>
              <a:rPr lang="en-US" sz="2000" dirty="0"/>
              <a:t> </a:t>
            </a:r>
            <a:r>
              <a:rPr lang="en-US" sz="2000" dirty="0" err="1"/>
              <a:t>aangekondigd</a:t>
            </a:r>
            <a:r>
              <a:rPr lang="en-US" sz="2000" dirty="0"/>
              <a:t> </a:t>
            </a:r>
            <a:r>
              <a:rPr lang="en-US" sz="2000" dirty="0" err="1"/>
              <a:t>voor</a:t>
            </a:r>
            <a:r>
              <a:rPr lang="en-US" sz="2000" dirty="0"/>
              <a:t> niet-90%-</a:t>
            </a:r>
            <a:r>
              <a:rPr lang="en-US" sz="2000" dirty="0" err="1"/>
              <a:t>situaties</a:t>
            </a:r>
            <a:r>
              <a:rPr lang="en-US" sz="2000" dirty="0"/>
              <a:t> </a:t>
            </a:r>
            <a:r>
              <a:rPr lang="en-US" sz="2000" dirty="0" err="1"/>
              <a:t>na</a:t>
            </a:r>
            <a:r>
              <a:rPr lang="en-US" sz="2000" dirty="0"/>
              <a:t> X</a:t>
            </a:r>
          </a:p>
          <a:p>
            <a:pPr marL="465750" lvl="2" indent="-285750">
              <a:buFont typeface="Wingdings" panose="05000000000000000000" pitchFamily="2" charset="2"/>
              <a:buChar char="q"/>
            </a:pPr>
            <a:r>
              <a:rPr lang="en-US" sz="2000" dirty="0" err="1"/>
              <a:t>Daarop</a:t>
            </a:r>
            <a:r>
              <a:rPr lang="en-US" sz="2000" dirty="0"/>
              <a:t> </a:t>
            </a:r>
            <a:r>
              <a:rPr lang="en-US" sz="2000" dirty="0" err="1"/>
              <a:t>vooruitlopend</a:t>
            </a:r>
            <a:r>
              <a:rPr lang="en-US" sz="2000" dirty="0"/>
              <a:t>: </a:t>
            </a:r>
            <a:r>
              <a:rPr lang="en-US" sz="2000" dirty="0" err="1"/>
              <a:t>beleidsbesluit</a:t>
            </a:r>
            <a:r>
              <a:rPr lang="en-US" sz="2000" dirty="0"/>
              <a:t> </a:t>
            </a:r>
            <a:r>
              <a:rPr lang="en-US" sz="2000" dirty="0" err="1"/>
              <a:t>aangekondigd</a:t>
            </a:r>
            <a:r>
              <a:rPr lang="en-US" sz="2000" dirty="0"/>
              <a:t>, maar nog </a:t>
            </a:r>
            <a:r>
              <a:rPr lang="en-US" sz="2000" dirty="0" err="1"/>
              <a:t>niet</a:t>
            </a:r>
            <a:r>
              <a:rPr lang="en-US" sz="2000" dirty="0"/>
              <a:t> </a:t>
            </a:r>
            <a:r>
              <a:rPr lang="en-US" sz="2000" dirty="0" err="1"/>
              <a:t>beschikbaar</a:t>
            </a:r>
            <a:endParaRPr lang="en-US" sz="2000" dirty="0"/>
          </a:p>
          <a:p>
            <a:pPr marL="465750" lvl="2" indent="-285750">
              <a:buFont typeface="Wingdings" panose="05000000000000000000" pitchFamily="2" charset="2"/>
              <a:buChar char="q"/>
            </a:pPr>
            <a:endParaRPr lang="en-US" sz="1800" dirty="0"/>
          </a:p>
          <a:p>
            <a:pPr marL="285750" indent="-285750">
              <a:buFont typeface="Arial" panose="020B0604020202020204" pitchFamily="34" charset="0"/>
              <a:buChar char="•"/>
            </a:pPr>
            <a:r>
              <a:rPr lang="en-US" sz="2800" dirty="0"/>
              <a:t>“</a:t>
            </a:r>
            <a:r>
              <a:rPr lang="en-US" sz="2800" dirty="0" err="1"/>
              <a:t>een</a:t>
            </a:r>
            <a:r>
              <a:rPr lang="en-US" sz="2800" dirty="0"/>
              <a:t> </a:t>
            </a:r>
            <a:r>
              <a:rPr lang="en-US" sz="2800" dirty="0" err="1"/>
              <a:t>deel</a:t>
            </a:r>
            <a:r>
              <a:rPr lang="en-US" sz="2800" dirty="0"/>
              <a:t> van het </a:t>
            </a:r>
            <a:r>
              <a:rPr lang="en-US" sz="2800" dirty="0" err="1"/>
              <a:t>jaar</a:t>
            </a:r>
            <a:r>
              <a:rPr lang="en-US" sz="2800" dirty="0"/>
              <a:t>”</a:t>
            </a:r>
          </a:p>
          <a:p>
            <a:pPr marL="465750" lvl="2" indent="-285750">
              <a:buFont typeface="Wingdings" panose="05000000000000000000" pitchFamily="2" charset="2"/>
              <a:buChar char="q"/>
            </a:pPr>
            <a:r>
              <a:rPr lang="en-US" sz="2000" dirty="0" err="1"/>
              <a:t>Kieback</a:t>
            </a:r>
            <a:endParaRPr lang="en-US" sz="2000" dirty="0"/>
          </a:p>
        </p:txBody>
      </p:sp>
    </p:spTree>
    <p:extLst>
      <p:ext uri="{BB962C8B-B14F-4D97-AF65-F5344CB8AC3E}">
        <p14:creationId xmlns:p14="http://schemas.microsoft.com/office/powerpoint/2010/main" val="203734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a:t>Inkomensverklaring</a:t>
            </a:r>
            <a:br>
              <a:rPr lang="nl-NL" dirty="0"/>
            </a:br>
            <a:endParaRPr lang="nl-NL" dirty="0"/>
          </a:p>
        </p:txBody>
      </p:sp>
      <p:sp>
        <p:nvSpPr>
          <p:cNvPr id="3" name="Tijdelijke aanduiding voor inhoud 2"/>
          <p:cNvSpPr>
            <a:spLocks noGrp="1"/>
          </p:cNvSpPr>
          <p:nvPr>
            <p:ph idx="1"/>
          </p:nvPr>
        </p:nvSpPr>
        <p:spPr>
          <a:xfrm>
            <a:off x="359999" y="1295999"/>
            <a:ext cx="8326799" cy="4923825"/>
          </a:xfrm>
        </p:spPr>
        <p:txBody>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3200" dirty="0" err="1"/>
              <a:t>Inkomensverklaring</a:t>
            </a:r>
            <a:r>
              <a:rPr lang="en-US" sz="3200" dirty="0"/>
              <a:t> in </a:t>
            </a:r>
            <a:r>
              <a:rPr lang="en-US" sz="3200" dirty="0" err="1"/>
              <a:t>strijd</a:t>
            </a:r>
            <a:r>
              <a:rPr lang="en-US" sz="3200" dirty="0"/>
              <a:t> met EU-</a:t>
            </a:r>
            <a:r>
              <a:rPr lang="en-US" sz="3200" dirty="0" err="1"/>
              <a:t>recht</a:t>
            </a:r>
            <a:r>
              <a:rPr lang="en-US" sz="3200" dirty="0"/>
              <a:t>?</a:t>
            </a:r>
          </a:p>
          <a:p>
            <a:pPr marL="465750" lvl="2" indent="-285750">
              <a:buFont typeface="Wingdings" panose="05000000000000000000" pitchFamily="2" charset="2"/>
              <a:buChar char="q"/>
            </a:pPr>
            <a:r>
              <a:rPr lang="en-US" sz="2400" dirty="0" err="1"/>
              <a:t>Administratieve</a:t>
            </a:r>
            <a:r>
              <a:rPr lang="en-US" sz="2400" dirty="0"/>
              <a:t> </a:t>
            </a:r>
            <a:r>
              <a:rPr lang="en-US" sz="2400" dirty="0" err="1"/>
              <a:t>vereenvoudiging</a:t>
            </a:r>
            <a:r>
              <a:rPr lang="en-US" sz="2400" dirty="0"/>
              <a:t>: </a:t>
            </a:r>
            <a:r>
              <a:rPr lang="en-US" sz="2400" dirty="0" err="1"/>
              <a:t>Sopora</a:t>
            </a:r>
            <a:r>
              <a:rPr lang="en-US" sz="2400" dirty="0"/>
              <a:t>?</a:t>
            </a:r>
          </a:p>
          <a:p>
            <a:pPr marL="465750" lvl="2" indent="-285750">
              <a:buFont typeface="Wingdings" panose="05000000000000000000" pitchFamily="2" charset="2"/>
              <a:buChar char="q"/>
            </a:pPr>
            <a:r>
              <a:rPr lang="en-US" sz="2400" dirty="0" err="1"/>
              <a:t>Constitutief</a:t>
            </a:r>
            <a:r>
              <a:rPr lang="en-US" sz="2400" dirty="0"/>
              <a:t> </a:t>
            </a:r>
            <a:r>
              <a:rPr lang="en-US" sz="2400" dirty="0" err="1"/>
              <a:t>vereiste</a:t>
            </a:r>
            <a:r>
              <a:rPr lang="en-US" sz="2400" dirty="0"/>
              <a:t> v. </a:t>
            </a:r>
            <a:r>
              <a:rPr lang="en-US" sz="2400" dirty="0" err="1"/>
              <a:t>vormvrij</a:t>
            </a:r>
            <a:r>
              <a:rPr lang="en-US" sz="2400" dirty="0"/>
              <a:t> </a:t>
            </a:r>
            <a:r>
              <a:rPr lang="en-US" sz="2400" dirty="0" err="1"/>
              <a:t>bewijs</a:t>
            </a:r>
            <a:r>
              <a:rPr lang="en-US" sz="2400" dirty="0"/>
              <a:t>?</a:t>
            </a:r>
          </a:p>
          <a:p>
            <a:pPr marL="180000" lvl="2" indent="0">
              <a:buNone/>
            </a:pPr>
            <a:endParaRPr lang="en-US" sz="1600" dirty="0"/>
          </a:p>
          <a:p>
            <a:pPr marL="465750" lvl="2" indent="-285750"/>
            <a:endParaRPr lang="en-US" sz="1600" dirty="0"/>
          </a:p>
          <a:p>
            <a:pPr marL="285750" indent="-285750">
              <a:buFont typeface="Arial" panose="020B0604020202020204" pitchFamily="34" charset="0"/>
              <a:buChar char="•"/>
            </a:pPr>
            <a:r>
              <a:rPr lang="en-US" sz="2800" dirty="0" err="1"/>
              <a:t>Delegatiebepaling</a:t>
            </a:r>
            <a:r>
              <a:rPr lang="en-US" sz="2800" dirty="0"/>
              <a:t> </a:t>
            </a:r>
            <a:r>
              <a:rPr lang="en-US" sz="2800" dirty="0" err="1"/>
              <a:t>voor</a:t>
            </a:r>
            <a:r>
              <a:rPr lang="en-US" sz="2800" dirty="0"/>
              <a:t> </a:t>
            </a:r>
            <a:r>
              <a:rPr lang="en-US" sz="2800" dirty="0" err="1"/>
              <a:t>achterwege</a:t>
            </a:r>
            <a:r>
              <a:rPr lang="en-US" sz="2800" dirty="0"/>
              <a:t> </a:t>
            </a:r>
            <a:r>
              <a:rPr lang="en-US" sz="2800" dirty="0" err="1"/>
              <a:t>laten</a:t>
            </a:r>
            <a:r>
              <a:rPr lang="en-US" sz="2800" dirty="0"/>
              <a:t> </a:t>
            </a:r>
            <a:r>
              <a:rPr lang="en-US" sz="2800" dirty="0" err="1"/>
              <a:t>inkomensverklaring</a:t>
            </a:r>
            <a:endParaRPr lang="en-US" sz="2800" dirty="0"/>
          </a:p>
          <a:p>
            <a:pPr marL="465750" lvl="2" indent="-285750">
              <a:buFont typeface="Wingdings" panose="05000000000000000000" pitchFamily="2" charset="2"/>
              <a:buChar char="q"/>
            </a:pPr>
            <a:r>
              <a:rPr lang="en-US" sz="2000" dirty="0" err="1"/>
              <a:t>Strijd</a:t>
            </a:r>
            <a:r>
              <a:rPr lang="en-US" sz="2000" dirty="0"/>
              <a:t> met </a:t>
            </a:r>
            <a:r>
              <a:rPr lang="en-US" sz="2000" dirty="0" err="1"/>
              <a:t>rechtszekerheidsbeginsel</a:t>
            </a:r>
            <a:r>
              <a:rPr lang="en-US" sz="2000" dirty="0"/>
              <a:t> </a:t>
            </a:r>
            <a:r>
              <a:rPr lang="en-US" sz="2000" dirty="0" err="1"/>
              <a:t>omdat</a:t>
            </a:r>
            <a:r>
              <a:rPr lang="en-US" sz="2000" dirty="0"/>
              <a:t> regels </a:t>
            </a:r>
            <a:r>
              <a:rPr lang="en-US" sz="2000" dirty="0" err="1"/>
              <a:t>niet</a:t>
            </a:r>
            <a:r>
              <a:rPr lang="en-US" sz="2000" dirty="0"/>
              <a:t> </a:t>
            </a:r>
            <a:r>
              <a:rPr lang="en-US" sz="2000" dirty="0" err="1"/>
              <a:t>kenbaar</a:t>
            </a:r>
            <a:r>
              <a:rPr lang="en-US" sz="2000" dirty="0"/>
              <a:t> </a:t>
            </a:r>
            <a:r>
              <a:rPr lang="en-US" sz="2000" dirty="0" err="1"/>
              <a:t>zijn</a:t>
            </a:r>
            <a:r>
              <a:rPr lang="en-US" sz="2000" dirty="0"/>
              <a:t>?</a:t>
            </a:r>
          </a:p>
          <a:p>
            <a:pPr marL="465750" lvl="2" indent="-285750">
              <a:buFont typeface="Wingdings" panose="05000000000000000000" pitchFamily="2" charset="2"/>
              <a:buChar char="q"/>
            </a:pPr>
            <a:r>
              <a:rPr lang="en-US" sz="2000" dirty="0"/>
              <a:t>Regels </a:t>
            </a:r>
            <a:r>
              <a:rPr lang="en-US" sz="2000" dirty="0" err="1"/>
              <a:t>gepubliceerd</a:t>
            </a:r>
            <a:r>
              <a:rPr lang="en-US" sz="2000" dirty="0"/>
              <a:t> </a:t>
            </a:r>
            <a:r>
              <a:rPr lang="en-US" sz="2000" dirty="0" err="1"/>
              <a:t>bij</a:t>
            </a:r>
            <a:r>
              <a:rPr lang="en-US" sz="2000" dirty="0"/>
              <a:t> </a:t>
            </a:r>
            <a:r>
              <a:rPr lang="en-US" sz="2000" dirty="0" err="1"/>
              <a:t>AMvB</a:t>
            </a:r>
            <a:r>
              <a:rPr lang="en-US" sz="2000" dirty="0"/>
              <a:t>: </a:t>
            </a:r>
          </a:p>
          <a:p>
            <a:pPr marL="645750" lvl="3" indent="-285750">
              <a:buFont typeface="Courier New" panose="02070309020205020404" pitchFamily="49" charset="0"/>
              <a:buChar char="o"/>
            </a:pPr>
            <a:r>
              <a:rPr lang="en-US" sz="1800" dirty="0" err="1"/>
              <a:t>Kwalificerend</a:t>
            </a:r>
            <a:r>
              <a:rPr lang="en-US" sz="1800" dirty="0"/>
              <a:t> </a:t>
            </a:r>
            <a:r>
              <a:rPr lang="en-US" sz="1800" dirty="0" err="1"/>
              <a:t>inwoner</a:t>
            </a:r>
            <a:r>
              <a:rPr lang="en-US" sz="1800" dirty="0"/>
              <a:t> die “</a:t>
            </a:r>
            <a:r>
              <a:rPr lang="nl-NL" sz="1800" dirty="0"/>
              <a:t>aannemelijk maakt dat hij wegens de geringe hoogte van zijn inkomen in het woonland geen inkomstenbelasting is verschuldigd”</a:t>
            </a:r>
          </a:p>
          <a:p>
            <a:pPr marL="645750" lvl="3" indent="-285750">
              <a:buFont typeface="Courier New" panose="02070309020205020404" pitchFamily="49" charset="0"/>
              <a:buChar char="o"/>
            </a:pPr>
            <a:r>
              <a:rPr lang="en-US" sz="1800" dirty="0"/>
              <a:t>P</a:t>
            </a:r>
            <a:r>
              <a:rPr lang="nl-NL" sz="1800" dirty="0" err="1"/>
              <a:t>ublicatie</a:t>
            </a:r>
            <a:r>
              <a:rPr lang="nl-NL" sz="1800" dirty="0"/>
              <a:t> bij AMvB voldoende of wettelijke grondslag vereist?</a:t>
            </a:r>
            <a:endParaRPr lang="en-US" sz="1800" dirty="0"/>
          </a:p>
          <a:p>
            <a:pPr marL="0" indent="0">
              <a:buNone/>
            </a:pPr>
            <a:endParaRPr lang="nl-NL" sz="2000" dirty="0"/>
          </a:p>
        </p:txBody>
      </p:sp>
    </p:spTree>
    <p:extLst>
      <p:ext uri="{BB962C8B-B14F-4D97-AF65-F5344CB8AC3E}">
        <p14:creationId xmlns:p14="http://schemas.microsoft.com/office/powerpoint/2010/main" val="364346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smtClean="0"/>
              <a:t>Belastingverdrag België-Nederland 2001</a:t>
            </a:r>
            <a:r>
              <a:rPr lang="nl-NL" dirty="0"/>
              <a:t/>
            </a:r>
            <a:br>
              <a:rPr lang="nl-NL" dirty="0"/>
            </a:br>
            <a:endParaRPr lang="nl-NL" dirty="0"/>
          </a:p>
        </p:txBody>
      </p:sp>
      <p:sp>
        <p:nvSpPr>
          <p:cNvPr id="3" name="Tijdelijke aanduiding voor inhoud 2"/>
          <p:cNvSpPr>
            <a:spLocks noGrp="1"/>
          </p:cNvSpPr>
          <p:nvPr>
            <p:ph idx="1"/>
          </p:nvPr>
        </p:nvSpPr>
        <p:spPr>
          <a:xfrm>
            <a:off x="359999" y="1295999"/>
            <a:ext cx="8326799" cy="4923825"/>
          </a:xfrm>
        </p:spPr>
        <p:txBody>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3200" dirty="0" smtClean="0"/>
              <a:t>Art. 26  </a:t>
            </a:r>
            <a:r>
              <a:rPr lang="en-US" sz="3200" dirty="0" err="1" smtClean="0"/>
              <a:t>verdrag</a:t>
            </a:r>
            <a:r>
              <a:rPr lang="en-US" sz="3200" dirty="0" smtClean="0"/>
              <a:t> 2001</a:t>
            </a:r>
            <a:endParaRPr lang="en-US" sz="3200" dirty="0"/>
          </a:p>
          <a:p>
            <a:pPr marL="465750" lvl="2" indent="-285750">
              <a:buFont typeface="Wingdings" panose="05000000000000000000" pitchFamily="2" charset="2"/>
              <a:buChar char="q"/>
            </a:pPr>
            <a:r>
              <a:rPr lang="en-US" sz="2400" dirty="0" smtClean="0"/>
              <a:t> Non-</a:t>
            </a:r>
            <a:r>
              <a:rPr lang="en-US" sz="2400" dirty="0" err="1" smtClean="0"/>
              <a:t>discriminatiebepaling</a:t>
            </a:r>
            <a:endParaRPr lang="en-US" sz="2400" dirty="0"/>
          </a:p>
          <a:p>
            <a:pPr marL="465750" lvl="2" indent="-285750">
              <a:buFont typeface="Wingdings" panose="05000000000000000000" pitchFamily="2" charset="2"/>
              <a:buChar char="q"/>
            </a:pPr>
            <a:r>
              <a:rPr lang="en-US" sz="2400" dirty="0" smtClean="0"/>
              <a:t> Lid 2 </a:t>
            </a:r>
            <a:r>
              <a:rPr lang="en-US" sz="2400" dirty="0" err="1" smtClean="0"/>
              <a:t>ziet</a:t>
            </a:r>
            <a:r>
              <a:rPr lang="en-US" sz="2400" dirty="0" smtClean="0"/>
              <a:t> </a:t>
            </a:r>
            <a:r>
              <a:rPr lang="en-US" sz="2400" dirty="0" err="1" smtClean="0"/>
              <a:t>ook</a:t>
            </a:r>
            <a:r>
              <a:rPr lang="en-US" sz="2400" dirty="0" smtClean="0"/>
              <a:t> op </a:t>
            </a:r>
            <a:r>
              <a:rPr lang="en-US" sz="2400" dirty="0" err="1" smtClean="0"/>
              <a:t>persoonlijke</a:t>
            </a:r>
            <a:r>
              <a:rPr lang="en-US" sz="2400" dirty="0" smtClean="0"/>
              <a:t> </a:t>
            </a:r>
            <a:r>
              <a:rPr lang="en-US" sz="2400" dirty="0" err="1" smtClean="0"/>
              <a:t>tegemoetkomingen</a:t>
            </a:r>
            <a:r>
              <a:rPr lang="en-US" sz="2400" dirty="0" smtClean="0"/>
              <a:t> op </a:t>
            </a:r>
            <a:r>
              <a:rPr lang="en-US" sz="2400" dirty="0" err="1" smtClean="0"/>
              <a:t>grond</a:t>
            </a:r>
            <a:r>
              <a:rPr lang="en-US" sz="2400" dirty="0" smtClean="0"/>
              <a:t> van </a:t>
            </a:r>
            <a:r>
              <a:rPr lang="en-US" sz="2400" dirty="0" err="1" smtClean="0"/>
              <a:t>persoonlijke</a:t>
            </a:r>
            <a:r>
              <a:rPr lang="en-US" sz="2400" dirty="0" smtClean="0"/>
              <a:t> en </a:t>
            </a:r>
            <a:r>
              <a:rPr lang="en-US" sz="2400" dirty="0" err="1" smtClean="0"/>
              <a:t>gezinsomstandigheden</a:t>
            </a:r>
            <a:endParaRPr lang="en-US" sz="2400" dirty="0"/>
          </a:p>
          <a:p>
            <a:pPr marL="180000" lvl="2" indent="0">
              <a:buNone/>
            </a:pPr>
            <a:endParaRPr lang="en-US" sz="1600" dirty="0"/>
          </a:p>
          <a:p>
            <a:pPr marL="465750" lvl="2" indent="-285750"/>
            <a:endParaRPr lang="en-US" sz="1600" dirty="0"/>
          </a:p>
          <a:p>
            <a:pPr marL="285750" indent="-285750">
              <a:buFont typeface="Arial" panose="020B0604020202020204" pitchFamily="34" charset="0"/>
              <a:buChar char="•"/>
            </a:pPr>
            <a:r>
              <a:rPr lang="en-US" sz="2800" dirty="0" err="1" smtClean="0"/>
              <a:t>Gelijke</a:t>
            </a:r>
            <a:r>
              <a:rPr lang="en-US" sz="2800" dirty="0" smtClean="0"/>
              <a:t> </a:t>
            </a:r>
            <a:r>
              <a:rPr lang="en-US" sz="2800" dirty="0" err="1" smtClean="0"/>
              <a:t>behandeling</a:t>
            </a:r>
            <a:r>
              <a:rPr lang="en-US" sz="2800" dirty="0" smtClean="0"/>
              <a:t> </a:t>
            </a:r>
            <a:r>
              <a:rPr lang="en-US" sz="2800" dirty="0" err="1" smtClean="0"/>
              <a:t>als</a:t>
            </a:r>
            <a:r>
              <a:rPr lang="en-US" sz="2800" dirty="0" smtClean="0"/>
              <a:t> </a:t>
            </a:r>
            <a:r>
              <a:rPr lang="en-US" sz="2800" dirty="0" err="1" smtClean="0"/>
              <a:t>inwoners</a:t>
            </a:r>
            <a:endParaRPr lang="en-US" sz="2800" dirty="0"/>
          </a:p>
          <a:p>
            <a:pPr marL="465750" lvl="2" indent="-285750">
              <a:buFont typeface="Wingdings" panose="05000000000000000000" pitchFamily="2" charset="2"/>
              <a:buChar char="q"/>
            </a:pPr>
            <a:r>
              <a:rPr lang="en-US" sz="2000" dirty="0" smtClean="0"/>
              <a:t>“in de mate </a:t>
            </a:r>
            <a:r>
              <a:rPr lang="en-US" sz="2000" dirty="0" err="1" smtClean="0"/>
              <a:t>waarin</a:t>
            </a:r>
            <a:r>
              <a:rPr lang="en-US" sz="2000" dirty="0" smtClean="0"/>
              <a:t> die </a:t>
            </a:r>
            <a:r>
              <a:rPr lang="en-US" sz="2000" dirty="0" err="1" smtClean="0"/>
              <a:t>voordelen</a:t>
            </a:r>
            <a:r>
              <a:rPr lang="en-US" sz="2000" dirty="0" smtClean="0"/>
              <a:t> en </a:t>
            </a:r>
            <a:r>
              <a:rPr lang="en-US" sz="2000" dirty="0" err="1" smtClean="0"/>
              <a:t>inkomsten</a:t>
            </a:r>
            <a:r>
              <a:rPr lang="en-US" sz="2000" dirty="0" smtClean="0"/>
              <a:t> </a:t>
            </a:r>
            <a:r>
              <a:rPr lang="en-US" sz="2000" dirty="0" err="1" smtClean="0"/>
              <a:t>deeluitmaken</a:t>
            </a:r>
            <a:r>
              <a:rPr lang="en-US" sz="2000" dirty="0" smtClean="0"/>
              <a:t> van het </a:t>
            </a:r>
            <a:r>
              <a:rPr lang="en-US" sz="2000" dirty="0" err="1" smtClean="0"/>
              <a:t>wereldinkomen</a:t>
            </a:r>
            <a:r>
              <a:rPr lang="en-US" sz="2000" dirty="0" smtClean="0"/>
              <a:t>”</a:t>
            </a:r>
            <a:endParaRPr lang="en-US" sz="2000" dirty="0"/>
          </a:p>
          <a:p>
            <a:pPr marL="0" indent="0">
              <a:buNone/>
            </a:pPr>
            <a:endParaRPr lang="nl-NL" sz="2000" dirty="0"/>
          </a:p>
        </p:txBody>
      </p:sp>
    </p:spTree>
    <p:extLst>
      <p:ext uri="{BB962C8B-B14F-4D97-AF65-F5344CB8AC3E}">
        <p14:creationId xmlns:p14="http://schemas.microsoft.com/office/powerpoint/2010/main" val="324809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C3A78-7E50-486F-9727-2926AC5321DB}"/>
              </a:ext>
            </a:extLst>
          </p:cNvPr>
          <p:cNvSpPr>
            <a:spLocks noGrp="1"/>
          </p:cNvSpPr>
          <p:nvPr>
            <p:ph type="ctrTitle"/>
          </p:nvPr>
        </p:nvSpPr>
        <p:spPr/>
        <p:txBody>
          <a:bodyPr/>
          <a:lstStyle/>
          <a:p>
            <a:r>
              <a:rPr lang="en-US" dirty="0" err="1"/>
              <a:t>Binnenlands</a:t>
            </a:r>
            <a:r>
              <a:rPr lang="en-US" dirty="0"/>
              <a:t> </a:t>
            </a:r>
            <a:r>
              <a:rPr lang="en-US" dirty="0" err="1"/>
              <a:t>belastingplichtigen</a:t>
            </a:r>
            <a:r>
              <a:rPr lang="en-US" dirty="0"/>
              <a:t> en </a:t>
            </a:r>
            <a:r>
              <a:rPr lang="en-US" dirty="0" err="1"/>
              <a:t>buitenlands</a:t>
            </a:r>
            <a:r>
              <a:rPr lang="en-US" dirty="0"/>
              <a:t> </a:t>
            </a:r>
            <a:r>
              <a:rPr lang="en-US" dirty="0" err="1"/>
              <a:t>vastgoed</a:t>
            </a:r>
            <a:endParaRPr lang="nl-NL" dirty="0"/>
          </a:p>
        </p:txBody>
      </p:sp>
    </p:spTree>
    <p:extLst>
      <p:ext uri="{BB962C8B-B14F-4D97-AF65-F5344CB8AC3E}">
        <p14:creationId xmlns:p14="http://schemas.microsoft.com/office/powerpoint/2010/main" val="967705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br>
              <a:rPr lang="nl-NL" dirty="0"/>
            </a:br>
            <a:endParaRPr lang="nl-NL" dirty="0"/>
          </a:p>
        </p:txBody>
      </p:sp>
      <p:pic>
        <p:nvPicPr>
          <p:cNvPr id="5" name="Tijdelijke aanduiding voor afbeelding 2"/>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071" r="46691"/>
          <a:stretch/>
        </p:blipFill>
        <p:spPr>
          <a:xfrm>
            <a:off x="4595043" y="0"/>
            <a:ext cx="4548957" cy="6858000"/>
          </a:xfrm>
        </p:spPr>
      </p:pic>
    </p:spTree>
    <p:extLst>
      <p:ext uri="{BB962C8B-B14F-4D97-AF65-F5344CB8AC3E}">
        <p14:creationId xmlns:p14="http://schemas.microsoft.com/office/powerpoint/2010/main" val="249649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Box 3</a:t>
            </a:r>
          </a:p>
        </p:txBody>
      </p:sp>
      <p:pic>
        <p:nvPicPr>
          <p:cNvPr id="4" name="Content Placeholder 12">
            <a:extLst>
              <a:ext uri="{FF2B5EF4-FFF2-40B4-BE49-F238E27FC236}">
                <a16:creationId xmlns="" xmlns:a16="http://schemas.microsoft.com/office/drawing/2014/main" id="{F25AEAAB-35D8-4DE3-8CB5-7AA11A5FF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573" y="2753972"/>
            <a:ext cx="263761" cy="248023"/>
          </a:xfrm>
          <a:prstGeom prst="rect">
            <a:avLst/>
          </a:prstGeom>
          <a:noFill/>
        </p:spPr>
      </p:pic>
      <p:cxnSp>
        <p:nvCxnSpPr>
          <p:cNvPr id="5" name="Straight Connector 4">
            <a:extLst>
              <a:ext uri="{FF2B5EF4-FFF2-40B4-BE49-F238E27FC236}">
                <a16:creationId xmlns="" xmlns:a16="http://schemas.microsoft.com/office/drawing/2014/main" id="{B0F0E8BD-7FC8-4D39-AE1E-AA842F263D93}"/>
              </a:ext>
            </a:extLst>
          </p:cNvPr>
          <p:cNvCxnSpPr>
            <a:cxnSpLocks/>
          </p:cNvCxnSpPr>
          <p:nvPr/>
        </p:nvCxnSpPr>
        <p:spPr>
          <a:xfrm flipH="1">
            <a:off x="2432482" y="2363678"/>
            <a:ext cx="4244905" cy="0"/>
          </a:xfrm>
          <a:prstGeom prst="line">
            <a:avLst/>
          </a:prstGeom>
          <a:noFill/>
          <a:ln w="6350" cap="flat" cmpd="sng" algn="ctr">
            <a:solidFill>
              <a:sysClr val="windowText" lastClr="000000"/>
            </a:solidFill>
            <a:prstDash val="dash"/>
            <a:miter lim="800000"/>
          </a:ln>
          <a:effectLst/>
        </p:spPr>
      </p:cxnSp>
      <p:pic>
        <p:nvPicPr>
          <p:cNvPr id="6" name="Picture 5">
            <a:extLst>
              <a:ext uri="{FF2B5EF4-FFF2-40B4-BE49-F238E27FC236}">
                <a16:creationId xmlns="" xmlns:a16="http://schemas.microsoft.com/office/drawing/2014/main" id="{BA8EBB90-7FA4-45CB-BEB9-38CE2D19D43E}"/>
              </a:ext>
            </a:extLst>
          </p:cNvPr>
          <p:cNvPicPr>
            <a:picLocks noChangeAspect="1"/>
          </p:cNvPicPr>
          <p:nvPr/>
        </p:nvPicPr>
        <p:blipFill>
          <a:blip r:embed="rId3"/>
          <a:stretch>
            <a:fillRect/>
          </a:stretch>
        </p:blipFill>
        <p:spPr>
          <a:xfrm>
            <a:off x="3961443" y="2540128"/>
            <a:ext cx="1123910" cy="1283798"/>
          </a:xfrm>
          <a:prstGeom prst="rect">
            <a:avLst/>
          </a:prstGeom>
        </p:spPr>
      </p:pic>
      <p:pic>
        <p:nvPicPr>
          <p:cNvPr id="7" name="Picture 6">
            <a:extLst>
              <a:ext uri="{FF2B5EF4-FFF2-40B4-BE49-F238E27FC236}">
                <a16:creationId xmlns="" xmlns:a16="http://schemas.microsoft.com/office/drawing/2014/main" id="{EF4859E5-B8FA-4106-8F28-707F47A9B185}"/>
              </a:ext>
            </a:extLst>
          </p:cNvPr>
          <p:cNvPicPr>
            <a:picLocks noChangeAspect="1"/>
          </p:cNvPicPr>
          <p:nvPr/>
        </p:nvPicPr>
        <p:blipFill>
          <a:blip r:embed="rId4"/>
          <a:stretch>
            <a:fillRect/>
          </a:stretch>
        </p:blipFill>
        <p:spPr>
          <a:xfrm>
            <a:off x="4181986" y="874128"/>
            <a:ext cx="682823" cy="1283798"/>
          </a:xfrm>
          <a:prstGeom prst="rect">
            <a:avLst/>
          </a:prstGeom>
        </p:spPr>
      </p:pic>
      <p:sp>
        <p:nvSpPr>
          <p:cNvPr id="9" name="TextBox 8">
            <a:extLst>
              <a:ext uri="{FF2B5EF4-FFF2-40B4-BE49-F238E27FC236}">
                <a16:creationId xmlns="" xmlns:a16="http://schemas.microsoft.com/office/drawing/2014/main" id="{D90D4A5D-125B-41CD-8F64-0769B3B02124}"/>
              </a:ext>
            </a:extLst>
          </p:cNvPr>
          <p:cNvSpPr txBox="1"/>
          <p:nvPr/>
        </p:nvSpPr>
        <p:spPr>
          <a:xfrm>
            <a:off x="2551464" y="1772814"/>
            <a:ext cx="672975" cy="267317"/>
          </a:xfrm>
          <a:prstGeom prst="rect">
            <a:avLst/>
          </a:prstGeom>
          <a:noFill/>
        </p:spPr>
        <p:txBody>
          <a:bodyPr wrap="square" rtlCol="0">
            <a:spAutoFit/>
          </a:bodyPr>
          <a:lstStyle/>
          <a:p>
            <a:r>
              <a:rPr lang="nl-NL" sz="1137" dirty="0"/>
              <a:t>Woon</a:t>
            </a:r>
            <a:endParaRPr lang="en-US" sz="1137" dirty="0"/>
          </a:p>
        </p:txBody>
      </p:sp>
      <p:pic>
        <p:nvPicPr>
          <p:cNvPr id="12" name="Picture 11">
            <a:extLst>
              <a:ext uri="{FF2B5EF4-FFF2-40B4-BE49-F238E27FC236}">
                <a16:creationId xmlns="" xmlns:a16="http://schemas.microsoft.com/office/drawing/2014/main" id="{24BCCF9E-3782-4629-9C43-18BB94D30741}"/>
              </a:ext>
            </a:extLst>
          </p:cNvPr>
          <p:cNvPicPr>
            <a:picLocks noChangeAspect="1"/>
          </p:cNvPicPr>
          <p:nvPr/>
        </p:nvPicPr>
        <p:blipFill>
          <a:blip r:embed="rId5"/>
          <a:stretch>
            <a:fillRect/>
          </a:stretch>
        </p:blipFill>
        <p:spPr>
          <a:xfrm>
            <a:off x="2682368" y="1524789"/>
            <a:ext cx="288173" cy="207008"/>
          </a:xfrm>
          <a:prstGeom prst="rect">
            <a:avLst/>
          </a:prstGeom>
        </p:spPr>
      </p:pic>
      <p:sp>
        <p:nvSpPr>
          <p:cNvPr id="14" name="TextBox 13">
            <a:extLst>
              <a:ext uri="{FF2B5EF4-FFF2-40B4-BE49-F238E27FC236}">
                <a16:creationId xmlns="" xmlns:a16="http://schemas.microsoft.com/office/drawing/2014/main" id="{7DFDD932-57EB-4BE5-8A29-75138E090D6B}"/>
              </a:ext>
            </a:extLst>
          </p:cNvPr>
          <p:cNvSpPr txBox="1"/>
          <p:nvPr/>
        </p:nvSpPr>
        <p:spPr>
          <a:xfrm>
            <a:off x="852492" y="3999517"/>
            <a:ext cx="7900891" cy="2431435"/>
          </a:xfrm>
          <a:prstGeom prst="rect">
            <a:avLst/>
          </a:prstGeom>
          <a:noFill/>
        </p:spPr>
        <p:txBody>
          <a:bodyPr wrap="square" lIns="0" tIns="0" rIns="0" bIns="0" rtlCol="0">
            <a:spAutoFit/>
          </a:bodyPr>
          <a:lstStyle/>
          <a:p>
            <a:pPr marL="285750" indent="-285750">
              <a:spcBef>
                <a:spcPts val="600"/>
              </a:spcBef>
              <a:buClr>
                <a:schemeClr val="tx2"/>
              </a:buClr>
              <a:buFont typeface="Arial" panose="020B0604020202020204" pitchFamily="34" charset="0"/>
              <a:buChar char="•"/>
            </a:pPr>
            <a:r>
              <a:rPr lang="en-US" sz="1600" dirty="0" err="1">
                <a:solidFill>
                  <a:schemeClr val="tx1"/>
                </a:solidFill>
              </a:rPr>
              <a:t>Belegging</a:t>
            </a:r>
            <a:r>
              <a:rPr lang="en-US" sz="1600" dirty="0">
                <a:solidFill>
                  <a:schemeClr val="tx1"/>
                </a:solidFill>
              </a:rPr>
              <a:t> in (</a:t>
            </a:r>
            <a:r>
              <a:rPr lang="en-US" sz="1600" dirty="0" err="1">
                <a:solidFill>
                  <a:schemeClr val="tx1"/>
                </a:solidFill>
              </a:rPr>
              <a:t>tweede</a:t>
            </a:r>
            <a:r>
              <a:rPr lang="en-US" sz="1600" dirty="0">
                <a:solidFill>
                  <a:schemeClr val="tx1"/>
                </a:solidFill>
              </a:rPr>
              <a:t>) </a:t>
            </a:r>
            <a:r>
              <a:rPr lang="en-US" sz="1600" dirty="0" err="1">
                <a:solidFill>
                  <a:schemeClr val="tx1"/>
                </a:solidFill>
              </a:rPr>
              <a:t>woning</a:t>
            </a:r>
            <a:r>
              <a:rPr lang="en-US" sz="1600" dirty="0">
                <a:solidFill>
                  <a:schemeClr val="tx1"/>
                </a:solidFill>
              </a:rPr>
              <a:t> in </a:t>
            </a:r>
            <a:r>
              <a:rPr lang="en-US" sz="1600" dirty="0" err="1">
                <a:solidFill>
                  <a:schemeClr val="tx1"/>
                </a:solidFill>
              </a:rPr>
              <a:t>Belgi</a:t>
            </a:r>
            <a:r>
              <a:rPr lang="nl-NL" sz="1600" dirty="0"/>
              <a:t>ë</a:t>
            </a:r>
          </a:p>
          <a:p>
            <a:pPr marL="285750" indent="-285750">
              <a:spcBef>
                <a:spcPts val="600"/>
              </a:spcBef>
              <a:buClr>
                <a:schemeClr val="tx2"/>
              </a:buClr>
              <a:buFont typeface="Arial" panose="020B0604020202020204" pitchFamily="34" charset="0"/>
              <a:buChar char="•"/>
            </a:pPr>
            <a:r>
              <a:rPr lang="nl-NL" sz="1600" dirty="0">
                <a:solidFill>
                  <a:schemeClr val="tx1"/>
                </a:solidFill>
              </a:rPr>
              <a:t>Belast</a:t>
            </a:r>
            <a:r>
              <a:rPr lang="nl-NL" sz="1600" dirty="0"/>
              <a:t> in box 3: </a:t>
            </a:r>
          </a:p>
          <a:p>
            <a:pPr marL="742950" lvl="1" indent="-285750">
              <a:spcBef>
                <a:spcPts val="600"/>
              </a:spcBef>
              <a:buClr>
                <a:schemeClr val="tx2"/>
              </a:buClr>
              <a:buFont typeface="Arial" panose="020B0604020202020204" pitchFamily="34" charset="0"/>
              <a:buChar char="•"/>
            </a:pPr>
            <a:r>
              <a:rPr lang="nl-NL" sz="1600" dirty="0">
                <a:solidFill>
                  <a:schemeClr val="tx1"/>
                </a:solidFill>
              </a:rPr>
              <a:t>Rendementsgrondslag: Bezittingen -/- schulden -/- HVV (€ 30.360)</a:t>
            </a:r>
          </a:p>
          <a:p>
            <a:pPr marL="742950" lvl="1" indent="-285750">
              <a:spcBef>
                <a:spcPts val="600"/>
              </a:spcBef>
              <a:buClr>
                <a:schemeClr val="tx2"/>
              </a:buClr>
              <a:buFont typeface="Arial" panose="020B0604020202020204" pitchFamily="34" charset="0"/>
              <a:buChar char="•"/>
            </a:pPr>
            <a:r>
              <a:rPr lang="nl-NL" sz="1600" dirty="0"/>
              <a:t>Forfaitair rendement volgens tabel, tarief van 30%</a:t>
            </a:r>
            <a:endParaRPr lang="nl-NL" sz="1600" dirty="0">
              <a:solidFill>
                <a:schemeClr val="tx1"/>
              </a:solidFill>
            </a:endParaRPr>
          </a:p>
          <a:p>
            <a:pPr marL="742950" lvl="1" indent="-285750">
              <a:spcBef>
                <a:spcPts val="600"/>
              </a:spcBef>
              <a:buClr>
                <a:schemeClr val="tx2"/>
              </a:buClr>
              <a:buFont typeface="Arial" panose="020B0604020202020204" pitchFamily="34" charset="0"/>
              <a:buChar char="•"/>
            </a:pPr>
            <a:r>
              <a:rPr lang="nl-NL" sz="1600" dirty="0"/>
              <a:t>Waardering bezitting o.b.v. Wet waardering onroerende zaken, zowel voor binnenlands als buitenlands vastgoed</a:t>
            </a:r>
          </a:p>
          <a:p>
            <a:pPr marL="742950" lvl="1" indent="-285750">
              <a:spcBef>
                <a:spcPts val="600"/>
              </a:spcBef>
              <a:buClr>
                <a:schemeClr val="tx2"/>
              </a:buClr>
              <a:buFont typeface="Arial" panose="020B0604020202020204" pitchFamily="34" charset="0"/>
              <a:buChar char="•"/>
            </a:pPr>
            <a:r>
              <a:rPr lang="nl-NL" sz="1600" dirty="0">
                <a:solidFill>
                  <a:schemeClr val="tx1"/>
                </a:solidFill>
              </a:rPr>
              <a:t>Waardering schuld o.b.v. waarde in het economisch verkeer</a:t>
            </a:r>
          </a:p>
          <a:p>
            <a:pPr marL="285750" indent="-285750">
              <a:spcBef>
                <a:spcPts val="600"/>
              </a:spcBef>
              <a:buClr>
                <a:schemeClr val="tx2"/>
              </a:buClr>
              <a:buFont typeface="Arial" panose="020B0604020202020204" pitchFamily="34" charset="0"/>
              <a:buChar char="•"/>
            </a:pPr>
            <a:r>
              <a:rPr lang="nl-NL" sz="1600" dirty="0"/>
              <a:t>Voorkoming van dubbele belasting o.b.v. evenredigheidsmethode</a:t>
            </a:r>
            <a:endParaRPr lang="nl-NL" sz="1600" dirty="0">
              <a:solidFill>
                <a:schemeClr val="tx1"/>
              </a:solidFill>
            </a:endParaRPr>
          </a:p>
        </p:txBody>
      </p:sp>
    </p:spTree>
    <p:extLst>
      <p:ext uri="{BB962C8B-B14F-4D97-AF65-F5344CB8AC3E}">
        <p14:creationId xmlns:p14="http://schemas.microsoft.com/office/powerpoint/2010/main" val="65379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Box 1</a:t>
            </a:r>
          </a:p>
        </p:txBody>
      </p:sp>
      <p:pic>
        <p:nvPicPr>
          <p:cNvPr id="4" name="Content Placeholder 12">
            <a:extLst>
              <a:ext uri="{FF2B5EF4-FFF2-40B4-BE49-F238E27FC236}">
                <a16:creationId xmlns="" xmlns:a16="http://schemas.microsoft.com/office/drawing/2014/main" id="{F25AEAAB-35D8-4DE3-8CB5-7AA11A5FF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8244" y="3402038"/>
            <a:ext cx="263761" cy="248023"/>
          </a:xfrm>
          <a:prstGeom prst="rect">
            <a:avLst/>
          </a:prstGeom>
          <a:noFill/>
        </p:spPr>
      </p:pic>
      <p:cxnSp>
        <p:nvCxnSpPr>
          <p:cNvPr id="5" name="Straight Connector 4">
            <a:extLst>
              <a:ext uri="{FF2B5EF4-FFF2-40B4-BE49-F238E27FC236}">
                <a16:creationId xmlns="" xmlns:a16="http://schemas.microsoft.com/office/drawing/2014/main" id="{B0F0E8BD-7FC8-4D39-AE1E-AA842F263D93}"/>
              </a:ext>
            </a:extLst>
          </p:cNvPr>
          <p:cNvCxnSpPr>
            <a:cxnSpLocks/>
          </p:cNvCxnSpPr>
          <p:nvPr/>
        </p:nvCxnSpPr>
        <p:spPr>
          <a:xfrm flipH="1">
            <a:off x="2432482" y="3011744"/>
            <a:ext cx="4244905" cy="0"/>
          </a:xfrm>
          <a:prstGeom prst="line">
            <a:avLst/>
          </a:prstGeom>
          <a:noFill/>
          <a:ln w="6350" cap="flat" cmpd="sng" algn="ctr">
            <a:solidFill>
              <a:sysClr val="windowText" lastClr="000000"/>
            </a:solidFill>
            <a:prstDash val="dash"/>
            <a:miter lim="800000"/>
          </a:ln>
          <a:effectLst/>
        </p:spPr>
      </p:cxnSp>
      <p:pic>
        <p:nvPicPr>
          <p:cNvPr id="6" name="Picture 5">
            <a:extLst>
              <a:ext uri="{FF2B5EF4-FFF2-40B4-BE49-F238E27FC236}">
                <a16:creationId xmlns="" xmlns:a16="http://schemas.microsoft.com/office/drawing/2014/main" id="{BA8EBB90-7FA4-45CB-BEB9-38CE2D19D43E}"/>
              </a:ext>
            </a:extLst>
          </p:cNvPr>
          <p:cNvPicPr>
            <a:picLocks noChangeAspect="1"/>
          </p:cNvPicPr>
          <p:nvPr/>
        </p:nvPicPr>
        <p:blipFill>
          <a:blip r:embed="rId3"/>
          <a:stretch>
            <a:fillRect/>
          </a:stretch>
        </p:blipFill>
        <p:spPr>
          <a:xfrm>
            <a:off x="3961443" y="3188194"/>
            <a:ext cx="1123910" cy="1283798"/>
          </a:xfrm>
          <a:prstGeom prst="rect">
            <a:avLst/>
          </a:prstGeom>
        </p:spPr>
      </p:pic>
      <p:pic>
        <p:nvPicPr>
          <p:cNvPr id="7" name="Picture 6">
            <a:extLst>
              <a:ext uri="{FF2B5EF4-FFF2-40B4-BE49-F238E27FC236}">
                <a16:creationId xmlns="" xmlns:a16="http://schemas.microsoft.com/office/drawing/2014/main" id="{EF4859E5-B8FA-4106-8F28-707F47A9B185}"/>
              </a:ext>
            </a:extLst>
          </p:cNvPr>
          <p:cNvPicPr>
            <a:picLocks noChangeAspect="1"/>
          </p:cNvPicPr>
          <p:nvPr/>
        </p:nvPicPr>
        <p:blipFill>
          <a:blip r:embed="rId4"/>
          <a:stretch>
            <a:fillRect/>
          </a:stretch>
        </p:blipFill>
        <p:spPr>
          <a:xfrm>
            <a:off x="4181986" y="1522194"/>
            <a:ext cx="682823" cy="1283798"/>
          </a:xfrm>
          <a:prstGeom prst="rect">
            <a:avLst/>
          </a:prstGeom>
        </p:spPr>
      </p:pic>
      <p:sp>
        <p:nvSpPr>
          <p:cNvPr id="9" name="TextBox 8">
            <a:extLst>
              <a:ext uri="{FF2B5EF4-FFF2-40B4-BE49-F238E27FC236}">
                <a16:creationId xmlns="" xmlns:a16="http://schemas.microsoft.com/office/drawing/2014/main" id="{D90D4A5D-125B-41CD-8F64-0769B3B02124}"/>
              </a:ext>
            </a:extLst>
          </p:cNvPr>
          <p:cNvSpPr txBox="1"/>
          <p:nvPr/>
        </p:nvSpPr>
        <p:spPr>
          <a:xfrm>
            <a:off x="2285135" y="2420880"/>
            <a:ext cx="672975" cy="267317"/>
          </a:xfrm>
          <a:prstGeom prst="rect">
            <a:avLst/>
          </a:prstGeom>
          <a:noFill/>
        </p:spPr>
        <p:txBody>
          <a:bodyPr wrap="square" rtlCol="0">
            <a:spAutoFit/>
          </a:bodyPr>
          <a:lstStyle/>
          <a:p>
            <a:r>
              <a:rPr lang="nl-NL" sz="1137" dirty="0"/>
              <a:t>Woon</a:t>
            </a:r>
            <a:endParaRPr lang="en-US" sz="1137" dirty="0"/>
          </a:p>
        </p:txBody>
      </p:sp>
      <p:pic>
        <p:nvPicPr>
          <p:cNvPr id="12" name="Picture 11">
            <a:extLst>
              <a:ext uri="{FF2B5EF4-FFF2-40B4-BE49-F238E27FC236}">
                <a16:creationId xmlns="" xmlns:a16="http://schemas.microsoft.com/office/drawing/2014/main" id="{24BCCF9E-3782-4629-9C43-18BB94D30741}"/>
              </a:ext>
            </a:extLst>
          </p:cNvPr>
          <p:cNvPicPr>
            <a:picLocks noChangeAspect="1"/>
          </p:cNvPicPr>
          <p:nvPr/>
        </p:nvPicPr>
        <p:blipFill>
          <a:blip r:embed="rId5"/>
          <a:stretch>
            <a:fillRect/>
          </a:stretch>
        </p:blipFill>
        <p:spPr>
          <a:xfrm>
            <a:off x="2416039" y="2172855"/>
            <a:ext cx="288173" cy="207008"/>
          </a:xfrm>
          <a:prstGeom prst="rect">
            <a:avLst/>
          </a:prstGeom>
        </p:spPr>
      </p:pic>
      <p:sp>
        <p:nvSpPr>
          <p:cNvPr id="14" name="TextBox 13">
            <a:extLst>
              <a:ext uri="{FF2B5EF4-FFF2-40B4-BE49-F238E27FC236}">
                <a16:creationId xmlns="" xmlns:a16="http://schemas.microsoft.com/office/drawing/2014/main" id="{7DFDD932-57EB-4BE5-8A29-75138E090D6B}"/>
              </a:ext>
            </a:extLst>
          </p:cNvPr>
          <p:cNvSpPr txBox="1"/>
          <p:nvPr/>
        </p:nvSpPr>
        <p:spPr>
          <a:xfrm>
            <a:off x="852492" y="4869530"/>
            <a:ext cx="7900891" cy="1461939"/>
          </a:xfrm>
          <a:prstGeom prst="rect">
            <a:avLst/>
          </a:prstGeom>
          <a:noFill/>
        </p:spPr>
        <p:txBody>
          <a:bodyPr wrap="square" lIns="0" tIns="0" rIns="0" bIns="0" rtlCol="0">
            <a:spAutoFit/>
          </a:bodyPr>
          <a:lstStyle/>
          <a:p>
            <a:pPr marL="285750" indent="-285750">
              <a:spcBef>
                <a:spcPts val="600"/>
              </a:spcBef>
              <a:buClr>
                <a:schemeClr val="tx2"/>
              </a:buClr>
              <a:buFont typeface="Arial" panose="020B0604020202020204" pitchFamily="34" charset="0"/>
              <a:buChar char="•"/>
            </a:pPr>
            <a:r>
              <a:rPr lang="nl-NL" sz="1600" dirty="0"/>
              <a:t>Mogelijk winst uit onderneming, investeringen in buitenlands vastgoed kan IB-onderneming </a:t>
            </a:r>
            <a:r>
              <a:rPr lang="nl-NL" sz="1600" dirty="0" smtClean="0"/>
              <a:t>vormen óf resultaat uit overige werkzaamheden</a:t>
            </a:r>
            <a:endParaRPr lang="nl-NL" sz="1600" dirty="0"/>
          </a:p>
          <a:p>
            <a:pPr marL="285750" indent="-285750">
              <a:spcBef>
                <a:spcPts val="600"/>
              </a:spcBef>
              <a:buClr>
                <a:schemeClr val="tx2"/>
              </a:buClr>
              <a:buFont typeface="Arial" panose="020B0604020202020204" pitchFamily="34" charset="0"/>
              <a:buChar char="•"/>
            </a:pPr>
            <a:r>
              <a:rPr lang="nl-NL" sz="1600" dirty="0"/>
              <a:t>Moeilijk te bewijzen</a:t>
            </a:r>
          </a:p>
          <a:p>
            <a:pPr marL="285750" indent="-285750">
              <a:spcBef>
                <a:spcPts val="600"/>
              </a:spcBef>
              <a:buClr>
                <a:schemeClr val="tx2"/>
              </a:buClr>
              <a:buFont typeface="Arial" panose="020B0604020202020204" pitchFamily="34" charset="0"/>
              <a:buChar char="•"/>
            </a:pPr>
            <a:r>
              <a:rPr lang="nl-NL" sz="1600" dirty="0">
                <a:solidFill>
                  <a:schemeClr val="tx1"/>
                </a:solidFill>
              </a:rPr>
              <a:t>Belast</a:t>
            </a:r>
            <a:r>
              <a:rPr lang="nl-NL" sz="1600" dirty="0"/>
              <a:t> in box 1 </a:t>
            </a:r>
          </a:p>
          <a:p>
            <a:pPr marL="285750" indent="-285750">
              <a:spcBef>
                <a:spcPts val="600"/>
              </a:spcBef>
              <a:buClr>
                <a:schemeClr val="tx2"/>
              </a:buClr>
              <a:buFont typeface="Arial" panose="020B0604020202020204" pitchFamily="34" charset="0"/>
              <a:buChar char="•"/>
            </a:pPr>
            <a:r>
              <a:rPr lang="nl-NL" sz="1600" dirty="0"/>
              <a:t>Voorkoming van dubbele belasting</a:t>
            </a:r>
            <a:endParaRPr lang="nl-NL" sz="1600" dirty="0">
              <a:solidFill>
                <a:schemeClr val="tx1"/>
              </a:solidFill>
            </a:endParaRPr>
          </a:p>
        </p:txBody>
      </p:sp>
      <p:pic>
        <p:nvPicPr>
          <p:cNvPr id="11" name="Picture 10">
            <a:extLst>
              <a:ext uri="{FF2B5EF4-FFF2-40B4-BE49-F238E27FC236}">
                <a16:creationId xmlns="" xmlns:a16="http://schemas.microsoft.com/office/drawing/2014/main" id="{46EC77C4-1169-4370-9E84-D8861621248A}"/>
              </a:ext>
            </a:extLst>
          </p:cNvPr>
          <p:cNvPicPr>
            <a:picLocks noChangeAspect="1"/>
          </p:cNvPicPr>
          <p:nvPr/>
        </p:nvPicPr>
        <p:blipFill>
          <a:blip r:embed="rId3"/>
          <a:stretch>
            <a:fillRect/>
          </a:stretch>
        </p:blipFill>
        <p:spPr>
          <a:xfrm>
            <a:off x="2898429" y="3187336"/>
            <a:ext cx="1123910" cy="1283798"/>
          </a:xfrm>
          <a:prstGeom prst="rect">
            <a:avLst/>
          </a:prstGeom>
        </p:spPr>
      </p:pic>
      <p:pic>
        <p:nvPicPr>
          <p:cNvPr id="13" name="Picture 12">
            <a:extLst>
              <a:ext uri="{FF2B5EF4-FFF2-40B4-BE49-F238E27FC236}">
                <a16:creationId xmlns="" xmlns:a16="http://schemas.microsoft.com/office/drawing/2014/main" id="{085EB739-EAE0-4618-91AE-E089DA3D64ED}"/>
              </a:ext>
            </a:extLst>
          </p:cNvPr>
          <p:cNvPicPr>
            <a:picLocks noChangeAspect="1"/>
          </p:cNvPicPr>
          <p:nvPr/>
        </p:nvPicPr>
        <p:blipFill>
          <a:blip r:embed="rId3"/>
          <a:stretch>
            <a:fillRect/>
          </a:stretch>
        </p:blipFill>
        <p:spPr>
          <a:xfrm>
            <a:off x="4997382" y="3187336"/>
            <a:ext cx="1123910" cy="1283798"/>
          </a:xfrm>
          <a:prstGeom prst="rect">
            <a:avLst/>
          </a:prstGeom>
        </p:spPr>
      </p:pic>
    </p:spTree>
    <p:extLst>
      <p:ext uri="{BB962C8B-B14F-4D97-AF65-F5344CB8AC3E}">
        <p14:creationId xmlns:p14="http://schemas.microsoft.com/office/powerpoint/2010/main" val="32118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Box 2</a:t>
            </a:r>
          </a:p>
        </p:txBody>
      </p:sp>
      <p:pic>
        <p:nvPicPr>
          <p:cNvPr id="4" name="Content Placeholder 12">
            <a:extLst>
              <a:ext uri="{FF2B5EF4-FFF2-40B4-BE49-F238E27FC236}">
                <a16:creationId xmlns="" xmlns:a16="http://schemas.microsoft.com/office/drawing/2014/main" id="{F25AEAAB-35D8-4DE3-8CB5-7AA11A5FF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573" y="3663260"/>
            <a:ext cx="263761" cy="248023"/>
          </a:xfrm>
          <a:prstGeom prst="rect">
            <a:avLst/>
          </a:prstGeom>
          <a:noFill/>
        </p:spPr>
      </p:pic>
      <p:cxnSp>
        <p:nvCxnSpPr>
          <p:cNvPr id="5" name="Straight Connector 4">
            <a:extLst>
              <a:ext uri="{FF2B5EF4-FFF2-40B4-BE49-F238E27FC236}">
                <a16:creationId xmlns="" xmlns:a16="http://schemas.microsoft.com/office/drawing/2014/main" id="{B0F0E8BD-7FC8-4D39-AE1E-AA842F263D93}"/>
              </a:ext>
            </a:extLst>
          </p:cNvPr>
          <p:cNvCxnSpPr>
            <a:cxnSpLocks/>
          </p:cNvCxnSpPr>
          <p:nvPr/>
        </p:nvCxnSpPr>
        <p:spPr>
          <a:xfrm flipH="1">
            <a:off x="2432482" y="3272966"/>
            <a:ext cx="4244905" cy="0"/>
          </a:xfrm>
          <a:prstGeom prst="line">
            <a:avLst/>
          </a:prstGeom>
          <a:noFill/>
          <a:ln w="6350" cap="flat" cmpd="sng" algn="ctr">
            <a:solidFill>
              <a:sysClr val="windowText" lastClr="000000"/>
            </a:solidFill>
            <a:prstDash val="dash"/>
            <a:miter lim="800000"/>
          </a:ln>
          <a:effectLst/>
        </p:spPr>
      </p:cxnSp>
      <p:pic>
        <p:nvPicPr>
          <p:cNvPr id="6" name="Picture 5">
            <a:extLst>
              <a:ext uri="{FF2B5EF4-FFF2-40B4-BE49-F238E27FC236}">
                <a16:creationId xmlns="" xmlns:a16="http://schemas.microsoft.com/office/drawing/2014/main" id="{BA8EBB90-7FA4-45CB-BEB9-38CE2D19D43E}"/>
              </a:ext>
            </a:extLst>
          </p:cNvPr>
          <p:cNvPicPr>
            <a:picLocks noChangeAspect="1"/>
          </p:cNvPicPr>
          <p:nvPr/>
        </p:nvPicPr>
        <p:blipFill>
          <a:blip r:embed="rId3"/>
          <a:stretch>
            <a:fillRect/>
          </a:stretch>
        </p:blipFill>
        <p:spPr>
          <a:xfrm>
            <a:off x="3961443" y="3449416"/>
            <a:ext cx="1123910" cy="1283798"/>
          </a:xfrm>
          <a:prstGeom prst="rect">
            <a:avLst/>
          </a:prstGeom>
        </p:spPr>
      </p:pic>
      <p:pic>
        <p:nvPicPr>
          <p:cNvPr id="7" name="Picture 6">
            <a:extLst>
              <a:ext uri="{FF2B5EF4-FFF2-40B4-BE49-F238E27FC236}">
                <a16:creationId xmlns="" xmlns:a16="http://schemas.microsoft.com/office/drawing/2014/main" id="{EF4859E5-B8FA-4106-8F28-707F47A9B185}"/>
              </a:ext>
            </a:extLst>
          </p:cNvPr>
          <p:cNvPicPr>
            <a:picLocks noChangeAspect="1"/>
          </p:cNvPicPr>
          <p:nvPr/>
        </p:nvPicPr>
        <p:blipFill>
          <a:blip r:embed="rId4"/>
          <a:stretch>
            <a:fillRect/>
          </a:stretch>
        </p:blipFill>
        <p:spPr>
          <a:xfrm>
            <a:off x="4181986" y="629319"/>
            <a:ext cx="682823" cy="1283798"/>
          </a:xfrm>
          <a:prstGeom prst="rect">
            <a:avLst/>
          </a:prstGeom>
        </p:spPr>
      </p:pic>
      <p:sp>
        <p:nvSpPr>
          <p:cNvPr id="9" name="TextBox 8">
            <a:extLst>
              <a:ext uri="{FF2B5EF4-FFF2-40B4-BE49-F238E27FC236}">
                <a16:creationId xmlns="" xmlns:a16="http://schemas.microsoft.com/office/drawing/2014/main" id="{D90D4A5D-125B-41CD-8F64-0769B3B02124}"/>
              </a:ext>
            </a:extLst>
          </p:cNvPr>
          <p:cNvSpPr txBox="1"/>
          <p:nvPr/>
        </p:nvSpPr>
        <p:spPr>
          <a:xfrm>
            <a:off x="2551464" y="1528005"/>
            <a:ext cx="672975" cy="267317"/>
          </a:xfrm>
          <a:prstGeom prst="rect">
            <a:avLst/>
          </a:prstGeom>
          <a:noFill/>
        </p:spPr>
        <p:txBody>
          <a:bodyPr wrap="square" rtlCol="0">
            <a:spAutoFit/>
          </a:bodyPr>
          <a:lstStyle/>
          <a:p>
            <a:r>
              <a:rPr lang="nl-NL" sz="1137" dirty="0"/>
              <a:t>Woon</a:t>
            </a:r>
            <a:endParaRPr lang="en-US" sz="1137" dirty="0"/>
          </a:p>
        </p:txBody>
      </p:sp>
      <p:pic>
        <p:nvPicPr>
          <p:cNvPr id="12" name="Picture 11">
            <a:extLst>
              <a:ext uri="{FF2B5EF4-FFF2-40B4-BE49-F238E27FC236}">
                <a16:creationId xmlns="" xmlns:a16="http://schemas.microsoft.com/office/drawing/2014/main" id="{24BCCF9E-3782-4629-9C43-18BB94D30741}"/>
              </a:ext>
            </a:extLst>
          </p:cNvPr>
          <p:cNvPicPr>
            <a:picLocks noChangeAspect="1"/>
          </p:cNvPicPr>
          <p:nvPr/>
        </p:nvPicPr>
        <p:blipFill>
          <a:blip r:embed="rId5"/>
          <a:stretch>
            <a:fillRect/>
          </a:stretch>
        </p:blipFill>
        <p:spPr>
          <a:xfrm>
            <a:off x="2682368" y="1279980"/>
            <a:ext cx="288173" cy="207008"/>
          </a:xfrm>
          <a:prstGeom prst="rect">
            <a:avLst/>
          </a:prstGeom>
        </p:spPr>
      </p:pic>
      <p:sp>
        <p:nvSpPr>
          <p:cNvPr id="14" name="TextBox 13">
            <a:extLst>
              <a:ext uri="{FF2B5EF4-FFF2-40B4-BE49-F238E27FC236}">
                <a16:creationId xmlns="" xmlns:a16="http://schemas.microsoft.com/office/drawing/2014/main" id="{7DFDD932-57EB-4BE5-8A29-75138E090D6B}"/>
              </a:ext>
            </a:extLst>
          </p:cNvPr>
          <p:cNvSpPr txBox="1"/>
          <p:nvPr/>
        </p:nvSpPr>
        <p:spPr>
          <a:xfrm>
            <a:off x="852492" y="4757887"/>
            <a:ext cx="7900891" cy="1708160"/>
          </a:xfrm>
          <a:prstGeom prst="rect">
            <a:avLst/>
          </a:prstGeom>
          <a:noFill/>
        </p:spPr>
        <p:txBody>
          <a:bodyPr wrap="square" lIns="0" tIns="0" rIns="0" bIns="0" rtlCol="0">
            <a:spAutoFit/>
          </a:bodyPr>
          <a:lstStyle/>
          <a:p>
            <a:pPr marL="285750" indent="-285750">
              <a:spcBef>
                <a:spcPts val="600"/>
              </a:spcBef>
              <a:buClr>
                <a:schemeClr val="tx2"/>
              </a:buClr>
              <a:buFont typeface="Arial" panose="020B0604020202020204" pitchFamily="34" charset="0"/>
              <a:buChar char="•"/>
            </a:pPr>
            <a:r>
              <a:rPr lang="en-US" sz="1600" dirty="0" err="1">
                <a:solidFill>
                  <a:schemeClr val="tx1"/>
                </a:solidFill>
              </a:rPr>
              <a:t>Belegging</a:t>
            </a:r>
            <a:r>
              <a:rPr lang="en-US" sz="1600" dirty="0">
                <a:solidFill>
                  <a:schemeClr val="tx1"/>
                </a:solidFill>
              </a:rPr>
              <a:t> in </a:t>
            </a:r>
            <a:r>
              <a:rPr lang="en-US" sz="1600" dirty="0" err="1">
                <a:solidFill>
                  <a:schemeClr val="tx1"/>
                </a:solidFill>
              </a:rPr>
              <a:t>vastgoed</a:t>
            </a:r>
            <a:r>
              <a:rPr lang="en-US" sz="1600" dirty="0">
                <a:solidFill>
                  <a:schemeClr val="tx1"/>
                </a:solidFill>
              </a:rPr>
              <a:t> in </a:t>
            </a:r>
            <a:r>
              <a:rPr lang="en-US" sz="1600" dirty="0" err="1">
                <a:solidFill>
                  <a:schemeClr val="tx1"/>
                </a:solidFill>
              </a:rPr>
              <a:t>Belgi</a:t>
            </a:r>
            <a:r>
              <a:rPr lang="nl-NL" sz="1600" dirty="0"/>
              <a:t>ë via een BV</a:t>
            </a:r>
          </a:p>
          <a:p>
            <a:pPr marL="285750" indent="-285750">
              <a:spcBef>
                <a:spcPts val="600"/>
              </a:spcBef>
              <a:buClr>
                <a:schemeClr val="tx2"/>
              </a:buClr>
              <a:buFont typeface="Arial" panose="020B0604020202020204" pitchFamily="34" charset="0"/>
              <a:buChar char="•"/>
            </a:pPr>
            <a:r>
              <a:rPr lang="nl-NL" sz="1600" dirty="0">
                <a:solidFill>
                  <a:schemeClr val="tx1"/>
                </a:solidFill>
              </a:rPr>
              <a:t>Belast</a:t>
            </a:r>
            <a:r>
              <a:rPr lang="nl-NL" sz="1600" dirty="0"/>
              <a:t> in box 2: </a:t>
            </a:r>
          </a:p>
          <a:p>
            <a:pPr marL="742950" lvl="1" indent="-285750">
              <a:spcBef>
                <a:spcPts val="600"/>
              </a:spcBef>
              <a:buClr>
                <a:schemeClr val="tx2"/>
              </a:buClr>
              <a:buFont typeface="Arial" panose="020B0604020202020204" pitchFamily="34" charset="0"/>
              <a:buChar char="•"/>
            </a:pPr>
            <a:r>
              <a:rPr lang="nl-NL" sz="1600" dirty="0">
                <a:solidFill>
                  <a:schemeClr val="tx1"/>
                </a:solidFill>
              </a:rPr>
              <a:t>Inkomsten uit vastgoed belast in B, wereldwinst van BV belast in NL (</a:t>
            </a:r>
            <a:r>
              <a:rPr lang="nl-NL" sz="1600" dirty="0" err="1">
                <a:solidFill>
                  <a:schemeClr val="tx1"/>
                </a:solidFill>
              </a:rPr>
              <a:t>Vpb</a:t>
            </a:r>
            <a:r>
              <a:rPr lang="nl-NL" sz="1600" dirty="0">
                <a:solidFill>
                  <a:schemeClr val="tx1"/>
                </a:solidFill>
              </a:rPr>
              <a:t>; </a:t>
            </a:r>
            <a:r>
              <a:rPr lang="nl-NL" sz="1600" dirty="0" err="1">
                <a:solidFill>
                  <a:schemeClr val="tx1"/>
                </a:solidFill>
              </a:rPr>
              <a:t>og</a:t>
            </a:r>
            <a:r>
              <a:rPr lang="nl-NL" sz="1600" dirty="0"/>
              <a:t>-inkomsten vrijgesteld</a:t>
            </a:r>
            <a:r>
              <a:rPr lang="nl-NL" sz="1600" dirty="0">
                <a:solidFill>
                  <a:schemeClr val="tx1"/>
                </a:solidFill>
              </a:rPr>
              <a:t>)</a:t>
            </a:r>
          </a:p>
          <a:p>
            <a:pPr marL="742950" lvl="1" indent="-285750">
              <a:spcBef>
                <a:spcPts val="600"/>
              </a:spcBef>
              <a:buClr>
                <a:schemeClr val="tx2"/>
              </a:buClr>
              <a:buFont typeface="Arial" panose="020B0604020202020204" pitchFamily="34" charset="0"/>
              <a:buChar char="•"/>
            </a:pPr>
            <a:r>
              <a:rPr lang="nl-NL" sz="1600" dirty="0"/>
              <a:t>NL IB: reguliere voordelen (dividend) uit BV en vervreemdingsvoordelen (vermogenswinsten, tenzij </a:t>
            </a:r>
            <a:r>
              <a:rPr lang="nl-NL" sz="1600" dirty="0" err="1"/>
              <a:t>og</a:t>
            </a:r>
            <a:r>
              <a:rPr lang="nl-NL" sz="1600" dirty="0"/>
              <a:t>-lichaam o.b.v. belastingverdrag), tarief 25%</a:t>
            </a:r>
            <a:endParaRPr lang="nl-NL" sz="1600" dirty="0">
              <a:solidFill>
                <a:schemeClr val="tx1"/>
              </a:solidFill>
            </a:endParaRPr>
          </a:p>
        </p:txBody>
      </p:sp>
      <p:grpSp>
        <p:nvGrpSpPr>
          <p:cNvPr id="8" name="Group 7">
            <a:extLst>
              <a:ext uri="{FF2B5EF4-FFF2-40B4-BE49-F238E27FC236}">
                <a16:creationId xmlns="" xmlns:a16="http://schemas.microsoft.com/office/drawing/2014/main" id="{1FF7EB94-523E-42B0-84E8-583F526DF8D8}"/>
              </a:ext>
            </a:extLst>
          </p:cNvPr>
          <p:cNvGrpSpPr/>
          <p:nvPr/>
        </p:nvGrpSpPr>
        <p:grpSpPr>
          <a:xfrm>
            <a:off x="3751040" y="2182088"/>
            <a:ext cx="1544714" cy="878884"/>
            <a:chOff x="3751040" y="2462442"/>
            <a:chExt cx="1544714" cy="878884"/>
          </a:xfrm>
        </p:grpSpPr>
        <p:sp>
          <p:nvSpPr>
            <p:cNvPr id="2" name="Rectangle 1">
              <a:extLst>
                <a:ext uri="{FF2B5EF4-FFF2-40B4-BE49-F238E27FC236}">
                  <a16:creationId xmlns="" xmlns:a16="http://schemas.microsoft.com/office/drawing/2014/main" id="{2C3CE49A-261D-4366-B445-6078FEF887AD}"/>
                </a:ext>
              </a:extLst>
            </p:cNvPr>
            <p:cNvSpPr/>
            <p:nvPr/>
          </p:nvSpPr>
          <p:spPr>
            <a:xfrm>
              <a:off x="3751040" y="2462442"/>
              <a:ext cx="1544714" cy="87888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extBox 2">
              <a:extLst>
                <a:ext uri="{FF2B5EF4-FFF2-40B4-BE49-F238E27FC236}">
                  <a16:creationId xmlns="" xmlns:a16="http://schemas.microsoft.com/office/drawing/2014/main" id="{A3F5F3B3-4DA5-48AA-AF5E-2FB770E626CB}"/>
                </a:ext>
              </a:extLst>
            </p:cNvPr>
            <p:cNvSpPr txBox="1"/>
            <p:nvPr/>
          </p:nvSpPr>
          <p:spPr>
            <a:xfrm>
              <a:off x="4335771" y="2712207"/>
              <a:ext cx="438325" cy="369332"/>
            </a:xfrm>
            <a:prstGeom prst="rect">
              <a:avLst/>
            </a:prstGeom>
            <a:noFill/>
          </p:spPr>
          <p:txBody>
            <a:bodyPr wrap="none" rtlCol="0">
              <a:spAutoFit/>
            </a:bodyPr>
            <a:lstStyle/>
            <a:p>
              <a:r>
                <a:rPr lang="nl-NL" dirty="0"/>
                <a:t>BV</a:t>
              </a:r>
            </a:p>
          </p:txBody>
        </p:sp>
      </p:grpSp>
      <p:cxnSp>
        <p:nvCxnSpPr>
          <p:cNvPr id="13" name="Straight Connector 12">
            <a:extLst>
              <a:ext uri="{FF2B5EF4-FFF2-40B4-BE49-F238E27FC236}">
                <a16:creationId xmlns="" xmlns:a16="http://schemas.microsoft.com/office/drawing/2014/main" id="{EE8AF09D-56A2-4852-BB21-480434ABEA05}"/>
              </a:ext>
            </a:extLst>
          </p:cNvPr>
          <p:cNvCxnSpPr>
            <a:stCxn id="7" idx="2"/>
            <a:endCxn id="2" idx="0"/>
          </p:cNvCxnSpPr>
          <p:nvPr/>
        </p:nvCxnSpPr>
        <p:spPr>
          <a:xfrm flipH="1">
            <a:off x="4523397" y="1913117"/>
            <a:ext cx="1" cy="2689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AA63DDBC-7D0E-4DEB-8A1E-1E7CE0C56D19}"/>
              </a:ext>
            </a:extLst>
          </p:cNvPr>
          <p:cNvCxnSpPr>
            <a:stCxn id="2" idx="2"/>
            <a:endCxn id="6" idx="0"/>
          </p:cNvCxnSpPr>
          <p:nvPr/>
        </p:nvCxnSpPr>
        <p:spPr>
          <a:xfrm>
            <a:off x="4523397" y="3060972"/>
            <a:ext cx="1" cy="3884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00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Box </a:t>
            </a:r>
            <a:r>
              <a:rPr lang="en-US" dirty="0" smtClean="0"/>
              <a:t>1, 2 </a:t>
            </a:r>
            <a:r>
              <a:rPr lang="en-US" dirty="0"/>
              <a:t>of 3?</a:t>
            </a:r>
          </a:p>
        </p:txBody>
      </p:sp>
      <p:pic>
        <p:nvPicPr>
          <p:cNvPr id="4" name="Content Placeholder 12">
            <a:extLst>
              <a:ext uri="{FF2B5EF4-FFF2-40B4-BE49-F238E27FC236}">
                <a16:creationId xmlns="" xmlns:a16="http://schemas.microsoft.com/office/drawing/2014/main" id="{F25AEAAB-35D8-4DE3-8CB5-7AA11A5FF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573" y="3526321"/>
            <a:ext cx="263761" cy="248023"/>
          </a:xfrm>
          <a:prstGeom prst="rect">
            <a:avLst/>
          </a:prstGeom>
          <a:noFill/>
        </p:spPr>
      </p:pic>
      <p:cxnSp>
        <p:nvCxnSpPr>
          <p:cNvPr id="5" name="Straight Connector 4">
            <a:extLst>
              <a:ext uri="{FF2B5EF4-FFF2-40B4-BE49-F238E27FC236}">
                <a16:creationId xmlns="" xmlns:a16="http://schemas.microsoft.com/office/drawing/2014/main" id="{B0F0E8BD-7FC8-4D39-AE1E-AA842F263D93}"/>
              </a:ext>
            </a:extLst>
          </p:cNvPr>
          <p:cNvCxnSpPr>
            <a:cxnSpLocks/>
          </p:cNvCxnSpPr>
          <p:nvPr/>
        </p:nvCxnSpPr>
        <p:spPr>
          <a:xfrm flipH="1">
            <a:off x="2432482" y="3136027"/>
            <a:ext cx="4244905" cy="0"/>
          </a:xfrm>
          <a:prstGeom prst="line">
            <a:avLst/>
          </a:prstGeom>
          <a:noFill/>
          <a:ln w="6350" cap="flat" cmpd="sng" algn="ctr">
            <a:solidFill>
              <a:sysClr val="windowText" lastClr="000000"/>
            </a:solidFill>
            <a:prstDash val="dash"/>
            <a:miter lim="800000"/>
          </a:ln>
          <a:effectLst/>
        </p:spPr>
      </p:cxnSp>
      <p:pic>
        <p:nvPicPr>
          <p:cNvPr id="6" name="Picture 5">
            <a:extLst>
              <a:ext uri="{FF2B5EF4-FFF2-40B4-BE49-F238E27FC236}">
                <a16:creationId xmlns="" xmlns:a16="http://schemas.microsoft.com/office/drawing/2014/main" id="{BA8EBB90-7FA4-45CB-BEB9-38CE2D19D43E}"/>
              </a:ext>
            </a:extLst>
          </p:cNvPr>
          <p:cNvPicPr>
            <a:picLocks noChangeAspect="1"/>
          </p:cNvPicPr>
          <p:nvPr/>
        </p:nvPicPr>
        <p:blipFill>
          <a:blip r:embed="rId3"/>
          <a:stretch>
            <a:fillRect/>
          </a:stretch>
        </p:blipFill>
        <p:spPr>
          <a:xfrm>
            <a:off x="3961443" y="3312477"/>
            <a:ext cx="1123910" cy="1283798"/>
          </a:xfrm>
          <a:prstGeom prst="rect">
            <a:avLst/>
          </a:prstGeom>
        </p:spPr>
      </p:pic>
      <p:pic>
        <p:nvPicPr>
          <p:cNvPr id="7" name="Picture 6">
            <a:extLst>
              <a:ext uri="{FF2B5EF4-FFF2-40B4-BE49-F238E27FC236}">
                <a16:creationId xmlns="" xmlns:a16="http://schemas.microsoft.com/office/drawing/2014/main" id="{EF4859E5-B8FA-4106-8F28-707F47A9B185}"/>
              </a:ext>
            </a:extLst>
          </p:cNvPr>
          <p:cNvPicPr>
            <a:picLocks noChangeAspect="1"/>
          </p:cNvPicPr>
          <p:nvPr/>
        </p:nvPicPr>
        <p:blipFill>
          <a:blip r:embed="rId4"/>
          <a:stretch>
            <a:fillRect/>
          </a:stretch>
        </p:blipFill>
        <p:spPr>
          <a:xfrm>
            <a:off x="4181986" y="492380"/>
            <a:ext cx="682823" cy="1283798"/>
          </a:xfrm>
          <a:prstGeom prst="rect">
            <a:avLst/>
          </a:prstGeom>
        </p:spPr>
      </p:pic>
      <p:sp>
        <p:nvSpPr>
          <p:cNvPr id="9" name="TextBox 8">
            <a:extLst>
              <a:ext uri="{FF2B5EF4-FFF2-40B4-BE49-F238E27FC236}">
                <a16:creationId xmlns="" xmlns:a16="http://schemas.microsoft.com/office/drawing/2014/main" id="{D90D4A5D-125B-41CD-8F64-0769B3B02124}"/>
              </a:ext>
            </a:extLst>
          </p:cNvPr>
          <p:cNvSpPr txBox="1"/>
          <p:nvPr/>
        </p:nvSpPr>
        <p:spPr>
          <a:xfrm>
            <a:off x="2551464" y="1391066"/>
            <a:ext cx="672975" cy="267317"/>
          </a:xfrm>
          <a:prstGeom prst="rect">
            <a:avLst/>
          </a:prstGeom>
          <a:noFill/>
        </p:spPr>
        <p:txBody>
          <a:bodyPr wrap="square" rtlCol="0">
            <a:spAutoFit/>
          </a:bodyPr>
          <a:lstStyle/>
          <a:p>
            <a:r>
              <a:rPr lang="nl-NL" sz="1137" dirty="0"/>
              <a:t>Woon</a:t>
            </a:r>
            <a:endParaRPr lang="en-US" sz="1137" dirty="0"/>
          </a:p>
        </p:txBody>
      </p:sp>
      <p:pic>
        <p:nvPicPr>
          <p:cNvPr id="12" name="Picture 11">
            <a:extLst>
              <a:ext uri="{FF2B5EF4-FFF2-40B4-BE49-F238E27FC236}">
                <a16:creationId xmlns="" xmlns:a16="http://schemas.microsoft.com/office/drawing/2014/main" id="{24BCCF9E-3782-4629-9C43-18BB94D30741}"/>
              </a:ext>
            </a:extLst>
          </p:cNvPr>
          <p:cNvPicPr>
            <a:picLocks noChangeAspect="1"/>
          </p:cNvPicPr>
          <p:nvPr/>
        </p:nvPicPr>
        <p:blipFill>
          <a:blip r:embed="rId5"/>
          <a:stretch>
            <a:fillRect/>
          </a:stretch>
        </p:blipFill>
        <p:spPr>
          <a:xfrm>
            <a:off x="2682368" y="1143041"/>
            <a:ext cx="288173" cy="207008"/>
          </a:xfrm>
          <a:prstGeom prst="rect">
            <a:avLst/>
          </a:prstGeom>
        </p:spPr>
      </p:pic>
      <p:sp>
        <p:nvSpPr>
          <p:cNvPr id="14" name="TextBox 13">
            <a:extLst>
              <a:ext uri="{FF2B5EF4-FFF2-40B4-BE49-F238E27FC236}">
                <a16:creationId xmlns="" xmlns:a16="http://schemas.microsoft.com/office/drawing/2014/main" id="{7DFDD932-57EB-4BE5-8A29-75138E090D6B}"/>
              </a:ext>
            </a:extLst>
          </p:cNvPr>
          <p:cNvSpPr txBox="1"/>
          <p:nvPr/>
        </p:nvSpPr>
        <p:spPr>
          <a:xfrm>
            <a:off x="852492" y="4594321"/>
            <a:ext cx="7900891" cy="1785104"/>
          </a:xfrm>
          <a:prstGeom prst="rect">
            <a:avLst/>
          </a:prstGeom>
          <a:noFill/>
        </p:spPr>
        <p:txBody>
          <a:bodyPr wrap="square" lIns="0" tIns="0" rIns="0" bIns="0" rtlCol="0">
            <a:spAutoFit/>
          </a:bodyPr>
          <a:lstStyle/>
          <a:p>
            <a:pPr marL="285750" indent="-285750">
              <a:spcBef>
                <a:spcPts val="600"/>
              </a:spcBef>
              <a:buClr>
                <a:schemeClr val="tx2"/>
              </a:buClr>
              <a:buFont typeface="Arial" panose="020B0604020202020204" pitchFamily="34" charset="0"/>
              <a:buChar char="•"/>
            </a:pPr>
            <a:r>
              <a:rPr lang="en-US" sz="1600" dirty="0" err="1">
                <a:solidFill>
                  <a:schemeClr val="tx1"/>
                </a:solidFill>
              </a:rPr>
              <a:t>Belegging</a:t>
            </a:r>
            <a:r>
              <a:rPr lang="en-US" sz="1600" dirty="0">
                <a:solidFill>
                  <a:schemeClr val="tx1"/>
                </a:solidFill>
              </a:rPr>
              <a:t> in </a:t>
            </a:r>
            <a:r>
              <a:rPr lang="en-US" sz="1600" dirty="0" err="1">
                <a:solidFill>
                  <a:schemeClr val="tx1"/>
                </a:solidFill>
              </a:rPr>
              <a:t>vastgoed</a:t>
            </a:r>
            <a:r>
              <a:rPr lang="en-US" sz="1600" dirty="0">
                <a:solidFill>
                  <a:schemeClr val="tx1"/>
                </a:solidFill>
              </a:rPr>
              <a:t> in </a:t>
            </a:r>
            <a:r>
              <a:rPr lang="en-US" sz="1600" dirty="0" err="1">
                <a:solidFill>
                  <a:schemeClr val="tx1"/>
                </a:solidFill>
              </a:rPr>
              <a:t>Belgi</a:t>
            </a:r>
            <a:r>
              <a:rPr lang="nl-NL" sz="1600" dirty="0"/>
              <a:t>ë via een transparante </a:t>
            </a:r>
            <a:r>
              <a:rPr lang="nl-NL" sz="1600" dirty="0" smtClean="0"/>
              <a:t>entiteit</a:t>
            </a:r>
          </a:p>
          <a:p>
            <a:pPr marL="285750" indent="-285750">
              <a:spcBef>
                <a:spcPts val="600"/>
              </a:spcBef>
              <a:buClr>
                <a:schemeClr val="tx2"/>
              </a:buClr>
              <a:buFont typeface="Arial" panose="020B0604020202020204" pitchFamily="34" charset="0"/>
              <a:buChar char="•"/>
            </a:pPr>
            <a:r>
              <a:rPr lang="nl-NL" sz="1600" dirty="0"/>
              <a:t>Besluit kwalificatie buitenlandse samenwerkingsverbanden</a:t>
            </a:r>
          </a:p>
          <a:p>
            <a:pPr marL="285750" indent="-285750">
              <a:spcBef>
                <a:spcPts val="600"/>
              </a:spcBef>
              <a:buClr>
                <a:schemeClr val="tx2"/>
              </a:buClr>
              <a:buFont typeface="Arial" panose="020B0604020202020204" pitchFamily="34" charset="0"/>
              <a:buChar char="•"/>
            </a:pPr>
            <a:r>
              <a:rPr lang="nl-NL" sz="1600" dirty="0" smtClean="0">
                <a:solidFill>
                  <a:schemeClr val="tx1"/>
                </a:solidFill>
              </a:rPr>
              <a:t>Belast</a:t>
            </a:r>
            <a:r>
              <a:rPr lang="nl-NL" sz="1600" dirty="0" smtClean="0"/>
              <a:t> </a:t>
            </a:r>
            <a:r>
              <a:rPr lang="nl-NL" sz="1600" dirty="0"/>
              <a:t>in box 2 indien </a:t>
            </a:r>
            <a:r>
              <a:rPr lang="nl-NL" sz="1600" dirty="0" smtClean="0"/>
              <a:t>NL de </a:t>
            </a:r>
            <a:r>
              <a:rPr lang="nl-NL" sz="1600" dirty="0"/>
              <a:t>entiteit als niet-transparant </a:t>
            </a:r>
            <a:r>
              <a:rPr lang="nl-NL" sz="1600" dirty="0" smtClean="0"/>
              <a:t>beschouwt (aanmerkelijk belang)</a:t>
            </a:r>
            <a:endParaRPr lang="nl-NL" sz="1600" dirty="0"/>
          </a:p>
          <a:p>
            <a:pPr marL="285750" indent="-285750">
              <a:spcBef>
                <a:spcPts val="600"/>
              </a:spcBef>
              <a:buClr>
                <a:schemeClr val="tx2"/>
              </a:buClr>
              <a:buFont typeface="Arial" panose="020B0604020202020204" pitchFamily="34" charset="0"/>
              <a:buChar char="•"/>
            </a:pPr>
            <a:r>
              <a:rPr lang="nl-NL" sz="1600" dirty="0"/>
              <a:t>Belast in box </a:t>
            </a:r>
            <a:r>
              <a:rPr lang="nl-NL" sz="1600" dirty="0" smtClean="0"/>
              <a:t>1 óf box 3 indien </a:t>
            </a:r>
            <a:r>
              <a:rPr lang="nl-NL" sz="1600" dirty="0"/>
              <a:t>Nederland de entiteit als transparant beschouwd </a:t>
            </a:r>
          </a:p>
          <a:p>
            <a:pPr marL="742950" lvl="1" indent="-285750">
              <a:spcBef>
                <a:spcPts val="600"/>
              </a:spcBef>
              <a:buClr>
                <a:schemeClr val="tx2"/>
              </a:buClr>
              <a:buFont typeface="Arial" panose="020B0604020202020204" pitchFamily="34" charset="0"/>
              <a:buChar char="•"/>
            </a:pPr>
            <a:r>
              <a:rPr lang="nl-NL" sz="1600" dirty="0" smtClean="0"/>
              <a:t>Transparantie </a:t>
            </a:r>
            <a:r>
              <a:rPr lang="nl-NL" sz="1600" dirty="0"/>
              <a:t>t.a.v. België: Burgerlijke maatschap/vennootschap zonder rechtspersoonlijkheid, vennootschap onder firma</a:t>
            </a:r>
            <a:endParaRPr lang="nl-NL" sz="1600" dirty="0">
              <a:solidFill>
                <a:schemeClr val="tx1"/>
              </a:solidFill>
            </a:endParaRPr>
          </a:p>
        </p:txBody>
      </p:sp>
      <p:grpSp>
        <p:nvGrpSpPr>
          <p:cNvPr id="11" name="Group 10">
            <a:extLst>
              <a:ext uri="{FF2B5EF4-FFF2-40B4-BE49-F238E27FC236}">
                <a16:creationId xmlns="" xmlns:a16="http://schemas.microsoft.com/office/drawing/2014/main" id="{CB4DEE33-3DCE-412C-B5A3-2EE7BAF9C4BF}"/>
              </a:ext>
            </a:extLst>
          </p:cNvPr>
          <p:cNvGrpSpPr/>
          <p:nvPr/>
        </p:nvGrpSpPr>
        <p:grpSpPr>
          <a:xfrm>
            <a:off x="3751040" y="2045149"/>
            <a:ext cx="1544714" cy="878884"/>
            <a:chOff x="3751040" y="2568942"/>
            <a:chExt cx="1544714" cy="878884"/>
          </a:xfrm>
        </p:grpSpPr>
        <p:sp>
          <p:nvSpPr>
            <p:cNvPr id="2" name="Rectangle 1">
              <a:extLst>
                <a:ext uri="{FF2B5EF4-FFF2-40B4-BE49-F238E27FC236}">
                  <a16:creationId xmlns="" xmlns:a16="http://schemas.microsoft.com/office/drawing/2014/main" id="{2C3CE49A-261D-4366-B445-6078FEF887AD}"/>
                </a:ext>
              </a:extLst>
            </p:cNvPr>
            <p:cNvSpPr/>
            <p:nvPr/>
          </p:nvSpPr>
          <p:spPr>
            <a:xfrm>
              <a:off x="3751040" y="2568942"/>
              <a:ext cx="1544714" cy="87888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extBox 2">
              <a:extLst>
                <a:ext uri="{FF2B5EF4-FFF2-40B4-BE49-F238E27FC236}">
                  <a16:creationId xmlns="" xmlns:a16="http://schemas.microsoft.com/office/drawing/2014/main" id="{A3F5F3B3-4DA5-48AA-AF5E-2FB770E626CB}"/>
                </a:ext>
              </a:extLst>
            </p:cNvPr>
            <p:cNvSpPr txBox="1"/>
            <p:nvPr/>
          </p:nvSpPr>
          <p:spPr>
            <a:xfrm>
              <a:off x="4377363" y="2818707"/>
              <a:ext cx="292068" cy="369332"/>
            </a:xfrm>
            <a:prstGeom prst="rect">
              <a:avLst/>
            </a:prstGeom>
            <a:noFill/>
          </p:spPr>
          <p:txBody>
            <a:bodyPr wrap="none" rtlCol="0">
              <a:spAutoFit/>
            </a:bodyPr>
            <a:lstStyle/>
            <a:p>
              <a:r>
                <a:rPr lang="nl-NL" dirty="0"/>
                <a:t>?</a:t>
              </a:r>
            </a:p>
          </p:txBody>
        </p:sp>
      </p:grpSp>
      <p:cxnSp>
        <p:nvCxnSpPr>
          <p:cNvPr id="13" name="Straight Connector 12">
            <a:extLst>
              <a:ext uri="{FF2B5EF4-FFF2-40B4-BE49-F238E27FC236}">
                <a16:creationId xmlns="" xmlns:a16="http://schemas.microsoft.com/office/drawing/2014/main" id="{EE8AF09D-56A2-4852-BB21-480434ABEA05}"/>
              </a:ext>
            </a:extLst>
          </p:cNvPr>
          <p:cNvCxnSpPr>
            <a:stCxn id="7" idx="2"/>
            <a:endCxn id="2" idx="0"/>
          </p:cNvCxnSpPr>
          <p:nvPr/>
        </p:nvCxnSpPr>
        <p:spPr>
          <a:xfrm flipH="1">
            <a:off x="4523397" y="1776178"/>
            <a:ext cx="1" cy="2689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AA63DDBC-7D0E-4DEB-8A1E-1E7CE0C56D19}"/>
              </a:ext>
            </a:extLst>
          </p:cNvPr>
          <p:cNvCxnSpPr>
            <a:stCxn id="2" idx="2"/>
            <a:endCxn id="6" idx="0"/>
          </p:cNvCxnSpPr>
          <p:nvPr/>
        </p:nvCxnSpPr>
        <p:spPr>
          <a:xfrm>
            <a:off x="4523397" y="2924033"/>
            <a:ext cx="1" cy="3884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 xmlns:a16="http://schemas.microsoft.com/office/drawing/2014/main" id="{126FBD9B-E44E-46B5-9E2D-8D30766EAB89}"/>
              </a:ext>
            </a:extLst>
          </p:cNvPr>
          <p:cNvCxnSpPr>
            <a:cxnSpLocks/>
          </p:cNvCxnSpPr>
          <p:nvPr/>
        </p:nvCxnSpPr>
        <p:spPr>
          <a:xfrm flipH="1">
            <a:off x="2449547" y="1903510"/>
            <a:ext cx="4244905" cy="0"/>
          </a:xfrm>
          <a:prstGeom prst="line">
            <a:avLst/>
          </a:prstGeom>
          <a:noFill/>
          <a:ln w="6350" cap="flat" cmpd="sng" algn="ctr">
            <a:solidFill>
              <a:sysClr val="windowText" lastClr="000000"/>
            </a:solidFill>
            <a:prstDash val="dash"/>
            <a:miter lim="800000"/>
          </a:ln>
          <a:effectLst/>
        </p:spPr>
      </p:cxnSp>
      <p:pic>
        <p:nvPicPr>
          <p:cNvPr id="18" name="Picture 17">
            <a:extLst>
              <a:ext uri="{FF2B5EF4-FFF2-40B4-BE49-F238E27FC236}">
                <a16:creationId xmlns="" xmlns:a16="http://schemas.microsoft.com/office/drawing/2014/main" id="{94773859-74AB-42D7-985F-A7AB78300215}"/>
              </a:ext>
            </a:extLst>
          </p:cNvPr>
          <p:cNvPicPr>
            <a:picLocks noChangeAspect="1"/>
          </p:cNvPicPr>
          <p:nvPr/>
        </p:nvPicPr>
        <p:blipFill>
          <a:blip r:embed="rId5"/>
          <a:stretch>
            <a:fillRect/>
          </a:stretch>
        </p:blipFill>
        <p:spPr>
          <a:xfrm>
            <a:off x="1769448" y="2385344"/>
            <a:ext cx="288173" cy="207008"/>
          </a:xfrm>
          <a:prstGeom prst="rect">
            <a:avLst/>
          </a:prstGeom>
        </p:spPr>
      </p:pic>
      <p:pic>
        <p:nvPicPr>
          <p:cNvPr id="19" name="Content Placeholder 12">
            <a:extLst>
              <a:ext uri="{FF2B5EF4-FFF2-40B4-BE49-F238E27FC236}">
                <a16:creationId xmlns="" xmlns:a16="http://schemas.microsoft.com/office/drawing/2014/main" id="{9E2CD5FF-C272-4A81-B54A-9971B6210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786" y="2362438"/>
            <a:ext cx="263761" cy="248023"/>
          </a:xfrm>
          <a:prstGeom prst="rect">
            <a:avLst/>
          </a:prstGeom>
          <a:noFill/>
        </p:spPr>
      </p:pic>
      <p:pic>
        <p:nvPicPr>
          <p:cNvPr id="20" name="Picture 19">
            <a:extLst>
              <a:ext uri="{FF2B5EF4-FFF2-40B4-BE49-F238E27FC236}">
                <a16:creationId xmlns="" xmlns:a16="http://schemas.microsoft.com/office/drawing/2014/main" id="{71321EFF-8488-487E-8B3C-30DB3B7A2EAB}"/>
              </a:ext>
            </a:extLst>
          </p:cNvPr>
          <p:cNvPicPr>
            <a:picLocks noChangeAspect="1"/>
          </p:cNvPicPr>
          <p:nvPr/>
        </p:nvPicPr>
        <p:blipFill>
          <a:blip r:embed="rId6"/>
          <a:stretch>
            <a:fillRect/>
          </a:stretch>
        </p:blipFill>
        <p:spPr>
          <a:xfrm>
            <a:off x="2551464" y="2360442"/>
            <a:ext cx="419077" cy="220670"/>
          </a:xfrm>
          <a:prstGeom prst="rect">
            <a:avLst/>
          </a:prstGeom>
        </p:spPr>
      </p:pic>
      <p:sp>
        <p:nvSpPr>
          <p:cNvPr id="21" name="TextBox 20">
            <a:extLst>
              <a:ext uri="{FF2B5EF4-FFF2-40B4-BE49-F238E27FC236}">
                <a16:creationId xmlns="" xmlns:a16="http://schemas.microsoft.com/office/drawing/2014/main" id="{FC9E2A30-E1C3-4D83-86A7-322E8F776B4B}"/>
              </a:ext>
            </a:extLst>
          </p:cNvPr>
          <p:cNvSpPr txBox="1"/>
          <p:nvPr/>
        </p:nvSpPr>
        <p:spPr>
          <a:xfrm>
            <a:off x="3020887" y="2286111"/>
            <a:ext cx="292068" cy="369332"/>
          </a:xfrm>
          <a:prstGeom prst="rect">
            <a:avLst/>
          </a:prstGeom>
          <a:noFill/>
        </p:spPr>
        <p:txBody>
          <a:bodyPr wrap="none" rtlCol="0">
            <a:spAutoFit/>
          </a:bodyPr>
          <a:lstStyle/>
          <a:p>
            <a:r>
              <a:rPr lang="nl-NL" dirty="0"/>
              <a:t>?</a:t>
            </a:r>
          </a:p>
        </p:txBody>
      </p:sp>
    </p:spTree>
    <p:extLst>
      <p:ext uri="{BB962C8B-B14F-4D97-AF65-F5344CB8AC3E}">
        <p14:creationId xmlns:p14="http://schemas.microsoft.com/office/powerpoint/2010/main" val="135208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err="1" smtClean="0"/>
              <a:t>Persoonsgebonden</a:t>
            </a:r>
            <a:r>
              <a:rPr lang="en-US" dirty="0" smtClean="0"/>
              <a:t/>
            </a:r>
            <a:br>
              <a:rPr lang="en-US" dirty="0" smtClean="0"/>
            </a:br>
            <a:r>
              <a:rPr lang="en-US" dirty="0" smtClean="0"/>
              <a:t> </a:t>
            </a:r>
            <a:r>
              <a:rPr lang="en-US" dirty="0" err="1" smtClean="0"/>
              <a:t>aftrek</a:t>
            </a:r>
            <a:endParaRPr lang="en-US" dirty="0"/>
          </a:p>
        </p:txBody>
      </p:sp>
      <p:pic>
        <p:nvPicPr>
          <p:cNvPr id="4" name="Content Placeholder 12">
            <a:extLst>
              <a:ext uri="{FF2B5EF4-FFF2-40B4-BE49-F238E27FC236}">
                <a16:creationId xmlns="" xmlns:a16="http://schemas.microsoft.com/office/drawing/2014/main" id="{F25AEAAB-35D8-4DE3-8CB5-7AA11A5FF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573" y="2753972"/>
            <a:ext cx="263761" cy="248023"/>
          </a:xfrm>
          <a:prstGeom prst="rect">
            <a:avLst/>
          </a:prstGeom>
          <a:noFill/>
        </p:spPr>
      </p:pic>
      <p:cxnSp>
        <p:nvCxnSpPr>
          <p:cNvPr id="5" name="Straight Connector 4">
            <a:extLst>
              <a:ext uri="{FF2B5EF4-FFF2-40B4-BE49-F238E27FC236}">
                <a16:creationId xmlns="" xmlns:a16="http://schemas.microsoft.com/office/drawing/2014/main" id="{B0F0E8BD-7FC8-4D39-AE1E-AA842F263D93}"/>
              </a:ext>
            </a:extLst>
          </p:cNvPr>
          <p:cNvCxnSpPr>
            <a:cxnSpLocks/>
          </p:cNvCxnSpPr>
          <p:nvPr/>
        </p:nvCxnSpPr>
        <p:spPr>
          <a:xfrm flipH="1">
            <a:off x="2432482" y="2363678"/>
            <a:ext cx="4244905" cy="0"/>
          </a:xfrm>
          <a:prstGeom prst="line">
            <a:avLst/>
          </a:prstGeom>
          <a:noFill/>
          <a:ln w="6350" cap="flat" cmpd="sng" algn="ctr">
            <a:solidFill>
              <a:sysClr val="windowText" lastClr="000000"/>
            </a:solidFill>
            <a:prstDash val="dash"/>
            <a:miter lim="800000"/>
          </a:ln>
          <a:effectLst/>
        </p:spPr>
      </p:cxnSp>
      <p:pic>
        <p:nvPicPr>
          <p:cNvPr id="7" name="Picture 6">
            <a:extLst>
              <a:ext uri="{FF2B5EF4-FFF2-40B4-BE49-F238E27FC236}">
                <a16:creationId xmlns="" xmlns:a16="http://schemas.microsoft.com/office/drawing/2014/main" id="{EF4859E5-B8FA-4106-8F28-707F47A9B185}"/>
              </a:ext>
            </a:extLst>
          </p:cNvPr>
          <p:cNvPicPr>
            <a:picLocks noChangeAspect="1"/>
          </p:cNvPicPr>
          <p:nvPr/>
        </p:nvPicPr>
        <p:blipFill>
          <a:blip r:embed="rId3"/>
          <a:stretch>
            <a:fillRect/>
          </a:stretch>
        </p:blipFill>
        <p:spPr>
          <a:xfrm>
            <a:off x="4181986" y="874128"/>
            <a:ext cx="682823" cy="1283798"/>
          </a:xfrm>
          <a:prstGeom prst="rect">
            <a:avLst/>
          </a:prstGeom>
        </p:spPr>
      </p:pic>
      <p:sp>
        <p:nvSpPr>
          <p:cNvPr id="9" name="TextBox 8">
            <a:extLst>
              <a:ext uri="{FF2B5EF4-FFF2-40B4-BE49-F238E27FC236}">
                <a16:creationId xmlns="" xmlns:a16="http://schemas.microsoft.com/office/drawing/2014/main" id="{D90D4A5D-125B-41CD-8F64-0769B3B02124}"/>
              </a:ext>
            </a:extLst>
          </p:cNvPr>
          <p:cNvSpPr txBox="1"/>
          <p:nvPr/>
        </p:nvSpPr>
        <p:spPr>
          <a:xfrm>
            <a:off x="2551464" y="1772814"/>
            <a:ext cx="672975" cy="267317"/>
          </a:xfrm>
          <a:prstGeom prst="rect">
            <a:avLst/>
          </a:prstGeom>
          <a:noFill/>
        </p:spPr>
        <p:txBody>
          <a:bodyPr wrap="square" rtlCol="0">
            <a:spAutoFit/>
          </a:bodyPr>
          <a:lstStyle/>
          <a:p>
            <a:r>
              <a:rPr lang="nl-NL" sz="1137" dirty="0"/>
              <a:t>Woon</a:t>
            </a:r>
            <a:endParaRPr lang="en-US" sz="1137" dirty="0"/>
          </a:p>
        </p:txBody>
      </p:sp>
      <p:pic>
        <p:nvPicPr>
          <p:cNvPr id="12" name="Picture 11">
            <a:extLst>
              <a:ext uri="{FF2B5EF4-FFF2-40B4-BE49-F238E27FC236}">
                <a16:creationId xmlns="" xmlns:a16="http://schemas.microsoft.com/office/drawing/2014/main" id="{24BCCF9E-3782-4629-9C43-18BB94D30741}"/>
              </a:ext>
            </a:extLst>
          </p:cNvPr>
          <p:cNvPicPr>
            <a:picLocks noChangeAspect="1"/>
          </p:cNvPicPr>
          <p:nvPr/>
        </p:nvPicPr>
        <p:blipFill>
          <a:blip r:embed="rId4"/>
          <a:stretch>
            <a:fillRect/>
          </a:stretch>
        </p:blipFill>
        <p:spPr>
          <a:xfrm>
            <a:off x="2682368" y="1524789"/>
            <a:ext cx="288173" cy="207008"/>
          </a:xfrm>
          <a:prstGeom prst="rect">
            <a:avLst/>
          </a:prstGeom>
        </p:spPr>
      </p:pic>
      <p:sp>
        <p:nvSpPr>
          <p:cNvPr id="14" name="TextBox 13">
            <a:extLst>
              <a:ext uri="{FF2B5EF4-FFF2-40B4-BE49-F238E27FC236}">
                <a16:creationId xmlns="" xmlns:a16="http://schemas.microsoft.com/office/drawing/2014/main" id="{7DFDD932-57EB-4BE5-8A29-75138E090D6B}"/>
              </a:ext>
            </a:extLst>
          </p:cNvPr>
          <p:cNvSpPr txBox="1"/>
          <p:nvPr/>
        </p:nvSpPr>
        <p:spPr>
          <a:xfrm>
            <a:off x="852492" y="3999517"/>
            <a:ext cx="7900891" cy="1862048"/>
          </a:xfrm>
          <a:prstGeom prst="rect">
            <a:avLst/>
          </a:prstGeom>
          <a:noFill/>
        </p:spPr>
        <p:txBody>
          <a:bodyPr wrap="square" lIns="0" tIns="0" rIns="0" bIns="0" rtlCol="0">
            <a:spAutoFit/>
          </a:bodyPr>
          <a:lstStyle/>
          <a:p>
            <a:pPr marL="285750" indent="-285750">
              <a:spcBef>
                <a:spcPts val="600"/>
              </a:spcBef>
              <a:buClr>
                <a:schemeClr val="tx2"/>
              </a:buClr>
              <a:buFont typeface="Arial" panose="020B0604020202020204" pitchFamily="34" charset="0"/>
              <a:buChar char="•"/>
            </a:pPr>
            <a:r>
              <a:rPr lang="en-US" sz="1600" dirty="0" err="1">
                <a:solidFill>
                  <a:schemeClr val="tx1"/>
                </a:solidFill>
              </a:rPr>
              <a:t>Belegging</a:t>
            </a:r>
            <a:r>
              <a:rPr lang="en-US" sz="1600" dirty="0">
                <a:solidFill>
                  <a:schemeClr val="tx1"/>
                </a:solidFill>
              </a:rPr>
              <a:t> in (</a:t>
            </a:r>
            <a:r>
              <a:rPr lang="en-US" sz="1600" dirty="0" err="1">
                <a:solidFill>
                  <a:schemeClr val="tx1"/>
                </a:solidFill>
              </a:rPr>
              <a:t>tweede</a:t>
            </a:r>
            <a:r>
              <a:rPr lang="en-US" sz="1600" dirty="0">
                <a:solidFill>
                  <a:schemeClr val="tx1"/>
                </a:solidFill>
              </a:rPr>
              <a:t>) </a:t>
            </a:r>
            <a:r>
              <a:rPr lang="en-US" sz="1600" dirty="0" err="1" smtClean="0">
                <a:solidFill>
                  <a:schemeClr val="tx1"/>
                </a:solidFill>
              </a:rPr>
              <a:t>kasteeltje</a:t>
            </a:r>
            <a:r>
              <a:rPr lang="en-US" sz="1600" dirty="0" smtClean="0">
                <a:solidFill>
                  <a:schemeClr val="tx1"/>
                </a:solidFill>
              </a:rPr>
              <a:t> in </a:t>
            </a:r>
            <a:r>
              <a:rPr lang="en-US" sz="1600" dirty="0" err="1">
                <a:solidFill>
                  <a:schemeClr val="tx1"/>
                </a:solidFill>
              </a:rPr>
              <a:t>Belgi</a:t>
            </a:r>
            <a:r>
              <a:rPr lang="nl-NL" sz="1600" dirty="0"/>
              <a:t>ë</a:t>
            </a:r>
          </a:p>
          <a:p>
            <a:pPr marL="285750" indent="-285750">
              <a:spcBef>
                <a:spcPts val="600"/>
              </a:spcBef>
              <a:buClr>
                <a:schemeClr val="tx2"/>
              </a:buClr>
              <a:buFont typeface="Arial" panose="020B0604020202020204" pitchFamily="34" charset="0"/>
              <a:buChar char="•"/>
            </a:pPr>
            <a:r>
              <a:rPr lang="nl-NL" sz="1600" dirty="0" smtClean="0">
                <a:solidFill>
                  <a:schemeClr val="tx1"/>
                </a:solidFill>
              </a:rPr>
              <a:t>Onderhoudskosten monumentenpanden integraal aftrekbaar in inkomstenbelasting</a:t>
            </a:r>
          </a:p>
          <a:p>
            <a:pPr marL="285750" indent="-285750">
              <a:spcBef>
                <a:spcPts val="600"/>
              </a:spcBef>
              <a:buClr>
                <a:schemeClr val="tx2"/>
              </a:buClr>
              <a:buFont typeface="Arial" panose="020B0604020202020204" pitchFamily="34" charset="0"/>
              <a:buChar char="•"/>
            </a:pPr>
            <a:r>
              <a:rPr lang="nl-NL" sz="1600" dirty="0" smtClean="0"/>
              <a:t>Vereisten:   </a:t>
            </a:r>
            <a:endParaRPr lang="nl-NL" sz="1600" dirty="0"/>
          </a:p>
          <a:p>
            <a:pPr marL="742950" lvl="1" indent="-285750">
              <a:spcBef>
                <a:spcPts val="600"/>
              </a:spcBef>
              <a:buClr>
                <a:schemeClr val="tx2"/>
              </a:buClr>
              <a:buFont typeface="Arial" panose="020B0604020202020204" pitchFamily="34" charset="0"/>
              <a:buChar char="•"/>
            </a:pPr>
            <a:r>
              <a:rPr lang="nl-NL" sz="1600" dirty="0" smtClean="0">
                <a:solidFill>
                  <a:schemeClr val="tx1"/>
                </a:solidFill>
              </a:rPr>
              <a:t>Monument ingeschreven in Nederlands monumentenregister</a:t>
            </a:r>
            <a:endParaRPr lang="nl-NL" sz="1600" dirty="0">
              <a:solidFill>
                <a:schemeClr val="tx1"/>
              </a:solidFill>
            </a:endParaRPr>
          </a:p>
          <a:p>
            <a:pPr marL="285750" indent="-285750">
              <a:spcBef>
                <a:spcPts val="600"/>
              </a:spcBef>
              <a:buClr>
                <a:schemeClr val="tx2"/>
              </a:buClr>
              <a:buFont typeface="Arial" panose="020B0604020202020204" pitchFamily="34" charset="0"/>
              <a:buChar char="•"/>
            </a:pPr>
            <a:r>
              <a:rPr lang="nl-NL" sz="1600" dirty="0" smtClean="0"/>
              <a:t>In strijd met Europese verdragsvrijheden  (art. 63 VWEU) ?</a:t>
            </a:r>
          </a:p>
          <a:p>
            <a:pPr marL="285750" indent="-285750">
              <a:spcBef>
                <a:spcPts val="600"/>
              </a:spcBef>
              <a:buClr>
                <a:schemeClr val="tx2"/>
              </a:buClr>
              <a:buFont typeface="Arial" panose="020B0604020202020204" pitchFamily="34" charset="0"/>
              <a:buChar char="•"/>
            </a:pPr>
            <a:r>
              <a:rPr lang="en-US" sz="1600" dirty="0" err="1" smtClean="0">
                <a:solidFill>
                  <a:schemeClr val="tx1"/>
                </a:solidFill>
              </a:rPr>
              <a:t>HvJ</a:t>
            </a:r>
            <a:r>
              <a:rPr lang="en-US" sz="1600" dirty="0" smtClean="0">
                <a:solidFill>
                  <a:schemeClr val="tx1"/>
                </a:solidFill>
              </a:rPr>
              <a:t> EU 18 December 2014, C-87/13 (</a:t>
            </a:r>
            <a:r>
              <a:rPr lang="en-US" sz="1600" dirty="0" err="1" smtClean="0">
                <a:solidFill>
                  <a:schemeClr val="tx1"/>
                </a:solidFill>
              </a:rPr>
              <a:t>Staatssecretaris</a:t>
            </a:r>
            <a:r>
              <a:rPr lang="en-US" sz="1600" dirty="0" smtClean="0">
                <a:solidFill>
                  <a:schemeClr val="tx1"/>
                </a:solidFill>
              </a:rPr>
              <a:t> / X)</a:t>
            </a:r>
            <a:endParaRPr lang="nl-NL" sz="1600" dirty="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104" y="2453052"/>
            <a:ext cx="1445801" cy="1393947"/>
          </a:xfrm>
          <a:prstGeom prst="rect">
            <a:avLst/>
          </a:prstGeom>
        </p:spPr>
      </p:pic>
    </p:spTree>
    <p:extLst>
      <p:ext uri="{BB962C8B-B14F-4D97-AF65-F5344CB8AC3E}">
        <p14:creationId xmlns:p14="http://schemas.microsoft.com/office/powerpoint/2010/main" val="359660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C3A78-7E50-486F-9727-2926AC5321DB}"/>
              </a:ext>
            </a:extLst>
          </p:cNvPr>
          <p:cNvSpPr>
            <a:spLocks noGrp="1"/>
          </p:cNvSpPr>
          <p:nvPr>
            <p:ph type="ctrTitle"/>
          </p:nvPr>
        </p:nvSpPr>
        <p:spPr/>
        <p:txBody>
          <a:bodyPr/>
          <a:lstStyle/>
          <a:p>
            <a:r>
              <a:rPr lang="en-US" dirty="0" err="1"/>
              <a:t>Buitenlands</a:t>
            </a:r>
            <a:r>
              <a:rPr lang="en-US" dirty="0"/>
              <a:t> </a:t>
            </a:r>
            <a:r>
              <a:rPr lang="en-US" dirty="0" err="1"/>
              <a:t>belastingplichtigen</a:t>
            </a:r>
            <a:r>
              <a:rPr lang="en-US" dirty="0"/>
              <a:t> en </a:t>
            </a:r>
            <a:r>
              <a:rPr lang="en-US" dirty="0" err="1"/>
              <a:t>vastgoed</a:t>
            </a:r>
            <a:r>
              <a:rPr lang="en-US" dirty="0"/>
              <a:t> </a:t>
            </a:r>
            <a:r>
              <a:rPr lang="en-US" dirty="0" err="1"/>
              <a:t>vanuit</a:t>
            </a:r>
            <a:r>
              <a:rPr lang="en-US" dirty="0"/>
              <a:t> </a:t>
            </a:r>
            <a:r>
              <a:rPr lang="en-US" dirty="0" err="1"/>
              <a:t>Nederlands</a:t>
            </a:r>
            <a:r>
              <a:rPr lang="en-US" dirty="0"/>
              <a:t> </a:t>
            </a:r>
            <a:r>
              <a:rPr lang="en-US" dirty="0" err="1"/>
              <a:t>perspectief</a:t>
            </a:r>
            <a:endParaRPr lang="nl-NL" dirty="0"/>
          </a:p>
        </p:txBody>
      </p:sp>
    </p:spTree>
    <p:extLst>
      <p:ext uri="{BB962C8B-B14F-4D97-AF65-F5344CB8AC3E}">
        <p14:creationId xmlns:p14="http://schemas.microsoft.com/office/powerpoint/2010/main" val="238656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Box </a:t>
            </a:r>
            <a:r>
              <a:rPr lang="en-US" dirty="0" smtClean="0"/>
              <a:t>1, 2 of 3?</a:t>
            </a:r>
            <a:endParaRPr lang="en-US" dirty="0"/>
          </a:p>
        </p:txBody>
      </p:sp>
      <p:pic>
        <p:nvPicPr>
          <p:cNvPr id="4" name="Content Placeholder 12">
            <a:extLst>
              <a:ext uri="{FF2B5EF4-FFF2-40B4-BE49-F238E27FC236}">
                <a16:creationId xmlns="" xmlns:a16="http://schemas.microsoft.com/office/drawing/2014/main" id="{F25AEAAB-35D8-4DE3-8CB5-7AA11A5FF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573" y="2753972"/>
            <a:ext cx="263761" cy="248023"/>
          </a:xfrm>
          <a:prstGeom prst="rect">
            <a:avLst/>
          </a:prstGeom>
          <a:noFill/>
        </p:spPr>
      </p:pic>
      <p:cxnSp>
        <p:nvCxnSpPr>
          <p:cNvPr id="5" name="Straight Connector 4">
            <a:extLst>
              <a:ext uri="{FF2B5EF4-FFF2-40B4-BE49-F238E27FC236}">
                <a16:creationId xmlns="" xmlns:a16="http://schemas.microsoft.com/office/drawing/2014/main" id="{B0F0E8BD-7FC8-4D39-AE1E-AA842F263D93}"/>
              </a:ext>
            </a:extLst>
          </p:cNvPr>
          <p:cNvCxnSpPr>
            <a:cxnSpLocks/>
          </p:cNvCxnSpPr>
          <p:nvPr/>
        </p:nvCxnSpPr>
        <p:spPr>
          <a:xfrm flipH="1">
            <a:off x="2432482" y="2363678"/>
            <a:ext cx="4244905" cy="0"/>
          </a:xfrm>
          <a:prstGeom prst="line">
            <a:avLst/>
          </a:prstGeom>
          <a:noFill/>
          <a:ln w="6350" cap="flat" cmpd="sng" algn="ctr">
            <a:solidFill>
              <a:sysClr val="windowText" lastClr="000000"/>
            </a:solidFill>
            <a:prstDash val="dash"/>
            <a:miter lim="800000"/>
          </a:ln>
          <a:effectLst/>
        </p:spPr>
      </p:cxnSp>
      <p:pic>
        <p:nvPicPr>
          <p:cNvPr id="6" name="Picture 5">
            <a:extLst>
              <a:ext uri="{FF2B5EF4-FFF2-40B4-BE49-F238E27FC236}">
                <a16:creationId xmlns="" xmlns:a16="http://schemas.microsoft.com/office/drawing/2014/main" id="{BA8EBB90-7FA4-45CB-BEB9-38CE2D19D43E}"/>
              </a:ext>
            </a:extLst>
          </p:cNvPr>
          <p:cNvPicPr>
            <a:picLocks noChangeAspect="1"/>
          </p:cNvPicPr>
          <p:nvPr/>
        </p:nvPicPr>
        <p:blipFill>
          <a:blip r:embed="rId3"/>
          <a:stretch>
            <a:fillRect/>
          </a:stretch>
        </p:blipFill>
        <p:spPr>
          <a:xfrm>
            <a:off x="3961443" y="781668"/>
            <a:ext cx="1123910" cy="1283798"/>
          </a:xfrm>
          <a:prstGeom prst="rect">
            <a:avLst/>
          </a:prstGeom>
        </p:spPr>
      </p:pic>
      <p:pic>
        <p:nvPicPr>
          <p:cNvPr id="7" name="Picture 6">
            <a:extLst>
              <a:ext uri="{FF2B5EF4-FFF2-40B4-BE49-F238E27FC236}">
                <a16:creationId xmlns="" xmlns:a16="http://schemas.microsoft.com/office/drawing/2014/main" id="{EF4859E5-B8FA-4106-8F28-707F47A9B185}"/>
              </a:ext>
            </a:extLst>
          </p:cNvPr>
          <p:cNvPicPr>
            <a:picLocks noChangeAspect="1"/>
          </p:cNvPicPr>
          <p:nvPr/>
        </p:nvPicPr>
        <p:blipFill>
          <a:blip r:embed="rId4"/>
          <a:stretch>
            <a:fillRect/>
          </a:stretch>
        </p:blipFill>
        <p:spPr>
          <a:xfrm>
            <a:off x="4173195" y="2615010"/>
            <a:ext cx="682823" cy="1283798"/>
          </a:xfrm>
          <a:prstGeom prst="rect">
            <a:avLst/>
          </a:prstGeom>
        </p:spPr>
      </p:pic>
      <p:sp>
        <p:nvSpPr>
          <p:cNvPr id="9" name="TextBox 8">
            <a:extLst>
              <a:ext uri="{FF2B5EF4-FFF2-40B4-BE49-F238E27FC236}">
                <a16:creationId xmlns="" xmlns:a16="http://schemas.microsoft.com/office/drawing/2014/main" id="{D90D4A5D-125B-41CD-8F64-0769B3B02124}"/>
              </a:ext>
            </a:extLst>
          </p:cNvPr>
          <p:cNvSpPr txBox="1"/>
          <p:nvPr/>
        </p:nvSpPr>
        <p:spPr>
          <a:xfrm>
            <a:off x="2516296" y="3258716"/>
            <a:ext cx="672975" cy="267317"/>
          </a:xfrm>
          <a:prstGeom prst="rect">
            <a:avLst/>
          </a:prstGeom>
          <a:noFill/>
        </p:spPr>
        <p:txBody>
          <a:bodyPr wrap="square" rtlCol="0">
            <a:spAutoFit/>
          </a:bodyPr>
          <a:lstStyle/>
          <a:p>
            <a:r>
              <a:rPr lang="nl-NL" sz="1137" dirty="0"/>
              <a:t>Woon</a:t>
            </a:r>
            <a:endParaRPr lang="en-US" sz="1137" dirty="0"/>
          </a:p>
        </p:txBody>
      </p:sp>
      <p:pic>
        <p:nvPicPr>
          <p:cNvPr id="12" name="Picture 11">
            <a:extLst>
              <a:ext uri="{FF2B5EF4-FFF2-40B4-BE49-F238E27FC236}">
                <a16:creationId xmlns="" xmlns:a16="http://schemas.microsoft.com/office/drawing/2014/main" id="{24BCCF9E-3782-4629-9C43-18BB94D30741}"/>
              </a:ext>
            </a:extLst>
          </p:cNvPr>
          <p:cNvPicPr>
            <a:picLocks noChangeAspect="1"/>
          </p:cNvPicPr>
          <p:nvPr/>
        </p:nvPicPr>
        <p:blipFill>
          <a:blip r:embed="rId5"/>
          <a:stretch>
            <a:fillRect/>
          </a:stretch>
        </p:blipFill>
        <p:spPr>
          <a:xfrm>
            <a:off x="2682368" y="1524789"/>
            <a:ext cx="288173" cy="207008"/>
          </a:xfrm>
          <a:prstGeom prst="rect">
            <a:avLst/>
          </a:prstGeom>
        </p:spPr>
      </p:pic>
      <p:sp>
        <p:nvSpPr>
          <p:cNvPr id="14" name="TextBox 13">
            <a:extLst>
              <a:ext uri="{FF2B5EF4-FFF2-40B4-BE49-F238E27FC236}">
                <a16:creationId xmlns="" xmlns:a16="http://schemas.microsoft.com/office/drawing/2014/main" id="{7DFDD932-57EB-4BE5-8A29-75138E090D6B}"/>
              </a:ext>
            </a:extLst>
          </p:cNvPr>
          <p:cNvSpPr txBox="1"/>
          <p:nvPr/>
        </p:nvSpPr>
        <p:spPr>
          <a:xfrm>
            <a:off x="852492" y="3999517"/>
            <a:ext cx="7900891" cy="2508379"/>
          </a:xfrm>
          <a:prstGeom prst="rect">
            <a:avLst/>
          </a:prstGeom>
          <a:noFill/>
        </p:spPr>
        <p:txBody>
          <a:bodyPr wrap="square" lIns="0" tIns="0" rIns="0" bIns="0" rtlCol="0">
            <a:spAutoFit/>
          </a:bodyPr>
          <a:lstStyle/>
          <a:p>
            <a:pPr marL="285750" indent="-285750">
              <a:spcBef>
                <a:spcPts val="600"/>
              </a:spcBef>
              <a:buClr>
                <a:schemeClr val="tx2"/>
              </a:buClr>
              <a:buFont typeface="Arial" panose="020B0604020202020204" pitchFamily="34" charset="0"/>
              <a:buChar char="•"/>
            </a:pPr>
            <a:r>
              <a:rPr lang="en-US" sz="1600" dirty="0" err="1" smtClean="0">
                <a:solidFill>
                  <a:schemeClr val="tx1"/>
                </a:solidFill>
              </a:rPr>
              <a:t>Bezit</a:t>
            </a:r>
            <a:r>
              <a:rPr lang="en-US" sz="1600" dirty="0" smtClean="0">
                <a:solidFill>
                  <a:schemeClr val="tx1"/>
                </a:solidFill>
              </a:rPr>
              <a:t> van </a:t>
            </a:r>
            <a:r>
              <a:rPr lang="en-US" sz="1600" dirty="0" err="1" smtClean="0">
                <a:solidFill>
                  <a:schemeClr val="tx1"/>
                </a:solidFill>
              </a:rPr>
              <a:t>onroerend</a:t>
            </a:r>
            <a:r>
              <a:rPr lang="en-US" sz="1600" dirty="0" smtClean="0">
                <a:solidFill>
                  <a:schemeClr val="tx1"/>
                </a:solidFill>
              </a:rPr>
              <a:t> </a:t>
            </a:r>
            <a:r>
              <a:rPr lang="en-US" sz="1600" dirty="0" err="1" smtClean="0">
                <a:solidFill>
                  <a:schemeClr val="tx1"/>
                </a:solidFill>
              </a:rPr>
              <a:t>goed</a:t>
            </a:r>
            <a:r>
              <a:rPr lang="en-US" sz="1600" dirty="0" smtClean="0">
                <a:solidFill>
                  <a:schemeClr val="tx1"/>
                </a:solidFill>
              </a:rPr>
              <a:t> in Nederland</a:t>
            </a:r>
            <a:endParaRPr lang="nl-NL" sz="1600" dirty="0"/>
          </a:p>
          <a:p>
            <a:pPr marL="285750" indent="-285750">
              <a:spcBef>
                <a:spcPts val="600"/>
              </a:spcBef>
              <a:buClr>
                <a:schemeClr val="tx2"/>
              </a:buClr>
              <a:buFont typeface="Arial" panose="020B0604020202020204" pitchFamily="34" charset="0"/>
              <a:buChar char="•"/>
            </a:pPr>
            <a:r>
              <a:rPr lang="nl-NL" sz="1600" dirty="0">
                <a:solidFill>
                  <a:schemeClr val="tx1"/>
                </a:solidFill>
              </a:rPr>
              <a:t>Belast</a:t>
            </a:r>
            <a:r>
              <a:rPr lang="nl-NL" sz="1600" dirty="0"/>
              <a:t> in box 3: </a:t>
            </a:r>
          </a:p>
          <a:p>
            <a:pPr marL="742950" lvl="1" indent="-285750">
              <a:spcBef>
                <a:spcPts val="600"/>
              </a:spcBef>
              <a:buClr>
                <a:schemeClr val="tx2"/>
              </a:buClr>
              <a:buFont typeface="Arial" panose="020B0604020202020204" pitchFamily="34" charset="0"/>
              <a:buChar char="•"/>
            </a:pPr>
            <a:r>
              <a:rPr lang="nl-NL" sz="1600" dirty="0">
                <a:solidFill>
                  <a:schemeClr val="tx1"/>
                </a:solidFill>
              </a:rPr>
              <a:t>Rendementsgrondslag: </a:t>
            </a:r>
            <a:r>
              <a:rPr lang="nl-NL" sz="1600" dirty="0" smtClean="0">
                <a:solidFill>
                  <a:schemeClr val="tx1"/>
                </a:solidFill>
              </a:rPr>
              <a:t> Nederlands onroerend goed  -/-  schulden - / -  HVV</a:t>
            </a:r>
            <a:endParaRPr lang="nl-NL" sz="1600" dirty="0">
              <a:solidFill>
                <a:schemeClr val="tx1"/>
              </a:solidFill>
            </a:endParaRPr>
          </a:p>
          <a:p>
            <a:pPr marL="742950" lvl="1" indent="-285750">
              <a:spcBef>
                <a:spcPts val="600"/>
              </a:spcBef>
              <a:buClr>
                <a:schemeClr val="tx2"/>
              </a:buClr>
              <a:buFont typeface="Arial" panose="020B0604020202020204" pitchFamily="34" charset="0"/>
              <a:buChar char="•"/>
            </a:pPr>
            <a:r>
              <a:rPr lang="nl-NL" sz="1600" dirty="0"/>
              <a:t>Forfaitair rendement volgens tabel, tarief van 30%</a:t>
            </a:r>
            <a:endParaRPr lang="nl-NL" sz="1600" dirty="0">
              <a:solidFill>
                <a:schemeClr val="tx1"/>
              </a:solidFill>
            </a:endParaRPr>
          </a:p>
          <a:p>
            <a:pPr marL="285750" indent="-285750">
              <a:spcBef>
                <a:spcPts val="600"/>
              </a:spcBef>
              <a:buClr>
                <a:schemeClr val="tx2"/>
              </a:buClr>
              <a:buFont typeface="Arial" panose="020B0604020202020204" pitchFamily="34" charset="0"/>
              <a:buChar char="•"/>
            </a:pPr>
            <a:r>
              <a:rPr lang="en-US" sz="1600" dirty="0" err="1" smtClean="0"/>
              <a:t>Belast</a:t>
            </a:r>
            <a:r>
              <a:rPr lang="en-US" sz="1600" dirty="0" smtClean="0"/>
              <a:t> in box 1:  </a:t>
            </a:r>
            <a:r>
              <a:rPr lang="en-US" sz="1600" dirty="0" err="1" smtClean="0"/>
              <a:t>winst</a:t>
            </a:r>
            <a:r>
              <a:rPr lang="en-US" sz="1600" dirty="0" smtClean="0"/>
              <a:t> </a:t>
            </a:r>
            <a:r>
              <a:rPr lang="en-US" sz="1600" dirty="0" err="1" smtClean="0"/>
              <a:t>uit</a:t>
            </a:r>
            <a:r>
              <a:rPr lang="en-US" sz="1600" dirty="0" smtClean="0"/>
              <a:t> </a:t>
            </a:r>
            <a:r>
              <a:rPr lang="en-US" sz="1600" dirty="0" err="1" smtClean="0"/>
              <a:t>onderneming</a:t>
            </a:r>
            <a:r>
              <a:rPr lang="en-US" sz="1600" dirty="0" smtClean="0"/>
              <a:t> </a:t>
            </a:r>
            <a:r>
              <a:rPr lang="en-US" sz="1600" dirty="0" err="1" smtClean="0"/>
              <a:t>óf</a:t>
            </a:r>
            <a:r>
              <a:rPr lang="en-US" sz="1600" dirty="0" smtClean="0"/>
              <a:t> </a:t>
            </a:r>
            <a:r>
              <a:rPr lang="en-US" sz="1600" dirty="0" err="1" smtClean="0"/>
              <a:t>resultaat</a:t>
            </a:r>
            <a:r>
              <a:rPr lang="en-US" sz="1600" dirty="0" smtClean="0"/>
              <a:t> </a:t>
            </a:r>
            <a:r>
              <a:rPr lang="en-US" sz="1600" dirty="0" err="1" smtClean="0"/>
              <a:t>uit</a:t>
            </a:r>
            <a:r>
              <a:rPr lang="en-US" sz="1600" dirty="0" smtClean="0"/>
              <a:t> </a:t>
            </a:r>
            <a:r>
              <a:rPr lang="en-US" sz="1600" dirty="0" err="1" smtClean="0"/>
              <a:t>overige</a:t>
            </a:r>
            <a:r>
              <a:rPr lang="en-US" sz="1600" dirty="0" smtClean="0"/>
              <a:t> </a:t>
            </a:r>
            <a:r>
              <a:rPr lang="en-US" sz="1600" dirty="0" err="1" smtClean="0"/>
              <a:t>werkzaamheden</a:t>
            </a:r>
            <a:endParaRPr lang="en-US" sz="1600" dirty="0" smtClean="0"/>
          </a:p>
          <a:p>
            <a:pPr marL="285750" indent="-285750">
              <a:spcBef>
                <a:spcPts val="600"/>
              </a:spcBef>
              <a:buClr>
                <a:schemeClr val="tx2"/>
              </a:buClr>
              <a:buFont typeface="Arial" panose="020B0604020202020204" pitchFamily="34" charset="0"/>
              <a:buChar char="•"/>
            </a:pPr>
            <a:r>
              <a:rPr lang="en-US" sz="1600" dirty="0" err="1" smtClean="0"/>
              <a:t>Belast</a:t>
            </a:r>
            <a:r>
              <a:rPr lang="en-US" sz="1600" dirty="0" smtClean="0"/>
              <a:t> in box 2:  </a:t>
            </a:r>
            <a:r>
              <a:rPr lang="en-US" sz="1600" dirty="0" err="1" smtClean="0"/>
              <a:t>aanmerkelijk</a:t>
            </a:r>
            <a:r>
              <a:rPr lang="en-US" sz="1600" dirty="0" smtClean="0"/>
              <a:t> </a:t>
            </a:r>
            <a:r>
              <a:rPr lang="en-US" sz="1600" dirty="0" err="1" smtClean="0"/>
              <a:t>belang</a:t>
            </a:r>
            <a:r>
              <a:rPr lang="en-US" sz="1600" dirty="0" smtClean="0"/>
              <a:t> in in Nederland </a:t>
            </a:r>
            <a:r>
              <a:rPr lang="en-US" sz="1600" dirty="0" err="1" smtClean="0"/>
              <a:t>gevestigde</a:t>
            </a:r>
            <a:r>
              <a:rPr lang="en-US" sz="1600" dirty="0" smtClean="0"/>
              <a:t> BV</a:t>
            </a:r>
            <a:endParaRPr lang="nl-NL" sz="1600" dirty="0" smtClean="0"/>
          </a:p>
          <a:p>
            <a:pPr marL="285750" indent="-285750">
              <a:spcBef>
                <a:spcPts val="600"/>
              </a:spcBef>
              <a:buClr>
                <a:schemeClr val="tx2"/>
              </a:buClr>
              <a:buFont typeface="Arial" panose="020B0604020202020204" pitchFamily="34" charset="0"/>
              <a:buChar char="•"/>
            </a:pPr>
            <a:r>
              <a:rPr lang="nl-NL" sz="1600" dirty="0" smtClean="0"/>
              <a:t>Hoofdregel:  geen aftrek persoons-/</a:t>
            </a:r>
            <a:r>
              <a:rPr lang="nl-NL" sz="1600" dirty="0" err="1" smtClean="0"/>
              <a:t>familiegerelateerde</a:t>
            </a:r>
            <a:r>
              <a:rPr lang="nl-NL" sz="1600" dirty="0" smtClean="0"/>
              <a:t> uitgaven</a:t>
            </a:r>
          </a:p>
          <a:p>
            <a:pPr marL="285750" indent="-285750">
              <a:spcBef>
                <a:spcPts val="600"/>
              </a:spcBef>
              <a:buClr>
                <a:schemeClr val="tx2"/>
              </a:buClr>
              <a:buFont typeface="Arial" panose="020B0604020202020204" pitchFamily="34" charset="0"/>
              <a:buChar char="•"/>
            </a:pPr>
            <a:r>
              <a:rPr lang="nl-NL" sz="1600" dirty="0" smtClean="0"/>
              <a:t>Geen voorkoming dubbele belasting door Nederland</a:t>
            </a:r>
            <a:endParaRPr lang="nl-NL" sz="1600" dirty="0">
              <a:solidFill>
                <a:schemeClr val="tx1"/>
              </a:solidFill>
            </a:endParaRPr>
          </a:p>
        </p:txBody>
      </p:sp>
    </p:spTree>
    <p:extLst>
      <p:ext uri="{BB962C8B-B14F-4D97-AF65-F5344CB8AC3E}">
        <p14:creationId xmlns:p14="http://schemas.microsoft.com/office/powerpoint/2010/main" val="58500870"/>
      </p:ext>
    </p:extLst>
  </p:cSld>
  <p:clrMapOvr>
    <a:masterClrMapping/>
  </p:clrMapOvr>
</p:sld>
</file>

<file path=ppt/theme/theme1.xml><?xml version="1.0" encoding="utf-8"?>
<a:theme xmlns:a="http://schemas.openxmlformats.org/drawingml/2006/main" name="Maastricht University">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1030</TotalTime>
  <Words>997</Words>
  <Application>Microsoft Office PowerPoint</Application>
  <PresentationFormat>On-screen Show (4:3)</PresentationFormat>
  <Paragraphs>152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Maastricht University</vt:lpstr>
      <vt:lpstr>EU-rechtelijke en grensoverschrijdende aspecten van onroerend goed vanuit Nederlands perspectief</vt:lpstr>
      <vt:lpstr>Binnenlands belastingplichtigen en buitenlands vastgoed</vt:lpstr>
      <vt:lpstr>Box 3</vt:lpstr>
      <vt:lpstr>Box 1</vt:lpstr>
      <vt:lpstr>Box 2</vt:lpstr>
      <vt:lpstr>Box 1, 2 of 3?</vt:lpstr>
      <vt:lpstr>Persoonsgebonden  aftrek</vt:lpstr>
      <vt:lpstr>Buitenlands belastingplichtigen en vastgoed vanuit Nederlands perspectief</vt:lpstr>
      <vt:lpstr>Box 1, 2 of 3?</vt:lpstr>
      <vt:lpstr>Schumacker</vt:lpstr>
      <vt:lpstr>Renneberg</vt:lpstr>
      <vt:lpstr>Keuzeregeling voor binnenlandse belastingplicht</vt:lpstr>
      <vt:lpstr>Kwalificerende buitenlandse belastingplicht</vt:lpstr>
      <vt:lpstr>Kwalificerende buitenlandse belastingplicht</vt:lpstr>
      <vt:lpstr>X (Spaanse voetbalmakelaar)</vt:lpstr>
      <vt:lpstr>Relatie tussen X en KBB: uitzondering op 90% criterium</vt:lpstr>
      <vt:lpstr>Relatie tussen X en KBB  </vt:lpstr>
      <vt:lpstr>Inkomensverklaring </vt:lpstr>
      <vt:lpstr>Belastingverdrag België-Nederland 2001 </vt:lpstr>
      <vt:lpstr>Vragen? </vt:lpstr>
    </vt:vector>
  </TitlesOfParts>
  <Company>Maastricht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Hundhausen, Elke (LAW)</dc:creator>
  <cp:lastModifiedBy>elke)</cp:lastModifiedBy>
  <cp:revision>77</cp:revision>
  <cp:lastPrinted>2019-03-21T07:28:20Z</cp:lastPrinted>
  <dcterms:created xsi:type="dcterms:W3CDTF">2016-01-20T13:07:02Z</dcterms:created>
  <dcterms:modified xsi:type="dcterms:W3CDTF">2019-03-21T07:30:35Z</dcterms:modified>
</cp:coreProperties>
</file>