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24"/>
  </p:notesMasterIdLst>
  <p:handoutMasterIdLst>
    <p:handoutMasterId r:id="rId25"/>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51" autoAdjust="0"/>
  </p:normalViewPr>
  <p:slideViewPr>
    <p:cSldViewPr snapToGrid="0">
      <p:cViewPr>
        <p:scale>
          <a:sx n="84" d="100"/>
          <a:sy n="84" d="100"/>
        </p:scale>
        <p:origin x="-96" y="-58"/>
      </p:cViewPr>
      <p:guideLst>
        <p:guide orient="horz" pos="2160"/>
        <p:guide pos="3840"/>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6" name="Tijdelijke aanduiding voor dianummer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034CDC-E5DB-4544-B5FB-9EECED14E318}" type="slidenum">
              <a:rPr lang="nl-NL" smtClean="0"/>
              <a:t>‹#›</a:t>
            </a:fld>
            <a:endParaRPr lang="nl-NL"/>
          </a:p>
        </p:txBody>
      </p:sp>
    </p:spTree>
    <p:extLst>
      <p:ext uri="{BB962C8B-B14F-4D97-AF65-F5344CB8AC3E}">
        <p14:creationId xmlns:p14="http://schemas.microsoft.com/office/powerpoint/2010/main" val="860024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E57B7B-4C8D-4983-BB89-873E1409A190}" type="datetimeFigureOut">
              <a:rPr lang="nl-NL" smtClean="0"/>
              <a:t>19-3-2019</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CF2983-E693-4BFE-B6E6-E0169812E8D7}" type="slidenum">
              <a:rPr lang="nl-NL" smtClean="0"/>
              <a:t>‹#›</a:t>
            </a:fld>
            <a:endParaRPr lang="nl-NL" dirty="0"/>
          </a:p>
        </p:txBody>
      </p:sp>
    </p:spTree>
    <p:extLst>
      <p:ext uri="{BB962C8B-B14F-4D97-AF65-F5344CB8AC3E}">
        <p14:creationId xmlns:p14="http://schemas.microsoft.com/office/powerpoint/2010/main" val="3949812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Op grond van lid 2, onderdeel b, worden rechten die direct of indirect op onroerende zaken betrekking hebben, tot de bezittingen gerekend. Als rechten op onroerende zaken kunnen onder meer worden genoemd een recht van erfpacht, een recht van opstal, een recht van beklemming, een appartementsrecht, een recht van vruchtgebruik en een recht van gebruik of bewoning. Ook de blote eigendom van een onroerende zaak is een recht in de zin van lid 2, onderdeel b.</a:t>
            </a:r>
          </a:p>
          <a:p>
            <a:endParaRPr lang="nl-NL" dirty="0" smtClean="0"/>
          </a:p>
          <a:p>
            <a:r>
              <a:rPr lang="nl-NL" dirty="0" smtClean="0"/>
              <a:t>Het recht kan zowel direct als indirect op de onroerende zaak betrekking hebben. Zo is een recht van vruchtgebruik ter zake van een op een perceel erfpachtsgrond gesitueerde woning strikt genomen aan te merken als een recht op een recht. Doordat in de tekst van de wet eveneens is opgenomen dat het recht indirect op de onroerende zaak betrekking kan hebben, behoren rechten die gevestigd zijn op een recht dat gevestigd is op een onroerende zaak, ook tot de rendementsgrondslag.</a:t>
            </a:r>
          </a:p>
          <a:p>
            <a:endParaRPr lang="nl-NL" dirty="0" smtClean="0"/>
          </a:p>
          <a:p>
            <a:r>
              <a:rPr lang="nl-NL" dirty="0" smtClean="0"/>
              <a:t>Ook een huur- of pachtrecht is een recht dat betrekking heeft op een onroerende zaak. Anders dan onder de Wet VB 1964, rekent men deze rechten in beginsel ook tot de bezittingen, zij het dat in art. 5.19, lid 4 is bepaald dat indien deze rechten zijn verleend tegen een zakelijke vergoeding, de waarde van het recht nihil bedraagt.</a:t>
            </a:r>
          </a:p>
          <a:p>
            <a:endParaRPr lang="nl-NL" dirty="0"/>
          </a:p>
        </p:txBody>
      </p:sp>
      <p:sp>
        <p:nvSpPr>
          <p:cNvPr id="4" name="Tijdelijke aanduiding voor dianummer 3"/>
          <p:cNvSpPr>
            <a:spLocks noGrp="1"/>
          </p:cNvSpPr>
          <p:nvPr>
            <p:ph type="sldNum" sz="quarter" idx="10"/>
          </p:nvPr>
        </p:nvSpPr>
        <p:spPr/>
        <p:txBody>
          <a:bodyPr/>
          <a:lstStyle/>
          <a:p>
            <a:fld id="{D1D66E2C-3AF6-44C2-9E74-EB6737206FBC}" type="slidenum">
              <a:rPr lang="nl-NL" smtClean="0"/>
              <a:t>4</a:t>
            </a:fld>
            <a:endParaRPr lang="nl-NL" dirty="0"/>
          </a:p>
        </p:txBody>
      </p:sp>
    </p:spTree>
    <p:extLst>
      <p:ext uri="{BB962C8B-B14F-4D97-AF65-F5344CB8AC3E}">
        <p14:creationId xmlns:p14="http://schemas.microsoft.com/office/powerpoint/2010/main" val="325089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 </a:t>
            </a:r>
          </a:p>
          <a:p>
            <a:endParaRPr lang="nl-NL" dirty="0" smtClean="0"/>
          </a:p>
          <a:p>
            <a:r>
              <a:rPr lang="nl-NL" dirty="0" smtClean="0"/>
              <a:t>Een periodieke uitkering in geld, afhankelijk van het leven van één vrouwelijke persoon, wordt gelijkgesteld met een periodieke uitkering, afhankelijk van het leven van een mannelijk persoon die vijf jaar jonger is dan vorenbedoeld vrouwelijk persoon</a:t>
            </a:r>
          </a:p>
          <a:p>
            <a:endParaRPr lang="nl-NL" dirty="0"/>
          </a:p>
        </p:txBody>
      </p:sp>
      <p:sp>
        <p:nvSpPr>
          <p:cNvPr id="4" name="Tijdelijke aanduiding voor dianummer 3"/>
          <p:cNvSpPr>
            <a:spLocks noGrp="1"/>
          </p:cNvSpPr>
          <p:nvPr>
            <p:ph type="sldNum" sz="quarter" idx="10"/>
          </p:nvPr>
        </p:nvSpPr>
        <p:spPr/>
        <p:txBody>
          <a:bodyPr/>
          <a:lstStyle/>
          <a:p>
            <a:fld id="{D1D66E2C-3AF6-44C2-9E74-EB6737206FBC}" type="slidenum">
              <a:rPr lang="nl-NL" smtClean="0"/>
              <a:t>9</a:t>
            </a:fld>
            <a:endParaRPr lang="nl-NL" dirty="0"/>
          </a:p>
        </p:txBody>
      </p:sp>
    </p:spTree>
    <p:extLst>
      <p:ext uri="{BB962C8B-B14F-4D97-AF65-F5344CB8AC3E}">
        <p14:creationId xmlns:p14="http://schemas.microsoft.com/office/powerpoint/2010/main" val="1586721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9245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45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1494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nl-NL" smtClean="0"/>
              <a:t>Klik om de stijl te bewerken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6263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0354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7472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277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nl-NL" smtClean="0"/>
              <a:t>Klik om de stijl te bewerken</a:t>
            </a:r>
            <a:endParaRPr lang="en-US" dirty="0"/>
          </a:p>
        </p:txBody>
      </p:sp>
    </p:spTree>
    <p:extLst>
      <p:ext uri="{BB962C8B-B14F-4D97-AF65-F5344CB8AC3E}">
        <p14:creationId xmlns:p14="http://schemas.microsoft.com/office/powerpoint/2010/main" val="1413237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943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nl-NL" smtClean="0"/>
              <a:t>Klik om de stijl te bewerken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3/19/2019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801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dirty="0" smtClean="0"/>
              <a:t>Klik op het pictogram als u een afbeelding wilt toevoegen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smtClean="0"/>
              <a:pPr/>
              <a:t>3/19/2019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3143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3/19/2019</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27100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4.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81192" y="1020431"/>
            <a:ext cx="7399026" cy="1475013"/>
          </a:xfrm>
        </p:spPr>
        <p:txBody>
          <a:bodyPr>
            <a:normAutofit fontScale="90000"/>
          </a:bodyPr>
          <a:lstStyle/>
          <a:p>
            <a:r>
              <a:rPr lang="nl-NL" dirty="0" smtClean="0">
                <a:solidFill>
                  <a:schemeClr val="tx1"/>
                </a:solidFill>
              </a:rPr>
              <a:t>Fiscale aspecten en faciliteiten van Onroerend Goed in Nederland</a:t>
            </a:r>
            <a:endParaRPr lang="nl-NL" dirty="0">
              <a:solidFill>
                <a:schemeClr val="tx1"/>
              </a:solidFill>
            </a:endParaRPr>
          </a:p>
        </p:txBody>
      </p:sp>
      <p:sp>
        <p:nvSpPr>
          <p:cNvPr id="3" name="Ondertitel 2"/>
          <p:cNvSpPr>
            <a:spLocks noGrp="1"/>
          </p:cNvSpPr>
          <p:nvPr>
            <p:ph type="subTitle" idx="1"/>
          </p:nvPr>
        </p:nvSpPr>
        <p:spPr/>
        <p:txBody>
          <a:bodyPr>
            <a:normAutofit/>
          </a:bodyPr>
          <a:lstStyle/>
          <a:p>
            <a:r>
              <a:rPr lang="nl-NL" sz="1800" dirty="0" smtClean="0"/>
              <a:t>Mr. dr. C.G. Dijkstra</a:t>
            </a:r>
            <a:endParaRPr lang="nl-NL" sz="1800" dirty="0"/>
          </a:p>
        </p:txBody>
      </p:sp>
      <p:pic>
        <p:nvPicPr>
          <p:cNvPr id="5" name="Afbeelding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5855" y="720677"/>
            <a:ext cx="3178885" cy="2132798"/>
          </a:xfrm>
          <a:prstGeom prst="rect">
            <a:avLst/>
          </a:prstGeom>
        </p:spPr>
      </p:pic>
    </p:spTree>
    <p:extLst>
      <p:ext uri="{BB962C8B-B14F-4D97-AF65-F5344CB8AC3E}">
        <p14:creationId xmlns:p14="http://schemas.microsoft.com/office/powerpoint/2010/main" val="2318865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Echter: wat box 3 lijkt is niet altijd box 3</a:t>
            </a:r>
            <a:endParaRPr lang="nl-NL" dirty="0"/>
          </a:p>
        </p:txBody>
      </p:sp>
      <p:pic>
        <p:nvPicPr>
          <p:cNvPr id="7" name="Tijdelijke aanduiding voor inhoud 6" descr="File:A22cr.jpg - Wikimedia Commons"/>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62062" y="2096294"/>
            <a:ext cx="4333875" cy="3810000"/>
          </a:xfrm>
        </p:spPr>
      </p:pic>
      <p:sp>
        <p:nvSpPr>
          <p:cNvPr id="6" name="Tijdelijke aanduiding voor inhoud 5"/>
          <p:cNvSpPr>
            <a:spLocks noGrp="1"/>
          </p:cNvSpPr>
          <p:nvPr>
            <p:ph sz="half" idx="2"/>
          </p:nvPr>
        </p:nvSpPr>
        <p:spPr/>
        <p:txBody>
          <a:bodyPr/>
          <a:lstStyle/>
          <a:p>
            <a:r>
              <a:rPr lang="nl-NL" dirty="0" smtClean="0"/>
              <a:t>En dan gaat het niet om ondernemingsvermogen of TBS</a:t>
            </a:r>
          </a:p>
          <a:p>
            <a:endParaRPr lang="nl-NL" dirty="0"/>
          </a:p>
          <a:p>
            <a:r>
              <a:rPr lang="nl-NL" dirty="0" smtClean="0"/>
              <a:t>Maar is er sprake van in box 1 te belasten resultaat uit overige werkzaamheden, artikel 3.91 Wet IB 2001</a:t>
            </a:r>
          </a:p>
          <a:p>
            <a:endParaRPr lang="nl-NL" dirty="0"/>
          </a:p>
          <a:p>
            <a:r>
              <a:rPr lang="nl-NL" dirty="0" smtClean="0"/>
              <a:t>De factor arbeid overheerst dan. </a:t>
            </a:r>
            <a:endParaRPr lang="nl-NL" dirty="0"/>
          </a:p>
        </p:txBody>
      </p:sp>
    </p:spTree>
    <p:extLst>
      <p:ext uri="{BB962C8B-B14F-4D97-AF65-F5344CB8AC3E}">
        <p14:creationId xmlns:p14="http://schemas.microsoft.com/office/powerpoint/2010/main" val="2784097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Artikel 3.91 lid 1 letter c Wet IB 2001</a:t>
            </a:r>
            <a:endParaRPr lang="nl-NL" dirty="0"/>
          </a:p>
        </p:txBody>
      </p:sp>
      <p:sp>
        <p:nvSpPr>
          <p:cNvPr id="3" name="Tijdelijke aanduiding voor inhoud 2"/>
          <p:cNvSpPr>
            <a:spLocks noGrp="1"/>
          </p:cNvSpPr>
          <p:nvPr>
            <p:ph idx="1"/>
          </p:nvPr>
        </p:nvSpPr>
        <p:spPr>
          <a:xfrm>
            <a:off x="581193" y="2180496"/>
            <a:ext cx="10873746" cy="3678303"/>
          </a:xfrm>
        </p:spPr>
        <p:txBody>
          <a:bodyPr/>
          <a:lstStyle/>
          <a:p>
            <a:r>
              <a:rPr lang="nl-NL" dirty="0" smtClean="0"/>
              <a:t>Het rendabel maken van vermogen op een wijze die normaal, actief vermogensbeheer te buiten gaat, zoals bij het uitponden van onroerende zaken, het in belangrijke mate door de belastingplichtige zelf verrichten van groot onderhoud of andere aanpassingen aan een zaak, of het aanwenden door de belastingplichtige van voorkennis of daarmee vergelijkbare bijzondere vormen van kennis.</a:t>
            </a:r>
          </a:p>
          <a:p>
            <a:r>
              <a:rPr lang="nl-NL" dirty="0" smtClean="0"/>
              <a:t>Grote hoeveelheid feitelijke jurisprudentie:</a:t>
            </a:r>
          </a:p>
          <a:p>
            <a:pPr lvl="1"/>
            <a:r>
              <a:rPr lang="nl-NL" dirty="0" smtClean="0"/>
              <a:t>Aanvraag bouwvergunning, ontwikkelen plan?</a:t>
            </a:r>
          </a:p>
          <a:p>
            <a:pPr lvl="1"/>
            <a:r>
              <a:rPr lang="nl-NL" dirty="0" smtClean="0"/>
              <a:t>Zelf verrichten van groot onderhoud</a:t>
            </a:r>
          </a:p>
          <a:p>
            <a:r>
              <a:rPr lang="nl-NL" dirty="0" smtClean="0"/>
              <a:t>Winstregime van toepassing</a:t>
            </a:r>
          </a:p>
          <a:p>
            <a:endParaRPr lang="nl-NL" dirty="0" smtClean="0"/>
          </a:p>
          <a:p>
            <a:endParaRPr lang="nl-NL" dirty="0" smtClean="0"/>
          </a:p>
          <a:p>
            <a:endParaRPr lang="nl-NL" dirty="0"/>
          </a:p>
        </p:txBody>
      </p:sp>
    </p:spTree>
    <p:extLst>
      <p:ext uri="{BB962C8B-B14F-4D97-AF65-F5344CB8AC3E}">
        <p14:creationId xmlns:p14="http://schemas.microsoft.com/office/powerpoint/2010/main" val="3082647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Maar een pand kan ook ondernemingsvermogen zijn </a:t>
            </a:r>
            <a:endParaRPr lang="nl-NL" dirty="0"/>
          </a:p>
        </p:txBody>
      </p:sp>
      <p:sp>
        <p:nvSpPr>
          <p:cNvPr id="3" name="Tijdelijke aanduiding voor inhoud 2"/>
          <p:cNvSpPr>
            <a:spLocks noGrp="1"/>
          </p:cNvSpPr>
          <p:nvPr>
            <p:ph idx="1"/>
          </p:nvPr>
        </p:nvSpPr>
        <p:spPr/>
        <p:txBody>
          <a:bodyPr>
            <a:normAutofit/>
          </a:bodyPr>
          <a:lstStyle/>
          <a:p>
            <a:r>
              <a:rPr lang="nl-NL" sz="2000" dirty="0" smtClean="0"/>
              <a:t>Indien het pand voor meer dan 90% zakelijk wordt gebruik: verplicht ondernemingsvermogen:</a:t>
            </a:r>
          </a:p>
          <a:p>
            <a:pPr lvl="1"/>
            <a:r>
              <a:rPr lang="nl-NL" sz="1800" dirty="0" smtClean="0"/>
              <a:t>Winstregime:</a:t>
            </a:r>
          </a:p>
          <a:p>
            <a:pPr lvl="2"/>
            <a:r>
              <a:rPr lang="nl-NL" sz="1600" dirty="0" smtClean="0"/>
              <a:t>Resultaat van werkelijke opbrengst en kosten</a:t>
            </a:r>
          </a:p>
          <a:p>
            <a:pPr lvl="2"/>
            <a:r>
              <a:rPr lang="nl-NL" sz="1600" dirty="0" smtClean="0"/>
              <a:t>Afschrijving op basis van economische levensduur, maar let op afschrijving niet verder dan tot 50% van de </a:t>
            </a:r>
            <a:br>
              <a:rPr lang="nl-NL" sz="1600" dirty="0" smtClean="0"/>
            </a:br>
            <a:r>
              <a:rPr lang="nl-NL" sz="1600" dirty="0" smtClean="0"/>
              <a:t>bodemwaarde (=WOZ-waarde), zie artikel 3.30a Wet IB</a:t>
            </a:r>
          </a:p>
          <a:p>
            <a:pPr marL="630000" lvl="2" indent="0">
              <a:buNone/>
            </a:pPr>
            <a:endParaRPr lang="nl-NL" sz="1600" dirty="0" smtClean="0"/>
          </a:p>
          <a:p>
            <a:r>
              <a:rPr lang="nl-NL" sz="2000" dirty="0" smtClean="0"/>
              <a:t>Er kan ook sprake zijn van een gemengd gebruikt pand: keuzevermogen:</a:t>
            </a:r>
          </a:p>
          <a:p>
            <a:pPr lvl="1"/>
            <a:r>
              <a:rPr lang="nl-NL" sz="1800" dirty="0" smtClean="0"/>
              <a:t>Of box 1 onderneming of box 3</a:t>
            </a:r>
            <a:endParaRPr lang="nl-NL" sz="1800" dirty="0"/>
          </a:p>
        </p:txBody>
      </p:sp>
    </p:spTree>
    <p:extLst>
      <p:ext uri="{BB962C8B-B14F-4D97-AF65-F5344CB8AC3E}">
        <p14:creationId xmlns:p14="http://schemas.microsoft.com/office/powerpoint/2010/main" val="1384168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Vraag is wanneer is er sprake van een gemengd pand?</a:t>
            </a:r>
            <a:endParaRPr lang="nl-NL" dirty="0"/>
          </a:p>
        </p:txBody>
      </p:sp>
      <p:sp>
        <p:nvSpPr>
          <p:cNvPr id="3" name="Tijdelijke aanduiding voor inhoud 2"/>
          <p:cNvSpPr>
            <a:spLocks noGrp="1"/>
          </p:cNvSpPr>
          <p:nvPr>
            <p:ph sz="half" idx="1"/>
          </p:nvPr>
        </p:nvSpPr>
        <p:spPr/>
        <p:txBody>
          <a:bodyPr/>
          <a:lstStyle/>
          <a:p>
            <a:r>
              <a:rPr lang="nl-NL" dirty="0" smtClean="0"/>
              <a:t>Uitgangspunt is dat dit pand niet splitsbaar is.</a:t>
            </a:r>
          </a:p>
          <a:p>
            <a:pPr lvl="1"/>
            <a:r>
              <a:rPr lang="nl-NL" dirty="0" smtClean="0"/>
              <a:t>Anders afzonderlijk op de balans vermelden en ander deel privé</a:t>
            </a:r>
          </a:p>
          <a:p>
            <a:endParaRPr lang="nl-NL" dirty="0" smtClean="0"/>
          </a:p>
          <a:p>
            <a:r>
              <a:rPr lang="nl-NL" dirty="0" smtClean="0"/>
              <a:t>Maar wanneer is splitsen het geval? </a:t>
            </a:r>
          </a:p>
          <a:p>
            <a:endParaRPr lang="nl-NL" dirty="0" smtClean="0"/>
          </a:p>
          <a:p>
            <a:r>
              <a:rPr lang="nl-NL" dirty="0" smtClean="0"/>
              <a:t>In ieder geval als:</a:t>
            </a:r>
          </a:p>
          <a:p>
            <a:pPr lvl="1"/>
            <a:r>
              <a:rPr lang="nl-NL" dirty="0" smtClean="0"/>
              <a:t>Het pand afzonderlijk te vervreemden of juridisch splitsbaar is</a:t>
            </a:r>
          </a:p>
          <a:p>
            <a:pPr lvl="1"/>
            <a:r>
              <a:rPr lang="nl-NL" dirty="0" smtClean="0"/>
              <a:t>Maar ook… Zie volgende dia</a:t>
            </a:r>
            <a:endParaRPr lang="nl-NL" dirty="0"/>
          </a:p>
        </p:txBody>
      </p:sp>
      <p:sp>
        <p:nvSpPr>
          <p:cNvPr id="7" name="Tijdelijke aanduiding voor inhoud 6"/>
          <p:cNvSpPr>
            <a:spLocks noGrp="1"/>
          </p:cNvSpPr>
          <p:nvPr>
            <p:ph sz="half" idx="2"/>
          </p:nvPr>
        </p:nvSpPr>
        <p:spPr/>
        <p:txBody>
          <a:bodyPr/>
          <a:lstStyle/>
          <a:p>
            <a:endParaRPr lang="nl-NL" dirty="0"/>
          </a:p>
        </p:txBody>
      </p:sp>
      <p:pic>
        <p:nvPicPr>
          <p:cNvPr id="5" name="Afbeelding 4"/>
          <p:cNvPicPr>
            <a:picLocks noChangeAspect="1"/>
          </p:cNvPicPr>
          <p:nvPr/>
        </p:nvPicPr>
        <p:blipFill>
          <a:blip r:embed="rId2"/>
          <a:stretch>
            <a:fillRect/>
          </a:stretch>
        </p:blipFill>
        <p:spPr>
          <a:xfrm>
            <a:off x="7143029" y="2246325"/>
            <a:ext cx="3768875" cy="3614725"/>
          </a:xfrm>
          <a:prstGeom prst="rect">
            <a:avLst/>
          </a:prstGeom>
        </p:spPr>
      </p:pic>
    </p:spTree>
    <p:extLst>
      <p:ext uri="{BB962C8B-B14F-4D97-AF65-F5344CB8AC3E}">
        <p14:creationId xmlns:p14="http://schemas.microsoft.com/office/powerpoint/2010/main" val="4055468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Maar in deze gevallen op basis van jurisprudentie splitsbaar: </a:t>
            </a:r>
            <a:endParaRPr lang="nl-NL" dirty="0"/>
          </a:p>
        </p:txBody>
      </p:sp>
      <p:sp>
        <p:nvSpPr>
          <p:cNvPr id="3" name="Tijdelijke aanduiding voor inhoud 2"/>
          <p:cNvSpPr>
            <a:spLocks noGrp="1"/>
          </p:cNvSpPr>
          <p:nvPr>
            <p:ph idx="1"/>
          </p:nvPr>
        </p:nvSpPr>
        <p:spPr>
          <a:xfrm>
            <a:off x="123991" y="1644165"/>
            <a:ext cx="11029615" cy="4888519"/>
          </a:xfrm>
        </p:spPr>
        <p:txBody>
          <a:bodyPr>
            <a:noAutofit/>
          </a:bodyPr>
          <a:lstStyle/>
          <a:p>
            <a:pPr lvl="1"/>
            <a:r>
              <a:rPr lang="nl-NL" dirty="0" smtClean="0"/>
              <a:t>Ingeval delen afzonderlijk rendabel te maken zijn, bijvoorbeeld door verhuur</a:t>
            </a:r>
            <a:endParaRPr lang="da-DK" dirty="0" smtClean="0"/>
          </a:p>
          <a:p>
            <a:pPr lvl="1"/>
            <a:r>
              <a:rPr lang="da-DK" i="1" dirty="0" smtClean="0"/>
              <a:t>HR 5 december 1979, nr. 19 599, BNB 1980/20</a:t>
            </a:r>
          </a:p>
          <a:p>
            <a:pPr lvl="2"/>
            <a:r>
              <a:rPr lang="nl-NL" dirty="0" smtClean="0"/>
              <a:t>Twee panden die als een geheel in gebruik waren als pakhuis</a:t>
            </a:r>
          </a:p>
          <a:p>
            <a:pPr lvl="2"/>
            <a:r>
              <a:rPr lang="nl-NL" dirty="0" smtClean="0"/>
              <a:t>Verschillende etages</a:t>
            </a:r>
          </a:p>
          <a:p>
            <a:pPr lvl="2"/>
            <a:r>
              <a:rPr lang="nl-NL" dirty="0" smtClean="0"/>
              <a:t>Met afwijkend gebruik</a:t>
            </a:r>
          </a:p>
          <a:p>
            <a:pPr lvl="2"/>
            <a:r>
              <a:rPr lang="nl-NL" dirty="0" smtClean="0"/>
              <a:t>Dus splitsbaar</a:t>
            </a:r>
          </a:p>
          <a:p>
            <a:pPr lvl="2"/>
            <a:endParaRPr lang="da-DK" sz="1200" dirty="0" smtClean="0"/>
          </a:p>
          <a:p>
            <a:pPr lvl="1"/>
            <a:r>
              <a:rPr lang="da-DK" i="1" dirty="0" smtClean="0"/>
              <a:t>HR 17 september 2010, nr. 09/00332, BNB 2011/3, NTFR 2010/2205</a:t>
            </a:r>
          </a:p>
          <a:p>
            <a:pPr lvl="2"/>
            <a:r>
              <a:rPr lang="nl-NL" dirty="0" smtClean="0"/>
              <a:t>Woon/winkelpand waarvan bovenverdieping in gebruik is als woning</a:t>
            </a:r>
          </a:p>
          <a:p>
            <a:pPr lvl="2"/>
            <a:r>
              <a:rPr lang="nl-NL" dirty="0" smtClean="0"/>
              <a:t> Ook hier juridisch niet gesplitst en toch splitsbaar</a:t>
            </a:r>
          </a:p>
          <a:p>
            <a:pPr marL="630000" lvl="2" indent="0">
              <a:buNone/>
            </a:pPr>
            <a:endParaRPr lang="nl-NL" sz="1200" dirty="0" smtClean="0"/>
          </a:p>
          <a:p>
            <a:pPr lvl="1"/>
            <a:r>
              <a:rPr lang="da-DK" i="1" dirty="0" smtClean="0"/>
              <a:t>HR 12 augustus 2016, </a:t>
            </a:r>
            <a:r>
              <a:rPr lang="nl-NL" i="1" dirty="0" smtClean="0"/>
              <a:t>ECLI:NL:HR:2016:1899</a:t>
            </a:r>
            <a:r>
              <a:rPr lang="da-DK" i="1" dirty="0" smtClean="0"/>
              <a:t> </a:t>
            </a:r>
            <a:endParaRPr lang="nl-NL" i="1" dirty="0" smtClean="0"/>
          </a:p>
          <a:p>
            <a:pPr lvl="2"/>
            <a:r>
              <a:rPr lang="nl-NL" dirty="0" smtClean="0"/>
              <a:t>Huurrecht </a:t>
            </a:r>
            <a:r>
              <a:rPr lang="nl-NL" dirty="0"/>
              <a:t>niet splitsbaar, dus bij 11% zakelijk gebruik volledig splitsbaar. </a:t>
            </a:r>
          </a:p>
        </p:txBody>
      </p:sp>
    </p:spTree>
    <p:extLst>
      <p:ext uri="{BB962C8B-B14F-4D97-AF65-F5344CB8AC3E}">
        <p14:creationId xmlns:p14="http://schemas.microsoft.com/office/powerpoint/2010/main" val="49769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Koppelaankopen</a:t>
            </a:r>
            <a:endParaRPr lang="nl-NL" dirty="0"/>
          </a:p>
        </p:txBody>
      </p:sp>
      <p:sp>
        <p:nvSpPr>
          <p:cNvPr id="6" name="Tijdelijke aanduiding voor inhoud 2"/>
          <p:cNvSpPr>
            <a:spLocks noGrp="1"/>
          </p:cNvSpPr>
          <p:nvPr>
            <p:ph idx="1"/>
          </p:nvPr>
        </p:nvSpPr>
        <p:spPr>
          <a:xfrm>
            <a:off x="352592" y="1715956"/>
            <a:ext cx="11029615" cy="3678303"/>
          </a:xfrm>
        </p:spPr>
        <p:txBody>
          <a:bodyPr/>
          <a:lstStyle/>
          <a:p>
            <a:pPr lvl="1"/>
            <a:r>
              <a:rPr lang="nl-NL" smtClean="0"/>
              <a:t>Zelfstandige gedeelten van een onroerende zaak zijn uitsluitend als één geheel te verkrijgen</a:t>
            </a:r>
          </a:p>
          <a:p>
            <a:pPr lvl="2"/>
            <a:r>
              <a:rPr lang="nl-NL" smtClean="0"/>
              <a:t>Bijvoorbeeld een niet gesplitst pand, maar ook een complex met meerdere panden</a:t>
            </a:r>
          </a:p>
          <a:p>
            <a:pPr lvl="1"/>
            <a:endParaRPr lang="nl-NL" smtClean="0"/>
          </a:p>
          <a:p>
            <a:pPr lvl="1"/>
            <a:r>
              <a:rPr lang="nl-NL" smtClean="0"/>
              <a:t>Aanhouden voor verkoop of direct verkopen: verplicht ondernemingsvermogen</a:t>
            </a:r>
          </a:p>
          <a:p>
            <a:pPr lvl="1"/>
            <a:r>
              <a:rPr lang="nl-NL" smtClean="0"/>
              <a:t>Verhuren: keuzevermogen (nuancering t.o.v. hoofdregel beleggingsvermogen)</a:t>
            </a:r>
          </a:p>
          <a:p>
            <a:pPr lvl="1"/>
            <a:r>
              <a:rPr lang="nl-NL" smtClean="0"/>
              <a:t>Zelf bewonen en niet dienstbaar aan onderneming: verplicht privévermogen</a:t>
            </a:r>
            <a:endParaRPr lang="nl-NL" dirty="0"/>
          </a:p>
        </p:txBody>
      </p:sp>
    </p:spTree>
    <p:extLst>
      <p:ext uri="{BB962C8B-B14F-4D97-AF65-F5344CB8AC3E}">
        <p14:creationId xmlns:p14="http://schemas.microsoft.com/office/powerpoint/2010/main" val="12511926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Meer jurisprudentie</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r>
              <a:rPr lang="nn-NO" i="1" dirty="0"/>
              <a:t>Hof Den Haag 24 april 2018 nr. 17/00874, </a:t>
            </a:r>
            <a:r>
              <a:rPr lang="nl-NL" i="1" dirty="0"/>
              <a:t>ECLI:NL:GHDHA:2018:949</a:t>
            </a:r>
            <a:endParaRPr lang="nn-NO" i="1" dirty="0"/>
          </a:p>
          <a:p>
            <a:pPr lvl="1"/>
            <a:r>
              <a:rPr lang="nn-NO" dirty="0" smtClean="0"/>
              <a:t>Woning </a:t>
            </a:r>
            <a:r>
              <a:rPr lang="nn-NO" dirty="0"/>
              <a:t>3,6 miljoen mag tot ondernemingsvermogen worden </a:t>
            </a:r>
            <a:r>
              <a:rPr lang="nn-NO" dirty="0" smtClean="0"/>
              <a:t>gerekend</a:t>
            </a:r>
          </a:p>
          <a:p>
            <a:pPr lvl="1"/>
            <a:r>
              <a:rPr lang="nn-NO" dirty="0" smtClean="0"/>
              <a:t>Gaat om een tandarts/implantoloog</a:t>
            </a:r>
          </a:p>
          <a:p>
            <a:pPr lvl="1"/>
            <a:r>
              <a:rPr lang="nl-NL" dirty="0"/>
              <a:t>Op de bovenverdieping van het pand is een onzelfstandige werkruimte (55 m2) en een archiefruimte (6 m2) ingericht.</a:t>
            </a:r>
          </a:p>
          <a:p>
            <a:pPr lvl="1"/>
            <a:r>
              <a:rPr lang="nl-NL" dirty="0"/>
              <a:t>Deze ruimten worden uitsluitend ten behoeve van de onderneming van [belanghebbende] gebruikt</a:t>
            </a:r>
            <a:r>
              <a:rPr lang="nl-NL" dirty="0" smtClean="0"/>
              <a:t>.</a:t>
            </a:r>
          </a:p>
          <a:p>
            <a:pPr lvl="1"/>
            <a:r>
              <a:rPr lang="nl-NL" dirty="0"/>
              <a:t>Het pand heeft een oppervlakte van 363 m2 en is gelegen op een perceel van 3.750 m2 (tezamen: de onroerende zaak</a:t>
            </a:r>
            <a:r>
              <a:rPr lang="nl-NL" dirty="0" smtClean="0"/>
              <a:t>).Tot </a:t>
            </a:r>
            <a:r>
              <a:rPr lang="nl-NL" dirty="0"/>
              <a:t>de onroerende zaak behoort een dubbele garage met autolift, een botenhuis, berging en aanlegsteiger. </a:t>
            </a:r>
            <a:r>
              <a:rPr lang="nl-NL" dirty="0" smtClean="0"/>
              <a:t> Voorts beschikt het </a:t>
            </a:r>
            <a:r>
              <a:rPr lang="nl-NL" dirty="0"/>
              <a:t>pand over een binnenzwembad, een sauna en een stoomcabine. De investering in de onroerende zaak </a:t>
            </a:r>
            <a:r>
              <a:rPr lang="nl-NL" dirty="0" smtClean="0"/>
              <a:t>bij ingebruikname </a:t>
            </a:r>
            <a:r>
              <a:rPr lang="nl-NL" dirty="0"/>
              <a:t>bedroeg € </a:t>
            </a:r>
            <a:r>
              <a:rPr lang="nl-NL" dirty="0" smtClean="0"/>
              <a:t>3.600.253.</a:t>
            </a:r>
          </a:p>
          <a:p>
            <a:pPr marL="534988" lvl="1" indent="0">
              <a:buNone/>
            </a:pPr>
            <a:endParaRPr lang="nl-NL" dirty="0"/>
          </a:p>
          <a:p>
            <a:pPr marL="534988" lvl="1" indent="0">
              <a:buNone/>
            </a:pPr>
            <a:r>
              <a:rPr lang="nl-NL" dirty="0" smtClean="0"/>
              <a:t>Kern is: wel of niet splitsbaar en grenzen der redelijkheid. </a:t>
            </a:r>
            <a:endParaRPr lang="nl-NL" dirty="0"/>
          </a:p>
        </p:txBody>
      </p:sp>
    </p:spTree>
    <p:extLst>
      <p:ext uri="{BB962C8B-B14F-4D97-AF65-F5344CB8AC3E}">
        <p14:creationId xmlns:p14="http://schemas.microsoft.com/office/powerpoint/2010/main" val="3698055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verloopt nu aftrek in IB</a:t>
            </a:r>
            <a:endParaRPr lang="nl-NL" dirty="0"/>
          </a:p>
        </p:txBody>
      </p:sp>
      <p:sp>
        <p:nvSpPr>
          <p:cNvPr id="3" name="Tijdelijke aanduiding voor inhoud 2"/>
          <p:cNvSpPr>
            <a:spLocks noGrp="1"/>
          </p:cNvSpPr>
          <p:nvPr>
            <p:ph sz="half" idx="1"/>
          </p:nvPr>
        </p:nvSpPr>
        <p:spPr/>
        <p:txBody>
          <a:bodyPr/>
          <a:lstStyle/>
          <a:p>
            <a:r>
              <a:rPr lang="nl-NL" dirty="0" smtClean="0"/>
              <a:t>Als er sprake is van ondernemingsvermogen?</a:t>
            </a:r>
          </a:p>
          <a:p>
            <a:pPr lvl="1"/>
            <a:r>
              <a:rPr lang="nl-NL" dirty="0" smtClean="0"/>
              <a:t>Hoe correctie voor het privé-deel</a:t>
            </a:r>
          </a:p>
          <a:p>
            <a:pPr lvl="1"/>
            <a:endParaRPr lang="nl-NL" dirty="0" smtClean="0"/>
          </a:p>
          <a:p>
            <a:pPr lvl="1"/>
            <a:endParaRPr lang="nl-NL" dirty="0" smtClean="0"/>
          </a:p>
          <a:p>
            <a:r>
              <a:rPr lang="nl-NL" dirty="0" smtClean="0"/>
              <a:t>Als er sprake is van ondernemingsvermogen?</a:t>
            </a:r>
          </a:p>
          <a:p>
            <a:pPr lvl="1"/>
            <a:r>
              <a:rPr lang="nl-NL" dirty="0" smtClean="0"/>
              <a:t>Wat is nu wel of niet aftrekbaar?</a:t>
            </a:r>
          </a:p>
          <a:p>
            <a:endParaRPr lang="nl-NL" dirty="0"/>
          </a:p>
        </p:txBody>
      </p:sp>
      <p:pic>
        <p:nvPicPr>
          <p:cNvPr id="5" name="Tijdelijke aanduiding voor inhoud 4" descr="Doing the weird and wacky tax deduction dance Instead of ..."/>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88075" y="2785269"/>
            <a:ext cx="5422900" cy="2517775"/>
          </a:xfrm>
        </p:spPr>
      </p:pic>
    </p:spTree>
    <p:extLst>
      <p:ext uri="{BB962C8B-B14F-4D97-AF65-F5344CB8AC3E}">
        <p14:creationId xmlns:p14="http://schemas.microsoft.com/office/powerpoint/2010/main" val="3547119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Geen ondernemingsvermogen ook TBS mogelijk</a:t>
            </a:r>
            <a:endParaRPr lang="nl-NL" dirty="0"/>
          </a:p>
        </p:txBody>
      </p:sp>
      <p:sp>
        <p:nvSpPr>
          <p:cNvPr id="3" name="Tijdelijke aanduiding voor inhoud 2"/>
          <p:cNvSpPr>
            <a:spLocks noGrp="1"/>
          </p:cNvSpPr>
          <p:nvPr>
            <p:ph idx="1"/>
          </p:nvPr>
        </p:nvSpPr>
        <p:spPr/>
        <p:txBody>
          <a:bodyPr/>
          <a:lstStyle/>
          <a:p>
            <a:r>
              <a:rPr lang="nl-NL" dirty="0" smtClean="0"/>
              <a:t>Twee smaken:</a:t>
            </a:r>
          </a:p>
          <a:p>
            <a:endParaRPr lang="nl-NL" dirty="0" smtClean="0"/>
          </a:p>
          <a:p>
            <a:pPr lvl="1"/>
            <a:r>
              <a:rPr lang="nl-NL" u="sng" dirty="0" smtClean="0"/>
              <a:t>Artikel 3.91 Wet IB</a:t>
            </a:r>
            <a:r>
              <a:rPr lang="nl-NL" dirty="0" smtClean="0"/>
              <a:t>: terbeschikkingstelling van pand aan onderneming partner (NB afhankelijk van huwelijksgoederenregime)</a:t>
            </a:r>
          </a:p>
          <a:p>
            <a:pPr lvl="1"/>
            <a:endParaRPr lang="nl-NL" dirty="0"/>
          </a:p>
          <a:p>
            <a:pPr lvl="1"/>
            <a:r>
              <a:rPr lang="nl-NL" u="sng" dirty="0" smtClean="0"/>
              <a:t>Artikel 3.92 Wet IB</a:t>
            </a:r>
            <a:r>
              <a:rPr lang="nl-NL" dirty="0" smtClean="0"/>
              <a:t>: terbeschikkingstelling van een pand aan eigen BV of BV van de partner</a:t>
            </a:r>
          </a:p>
          <a:p>
            <a:pPr lvl="1"/>
            <a:endParaRPr lang="nl-NL" dirty="0"/>
          </a:p>
          <a:p>
            <a:pPr lvl="1"/>
            <a:endParaRPr lang="nl-NL" dirty="0" smtClean="0"/>
          </a:p>
          <a:p>
            <a:pPr lvl="1"/>
            <a:r>
              <a:rPr lang="nl-NL" dirty="0" smtClean="0"/>
              <a:t>Ook hier is het winstregime van toepassing. </a:t>
            </a:r>
          </a:p>
          <a:p>
            <a:pPr lvl="1"/>
            <a:endParaRPr lang="nl-NL" dirty="0"/>
          </a:p>
          <a:p>
            <a:pPr lvl="1"/>
            <a:endParaRPr lang="nl-NL" dirty="0"/>
          </a:p>
        </p:txBody>
      </p:sp>
    </p:spTree>
    <p:extLst>
      <p:ext uri="{BB962C8B-B14F-4D97-AF65-F5344CB8AC3E}">
        <p14:creationId xmlns:p14="http://schemas.microsoft.com/office/powerpoint/2010/main" val="3732006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Maar er is niet alleen sprake van inkomstenbelasting heffing</a:t>
            </a:r>
            <a:endParaRPr lang="nl-NL" dirty="0"/>
          </a:p>
        </p:txBody>
      </p:sp>
      <p:sp>
        <p:nvSpPr>
          <p:cNvPr id="3" name="Tijdelijke aanduiding voor inhoud 2"/>
          <p:cNvSpPr>
            <a:spLocks noGrp="1"/>
          </p:cNvSpPr>
          <p:nvPr>
            <p:ph idx="1"/>
          </p:nvPr>
        </p:nvSpPr>
        <p:spPr/>
        <p:txBody>
          <a:bodyPr>
            <a:normAutofit/>
          </a:bodyPr>
          <a:lstStyle/>
          <a:p>
            <a:r>
              <a:rPr lang="nl-NL" b="1" u="sng" dirty="0" smtClean="0"/>
              <a:t>Verhuurderheffing</a:t>
            </a:r>
            <a:r>
              <a:rPr lang="nl-NL" b="1" dirty="0" smtClean="0"/>
              <a:t>:</a:t>
            </a:r>
            <a:r>
              <a:rPr lang="nl-NL" dirty="0" smtClean="0"/>
              <a:t> op basis van Wet maatregelen woningmarkt 2014 II</a:t>
            </a:r>
          </a:p>
          <a:p>
            <a:r>
              <a:rPr lang="nl-NL" u="sng" dirty="0" smtClean="0"/>
              <a:t>Belastbare bedrag</a:t>
            </a:r>
            <a:r>
              <a:rPr lang="nl-NL" dirty="0" smtClean="0"/>
              <a:t>: de som van de WOZ-waarden van de huurwoningen waarvan de belastingplichtige bij aanvang van het kalenderjaar het genot krachtens eigendom, bezit of beperkt recht heeft, verminderd met vijftig maal de gemiddelde WOZ-waarde van die huurwoningen.</a:t>
            </a:r>
          </a:p>
          <a:p>
            <a:pPr lvl="1"/>
            <a:r>
              <a:rPr lang="nl-NL" dirty="0" smtClean="0"/>
              <a:t>NB alleen voor sociale huurwoningen</a:t>
            </a:r>
          </a:p>
          <a:p>
            <a:pPr lvl="1"/>
            <a:endParaRPr lang="nl-NL" dirty="0" smtClean="0"/>
          </a:p>
          <a:p>
            <a:r>
              <a:rPr lang="nl-NL" u="sng" dirty="0" smtClean="0"/>
              <a:t>Tarief</a:t>
            </a:r>
            <a:r>
              <a:rPr lang="nl-NL" dirty="0" smtClean="0"/>
              <a:t>:  0,561% van het belastbare bedrag; de facto meer dan 1 maand huur</a:t>
            </a:r>
            <a:endParaRPr lang="nl-NL" dirty="0"/>
          </a:p>
        </p:txBody>
      </p:sp>
    </p:spTree>
    <p:extLst>
      <p:ext uri="{BB962C8B-B14F-4D97-AF65-F5344CB8AC3E}">
        <p14:creationId xmlns:p14="http://schemas.microsoft.com/office/powerpoint/2010/main" val="210326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Indeling</a:t>
            </a:r>
            <a:endParaRPr lang="nl-NL" dirty="0"/>
          </a:p>
        </p:txBody>
      </p:sp>
      <p:sp>
        <p:nvSpPr>
          <p:cNvPr id="3" name="Tijdelijke aanduiding voor inhoud 2"/>
          <p:cNvSpPr>
            <a:spLocks noGrp="1"/>
          </p:cNvSpPr>
          <p:nvPr>
            <p:ph idx="1"/>
          </p:nvPr>
        </p:nvSpPr>
        <p:spPr/>
        <p:txBody>
          <a:bodyPr/>
          <a:lstStyle/>
          <a:p>
            <a:r>
              <a:rPr lang="nl-NL" dirty="0" smtClean="0"/>
              <a:t>Inkomstenbelastingheffing over onroerende zaken</a:t>
            </a:r>
          </a:p>
          <a:p>
            <a:endParaRPr lang="nl-NL" dirty="0" smtClean="0"/>
          </a:p>
          <a:p>
            <a:r>
              <a:rPr lang="nl-NL" dirty="0" smtClean="0"/>
              <a:t>Andere vormen van belastingheffing:</a:t>
            </a:r>
          </a:p>
          <a:p>
            <a:pPr lvl="1"/>
            <a:r>
              <a:rPr lang="nl-NL" dirty="0" smtClean="0"/>
              <a:t>Verhuurderheffing</a:t>
            </a:r>
          </a:p>
          <a:p>
            <a:pPr lvl="1"/>
            <a:r>
              <a:rPr lang="nl-NL" dirty="0" smtClean="0"/>
              <a:t>Onroerende zaak belasting</a:t>
            </a:r>
          </a:p>
          <a:p>
            <a:pPr lvl="1"/>
            <a:r>
              <a:rPr lang="nl-NL" dirty="0" smtClean="0"/>
              <a:t>Omzetbelasting en overdrachtsbelasting</a:t>
            </a:r>
          </a:p>
          <a:p>
            <a:pPr lvl="1"/>
            <a:endParaRPr lang="nl-NL" dirty="0" smtClean="0"/>
          </a:p>
          <a:p>
            <a:r>
              <a:rPr lang="nl-NL" dirty="0" smtClean="0"/>
              <a:t>Knelpunten bij de (inkomsten-)belastingheffing over onroerende zaken </a:t>
            </a:r>
            <a:endParaRPr lang="nl-NL" dirty="0"/>
          </a:p>
        </p:txBody>
      </p:sp>
    </p:spTree>
    <p:extLst>
      <p:ext uri="{BB962C8B-B14F-4D97-AF65-F5344CB8AC3E}">
        <p14:creationId xmlns:p14="http://schemas.microsoft.com/office/powerpoint/2010/main" val="2646139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Maar ook:</a:t>
            </a:r>
            <a:endParaRPr lang="nl-NL" dirty="0"/>
          </a:p>
        </p:txBody>
      </p:sp>
      <p:sp>
        <p:nvSpPr>
          <p:cNvPr id="3" name="Tijdelijke aanduiding voor inhoud 2"/>
          <p:cNvSpPr>
            <a:spLocks noGrp="1"/>
          </p:cNvSpPr>
          <p:nvPr>
            <p:ph idx="1"/>
          </p:nvPr>
        </p:nvSpPr>
        <p:spPr/>
        <p:txBody>
          <a:bodyPr>
            <a:normAutofit fontScale="92500" lnSpcReduction="20000"/>
          </a:bodyPr>
          <a:lstStyle/>
          <a:p>
            <a:endParaRPr lang="nl-NL" dirty="0" smtClean="0"/>
          </a:p>
          <a:p>
            <a:r>
              <a:rPr lang="nl-NL" dirty="0" smtClean="0"/>
              <a:t>Onroerende zaakbelasting:</a:t>
            </a:r>
          </a:p>
          <a:p>
            <a:pPr lvl="1"/>
            <a:r>
              <a:rPr lang="nl-NL" dirty="0" smtClean="0"/>
              <a:t>Wordt geheven door de gemeentelijke overheid</a:t>
            </a:r>
          </a:p>
          <a:p>
            <a:pPr lvl="1"/>
            <a:r>
              <a:rPr lang="nl-NL" dirty="0" smtClean="0"/>
              <a:t>Op basis van de WOZ-waarde</a:t>
            </a:r>
          </a:p>
          <a:p>
            <a:pPr lvl="1"/>
            <a:r>
              <a:rPr lang="nl-NL" dirty="0" smtClean="0"/>
              <a:t>Van de eigenaar</a:t>
            </a:r>
          </a:p>
          <a:p>
            <a:pPr lvl="1"/>
            <a:r>
              <a:rPr lang="nl-NL" dirty="0" smtClean="0"/>
              <a:t>Tarief verschilt per gemeente; gemiddeld 0,1 – 0,2% van de WOZ-waarde</a:t>
            </a:r>
          </a:p>
          <a:p>
            <a:pPr lvl="1"/>
            <a:endParaRPr lang="nl-NL" dirty="0" smtClean="0"/>
          </a:p>
          <a:p>
            <a:r>
              <a:rPr lang="nl-NL" dirty="0" smtClean="0"/>
              <a:t>Overdrachtsbelasting:</a:t>
            </a:r>
          </a:p>
          <a:p>
            <a:pPr lvl="1"/>
            <a:r>
              <a:rPr lang="nl-NL" dirty="0" smtClean="0"/>
              <a:t>Wordt geheven over de juridische of economische verkrijging van de onroerende zaak</a:t>
            </a:r>
          </a:p>
          <a:p>
            <a:pPr lvl="1"/>
            <a:r>
              <a:rPr lang="nl-NL" dirty="0" smtClean="0"/>
              <a:t>Over de waarde in het economisch verkeer, maar tenminste de tegenprestatie</a:t>
            </a:r>
          </a:p>
          <a:p>
            <a:pPr lvl="1"/>
            <a:r>
              <a:rPr lang="nl-NL" dirty="0" smtClean="0"/>
              <a:t>Tarief: 2% voor woningen en 6% voor overige onroerende zaken </a:t>
            </a:r>
          </a:p>
          <a:p>
            <a:pPr lvl="1"/>
            <a:endParaRPr lang="nl-NL" dirty="0" smtClean="0"/>
          </a:p>
          <a:p>
            <a:pPr lvl="1"/>
            <a:endParaRPr lang="nl-NL" dirty="0" smtClean="0"/>
          </a:p>
          <a:p>
            <a:pPr lvl="1"/>
            <a:endParaRPr lang="nl-NL" dirty="0" smtClean="0"/>
          </a:p>
        </p:txBody>
      </p:sp>
    </p:spTree>
    <p:extLst>
      <p:ext uri="{BB962C8B-B14F-4D97-AF65-F5344CB8AC3E}">
        <p14:creationId xmlns:p14="http://schemas.microsoft.com/office/powerpoint/2010/main" val="537813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Knelpunten</a:t>
            </a:r>
            <a:endParaRPr lang="nl-NL" dirty="0"/>
          </a:p>
        </p:txBody>
      </p:sp>
      <p:sp>
        <p:nvSpPr>
          <p:cNvPr id="4" name="Tijdelijke aanduiding voor inhoud 3"/>
          <p:cNvSpPr>
            <a:spLocks noGrp="1"/>
          </p:cNvSpPr>
          <p:nvPr>
            <p:ph sz="half" idx="1"/>
          </p:nvPr>
        </p:nvSpPr>
        <p:spPr/>
        <p:txBody>
          <a:bodyPr>
            <a:normAutofit/>
          </a:bodyPr>
          <a:lstStyle/>
          <a:p>
            <a:r>
              <a:rPr lang="nl-NL" dirty="0" smtClean="0"/>
              <a:t>Zit met name in de samenloop van belastingheffing</a:t>
            </a:r>
          </a:p>
          <a:p>
            <a:r>
              <a:rPr lang="nl-NL" dirty="0" smtClean="0"/>
              <a:t>Is niet structureel en éénduidig geregeld</a:t>
            </a:r>
          </a:p>
          <a:p>
            <a:r>
              <a:rPr lang="nl-NL" dirty="0" smtClean="0"/>
              <a:t>(Eigenaren of verkrijgers van) onroerende zaken worden van alle kanten belaagd met belastingheffing</a:t>
            </a:r>
          </a:p>
          <a:p>
            <a:r>
              <a:rPr lang="nl-NL" dirty="0" smtClean="0"/>
              <a:t>Hoge Raad 3 april 2015</a:t>
            </a:r>
            <a:r>
              <a:rPr lang="nl-NL" dirty="0"/>
              <a:t>, ECLI:NL:HR:2015:812, </a:t>
            </a:r>
            <a:r>
              <a:rPr lang="nl-NL" dirty="0" smtClean="0"/>
              <a:t>13/04247:</a:t>
            </a:r>
          </a:p>
          <a:p>
            <a:pPr lvl="1"/>
            <a:r>
              <a:rPr lang="nl-NL" dirty="0" smtClean="0"/>
              <a:t>Hoge Raad verklaart stapeling van forfaits als onverbindend</a:t>
            </a:r>
          </a:p>
          <a:p>
            <a:endParaRPr lang="nl-NL" dirty="0"/>
          </a:p>
          <a:p>
            <a:pPr marL="0" indent="0">
              <a:buNone/>
            </a:pPr>
            <a:endParaRPr lang="nl-NL" dirty="0" smtClean="0"/>
          </a:p>
          <a:p>
            <a:pPr marL="0" indent="0">
              <a:buNone/>
            </a:pPr>
            <a:endParaRPr lang="nl-NL" dirty="0"/>
          </a:p>
        </p:txBody>
      </p:sp>
      <p:pic>
        <p:nvPicPr>
          <p:cNvPr id="9" name="Tijdelijke aanduiding voor inhoud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606146" y="2966482"/>
            <a:ext cx="3269471" cy="2478259"/>
          </a:xfrm>
          <a:prstGeom prst="rect">
            <a:avLst/>
          </a:prstGeom>
        </p:spPr>
      </p:pic>
      <p:pic>
        <p:nvPicPr>
          <p:cNvPr id="10" name="Afbeelding 9"/>
          <p:cNvPicPr>
            <a:picLocks noChangeAspect="1"/>
          </p:cNvPicPr>
          <p:nvPr/>
        </p:nvPicPr>
        <p:blipFill>
          <a:blip r:embed="rId3">
            <a:extLst>
              <a:ext uri="{BEBA8EAE-BF5A-486C-A8C5-ECC9F3942E4B}">
                <a14:imgProps xmlns:a14="http://schemas.microsoft.com/office/drawing/2010/main">
                  <a14:imgLayer r:embed="rId4">
                    <a14:imgEffect>
                      <a14:backgroundRemoval t="9763" b="61214" l="10000" r="70800"/>
                    </a14:imgEffect>
                  </a14:imgLayer>
                </a14:imgProps>
              </a:ext>
              <a:ext uri="{28A0092B-C50C-407E-A947-70E740481C1C}">
                <a14:useLocalDpi xmlns:a14="http://schemas.microsoft.com/office/drawing/2010/main" val="0"/>
              </a:ext>
            </a:extLst>
          </a:blip>
          <a:stretch>
            <a:fillRect/>
          </a:stretch>
        </p:blipFill>
        <p:spPr>
          <a:xfrm rot="1057682">
            <a:off x="8136852" y="3093371"/>
            <a:ext cx="2509643" cy="1902309"/>
          </a:xfrm>
          <a:prstGeom prst="rect">
            <a:avLst/>
          </a:prstGeom>
        </p:spPr>
      </p:pic>
    </p:spTree>
    <p:extLst>
      <p:ext uri="{BB962C8B-B14F-4D97-AF65-F5344CB8AC3E}">
        <p14:creationId xmlns:p14="http://schemas.microsoft.com/office/powerpoint/2010/main" val="438239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Slot</a:t>
            </a:r>
            <a:endParaRPr lang="nl-NL" dirty="0"/>
          </a:p>
        </p:txBody>
      </p:sp>
      <p:pic>
        <p:nvPicPr>
          <p:cNvPr id="5" name="Tijdelijke aanduiding voor inhoud 4" descr="Vraagteken - Oncyclopedia"/>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25515" y="2198077"/>
            <a:ext cx="2734407" cy="3156438"/>
          </a:xfrm>
        </p:spPr>
      </p:pic>
      <p:sp>
        <p:nvSpPr>
          <p:cNvPr id="4" name="Tijdelijke aanduiding voor inhoud 3"/>
          <p:cNvSpPr>
            <a:spLocks noGrp="1"/>
          </p:cNvSpPr>
          <p:nvPr>
            <p:ph sz="half" idx="2"/>
          </p:nvPr>
        </p:nvSpPr>
        <p:spPr/>
        <p:txBody>
          <a:bodyPr>
            <a:normAutofit/>
          </a:bodyPr>
          <a:lstStyle/>
          <a:p>
            <a:r>
              <a:rPr lang="nl-NL" dirty="0" smtClean="0"/>
              <a:t>Belastingheffing over onroerende zaken blijft een interessant thema</a:t>
            </a:r>
          </a:p>
          <a:p>
            <a:endParaRPr lang="nl-NL" dirty="0" smtClean="0"/>
          </a:p>
          <a:p>
            <a:r>
              <a:rPr lang="nl-NL" dirty="0" smtClean="0"/>
              <a:t>En we zijn er eigenlijk nog lang niet…</a:t>
            </a:r>
          </a:p>
          <a:p>
            <a:endParaRPr lang="nl-NL" dirty="0"/>
          </a:p>
          <a:p>
            <a:r>
              <a:rPr lang="nl-NL" dirty="0" smtClean="0"/>
              <a:t>Denk bijvoorbeeld aan de omzetbelasting bij vervaardiging!</a:t>
            </a:r>
            <a:endParaRPr lang="nl-NL" dirty="0"/>
          </a:p>
        </p:txBody>
      </p:sp>
    </p:spTree>
    <p:extLst>
      <p:ext uri="{BB962C8B-B14F-4D97-AF65-F5344CB8AC3E}">
        <p14:creationId xmlns:p14="http://schemas.microsoft.com/office/powerpoint/2010/main" val="986782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Inkomstenbelastingheffing</a:t>
            </a:r>
            <a:br>
              <a:rPr lang="nl-NL" dirty="0" smtClean="0"/>
            </a:br>
            <a:r>
              <a:rPr lang="nl-NL" dirty="0" smtClean="0"/>
              <a:t>Verschillende mogelijkheden</a:t>
            </a:r>
            <a:endParaRPr lang="nl-NL" dirty="0"/>
          </a:p>
        </p:txBody>
      </p:sp>
      <p:sp>
        <p:nvSpPr>
          <p:cNvPr id="5" name="Tijdelijke aanduiding voor inhoud 4"/>
          <p:cNvSpPr>
            <a:spLocks noGrp="1"/>
          </p:cNvSpPr>
          <p:nvPr>
            <p:ph sz="half" idx="1"/>
          </p:nvPr>
        </p:nvSpPr>
        <p:spPr/>
        <p:txBody>
          <a:bodyPr/>
          <a:lstStyle/>
          <a:p>
            <a:r>
              <a:rPr lang="nl-NL" dirty="0" smtClean="0"/>
              <a:t>Hoofdregel: Box 3</a:t>
            </a:r>
          </a:p>
          <a:p>
            <a:endParaRPr lang="nl-NL" dirty="0"/>
          </a:p>
          <a:p>
            <a:r>
              <a:rPr lang="nl-NL" dirty="0" smtClean="0"/>
              <a:t>Uitzonderingen:</a:t>
            </a:r>
          </a:p>
          <a:p>
            <a:pPr lvl="1"/>
            <a:r>
              <a:rPr lang="nl-NL" dirty="0" smtClean="0"/>
              <a:t>Box 1: TBS of ROW</a:t>
            </a:r>
          </a:p>
          <a:p>
            <a:pPr lvl="1"/>
            <a:r>
              <a:rPr lang="nl-NL" dirty="0" smtClean="0"/>
              <a:t>Eigen woning</a:t>
            </a:r>
          </a:p>
          <a:p>
            <a:pPr lvl="1"/>
            <a:r>
              <a:rPr lang="nl-NL" dirty="0" smtClean="0"/>
              <a:t>Ondernemingsvermogen</a:t>
            </a:r>
            <a:endParaRPr lang="nl-NL" dirty="0"/>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7036" y="3330942"/>
            <a:ext cx="2802164" cy="2255211"/>
          </a:xfrm>
          <a:prstGeom prst="rect">
            <a:avLst/>
          </a:prstGeom>
        </p:spPr>
      </p:pic>
    </p:spTree>
    <p:extLst>
      <p:ext uri="{BB962C8B-B14F-4D97-AF65-F5344CB8AC3E}">
        <p14:creationId xmlns:p14="http://schemas.microsoft.com/office/powerpoint/2010/main" val="887828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Box 3: welke onroerende zaken?</a:t>
            </a:r>
            <a:endParaRPr lang="nl-NL" dirty="0"/>
          </a:p>
        </p:txBody>
      </p:sp>
      <p:sp>
        <p:nvSpPr>
          <p:cNvPr id="3" name="Tijdelijke aanduiding voor inhoud 2"/>
          <p:cNvSpPr>
            <a:spLocks noGrp="1"/>
          </p:cNvSpPr>
          <p:nvPr>
            <p:ph idx="1"/>
          </p:nvPr>
        </p:nvSpPr>
        <p:spPr/>
        <p:txBody>
          <a:bodyPr/>
          <a:lstStyle/>
          <a:p>
            <a:r>
              <a:rPr lang="nl-NL" dirty="0" smtClean="0"/>
              <a:t>Artikel 5.3 Wet Inkomstenbelasting 2001:</a:t>
            </a:r>
          </a:p>
          <a:p>
            <a:pPr lvl="1"/>
            <a:r>
              <a:rPr lang="nl-NL" dirty="0" smtClean="0"/>
              <a:t>Lid 1: De rendementsgrondslag is de waarde van de bezittingen verminderd met de waarde van de schulden</a:t>
            </a:r>
          </a:p>
          <a:p>
            <a:pPr lvl="1"/>
            <a:endParaRPr lang="nl-NL" dirty="0"/>
          </a:p>
          <a:p>
            <a:pPr lvl="1"/>
            <a:r>
              <a:rPr lang="nl-NL" dirty="0" smtClean="0"/>
              <a:t>Lid 2: Bezittingen zijn:</a:t>
            </a:r>
          </a:p>
          <a:p>
            <a:pPr marL="1371600" lvl="2" indent="-457200">
              <a:buAutoNum type="alphaLcPeriod"/>
            </a:pPr>
            <a:r>
              <a:rPr lang="nl-NL" dirty="0" smtClean="0"/>
              <a:t>Onroerende zaken;</a:t>
            </a:r>
          </a:p>
          <a:p>
            <a:pPr marL="1371600" lvl="2" indent="-457200">
              <a:buAutoNum type="alphaLcPeriod"/>
            </a:pPr>
            <a:r>
              <a:rPr lang="nl-NL" dirty="0"/>
              <a:t>R</a:t>
            </a:r>
            <a:r>
              <a:rPr lang="nl-NL" dirty="0" smtClean="0"/>
              <a:t>echten die direct of indirect op onroerende zaken betrekking hebben.</a:t>
            </a:r>
          </a:p>
          <a:p>
            <a:pPr marL="1371600" lvl="2" indent="-457200">
              <a:buAutoNum type="alphaLcPeriod"/>
            </a:pPr>
            <a:endParaRPr lang="nl-NL" dirty="0"/>
          </a:p>
          <a:p>
            <a:r>
              <a:rPr lang="nl-NL" dirty="0" smtClean="0"/>
              <a:t>Let op artikel 2.14 Wet IB 2001: Rangorderegeling</a:t>
            </a:r>
          </a:p>
          <a:p>
            <a:pPr lvl="1"/>
            <a:r>
              <a:rPr lang="nl-NL" dirty="0" smtClean="0"/>
              <a:t>Pas box 3 indien geen onderneming, geen TBS, geen eigen woning</a:t>
            </a:r>
          </a:p>
          <a:p>
            <a:pPr lvl="1"/>
            <a:r>
              <a:rPr lang="nl-NL" dirty="0" smtClean="0"/>
              <a:t>Let op tweede woning valt in ieder geval in box 3.</a:t>
            </a:r>
          </a:p>
        </p:txBody>
      </p:sp>
    </p:spTree>
    <p:extLst>
      <p:ext uri="{BB962C8B-B14F-4D97-AF65-F5344CB8AC3E}">
        <p14:creationId xmlns:p14="http://schemas.microsoft.com/office/powerpoint/2010/main" val="1707118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wordt het inkomen uit deze onroerende zaken in box 3 bepaald?</a:t>
            </a:r>
            <a:endParaRPr lang="nl-NL" dirty="0"/>
          </a:p>
        </p:txBody>
      </p:sp>
      <p:sp>
        <p:nvSpPr>
          <p:cNvPr id="3" name="Tijdelijke aanduiding voor inhoud 2"/>
          <p:cNvSpPr>
            <a:spLocks noGrp="1"/>
          </p:cNvSpPr>
          <p:nvPr>
            <p:ph idx="1"/>
          </p:nvPr>
        </p:nvSpPr>
        <p:spPr>
          <a:xfrm>
            <a:off x="441154" y="1787237"/>
            <a:ext cx="11029615" cy="2917066"/>
          </a:xfrm>
        </p:spPr>
        <p:txBody>
          <a:bodyPr/>
          <a:lstStyle/>
          <a:p>
            <a:r>
              <a:rPr lang="nl-NL" dirty="0" smtClean="0"/>
              <a:t>Hoofdregel is het fictieve rendement op het vermogen: </a:t>
            </a:r>
          </a:p>
          <a:p>
            <a:endParaRPr lang="nl-NL" dirty="0" smtClean="0"/>
          </a:p>
          <a:p>
            <a:endParaRPr lang="nl-NL" dirty="0" smtClean="0"/>
          </a:p>
          <a:p>
            <a:endParaRPr lang="nl-NL" dirty="0"/>
          </a:p>
        </p:txBody>
      </p:sp>
      <p:graphicFrame>
        <p:nvGraphicFramePr>
          <p:cNvPr id="5" name="Tabel 4"/>
          <p:cNvGraphicFramePr>
            <a:graphicFrameLocks noGrp="1"/>
          </p:cNvGraphicFramePr>
          <p:nvPr>
            <p:extLst>
              <p:ext uri="{D42A27DB-BD31-4B8C-83A1-F6EECF244321}">
                <p14:modId xmlns:p14="http://schemas.microsoft.com/office/powerpoint/2010/main" val="2150671654"/>
              </p:ext>
            </p:extLst>
          </p:nvPr>
        </p:nvGraphicFramePr>
        <p:xfrm>
          <a:off x="2031999" y="3161711"/>
          <a:ext cx="8128001" cy="2936692"/>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xmlns="" val="3749841940"/>
                    </a:ext>
                  </a:extLst>
                </a:gridCol>
                <a:gridCol w="1161143">
                  <a:extLst>
                    <a:ext uri="{9D8B030D-6E8A-4147-A177-3AD203B41FA5}">
                      <a16:colId xmlns:a16="http://schemas.microsoft.com/office/drawing/2014/main" xmlns="" val="130235650"/>
                    </a:ext>
                  </a:extLst>
                </a:gridCol>
                <a:gridCol w="1161143">
                  <a:extLst>
                    <a:ext uri="{9D8B030D-6E8A-4147-A177-3AD203B41FA5}">
                      <a16:colId xmlns:a16="http://schemas.microsoft.com/office/drawing/2014/main" xmlns="" val="2730917433"/>
                    </a:ext>
                  </a:extLst>
                </a:gridCol>
                <a:gridCol w="1298610">
                  <a:extLst>
                    <a:ext uri="{9D8B030D-6E8A-4147-A177-3AD203B41FA5}">
                      <a16:colId xmlns:a16="http://schemas.microsoft.com/office/drawing/2014/main" xmlns="" val="1585179850"/>
                    </a:ext>
                  </a:extLst>
                </a:gridCol>
                <a:gridCol w="1327638">
                  <a:extLst>
                    <a:ext uri="{9D8B030D-6E8A-4147-A177-3AD203B41FA5}">
                      <a16:colId xmlns:a16="http://schemas.microsoft.com/office/drawing/2014/main" xmlns="" val="1879657639"/>
                    </a:ext>
                  </a:extLst>
                </a:gridCol>
                <a:gridCol w="1608992">
                  <a:extLst>
                    <a:ext uri="{9D8B030D-6E8A-4147-A177-3AD203B41FA5}">
                      <a16:colId xmlns:a16="http://schemas.microsoft.com/office/drawing/2014/main" xmlns="" val="3687781552"/>
                    </a:ext>
                  </a:extLst>
                </a:gridCol>
                <a:gridCol w="409332">
                  <a:extLst>
                    <a:ext uri="{9D8B030D-6E8A-4147-A177-3AD203B41FA5}">
                      <a16:colId xmlns:a16="http://schemas.microsoft.com/office/drawing/2014/main" xmlns="" val="2934402621"/>
                    </a:ext>
                  </a:extLst>
                </a:gridCol>
              </a:tblGrid>
              <a:tr h="703386">
                <a:tc>
                  <a:txBody>
                    <a:bodyPr/>
                    <a:lstStyle/>
                    <a:p>
                      <a:r>
                        <a:rPr lang="nl-NL" dirty="0" smtClean="0"/>
                        <a:t>Vermogen vanaf</a:t>
                      </a:r>
                      <a:r>
                        <a:rPr lang="nl-NL" baseline="0" dirty="0" smtClean="0"/>
                        <a:t> (€)</a:t>
                      </a:r>
                      <a:endParaRPr lang="nl-NL" dirty="0"/>
                    </a:p>
                  </a:txBody>
                  <a:tcPr/>
                </a:tc>
                <a:tc>
                  <a:txBody>
                    <a:bodyPr/>
                    <a:lstStyle/>
                    <a:p>
                      <a:r>
                        <a:rPr lang="nl-NL" dirty="0" smtClean="0"/>
                        <a:t>Vermogen</a:t>
                      </a:r>
                      <a:r>
                        <a:rPr lang="nl-NL" baseline="0" dirty="0" smtClean="0"/>
                        <a:t> tot en met (€)</a:t>
                      </a:r>
                      <a:endParaRPr lang="nl-NL" dirty="0"/>
                    </a:p>
                  </a:txBody>
                  <a:tcPr/>
                </a:tc>
                <a:tc>
                  <a:txBody>
                    <a:bodyPr/>
                    <a:lstStyle/>
                    <a:p>
                      <a:r>
                        <a:rPr lang="nl-NL" dirty="0" smtClean="0"/>
                        <a:t>Spaardeel</a:t>
                      </a:r>
                    </a:p>
                    <a:p>
                      <a:endParaRPr lang="nl-NL" dirty="0" smtClean="0"/>
                    </a:p>
                    <a:p>
                      <a:r>
                        <a:rPr lang="nl-NL" dirty="0" smtClean="0"/>
                        <a:t>0,13%</a:t>
                      </a:r>
                      <a:endParaRPr lang="nl-NL" dirty="0"/>
                    </a:p>
                  </a:txBody>
                  <a:tcPr/>
                </a:tc>
                <a:tc>
                  <a:txBody>
                    <a:bodyPr/>
                    <a:lstStyle/>
                    <a:p>
                      <a:r>
                        <a:rPr lang="nl-NL" dirty="0" smtClean="0"/>
                        <a:t>Beleggings-deel</a:t>
                      </a:r>
                    </a:p>
                    <a:p>
                      <a:r>
                        <a:rPr lang="nl-NL" dirty="0" smtClean="0"/>
                        <a:t>5,60%</a:t>
                      </a:r>
                      <a:endParaRPr lang="nl-NL" dirty="0"/>
                    </a:p>
                  </a:txBody>
                  <a:tcPr/>
                </a:tc>
                <a:tc>
                  <a:txBody>
                    <a:bodyPr/>
                    <a:lstStyle/>
                    <a:p>
                      <a:r>
                        <a:rPr lang="nl-NL" dirty="0" smtClean="0"/>
                        <a:t>Forfaitair</a:t>
                      </a:r>
                      <a:r>
                        <a:rPr lang="nl-NL" baseline="0" dirty="0" smtClean="0"/>
                        <a:t> rendement </a:t>
                      </a:r>
                      <a:endParaRPr lang="nl-NL" dirty="0"/>
                    </a:p>
                  </a:txBody>
                  <a:tcPr/>
                </a:tc>
                <a:tc>
                  <a:txBody>
                    <a:bodyPr/>
                    <a:lstStyle/>
                    <a:p>
                      <a:r>
                        <a:rPr lang="nl-NL" dirty="0" smtClean="0"/>
                        <a:t>Effectief</a:t>
                      </a:r>
                      <a:r>
                        <a:rPr lang="nl-NL" baseline="0" dirty="0" smtClean="0"/>
                        <a:t> tarief </a:t>
                      </a:r>
                      <a:endParaRPr lang="nl-NL" dirty="0"/>
                    </a:p>
                  </a:txBody>
                  <a:tcPr/>
                </a:tc>
                <a:tc>
                  <a:txBody>
                    <a:bodyPr/>
                    <a:lstStyle/>
                    <a:p>
                      <a:endParaRPr lang="nl-NL" dirty="0"/>
                    </a:p>
                  </a:txBody>
                  <a:tcPr/>
                </a:tc>
                <a:extLst>
                  <a:ext uri="{0D108BD9-81ED-4DB2-BD59-A6C34878D82A}">
                    <a16:rowId xmlns:a16="http://schemas.microsoft.com/office/drawing/2014/main" xmlns="" val="114477402"/>
                  </a:ext>
                </a:extLst>
              </a:tr>
              <a:tr h="502142">
                <a:tc>
                  <a:txBody>
                    <a:bodyPr/>
                    <a:lstStyle/>
                    <a:p>
                      <a:pPr algn="r"/>
                      <a:r>
                        <a:rPr lang="nl-NL" dirty="0" smtClean="0"/>
                        <a:t>0</a:t>
                      </a:r>
                      <a:endParaRPr lang="nl-NL" dirty="0"/>
                    </a:p>
                  </a:txBody>
                  <a:tcPr/>
                </a:tc>
                <a:tc>
                  <a:txBody>
                    <a:bodyPr/>
                    <a:lstStyle/>
                    <a:p>
                      <a:pPr algn="r"/>
                      <a:r>
                        <a:rPr lang="nl-NL" dirty="0" smtClean="0"/>
                        <a:t>30..360</a:t>
                      </a:r>
                      <a:endParaRPr lang="nl-NL" dirty="0"/>
                    </a:p>
                  </a:txBody>
                  <a:tcPr/>
                </a:tc>
                <a:tc>
                  <a:txBody>
                    <a:bodyPr/>
                    <a:lstStyle/>
                    <a:p>
                      <a:pPr algn="r"/>
                      <a:r>
                        <a:rPr lang="nl-NL" dirty="0" smtClean="0"/>
                        <a:t>-</a:t>
                      </a:r>
                      <a:endParaRPr lang="nl-NL" dirty="0"/>
                    </a:p>
                  </a:txBody>
                  <a:tcPr/>
                </a:tc>
                <a:tc>
                  <a:txBody>
                    <a:bodyPr/>
                    <a:lstStyle/>
                    <a:p>
                      <a:pPr algn="r"/>
                      <a:r>
                        <a:rPr lang="nl-NL" dirty="0" smtClean="0"/>
                        <a:t>-</a:t>
                      </a:r>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xmlns="" val="666398402"/>
                  </a:ext>
                </a:extLst>
              </a:tr>
              <a:tr h="502142">
                <a:tc>
                  <a:txBody>
                    <a:bodyPr/>
                    <a:lstStyle/>
                    <a:p>
                      <a:pPr algn="r"/>
                      <a:r>
                        <a:rPr lang="nl-NL" dirty="0" smtClean="0"/>
                        <a:t>30.361</a:t>
                      </a:r>
                      <a:endParaRPr lang="nl-NL" dirty="0"/>
                    </a:p>
                  </a:txBody>
                  <a:tcPr/>
                </a:tc>
                <a:tc>
                  <a:txBody>
                    <a:bodyPr/>
                    <a:lstStyle/>
                    <a:p>
                      <a:pPr algn="r"/>
                      <a:r>
                        <a:rPr lang="nl-NL" dirty="0" smtClean="0"/>
                        <a:t>102.010</a:t>
                      </a:r>
                      <a:endParaRPr lang="nl-NL" dirty="0"/>
                    </a:p>
                  </a:txBody>
                  <a:tcPr/>
                </a:tc>
                <a:tc>
                  <a:txBody>
                    <a:bodyPr/>
                    <a:lstStyle/>
                    <a:p>
                      <a:pPr algn="r"/>
                      <a:r>
                        <a:rPr lang="nl-NL" dirty="0" smtClean="0"/>
                        <a:t>67%</a:t>
                      </a:r>
                      <a:endParaRPr lang="nl-NL" dirty="0"/>
                    </a:p>
                  </a:txBody>
                  <a:tcPr/>
                </a:tc>
                <a:tc>
                  <a:txBody>
                    <a:bodyPr/>
                    <a:lstStyle/>
                    <a:p>
                      <a:pPr algn="r"/>
                      <a:r>
                        <a:rPr lang="nl-NL" dirty="0" smtClean="0"/>
                        <a:t>33%</a:t>
                      </a:r>
                      <a:endParaRPr lang="nl-NL" dirty="0"/>
                    </a:p>
                  </a:txBody>
                  <a:tcPr/>
                </a:tc>
                <a:tc>
                  <a:txBody>
                    <a:bodyPr/>
                    <a:lstStyle/>
                    <a:p>
                      <a:pPr algn="r"/>
                      <a:r>
                        <a:rPr lang="nl-NL" sz="1800" dirty="0" smtClean="0">
                          <a:latin typeface="+mn-lt"/>
                          <a:ea typeface="Tahoma" panose="020B0604030504040204" pitchFamily="34" charset="0"/>
                          <a:cs typeface="Arial" panose="020B0604020202020204" pitchFamily="34" charset="0"/>
                        </a:rPr>
                        <a:t>1,94%</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pPr algn="r"/>
                      <a:r>
                        <a:rPr lang="nl-NL" sz="1800" dirty="0" smtClean="0">
                          <a:latin typeface="+mn-lt"/>
                          <a:ea typeface="Tahoma" panose="020B0604030504040204" pitchFamily="34" charset="0"/>
                          <a:cs typeface="Arial" panose="020B0604020202020204" pitchFamily="34" charset="0"/>
                        </a:rPr>
                        <a:t>0,58%</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endParaRPr lang="nl-NL" dirty="0"/>
                    </a:p>
                  </a:txBody>
                  <a:tcPr/>
                </a:tc>
                <a:extLst>
                  <a:ext uri="{0D108BD9-81ED-4DB2-BD59-A6C34878D82A}">
                    <a16:rowId xmlns:a16="http://schemas.microsoft.com/office/drawing/2014/main" xmlns="" val="46237365"/>
                  </a:ext>
                </a:extLst>
              </a:tr>
              <a:tr h="251071">
                <a:tc>
                  <a:txBody>
                    <a:bodyPr/>
                    <a:lstStyle/>
                    <a:p>
                      <a:pPr algn="r"/>
                      <a:r>
                        <a:rPr lang="nl-NL" dirty="0" smtClean="0"/>
                        <a:t>102.011</a:t>
                      </a:r>
                      <a:endParaRPr lang="nl-NL" dirty="0"/>
                    </a:p>
                  </a:txBody>
                  <a:tcPr/>
                </a:tc>
                <a:tc>
                  <a:txBody>
                    <a:bodyPr/>
                    <a:lstStyle/>
                    <a:p>
                      <a:pPr algn="r"/>
                      <a:r>
                        <a:rPr lang="nl-NL" dirty="0" smtClean="0"/>
                        <a:t>1.020.096</a:t>
                      </a:r>
                      <a:endParaRPr lang="nl-NL" dirty="0"/>
                    </a:p>
                  </a:txBody>
                  <a:tcPr/>
                </a:tc>
                <a:tc>
                  <a:txBody>
                    <a:bodyPr/>
                    <a:lstStyle/>
                    <a:p>
                      <a:pPr algn="r"/>
                      <a:r>
                        <a:rPr lang="nl-NL" dirty="0" smtClean="0"/>
                        <a:t>21%</a:t>
                      </a:r>
                      <a:endParaRPr lang="nl-NL" dirty="0"/>
                    </a:p>
                  </a:txBody>
                  <a:tcPr/>
                </a:tc>
                <a:tc>
                  <a:txBody>
                    <a:bodyPr/>
                    <a:lstStyle/>
                    <a:p>
                      <a:pPr algn="r"/>
                      <a:r>
                        <a:rPr lang="nl-NL" dirty="0" smtClean="0"/>
                        <a:t>79%</a:t>
                      </a:r>
                      <a:endParaRPr lang="nl-NL" dirty="0"/>
                    </a:p>
                  </a:txBody>
                  <a:tcPr/>
                </a:tc>
                <a:tc>
                  <a:txBody>
                    <a:bodyPr/>
                    <a:lstStyle/>
                    <a:p>
                      <a:pPr algn="r"/>
                      <a:r>
                        <a:rPr lang="nl-NL" sz="1800" dirty="0" smtClean="0">
                          <a:latin typeface="+mn-lt"/>
                          <a:ea typeface="Tahoma" panose="020B0604030504040204" pitchFamily="34" charset="0"/>
                          <a:cs typeface="Arial" panose="020B0604020202020204" pitchFamily="34" charset="0"/>
                        </a:rPr>
                        <a:t>4,45%</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pPr algn="r"/>
                      <a:r>
                        <a:rPr lang="nl-NL" sz="1800" dirty="0" smtClean="0">
                          <a:latin typeface="+mn-lt"/>
                          <a:ea typeface="Tahoma" panose="020B0604030504040204" pitchFamily="34" charset="0"/>
                          <a:cs typeface="Arial" panose="020B0604020202020204" pitchFamily="34" charset="0"/>
                        </a:rPr>
                        <a:t>1,34%</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endParaRPr lang="nl-NL" dirty="0"/>
                    </a:p>
                  </a:txBody>
                  <a:tcPr/>
                </a:tc>
                <a:extLst>
                  <a:ext uri="{0D108BD9-81ED-4DB2-BD59-A6C34878D82A}">
                    <a16:rowId xmlns:a16="http://schemas.microsoft.com/office/drawing/2014/main" xmlns="" val="1129049533"/>
                  </a:ext>
                </a:extLst>
              </a:tr>
              <a:tr h="251071">
                <a:tc>
                  <a:txBody>
                    <a:bodyPr/>
                    <a:lstStyle/>
                    <a:p>
                      <a:pPr algn="r"/>
                      <a:r>
                        <a:rPr lang="nl-NL" dirty="0" smtClean="0"/>
                        <a:t>1.020.097</a:t>
                      </a:r>
                      <a:endParaRPr lang="nl-NL" dirty="0"/>
                    </a:p>
                  </a:txBody>
                  <a:tcPr/>
                </a:tc>
                <a:tc>
                  <a:txBody>
                    <a:bodyPr/>
                    <a:lstStyle/>
                    <a:p>
                      <a:pPr algn="ctr"/>
                      <a:endParaRPr lang="nl-NL" dirty="0"/>
                    </a:p>
                  </a:txBody>
                  <a:tcPr/>
                </a:tc>
                <a:tc>
                  <a:txBody>
                    <a:bodyPr/>
                    <a:lstStyle/>
                    <a:p>
                      <a:pPr algn="r"/>
                      <a:r>
                        <a:rPr lang="nl-NL" dirty="0" smtClean="0"/>
                        <a:t>0%</a:t>
                      </a:r>
                      <a:endParaRPr lang="nl-NL" dirty="0"/>
                    </a:p>
                  </a:txBody>
                  <a:tcPr/>
                </a:tc>
                <a:tc>
                  <a:txBody>
                    <a:bodyPr/>
                    <a:lstStyle/>
                    <a:p>
                      <a:pPr algn="r"/>
                      <a:r>
                        <a:rPr lang="nl-NL" dirty="0" smtClean="0"/>
                        <a:t>100%</a:t>
                      </a:r>
                      <a:endParaRPr lang="nl-NL" dirty="0"/>
                    </a:p>
                  </a:txBody>
                  <a:tcPr/>
                </a:tc>
                <a:tc>
                  <a:txBody>
                    <a:bodyPr/>
                    <a:lstStyle/>
                    <a:p>
                      <a:pPr algn="r"/>
                      <a:r>
                        <a:rPr lang="nl-NL" sz="1800" dirty="0" smtClean="0">
                          <a:latin typeface="+mn-lt"/>
                          <a:ea typeface="Tahoma" panose="020B0604030504040204" pitchFamily="34" charset="0"/>
                          <a:cs typeface="Arial" panose="020B0604020202020204" pitchFamily="34" charset="0"/>
                        </a:rPr>
                        <a:t>5,60%</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pPr algn="r"/>
                      <a:r>
                        <a:rPr lang="nl-NL" sz="1800" dirty="0" smtClean="0">
                          <a:latin typeface="+mn-lt"/>
                          <a:ea typeface="Tahoma" panose="020B0604030504040204" pitchFamily="34" charset="0"/>
                          <a:cs typeface="Arial" panose="020B0604020202020204" pitchFamily="34" charset="0"/>
                        </a:rPr>
                        <a:t>1,68%</a:t>
                      </a:r>
                      <a:endParaRPr lang="nl-NL" sz="1800" dirty="0">
                        <a:latin typeface="+mn-lt"/>
                        <a:ea typeface="Tahoma" panose="020B0604030504040204" pitchFamily="34" charset="0"/>
                        <a:cs typeface="Arial" panose="020B0604020202020204" pitchFamily="34" charset="0"/>
                      </a:endParaRPr>
                    </a:p>
                  </a:txBody>
                  <a:tcPr marL="97524" marR="97524" marT="48762" marB="48762"/>
                </a:tc>
                <a:tc>
                  <a:txBody>
                    <a:bodyPr/>
                    <a:lstStyle/>
                    <a:p>
                      <a:endParaRPr lang="nl-NL" dirty="0"/>
                    </a:p>
                  </a:txBody>
                  <a:tcPr/>
                </a:tc>
                <a:extLst>
                  <a:ext uri="{0D108BD9-81ED-4DB2-BD59-A6C34878D82A}">
                    <a16:rowId xmlns:a16="http://schemas.microsoft.com/office/drawing/2014/main" xmlns="" val="431388509"/>
                  </a:ext>
                </a:extLst>
              </a:tr>
            </a:tbl>
          </a:graphicData>
        </a:graphic>
      </p:graphicFrame>
    </p:spTree>
    <p:extLst>
      <p:ext uri="{BB962C8B-B14F-4D97-AF65-F5344CB8AC3E}">
        <p14:creationId xmlns:p14="http://schemas.microsoft.com/office/powerpoint/2010/main" val="1441255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Maar hoe wordt de waarde van onroerende zaken bepaald?</a:t>
            </a:r>
            <a:endParaRPr lang="nl-NL" dirty="0"/>
          </a:p>
        </p:txBody>
      </p:sp>
      <p:sp>
        <p:nvSpPr>
          <p:cNvPr id="3" name="Tijdelijke aanduiding voor inhoud 2"/>
          <p:cNvSpPr>
            <a:spLocks noGrp="1"/>
          </p:cNvSpPr>
          <p:nvPr>
            <p:ph idx="1"/>
          </p:nvPr>
        </p:nvSpPr>
        <p:spPr/>
        <p:txBody>
          <a:bodyPr/>
          <a:lstStyle/>
          <a:p>
            <a:r>
              <a:rPr lang="nl-NL" dirty="0" smtClean="0"/>
              <a:t>Artikel 5.19 lid 1 Wet IB 2001: Waarde in het economisch verkeer. </a:t>
            </a:r>
          </a:p>
          <a:p>
            <a:endParaRPr lang="nl-NL" dirty="0" smtClean="0"/>
          </a:p>
          <a:p>
            <a:pPr lvl="1"/>
            <a:r>
              <a:rPr lang="nl-NL" dirty="0" smtClean="0"/>
              <a:t>Echter, afwijkende waarderingsvoorschrift voor woningen:</a:t>
            </a:r>
          </a:p>
          <a:p>
            <a:pPr lvl="2"/>
            <a:r>
              <a:rPr lang="nl-NL" dirty="0" smtClean="0"/>
              <a:t>Artikel 5.20 lid 1 Wet IB 2001: WOZ-waarde</a:t>
            </a:r>
          </a:p>
          <a:p>
            <a:pPr lvl="2"/>
            <a:r>
              <a:rPr lang="nl-NL" dirty="0" smtClean="0"/>
              <a:t>Specifieke regeling voor verhuurde woningen</a:t>
            </a:r>
          </a:p>
          <a:p>
            <a:pPr lvl="2"/>
            <a:endParaRPr lang="nl-NL" dirty="0" smtClean="0"/>
          </a:p>
          <a:p>
            <a:pPr lvl="1"/>
            <a:r>
              <a:rPr lang="nl-NL" dirty="0" smtClean="0"/>
              <a:t>Wanneer er sprake is van een vruchtgebruik- of blooteigendom situatie geldt ook hier een afzonderlijk waarderingsvoorschrift. </a:t>
            </a:r>
          </a:p>
          <a:p>
            <a:pPr lvl="2"/>
            <a:endParaRPr lang="nl-NL" dirty="0" smtClean="0"/>
          </a:p>
          <a:p>
            <a:pPr lvl="1"/>
            <a:endParaRPr lang="nl-NL" dirty="0"/>
          </a:p>
        </p:txBody>
      </p:sp>
    </p:spTree>
    <p:extLst>
      <p:ext uri="{BB962C8B-B14F-4D97-AF65-F5344CB8AC3E}">
        <p14:creationId xmlns:p14="http://schemas.microsoft.com/office/powerpoint/2010/main" val="4007449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81192" y="752032"/>
            <a:ext cx="11029616" cy="1013800"/>
          </a:xfrm>
        </p:spPr>
        <p:txBody>
          <a:bodyPr>
            <a:noAutofit/>
          </a:bodyPr>
          <a:lstStyle/>
          <a:p>
            <a:r>
              <a:rPr lang="nl-NL" sz="2400" dirty="0" smtClean="0"/>
              <a:t>Waardering van verhuurde woningen (artikel 17a Uitvoeringsbesluit inkomstenbelasting 2001)</a:t>
            </a:r>
            <a:br>
              <a:rPr lang="nl-NL" sz="2400" dirty="0" smtClean="0"/>
            </a:br>
            <a:r>
              <a:rPr lang="nl-NL" sz="2400" dirty="0" smtClean="0"/>
              <a:t>Bij een jaarlijkse huur van (in % Woz-waarde):</a:t>
            </a:r>
            <a:endParaRPr lang="nl-NL" sz="2400"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3758580556"/>
              </p:ext>
            </p:extLst>
          </p:nvPr>
        </p:nvGraphicFramePr>
        <p:xfrm>
          <a:off x="838200" y="2355374"/>
          <a:ext cx="10515600" cy="3291840"/>
        </p:xfrm>
        <a:graphic>
          <a:graphicData uri="http://schemas.openxmlformats.org/drawingml/2006/table">
            <a:tbl>
              <a:tblPr/>
              <a:tblGrid>
                <a:gridCol w="3505200">
                  <a:extLst>
                    <a:ext uri="{9D8B030D-6E8A-4147-A177-3AD203B41FA5}">
                      <a16:colId xmlns:a16="http://schemas.microsoft.com/office/drawing/2014/main" xmlns="" val="1617683557"/>
                    </a:ext>
                  </a:extLst>
                </a:gridCol>
                <a:gridCol w="3505200">
                  <a:extLst>
                    <a:ext uri="{9D8B030D-6E8A-4147-A177-3AD203B41FA5}">
                      <a16:colId xmlns:a16="http://schemas.microsoft.com/office/drawing/2014/main" xmlns="" val="3044563024"/>
                    </a:ext>
                  </a:extLst>
                </a:gridCol>
                <a:gridCol w="3505200">
                  <a:extLst>
                    <a:ext uri="{9D8B030D-6E8A-4147-A177-3AD203B41FA5}">
                      <a16:colId xmlns:a16="http://schemas.microsoft.com/office/drawing/2014/main" xmlns="" val="3709248260"/>
                    </a:ext>
                  </a:extLst>
                </a:gridCol>
              </a:tblGrid>
              <a:tr h="0">
                <a:tc>
                  <a:txBody>
                    <a:bodyPr/>
                    <a:lstStyle/>
                    <a:p>
                      <a:r>
                        <a:rPr lang="nl-NL" dirty="0"/>
                        <a:t>M</a:t>
                      </a:r>
                      <a:r>
                        <a:rPr lang="nl-NL" dirty="0" smtClean="0"/>
                        <a:t>eer </a:t>
                      </a:r>
                      <a:r>
                        <a:rPr lang="nl-NL" dirty="0"/>
                        <a:t>dan</a:t>
                      </a:r>
                    </a:p>
                  </a:txBody>
                  <a:tcPr anchor="ctr">
                    <a:lnL>
                      <a:noFill/>
                    </a:lnL>
                    <a:lnR>
                      <a:noFill/>
                    </a:lnR>
                    <a:lnT>
                      <a:noFill/>
                    </a:lnT>
                    <a:lnB>
                      <a:noFill/>
                    </a:lnB>
                  </a:tcPr>
                </a:tc>
                <a:tc>
                  <a:txBody>
                    <a:bodyPr/>
                    <a:lstStyle/>
                    <a:p>
                      <a:r>
                        <a:rPr lang="nl-NL" dirty="0" smtClean="0"/>
                        <a:t>Maar </a:t>
                      </a:r>
                      <a:r>
                        <a:rPr lang="nl-NL" dirty="0"/>
                        <a:t>niet meer dan</a:t>
                      </a:r>
                    </a:p>
                  </a:txBody>
                  <a:tcPr anchor="ctr">
                    <a:lnL>
                      <a:noFill/>
                    </a:lnL>
                    <a:lnR>
                      <a:noFill/>
                    </a:lnR>
                    <a:lnT>
                      <a:noFill/>
                    </a:lnT>
                    <a:lnB>
                      <a:noFill/>
                    </a:lnB>
                  </a:tcPr>
                </a:tc>
                <a:tc>
                  <a:txBody>
                    <a:bodyPr/>
                    <a:lstStyle/>
                    <a:p>
                      <a:r>
                        <a:rPr lang="nl-NL" dirty="0"/>
                        <a:t>B</a:t>
                      </a:r>
                      <a:r>
                        <a:rPr lang="nl-NL" dirty="0" smtClean="0"/>
                        <a:t>edraagt </a:t>
                      </a:r>
                      <a:r>
                        <a:rPr lang="nl-NL" dirty="0"/>
                        <a:t>de leegwaarderatio</a:t>
                      </a:r>
                    </a:p>
                  </a:txBody>
                  <a:tcPr anchor="ctr">
                    <a:lnL>
                      <a:noFill/>
                    </a:lnL>
                    <a:lnR>
                      <a:noFill/>
                    </a:lnR>
                    <a:lnT>
                      <a:noFill/>
                    </a:lnT>
                    <a:lnB>
                      <a:noFill/>
                    </a:lnB>
                  </a:tcPr>
                </a:tc>
                <a:extLst>
                  <a:ext uri="{0D108BD9-81ED-4DB2-BD59-A6C34878D82A}">
                    <a16:rowId xmlns:a16="http://schemas.microsoft.com/office/drawing/2014/main" xmlns="" val="1423618056"/>
                  </a:ext>
                </a:extLst>
              </a:tr>
              <a:tr h="0">
                <a:tc>
                  <a:txBody>
                    <a:bodyPr/>
                    <a:lstStyle/>
                    <a:p>
                      <a:r>
                        <a:rPr lang="nl-NL" dirty="0"/>
                        <a:t>0%</a:t>
                      </a:r>
                    </a:p>
                  </a:txBody>
                  <a:tcPr anchor="ctr">
                    <a:lnL>
                      <a:noFill/>
                    </a:lnL>
                    <a:lnR>
                      <a:noFill/>
                    </a:lnR>
                    <a:lnT>
                      <a:noFill/>
                    </a:lnT>
                    <a:lnB>
                      <a:noFill/>
                    </a:lnB>
                  </a:tcPr>
                </a:tc>
                <a:tc>
                  <a:txBody>
                    <a:bodyPr/>
                    <a:lstStyle/>
                    <a:p>
                      <a:r>
                        <a:rPr lang="nl-NL" dirty="0"/>
                        <a:t>1%</a:t>
                      </a:r>
                    </a:p>
                  </a:txBody>
                  <a:tcPr anchor="ctr">
                    <a:lnL>
                      <a:noFill/>
                    </a:lnL>
                    <a:lnR>
                      <a:noFill/>
                    </a:lnR>
                    <a:lnT>
                      <a:noFill/>
                    </a:lnT>
                    <a:lnB>
                      <a:noFill/>
                    </a:lnB>
                  </a:tcPr>
                </a:tc>
                <a:tc>
                  <a:txBody>
                    <a:bodyPr/>
                    <a:lstStyle/>
                    <a:p>
                      <a:r>
                        <a:rPr lang="nl-NL" dirty="0"/>
                        <a:t>45%</a:t>
                      </a:r>
                    </a:p>
                  </a:txBody>
                  <a:tcPr anchor="ctr">
                    <a:lnL>
                      <a:noFill/>
                    </a:lnL>
                    <a:lnR>
                      <a:noFill/>
                    </a:lnR>
                    <a:lnT>
                      <a:noFill/>
                    </a:lnT>
                    <a:lnB>
                      <a:noFill/>
                    </a:lnB>
                  </a:tcPr>
                </a:tc>
                <a:extLst>
                  <a:ext uri="{0D108BD9-81ED-4DB2-BD59-A6C34878D82A}">
                    <a16:rowId xmlns:a16="http://schemas.microsoft.com/office/drawing/2014/main" xmlns="" val="98473160"/>
                  </a:ext>
                </a:extLst>
              </a:tr>
              <a:tr h="0">
                <a:tc>
                  <a:txBody>
                    <a:bodyPr/>
                    <a:lstStyle/>
                    <a:p>
                      <a:r>
                        <a:rPr lang="nl-NL" dirty="0"/>
                        <a:t>1%</a:t>
                      </a:r>
                    </a:p>
                  </a:txBody>
                  <a:tcPr anchor="ctr">
                    <a:lnL>
                      <a:noFill/>
                    </a:lnL>
                    <a:lnR>
                      <a:noFill/>
                    </a:lnR>
                    <a:lnT>
                      <a:noFill/>
                    </a:lnT>
                    <a:lnB>
                      <a:noFill/>
                    </a:lnB>
                  </a:tcPr>
                </a:tc>
                <a:tc>
                  <a:txBody>
                    <a:bodyPr/>
                    <a:lstStyle/>
                    <a:p>
                      <a:r>
                        <a:rPr lang="nl-NL" dirty="0"/>
                        <a:t>2%</a:t>
                      </a:r>
                    </a:p>
                  </a:txBody>
                  <a:tcPr anchor="ctr">
                    <a:lnL>
                      <a:noFill/>
                    </a:lnL>
                    <a:lnR>
                      <a:noFill/>
                    </a:lnR>
                    <a:lnT>
                      <a:noFill/>
                    </a:lnT>
                    <a:lnB>
                      <a:noFill/>
                    </a:lnB>
                  </a:tcPr>
                </a:tc>
                <a:tc>
                  <a:txBody>
                    <a:bodyPr/>
                    <a:lstStyle/>
                    <a:p>
                      <a:r>
                        <a:rPr lang="nl-NL" dirty="0"/>
                        <a:t>51%</a:t>
                      </a:r>
                    </a:p>
                  </a:txBody>
                  <a:tcPr anchor="ctr">
                    <a:lnL>
                      <a:noFill/>
                    </a:lnL>
                    <a:lnR>
                      <a:noFill/>
                    </a:lnR>
                    <a:lnT>
                      <a:noFill/>
                    </a:lnT>
                    <a:lnB>
                      <a:noFill/>
                    </a:lnB>
                  </a:tcPr>
                </a:tc>
                <a:extLst>
                  <a:ext uri="{0D108BD9-81ED-4DB2-BD59-A6C34878D82A}">
                    <a16:rowId xmlns:a16="http://schemas.microsoft.com/office/drawing/2014/main" xmlns="" val="2097123411"/>
                  </a:ext>
                </a:extLst>
              </a:tr>
              <a:tr h="0">
                <a:tc>
                  <a:txBody>
                    <a:bodyPr/>
                    <a:lstStyle/>
                    <a:p>
                      <a:r>
                        <a:rPr lang="nl-NL" dirty="0"/>
                        <a:t>2%</a:t>
                      </a:r>
                    </a:p>
                  </a:txBody>
                  <a:tcPr anchor="ctr">
                    <a:lnL>
                      <a:noFill/>
                    </a:lnL>
                    <a:lnR>
                      <a:noFill/>
                    </a:lnR>
                    <a:lnT>
                      <a:noFill/>
                    </a:lnT>
                    <a:lnB>
                      <a:noFill/>
                    </a:lnB>
                  </a:tcPr>
                </a:tc>
                <a:tc>
                  <a:txBody>
                    <a:bodyPr/>
                    <a:lstStyle/>
                    <a:p>
                      <a:r>
                        <a:rPr lang="nl-NL" dirty="0"/>
                        <a:t>3%</a:t>
                      </a:r>
                    </a:p>
                  </a:txBody>
                  <a:tcPr anchor="ctr">
                    <a:lnL>
                      <a:noFill/>
                    </a:lnL>
                    <a:lnR>
                      <a:noFill/>
                    </a:lnR>
                    <a:lnT>
                      <a:noFill/>
                    </a:lnT>
                    <a:lnB>
                      <a:noFill/>
                    </a:lnB>
                  </a:tcPr>
                </a:tc>
                <a:tc>
                  <a:txBody>
                    <a:bodyPr/>
                    <a:lstStyle/>
                    <a:p>
                      <a:r>
                        <a:rPr lang="nl-NL" dirty="0"/>
                        <a:t>56%</a:t>
                      </a:r>
                    </a:p>
                  </a:txBody>
                  <a:tcPr anchor="ctr">
                    <a:lnL>
                      <a:noFill/>
                    </a:lnL>
                    <a:lnR>
                      <a:noFill/>
                    </a:lnR>
                    <a:lnT>
                      <a:noFill/>
                    </a:lnT>
                    <a:lnB>
                      <a:noFill/>
                    </a:lnB>
                  </a:tcPr>
                </a:tc>
                <a:extLst>
                  <a:ext uri="{0D108BD9-81ED-4DB2-BD59-A6C34878D82A}">
                    <a16:rowId xmlns:a16="http://schemas.microsoft.com/office/drawing/2014/main" xmlns="" val="3222442672"/>
                  </a:ext>
                </a:extLst>
              </a:tr>
              <a:tr h="0">
                <a:tc>
                  <a:txBody>
                    <a:bodyPr/>
                    <a:lstStyle/>
                    <a:p>
                      <a:r>
                        <a:rPr lang="nl-NL" dirty="0"/>
                        <a:t>3%</a:t>
                      </a:r>
                    </a:p>
                  </a:txBody>
                  <a:tcPr anchor="ctr">
                    <a:lnL>
                      <a:noFill/>
                    </a:lnL>
                    <a:lnR>
                      <a:noFill/>
                    </a:lnR>
                    <a:lnT>
                      <a:noFill/>
                    </a:lnT>
                    <a:lnB>
                      <a:noFill/>
                    </a:lnB>
                  </a:tcPr>
                </a:tc>
                <a:tc>
                  <a:txBody>
                    <a:bodyPr/>
                    <a:lstStyle/>
                    <a:p>
                      <a:r>
                        <a:rPr lang="nl-NL" dirty="0"/>
                        <a:t>4%</a:t>
                      </a:r>
                    </a:p>
                  </a:txBody>
                  <a:tcPr anchor="ctr">
                    <a:lnL>
                      <a:noFill/>
                    </a:lnL>
                    <a:lnR>
                      <a:noFill/>
                    </a:lnR>
                    <a:lnT>
                      <a:noFill/>
                    </a:lnT>
                    <a:lnB>
                      <a:noFill/>
                    </a:lnB>
                  </a:tcPr>
                </a:tc>
                <a:tc>
                  <a:txBody>
                    <a:bodyPr/>
                    <a:lstStyle/>
                    <a:p>
                      <a:r>
                        <a:rPr lang="nl-NL" dirty="0"/>
                        <a:t>62%</a:t>
                      </a:r>
                    </a:p>
                  </a:txBody>
                  <a:tcPr anchor="ctr">
                    <a:lnL>
                      <a:noFill/>
                    </a:lnL>
                    <a:lnR>
                      <a:noFill/>
                    </a:lnR>
                    <a:lnT>
                      <a:noFill/>
                    </a:lnT>
                    <a:lnB>
                      <a:noFill/>
                    </a:lnB>
                  </a:tcPr>
                </a:tc>
                <a:extLst>
                  <a:ext uri="{0D108BD9-81ED-4DB2-BD59-A6C34878D82A}">
                    <a16:rowId xmlns:a16="http://schemas.microsoft.com/office/drawing/2014/main" xmlns="" val="3712580815"/>
                  </a:ext>
                </a:extLst>
              </a:tr>
              <a:tr h="0">
                <a:tc>
                  <a:txBody>
                    <a:bodyPr/>
                    <a:lstStyle/>
                    <a:p>
                      <a:r>
                        <a:rPr lang="nl-NL" dirty="0"/>
                        <a:t>4%</a:t>
                      </a:r>
                    </a:p>
                  </a:txBody>
                  <a:tcPr anchor="ctr">
                    <a:lnL>
                      <a:noFill/>
                    </a:lnL>
                    <a:lnR>
                      <a:noFill/>
                    </a:lnR>
                    <a:lnT>
                      <a:noFill/>
                    </a:lnT>
                    <a:lnB>
                      <a:noFill/>
                    </a:lnB>
                  </a:tcPr>
                </a:tc>
                <a:tc>
                  <a:txBody>
                    <a:bodyPr/>
                    <a:lstStyle/>
                    <a:p>
                      <a:r>
                        <a:rPr lang="nl-NL" dirty="0"/>
                        <a:t>5%</a:t>
                      </a:r>
                    </a:p>
                  </a:txBody>
                  <a:tcPr anchor="ctr">
                    <a:lnL>
                      <a:noFill/>
                    </a:lnL>
                    <a:lnR>
                      <a:noFill/>
                    </a:lnR>
                    <a:lnT>
                      <a:noFill/>
                    </a:lnT>
                    <a:lnB>
                      <a:noFill/>
                    </a:lnB>
                  </a:tcPr>
                </a:tc>
                <a:tc>
                  <a:txBody>
                    <a:bodyPr/>
                    <a:lstStyle/>
                    <a:p>
                      <a:r>
                        <a:rPr lang="nl-NL" dirty="0"/>
                        <a:t>67%</a:t>
                      </a:r>
                    </a:p>
                  </a:txBody>
                  <a:tcPr anchor="ctr">
                    <a:lnL>
                      <a:noFill/>
                    </a:lnL>
                    <a:lnR>
                      <a:noFill/>
                    </a:lnR>
                    <a:lnT>
                      <a:noFill/>
                    </a:lnT>
                    <a:lnB>
                      <a:noFill/>
                    </a:lnB>
                  </a:tcPr>
                </a:tc>
                <a:extLst>
                  <a:ext uri="{0D108BD9-81ED-4DB2-BD59-A6C34878D82A}">
                    <a16:rowId xmlns:a16="http://schemas.microsoft.com/office/drawing/2014/main" xmlns="" val="3386071051"/>
                  </a:ext>
                </a:extLst>
              </a:tr>
              <a:tr h="0">
                <a:tc>
                  <a:txBody>
                    <a:bodyPr/>
                    <a:lstStyle/>
                    <a:p>
                      <a:r>
                        <a:rPr lang="nl-NL" dirty="0"/>
                        <a:t>5%</a:t>
                      </a:r>
                    </a:p>
                  </a:txBody>
                  <a:tcPr anchor="ctr">
                    <a:lnL>
                      <a:noFill/>
                    </a:lnL>
                    <a:lnR>
                      <a:noFill/>
                    </a:lnR>
                    <a:lnT>
                      <a:noFill/>
                    </a:lnT>
                    <a:lnB>
                      <a:noFill/>
                    </a:lnB>
                  </a:tcPr>
                </a:tc>
                <a:tc>
                  <a:txBody>
                    <a:bodyPr/>
                    <a:lstStyle/>
                    <a:p>
                      <a:r>
                        <a:rPr lang="nl-NL" dirty="0"/>
                        <a:t>6%</a:t>
                      </a:r>
                    </a:p>
                  </a:txBody>
                  <a:tcPr anchor="ctr">
                    <a:lnL>
                      <a:noFill/>
                    </a:lnL>
                    <a:lnR>
                      <a:noFill/>
                    </a:lnR>
                    <a:lnT>
                      <a:noFill/>
                    </a:lnT>
                    <a:lnB>
                      <a:noFill/>
                    </a:lnB>
                  </a:tcPr>
                </a:tc>
                <a:tc>
                  <a:txBody>
                    <a:bodyPr/>
                    <a:lstStyle/>
                    <a:p>
                      <a:r>
                        <a:rPr lang="nl-NL" dirty="0"/>
                        <a:t>73%</a:t>
                      </a:r>
                    </a:p>
                  </a:txBody>
                  <a:tcPr anchor="ctr">
                    <a:lnL>
                      <a:noFill/>
                    </a:lnL>
                    <a:lnR>
                      <a:noFill/>
                    </a:lnR>
                    <a:lnT>
                      <a:noFill/>
                    </a:lnT>
                    <a:lnB>
                      <a:noFill/>
                    </a:lnB>
                  </a:tcPr>
                </a:tc>
                <a:extLst>
                  <a:ext uri="{0D108BD9-81ED-4DB2-BD59-A6C34878D82A}">
                    <a16:rowId xmlns:a16="http://schemas.microsoft.com/office/drawing/2014/main" xmlns="" val="641528007"/>
                  </a:ext>
                </a:extLst>
              </a:tr>
              <a:tr h="0">
                <a:tc>
                  <a:txBody>
                    <a:bodyPr/>
                    <a:lstStyle/>
                    <a:p>
                      <a:r>
                        <a:rPr lang="nl-NL" dirty="0"/>
                        <a:t>6%</a:t>
                      </a:r>
                    </a:p>
                  </a:txBody>
                  <a:tcPr anchor="ctr">
                    <a:lnL>
                      <a:noFill/>
                    </a:lnL>
                    <a:lnR>
                      <a:noFill/>
                    </a:lnR>
                    <a:lnT>
                      <a:noFill/>
                    </a:lnT>
                    <a:lnB>
                      <a:noFill/>
                    </a:lnB>
                  </a:tcPr>
                </a:tc>
                <a:tc>
                  <a:txBody>
                    <a:bodyPr/>
                    <a:lstStyle/>
                    <a:p>
                      <a:r>
                        <a:rPr lang="nl-NL" dirty="0"/>
                        <a:t>7%</a:t>
                      </a:r>
                    </a:p>
                  </a:txBody>
                  <a:tcPr anchor="ctr">
                    <a:lnL>
                      <a:noFill/>
                    </a:lnL>
                    <a:lnR>
                      <a:noFill/>
                    </a:lnR>
                    <a:lnT>
                      <a:noFill/>
                    </a:lnT>
                    <a:lnB>
                      <a:noFill/>
                    </a:lnB>
                  </a:tcPr>
                </a:tc>
                <a:tc>
                  <a:txBody>
                    <a:bodyPr/>
                    <a:lstStyle/>
                    <a:p>
                      <a:r>
                        <a:rPr lang="nl-NL" dirty="0"/>
                        <a:t>78%</a:t>
                      </a:r>
                    </a:p>
                  </a:txBody>
                  <a:tcPr anchor="ctr">
                    <a:lnL>
                      <a:noFill/>
                    </a:lnL>
                    <a:lnR>
                      <a:noFill/>
                    </a:lnR>
                    <a:lnT>
                      <a:noFill/>
                    </a:lnT>
                    <a:lnB>
                      <a:noFill/>
                    </a:lnB>
                  </a:tcPr>
                </a:tc>
                <a:extLst>
                  <a:ext uri="{0D108BD9-81ED-4DB2-BD59-A6C34878D82A}">
                    <a16:rowId xmlns:a16="http://schemas.microsoft.com/office/drawing/2014/main" xmlns="" val="2958777994"/>
                  </a:ext>
                </a:extLst>
              </a:tr>
              <a:tr h="0">
                <a:tc>
                  <a:txBody>
                    <a:bodyPr/>
                    <a:lstStyle/>
                    <a:p>
                      <a:r>
                        <a:rPr lang="nl-NL" dirty="0"/>
                        <a:t>7%</a:t>
                      </a:r>
                    </a:p>
                  </a:txBody>
                  <a:tcPr anchor="ctr">
                    <a:lnL>
                      <a:noFill/>
                    </a:lnL>
                    <a:lnR>
                      <a:noFill/>
                    </a:lnR>
                    <a:lnT>
                      <a:noFill/>
                    </a:lnT>
                    <a:lnB>
                      <a:noFill/>
                    </a:lnB>
                  </a:tcPr>
                </a:tc>
                <a:tc>
                  <a:txBody>
                    <a:bodyPr/>
                    <a:lstStyle/>
                    <a:p>
                      <a:r>
                        <a:rPr lang="nl-NL" dirty="0"/>
                        <a:t>–</a:t>
                      </a:r>
                    </a:p>
                  </a:txBody>
                  <a:tcPr anchor="ctr">
                    <a:lnL>
                      <a:noFill/>
                    </a:lnL>
                    <a:lnR>
                      <a:noFill/>
                    </a:lnR>
                    <a:lnT>
                      <a:noFill/>
                    </a:lnT>
                    <a:lnB>
                      <a:noFill/>
                    </a:lnB>
                  </a:tcPr>
                </a:tc>
                <a:tc>
                  <a:txBody>
                    <a:bodyPr/>
                    <a:lstStyle/>
                    <a:p>
                      <a:r>
                        <a:rPr lang="nl-NL" dirty="0"/>
                        <a:t>85%</a:t>
                      </a:r>
                    </a:p>
                  </a:txBody>
                  <a:tcPr anchor="ctr">
                    <a:lnL>
                      <a:noFill/>
                    </a:lnL>
                    <a:lnR>
                      <a:noFill/>
                    </a:lnR>
                    <a:lnT>
                      <a:noFill/>
                    </a:lnT>
                    <a:lnB>
                      <a:noFill/>
                    </a:lnB>
                  </a:tcPr>
                </a:tc>
                <a:extLst>
                  <a:ext uri="{0D108BD9-81ED-4DB2-BD59-A6C34878D82A}">
                    <a16:rowId xmlns:a16="http://schemas.microsoft.com/office/drawing/2014/main" xmlns="" val="3892296799"/>
                  </a:ext>
                </a:extLst>
              </a:tr>
            </a:tbl>
          </a:graphicData>
        </a:graphic>
      </p:graphicFrame>
    </p:spTree>
    <p:extLst>
      <p:ext uri="{BB962C8B-B14F-4D97-AF65-F5344CB8AC3E}">
        <p14:creationId xmlns:p14="http://schemas.microsoft.com/office/powerpoint/2010/main" val="2932119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Bij vruchtgebruik van de onroerende zaak</a:t>
            </a:r>
            <a:endParaRPr lang="nl-NL" dirty="0"/>
          </a:p>
        </p:txBody>
      </p:sp>
      <p:sp>
        <p:nvSpPr>
          <p:cNvPr id="3" name="Tijdelijke aanduiding voor inhoud 2"/>
          <p:cNvSpPr>
            <a:spLocks noGrp="1"/>
          </p:cNvSpPr>
          <p:nvPr>
            <p:ph idx="1"/>
          </p:nvPr>
        </p:nvSpPr>
        <p:spPr/>
        <p:txBody>
          <a:bodyPr/>
          <a:lstStyle/>
          <a:p>
            <a:r>
              <a:rPr lang="nl-NL" dirty="0" smtClean="0"/>
              <a:t>Algemene waarderingsregel van genotsrechten zoals vastgesteld in artikel 5.22 Wet IB 2001. </a:t>
            </a:r>
          </a:p>
          <a:p>
            <a:endParaRPr lang="nl-NL" dirty="0" smtClean="0"/>
          </a:p>
          <a:p>
            <a:r>
              <a:rPr lang="nl-NL" dirty="0" smtClean="0"/>
              <a:t>Nader uitgewerkt in artikel 18 en 19 Uitvoeringsbesluit </a:t>
            </a:r>
          </a:p>
          <a:p>
            <a:endParaRPr lang="nl-NL" dirty="0" smtClean="0"/>
          </a:p>
          <a:p>
            <a:r>
              <a:rPr lang="nl-NL" dirty="0" smtClean="0"/>
              <a:t>De waarde van een genotsrecht als bedoeld in artikel 5.22, derde lid, van de wet wordt gesteld op het overeenkomstig artikel 19 tot kapitaal gebrachte bedrag van de jaarlijkse voordelen uit de gerechtigdheid.</a:t>
            </a:r>
          </a:p>
          <a:p>
            <a:r>
              <a:rPr lang="nl-NL" dirty="0" smtClean="0"/>
              <a:t>Voor de toepassing van het eerste lid worden de jaarlijkse voordelen gesteld op 4% van de waarde van hetgeen aan het genotsrecht is onderworpen, naar het tijdstip waarop de waardering van het genotsrecht plaatsvindt.</a:t>
            </a:r>
          </a:p>
          <a:p>
            <a:endParaRPr lang="nl-NL" dirty="0"/>
          </a:p>
        </p:txBody>
      </p:sp>
    </p:spTree>
    <p:extLst>
      <p:ext uri="{BB962C8B-B14F-4D97-AF65-F5344CB8AC3E}">
        <p14:creationId xmlns:p14="http://schemas.microsoft.com/office/powerpoint/2010/main" val="4119440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Tabel vruchtgebruik</a:t>
            </a:r>
            <a:br>
              <a:rPr lang="nl-NL" dirty="0" smtClean="0"/>
            </a:br>
            <a:r>
              <a:rPr lang="nl-NL" sz="2800" dirty="0" smtClean="0"/>
              <a:t>Afhankelijk van leeftijd man </a:t>
            </a:r>
            <a:endParaRPr lang="nl-NL" sz="2800"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1157538064"/>
              </p:ext>
            </p:extLst>
          </p:nvPr>
        </p:nvGraphicFramePr>
        <p:xfrm>
          <a:off x="2167178" y="1997802"/>
          <a:ext cx="7358880" cy="4455870"/>
        </p:xfrm>
        <a:graphic>
          <a:graphicData uri="http://schemas.openxmlformats.org/drawingml/2006/table">
            <a:tbl>
              <a:tblPr/>
              <a:tblGrid>
                <a:gridCol w="3679440">
                  <a:extLst>
                    <a:ext uri="{9D8B030D-6E8A-4147-A177-3AD203B41FA5}">
                      <a16:colId xmlns:a16="http://schemas.microsoft.com/office/drawing/2014/main" xmlns="" val="3241733797"/>
                    </a:ext>
                  </a:extLst>
                </a:gridCol>
                <a:gridCol w="3679440">
                  <a:extLst>
                    <a:ext uri="{9D8B030D-6E8A-4147-A177-3AD203B41FA5}">
                      <a16:colId xmlns:a16="http://schemas.microsoft.com/office/drawing/2014/main" xmlns="" val="1012424734"/>
                    </a:ext>
                  </a:extLst>
                </a:gridCol>
              </a:tblGrid>
              <a:tr h="255961">
                <a:tc>
                  <a:txBody>
                    <a:bodyPr/>
                    <a:lstStyle/>
                    <a:p>
                      <a:r>
                        <a:rPr lang="nl-NL" sz="1300" dirty="0"/>
                        <a:t>22, wanneer degene</a:t>
                      </a:r>
                    </a:p>
                  </a:txBody>
                  <a:tcPr marL="63990" marR="63990" marT="31995" marB="31995" anchor="ctr">
                    <a:lnL>
                      <a:noFill/>
                    </a:lnL>
                    <a:lnR>
                      <a:noFill/>
                    </a:lnR>
                    <a:lnT>
                      <a:noFill/>
                    </a:lnT>
                    <a:lnB>
                      <a:noFill/>
                    </a:lnB>
                  </a:tcPr>
                </a:tc>
                <a:tc>
                  <a:txBody>
                    <a:bodyPr/>
                    <a:lstStyle/>
                    <a:p>
                      <a:r>
                        <a:rPr lang="nl-NL" sz="1300" dirty="0"/>
                        <a:t>jonger dan 20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3426833585"/>
                  </a:ext>
                </a:extLst>
              </a:tr>
              <a:tr h="255961">
                <a:tc>
                  <a:txBody>
                    <a:bodyPr/>
                    <a:lstStyle/>
                    <a:p>
                      <a:r>
                        <a:rPr lang="nl-NL" sz="1300" dirty="0"/>
                        <a:t>22, gedurende wiens</a:t>
                      </a:r>
                    </a:p>
                  </a:txBody>
                  <a:tcPr marL="63990" marR="63990" marT="31995" marB="31995" anchor="ctr">
                    <a:lnL>
                      <a:noFill/>
                    </a:lnL>
                    <a:lnR>
                      <a:noFill/>
                    </a:lnR>
                    <a:lnT>
                      <a:noFill/>
                    </a:lnT>
                    <a:lnB>
                      <a:noFill/>
                    </a:lnB>
                  </a:tcPr>
                </a:tc>
                <a:tc>
                  <a:txBody>
                    <a:bodyPr/>
                    <a:lstStyle/>
                    <a:p>
                      <a:r>
                        <a:rPr lang="nl-NL" sz="1300" dirty="0"/>
                        <a:t>20 jaar of ouder, doch jonger dan 25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2111643198"/>
                  </a:ext>
                </a:extLst>
              </a:tr>
              <a:tr h="255961">
                <a:tc>
                  <a:txBody>
                    <a:bodyPr/>
                    <a:lstStyle/>
                    <a:p>
                      <a:r>
                        <a:rPr lang="nl-NL" sz="1300" dirty="0"/>
                        <a:t>21, leven de uitkering</a:t>
                      </a:r>
                    </a:p>
                  </a:txBody>
                  <a:tcPr marL="63990" marR="63990" marT="31995" marB="31995" anchor="ctr">
                    <a:lnL>
                      <a:noFill/>
                    </a:lnL>
                    <a:lnR>
                      <a:noFill/>
                    </a:lnR>
                    <a:lnT>
                      <a:noFill/>
                    </a:lnT>
                    <a:lnB>
                      <a:noFill/>
                    </a:lnB>
                  </a:tcPr>
                </a:tc>
                <a:tc>
                  <a:txBody>
                    <a:bodyPr/>
                    <a:lstStyle/>
                    <a:p>
                      <a:r>
                        <a:rPr lang="nl-NL" sz="1300" dirty="0"/>
                        <a:t>25 jaar of ouder, doch jonger dan 30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3468829953"/>
                  </a:ext>
                </a:extLst>
              </a:tr>
              <a:tr h="255961">
                <a:tc>
                  <a:txBody>
                    <a:bodyPr/>
                    <a:lstStyle/>
                    <a:p>
                      <a:r>
                        <a:rPr lang="nl-NL" sz="1300" dirty="0"/>
                        <a:t>20, moet plaatshebben:</a:t>
                      </a:r>
                    </a:p>
                  </a:txBody>
                  <a:tcPr marL="63990" marR="63990" marT="31995" marB="31995" anchor="ctr">
                    <a:lnL>
                      <a:noFill/>
                    </a:lnL>
                    <a:lnR>
                      <a:noFill/>
                    </a:lnR>
                    <a:lnT>
                      <a:noFill/>
                    </a:lnT>
                    <a:lnB>
                      <a:noFill/>
                    </a:lnB>
                  </a:tcPr>
                </a:tc>
                <a:tc>
                  <a:txBody>
                    <a:bodyPr/>
                    <a:lstStyle/>
                    <a:p>
                      <a:r>
                        <a:rPr lang="nl-NL" sz="1300" dirty="0"/>
                        <a:t>30 jaar of ouder, doch jonger dan 35 jaar is,</a:t>
                      </a:r>
                    </a:p>
                  </a:txBody>
                  <a:tcPr marL="63990" marR="63990" marT="31995" marB="31995" anchor="ctr">
                    <a:lnL>
                      <a:noFill/>
                    </a:lnL>
                    <a:lnR>
                      <a:noFill/>
                    </a:lnR>
                    <a:lnT>
                      <a:noFill/>
                    </a:lnT>
                    <a:lnB>
                      <a:noFill/>
                    </a:lnB>
                  </a:tcPr>
                </a:tc>
                <a:extLst>
                  <a:ext uri="{0D108BD9-81ED-4DB2-BD59-A6C34878D82A}">
                    <a16:rowId xmlns:a16="http://schemas.microsoft.com/office/drawing/2014/main" xmlns="" val="2170340021"/>
                  </a:ext>
                </a:extLst>
              </a:tr>
              <a:tr h="255961">
                <a:tc>
                  <a:txBody>
                    <a:bodyPr/>
                    <a:lstStyle/>
                    <a:p>
                      <a:r>
                        <a:rPr lang="nl-NL" sz="1300" dirty="0"/>
                        <a:t>19,</a:t>
                      </a:r>
                    </a:p>
                  </a:txBody>
                  <a:tcPr marL="63990" marR="63990" marT="31995" marB="31995" anchor="ctr">
                    <a:lnL>
                      <a:noFill/>
                    </a:lnL>
                    <a:lnR>
                      <a:noFill/>
                    </a:lnR>
                    <a:lnT>
                      <a:noFill/>
                    </a:lnT>
                    <a:lnB>
                      <a:noFill/>
                    </a:lnB>
                  </a:tcPr>
                </a:tc>
                <a:tc>
                  <a:txBody>
                    <a:bodyPr/>
                    <a:lstStyle/>
                    <a:p>
                      <a:r>
                        <a:rPr lang="nl-NL" sz="1300" dirty="0"/>
                        <a:t>35 jaar of ouder, doch jonger dan 40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659530884"/>
                  </a:ext>
                </a:extLst>
              </a:tr>
              <a:tr h="255961">
                <a:tc>
                  <a:txBody>
                    <a:bodyPr/>
                    <a:lstStyle/>
                    <a:p>
                      <a:r>
                        <a:rPr lang="nl-NL" sz="1300" dirty="0"/>
                        <a:t>18,</a:t>
                      </a:r>
                    </a:p>
                  </a:txBody>
                  <a:tcPr marL="63990" marR="63990" marT="31995" marB="31995" anchor="ctr">
                    <a:lnL>
                      <a:noFill/>
                    </a:lnL>
                    <a:lnR>
                      <a:noFill/>
                    </a:lnR>
                    <a:lnT>
                      <a:noFill/>
                    </a:lnT>
                    <a:lnB>
                      <a:noFill/>
                    </a:lnB>
                  </a:tcPr>
                </a:tc>
                <a:tc>
                  <a:txBody>
                    <a:bodyPr/>
                    <a:lstStyle/>
                    <a:p>
                      <a:r>
                        <a:rPr lang="nl-NL" sz="1300" dirty="0"/>
                        <a:t>40 jaar of ouder, doch jonger dan 45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4253233018"/>
                  </a:ext>
                </a:extLst>
              </a:tr>
              <a:tr h="255961">
                <a:tc>
                  <a:txBody>
                    <a:bodyPr/>
                    <a:lstStyle/>
                    <a:p>
                      <a:r>
                        <a:rPr lang="nl-NL" sz="1300" dirty="0"/>
                        <a:t>16,</a:t>
                      </a:r>
                    </a:p>
                  </a:txBody>
                  <a:tcPr marL="63990" marR="63990" marT="31995" marB="31995" anchor="ctr">
                    <a:lnL>
                      <a:noFill/>
                    </a:lnL>
                    <a:lnR>
                      <a:noFill/>
                    </a:lnR>
                    <a:lnT>
                      <a:noFill/>
                    </a:lnT>
                    <a:lnB>
                      <a:noFill/>
                    </a:lnB>
                  </a:tcPr>
                </a:tc>
                <a:tc>
                  <a:txBody>
                    <a:bodyPr/>
                    <a:lstStyle/>
                    <a:p>
                      <a:r>
                        <a:rPr lang="nl-NL" sz="1300" dirty="0"/>
                        <a:t>45 jaar of ouder, doch jonger dan 50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74544843"/>
                  </a:ext>
                </a:extLst>
              </a:tr>
              <a:tr h="255961">
                <a:tc>
                  <a:txBody>
                    <a:bodyPr/>
                    <a:lstStyle/>
                    <a:p>
                      <a:r>
                        <a:rPr lang="nl-NL" sz="1300" dirty="0"/>
                        <a:t>15,</a:t>
                      </a:r>
                    </a:p>
                  </a:txBody>
                  <a:tcPr marL="63990" marR="63990" marT="31995" marB="31995" anchor="ctr">
                    <a:lnL>
                      <a:noFill/>
                    </a:lnL>
                    <a:lnR>
                      <a:noFill/>
                    </a:lnR>
                    <a:lnT>
                      <a:noFill/>
                    </a:lnT>
                    <a:lnB>
                      <a:noFill/>
                    </a:lnB>
                  </a:tcPr>
                </a:tc>
                <a:tc>
                  <a:txBody>
                    <a:bodyPr/>
                    <a:lstStyle/>
                    <a:p>
                      <a:r>
                        <a:rPr lang="nl-NL" sz="1300" dirty="0"/>
                        <a:t>50 jaar of ouder, doch jonger dan 55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3240140506"/>
                  </a:ext>
                </a:extLst>
              </a:tr>
              <a:tr h="255961">
                <a:tc>
                  <a:txBody>
                    <a:bodyPr/>
                    <a:lstStyle/>
                    <a:p>
                      <a:r>
                        <a:rPr lang="nl-NL" sz="1300" dirty="0"/>
                        <a:t>13,</a:t>
                      </a:r>
                    </a:p>
                  </a:txBody>
                  <a:tcPr marL="63990" marR="63990" marT="31995" marB="31995" anchor="ctr">
                    <a:lnL>
                      <a:noFill/>
                    </a:lnL>
                    <a:lnR>
                      <a:noFill/>
                    </a:lnR>
                    <a:lnT>
                      <a:noFill/>
                    </a:lnT>
                    <a:lnB>
                      <a:noFill/>
                    </a:lnB>
                  </a:tcPr>
                </a:tc>
                <a:tc>
                  <a:txBody>
                    <a:bodyPr/>
                    <a:lstStyle/>
                    <a:p>
                      <a:r>
                        <a:rPr lang="nl-NL" sz="1300" dirty="0"/>
                        <a:t>55 jaar of ouder, doch jonger dan 60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1510586587"/>
                  </a:ext>
                </a:extLst>
              </a:tr>
              <a:tr h="255961">
                <a:tc>
                  <a:txBody>
                    <a:bodyPr/>
                    <a:lstStyle/>
                    <a:p>
                      <a:r>
                        <a:rPr lang="nl-NL" sz="1300" dirty="0"/>
                        <a:t>11,</a:t>
                      </a:r>
                    </a:p>
                  </a:txBody>
                  <a:tcPr marL="63990" marR="63990" marT="31995" marB="31995" anchor="ctr">
                    <a:lnL>
                      <a:noFill/>
                    </a:lnL>
                    <a:lnR>
                      <a:noFill/>
                    </a:lnR>
                    <a:lnT>
                      <a:noFill/>
                    </a:lnT>
                    <a:lnB>
                      <a:noFill/>
                    </a:lnB>
                  </a:tcPr>
                </a:tc>
                <a:tc>
                  <a:txBody>
                    <a:bodyPr/>
                    <a:lstStyle/>
                    <a:p>
                      <a:r>
                        <a:rPr lang="nl-NL" sz="1300" dirty="0"/>
                        <a:t>60 jaar of ouder, doch jonger dan 65 jaar is,</a:t>
                      </a:r>
                    </a:p>
                  </a:txBody>
                  <a:tcPr marL="63990" marR="63990" marT="31995" marB="31995" anchor="ctr">
                    <a:lnL>
                      <a:noFill/>
                    </a:lnL>
                    <a:lnR>
                      <a:noFill/>
                    </a:lnR>
                    <a:lnT>
                      <a:noFill/>
                    </a:lnT>
                    <a:lnB>
                      <a:noFill/>
                    </a:lnB>
                  </a:tcPr>
                </a:tc>
                <a:extLst>
                  <a:ext uri="{0D108BD9-81ED-4DB2-BD59-A6C34878D82A}">
                    <a16:rowId xmlns:a16="http://schemas.microsoft.com/office/drawing/2014/main" xmlns="" val="1418917483"/>
                  </a:ext>
                </a:extLst>
              </a:tr>
              <a:tr h="255961">
                <a:tc>
                  <a:txBody>
                    <a:bodyPr/>
                    <a:lstStyle/>
                    <a:p>
                      <a:r>
                        <a:rPr lang="nl-NL" sz="1300" dirty="0"/>
                        <a:t>9,</a:t>
                      </a:r>
                    </a:p>
                  </a:txBody>
                  <a:tcPr marL="63990" marR="63990" marT="31995" marB="31995" anchor="ctr">
                    <a:lnL>
                      <a:noFill/>
                    </a:lnL>
                    <a:lnR>
                      <a:noFill/>
                    </a:lnR>
                    <a:lnT>
                      <a:noFill/>
                    </a:lnT>
                    <a:lnB>
                      <a:noFill/>
                    </a:lnB>
                  </a:tcPr>
                </a:tc>
                <a:tc>
                  <a:txBody>
                    <a:bodyPr/>
                    <a:lstStyle/>
                    <a:p>
                      <a:r>
                        <a:rPr lang="nl-NL" sz="1300" dirty="0"/>
                        <a:t>65 jaar of ouder, doch jonger dan 70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2120085160"/>
                  </a:ext>
                </a:extLst>
              </a:tr>
              <a:tr h="255961">
                <a:tc>
                  <a:txBody>
                    <a:bodyPr/>
                    <a:lstStyle/>
                    <a:p>
                      <a:r>
                        <a:rPr lang="nl-NL" sz="1300" dirty="0"/>
                        <a:t>8,</a:t>
                      </a:r>
                    </a:p>
                  </a:txBody>
                  <a:tcPr marL="63990" marR="63990" marT="31995" marB="31995" anchor="ctr">
                    <a:lnL>
                      <a:noFill/>
                    </a:lnL>
                    <a:lnR>
                      <a:noFill/>
                    </a:lnR>
                    <a:lnT>
                      <a:noFill/>
                    </a:lnT>
                    <a:lnB>
                      <a:noFill/>
                    </a:lnB>
                  </a:tcPr>
                </a:tc>
                <a:tc>
                  <a:txBody>
                    <a:bodyPr/>
                    <a:lstStyle/>
                    <a:p>
                      <a:r>
                        <a:rPr lang="nl-NL" sz="1300" dirty="0"/>
                        <a:t>70 jaar of ouder, doch jonger dan 75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4138615667"/>
                  </a:ext>
                </a:extLst>
              </a:tr>
              <a:tr h="255961">
                <a:tc>
                  <a:txBody>
                    <a:bodyPr/>
                    <a:lstStyle/>
                    <a:p>
                      <a:r>
                        <a:rPr lang="nl-NL" sz="1300" dirty="0"/>
                        <a:t>6,</a:t>
                      </a:r>
                    </a:p>
                  </a:txBody>
                  <a:tcPr marL="63990" marR="63990" marT="31995" marB="31995" anchor="ctr">
                    <a:lnL>
                      <a:noFill/>
                    </a:lnL>
                    <a:lnR>
                      <a:noFill/>
                    </a:lnR>
                    <a:lnT>
                      <a:noFill/>
                    </a:lnT>
                    <a:lnB>
                      <a:noFill/>
                    </a:lnB>
                  </a:tcPr>
                </a:tc>
                <a:tc>
                  <a:txBody>
                    <a:bodyPr/>
                    <a:lstStyle/>
                    <a:p>
                      <a:r>
                        <a:rPr lang="nl-NL" sz="1300" dirty="0"/>
                        <a:t>75 jaar of ouder, doch jonger dan 80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2891120284"/>
                  </a:ext>
                </a:extLst>
              </a:tr>
              <a:tr h="255961">
                <a:tc>
                  <a:txBody>
                    <a:bodyPr/>
                    <a:lstStyle/>
                    <a:p>
                      <a:r>
                        <a:rPr lang="nl-NL" sz="1300" dirty="0"/>
                        <a:t>4,</a:t>
                      </a:r>
                    </a:p>
                  </a:txBody>
                  <a:tcPr marL="63990" marR="63990" marT="31995" marB="31995" anchor="ctr">
                    <a:lnL>
                      <a:noFill/>
                    </a:lnL>
                    <a:lnR>
                      <a:noFill/>
                    </a:lnR>
                    <a:lnT>
                      <a:noFill/>
                    </a:lnT>
                    <a:lnB>
                      <a:noFill/>
                    </a:lnB>
                  </a:tcPr>
                </a:tc>
                <a:tc>
                  <a:txBody>
                    <a:bodyPr/>
                    <a:lstStyle/>
                    <a:p>
                      <a:r>
                        <a:rPr lang="nl-NL" sz="1300" dirty="0"/>
                        <a:t>80 jaar of ouder, doch jonger dan 85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1802346142"/>
                  </a:ext>
                </a:extLst>
              </a:tr>
              <a:tr h="255961">
                <a:tc>
                  <a:txBody>
                    <a:bodyPr/>
                    <a:lstStyle/>
                    <a:p>
                      <a:r>
                        <a:rPr lang="nl-NL" sz="1300" dirty="0"/>
                        <a:t>3,</a:t>
                      </a:r>
                    </a:p>
                  </a:txBody>
                  <a:tcPr marL="63990" marR="63990" marT="31995" marB="31995" anchor="ctr">
                    <a:lnL>
                      <a:noFill/>
                    </a:lnL>
                    <a:lnR>
                      <a:noFill/>
                    </a:lnR>
                    <a:lnT>
                      <a:noFill/>
                    </a:lnT>
                    <a:lnB>
                      <a:noFill/>
                    </a:lnB>
                  </a:tcPr>
                </a:tc>
                <a:tc>
                  <a:txBody>
                    <a:bodyPr/>
                    <a:lstStyle/>
                    <a:p>
                      <a:r>
                        <a:rPr lang="nl-NL" sz="1300" dirty="0"/>
                        <a:t>85 jaar of ouder, doch jonger dan 90 jaar is,</a:t>
                      </a:r>
                    </a:p>
                  </a:txBody>
                  <a:tcPr marL="63990" marR="63990" marT="31995" marB="31995" anchor="ctr">
                    <a:lnL>
                      <a:noFill/>
                    </a:lnL>
                    <a:lnR>
                      <a:noFill/>
                    </a:lnR>
                    <a:lnT>
                      <a:noFill/>
                    </a:lnT>
                    <a:lnB>
                      <a:noFill/>
                    </a:lnB>
                  </a:tcPr>
                </a:tc>
                <a:extLst>
                  <a:ext uri="{0D108BD9-81ED-4DB2-BD59-A6C34878D82A}">
                    <a16:rowId xmlns:a16="http://schemas.microsoft.com/office/drawing/2014/main" xmlns="" val="3042591957"/>
                  </a:ext>
                </a:extLst>
              </a:tr>
              <a:tr h="255961">
                <a:tc>
                  <a:txBody>
                    <a:bodyPr/>
                    <a:lstStyle/>
                    <a:p>
                      <a:r>
                        <a:rPr lang="nl-NL" sz="1300" dirty="0"/>
                        <a:t>2,</a:t>
                      </a:r>
                    </a:p>
                  </a:txBody>
                  <a:tcPr marL="63990" marR="63990" marT="31995" marB="31995" anchor="ctr">
                    <a:lnL>
                      <a:noFill/>
                    </a:lnL>
                    <a:lnR>
                      <a:noFill/>
                    </a:lnR>
                    <a:lnT>
                      <a:noFill/>
                    </a:lnT>
                    <a:lnB>
                      <a:noFill/>
                    </a:lnB>
                  </a:tcPr>
                </a:tc>
                <a:tc>
                  <a:txBody>
                    <a:bodyPr/>
                    <a:lstStyle/>
                    <a:p>
                      <a:r>
                        <a:rPr lang="nl-NL" sz="1300" dirty="0"/>
                        <a:t>90 jaar of ouder, doch jonger dan 95 jaar is, </a:t>
                      </a:r>
                    </a:p>
                  </a:txBody>
                  <a:tcPr marL="63990" marR="63990" marT="31995" marB="31995" anchor="ctr">
                    <a:lnL>
                      <a:noFill/>
                    </a:lnL>
                    <a:lnR>
                      <a:noFill/>
                    </a:lnR>
                    <a:lnT>
                      <a:noFill/>
                    </a:lnT>
                    <a:lnB>
                      <a:noFill/>
                    </a:lnB>
                  </a:tcPr>
                </a:tc>
                <a:extLst>
                  <a:ext uri="{0D108BD9-81ED-4DB2-BD59-A6C34878D82A}">
                    <a16:rowId xmlns:a16="http://schemas.microsoft.com/office/drawing/2014/main" xmlns="" val="2637622328"/>
                  </a:ext>
                </a:extLst>
              </a:tr>
              <a:tr h="255961">
                <a:tc>
                  <a:txBody>
                    <a:bodyPr/>
                    <a:lstStyle/>
                    <a:p>
                      <a:r>
                        <a:rPr lang="nl-NL" sz="1300" dirty="0"/>
                        <a:t>1,</a:t>
                      </a:r>
                    </a:p>
                  </a:txBody>
                  <a:tcPr marL="63990" marR="63990" marT="31995" marB="31995" anchor="ctr">
                    <a:lnL>
                      <a:noFill/>
                    </a:lnL>
                    <a:lnR>
                      <a:noFill/>
                    </a:lnR>
                    <a:lnT>
                      <a:noFill/>
                    </a:lnT>
                    <a:lnB>
                      <a:noFill/>
                    </a:lnB>
                  </a:tcPr>
                </a:tc>
                <a:tc>
                  <a:txBody>
                    <a:bodyPr/>
                    <a:lstStyle/>
                    <a:p>
                      <a:r>
                        <a:rPr lang="nl-NL" sz="1300" dirty="0"/>
                        <a:t>95 jaar of ouder is.</a:t>
                      </a:r>
                    </a:p>
                  </a:txBody>
                  <a:tcPr marL="63990" marR="63990" marT="31995" marB="31995" anchor="ctr">
                    <a:lnL>
                      <a:noFill/>
                    </a:lnL>
                    <a:lnR>
                      <a:noFill/>
                    </a:lnR>
                    <a:lnT>
                      <a:noFill/>
                    </a:lnT>
                    <a:lnB>
                      <a:noFill/>
                    </a:lnB>
                  </a:tcPr>
                </a:tc>
                <a:extLst>
                  <a:ext uri="{0D108BD9-81ED-4DB2-BD59-A6C34878D82A}">
                    <a16:rowId xmlns:a16="http://schemas.microsoft.com/office/drawing/2014/main" xmlns="" val="3340924236"/>
                  </a:ext>
                </a:extLst>
              </a:tr>
            </a:tbl>
          </a:graphicData>
        </a:graphic>
      </p:graphicFrame>
    </p:spTree>
    <p:extLst>
      <p:ext uri="{BB962C8B-B14F-4D97-AF65-F5344CB8AC3E}">
        <p14:creationId xmlns:p14="http://schemas.microsoft.com/office/powerpoint/2010/main" val="1238066031"/>
      </p:ext>
    </p:extLst>
  </p:cSld>
  <p:clrMapOvr>
    <a:masterClrMapping/>
  </p:clrMapOvr>
</p:sld>
</file>

<file path=ppt/theme/theme1.xml><?xml version="1.0" encoding="utf-8"?>
<a:theme xmlns:a="http://schemas.openxmlformats.org/drawingml/2006/main" name="Dividend">
  <a:themeElements>
    <a:clrScheme name="Aangepast 44">
      <a:dk1>
        <a:sysClr val="windowText" lastClr="000000"/>
      </a:dk1>
      <a:lt1>
        <a:sysClr val="window" lastClr="FFFFFF"/>
      </a:lt1>
      <a:dk2>
        <a:srgbClr val="455F51"/>
      </a:dk2>
      <a:lt2>
        <a:srgbClr val="E3DED1"/>
      </a:lt2>
      <a:accent1>
        <a:srgbClr val="C00000"/>
      </a:accent1>
      <a:accent2>
        <a:srgbClr val="7B7B7B"/>
      </a:accent2>
      <a:accent3>
        <a:srgbClr val="C00000"/>
      </a:accent3>
      <a:accent4>
        <a:srgbClr val="C00000"/>
      </a:accent4>
      <a:accent5>
        <a:srgbClr val="4AB5C4"/>
      </a:accent5>
      <a:accent6>
        <a:srgbClr val="0989B1"/>
      </a:accent6>
      <a:hlink>
        <a:srgbClr val="D90000"/>
      </a:hlink>
      <a:folHlink>
        <a:srgbClr val="BA6906"/>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66F1C100-1D2B-4BEA-AD01-C4F230B3B965}"/>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24</TotalTime>
  <Words>1748</Words>
  <Application>Microsoft Office PowerPoint</Application>
  <PresentationFormat>Custom</PresentationFormat>
  <Paragraphs>258</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Dividend</vt:lpstr>
      <vt:lpstr>Fiscale aspecten en faciliteiten van Onroerend Goed in Nederland</vt:lpstr>
      <vt:lpstr>Indeling</vt:lpstr>
      <vt:lpstr>Inkomstenbelastingheffing Verschillende mogelijkheden</vt:lpstr>
      <vt:lpstr>Box 3: welke onroerende zaken?</vt:lpstr>
      <vt:lpstr>Hoe wordt het inkomen uit deze onroerende zaken in box 3 bepaald?</vt:lpstr>
      <vt:lpstr>Maar hoe wordt de waarde van onroerende zaken bepaald?</vt:lpstr>
      <vt:lpstr>Waardering van verhuurde woningen (artikel 17a Uitvoeringsbesluit inkomstenbelasting 2001) Bij een jaarlijkse huur van (in % Woz-waarde):</vt:lpstr>
      <vt:lpstr>Bij vruchtgebruik van de onroerende zaak</vt:lpstr>
      <vt:lpstr>Tabel vruchtgebruik Afhankelijk van leeftijd man </vt:lpstr>
      <vt:lpstr>Echter: wat box 3 lijkt is niet altijd box 3</vt:lpstr>
      <vt:lpstr>Artikel 3.91 lid 1 letter c Wet IB 2001</vt:lpstr>
      <vt:lpstr>Maar een pand kan ook ondernemingsvermogen zijn </vt:lpstr>
      <vt:lpstr>Vraag is wanneer is er sprake van een gemengd pand?</vt:lpstr>
      <vt:lpstr>Maar in deze gevallen op basis van jurisprudentie splitsbaar: </vt:lpstr>
      <vt:lpstr>Koppelaankopen</vt:lpstr>
      <vt:lpstr>Meer jurisprudentie</vt:lpstr>
      <vt:lpstr>Hoe verloopt nu aftrek in IB</vt:lpstr>
      <vt:lpstr>Geen ondernemingsvermogen ook TBS mogelijk</vt:lpstr>
      <vt:lpstr>Maar er is niet alleen sprake van inkomstenbelasting heffing</vt:lpstr>
      <vt:lpstr>Maar ook:</vt:lpstr>
      <vt:lpstr>Knelpunten</vt:lpstr>
      <vt:lpstr>Slot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Fiscale aspecten en faciliteiten van Onroerend Goed in Nederland</dc:title>
  <dc:creator>Elsbeth van den Brink</dc:creator>
  <cp:lastModifiedBy>elke)</cp:lastModifiedBy>
  <cp:revision>6</cp:revision>
  <dcterms:created xsi:type="dcterms:W3CDTF">2019-03-18T18:42:23Z</dcterms:created>
  <dcterms:modified xsi:type="dcterms:W3CDTF">2019-03-19T10:06:42Z</dcterms:modified>
</cp:coreProperties>
</file>