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28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lisa van de Poll" initials="MvdP" lastIdx="1" clrIdx="0">
    <p:extLst>
      <p:ext uri="{19B8F6BF-5375-455C-9EA6-DF929625EA0E}">
        <p15:presenceInfo xmlns:p15="http://schemas.microsoft.com/office/powerpoint/2012/main" userId="e0185cb54ff6bc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D7E4"/>
    <a:srgbClr val="FBE7E1"/>
    <a:srgbClr val="151D37"/>
    <a:srgbClr val="E05329"/>
    <a:srgbClr val="34A0BA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94"/>
    <p:restoredTop sz="94647"/>
  </p:normalViewPr>
  <p:slideViewPr>
    <p:cSldViewPr snapToGrid="0" snapToObjects="1">
      <p:cViewPr varScale="1">
        <p:scale>
          <a:sx n="116" d="100"/>
          <a:sy n="116" d="100"/>
        </p:scale>
        <p:origin x="1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B95DD-8D23-4837-9FFB-866B6D98CA37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934BD-5420-4FFD-9E82-94B5DA55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78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76D22AC6-E1F9-9D42-850A-6FE256A147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52102"/>
            <a:ext cx="6889750" cy="580589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2B0CCA7-C719-9646-BE9D-940DD201A4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6162A87-4DF9-484F-8AFF-328C0E22F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2966" y="2196789"/>
            <a:ext cx="4773650" cy="1516567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2966" y="3914078"/>
            <a:ext cx="4773650" cy="1293541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46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797" y="2072744"/>
            <a:ext cx="9578897" cy="3768300"/>
          </a:xfrm>
        </p:spPr>
        <p:txBody>
          <a:bodyPr/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27-02-20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8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C0AF574-6D75-9946-B430-8133733B9A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18EBAF-B2D0-3349-8656-E565426F0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40B2BDE-AA48-E84E-8539-EA010F2A9E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1239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27-02-20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67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59BB052-4EC4-FA46-8F1F-D2FC1226D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27-02-20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7982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27-02-20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371"/>
            <a:ext cx="6096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9">
            <a:extLst>
              <a:ext uri="{FF2B5EF4-FFF2-40B4-BE49-F238E27FC236}">
                <a16:creationId xmlns:a16="http://schemas.microsoft.com/office/drawing/2014/main" id="{57C5724E-377B-444E-8D47-8BFBE12EC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4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603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27-02-20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371"/>
            <a:ext cx="12192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tekst 19">
            <a:extLst>
              <a:ext uri="{FF2B5EF4-FFF2-40B4-BE49-F238E27FC236}">
                <a16:creationId xmlns:a16="http://schemas.microsoft.com/office/drawing/2014/main" id="{539964F3-3192-0043-8D3A-2CB4E88840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2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D55B978D-5DBE-A045-9B5A-DCFE654B9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032" y="447495"/>
            <a:ext cx="1627378" cy="245800"/>
          </a:xfrm>
          <a:blipFill>
            <a:blip r:embed="rId3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536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27-02-20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AD79582F-1E1D-BE43-A115-10EEF4471D0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268413" y="2071688"/>
            <a:ext cx="9647237" cy="392906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4264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1239" y="1268441"/>
            <a:ext cx="8057956" cy="55718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1239" y="2118166"/>
            <a:ext cx="9643687" cy="37501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0E137427-91FE-8F4E-8389-AD4B23A28155}" type="datetimeFigureOut">
              <a:rPr lang="nl-NL" smtClean="0"/>
              <a:pPr/>
              <a:t>27-02-20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892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  <p:sldLayoutId id="2147483669" r:id="rId6"/>
    <p:sldLayoutId id="214748367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151D37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 baseline="0">
          <a:solidFill>
            <a:srgbClr val="151D37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strichtuniversity.nl/education/master/master-science-sustainability-science-policy/why-this-programme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aAex3YTfLY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nl/url?sa=i&amp;rct=j&amp;q=&amp;esrc=s&amp;source=images&amp;cd=&amp;cad=rja&amp;uact=8&amp;ved=0ahUKEwizyLnelPzVAhXImLQKHXDHAu4QjRwIBw&amp;url=http://www.ecoticias.com/co2/135957/Rankin-de-los-paises-mas-contaminados-del-mundo&amp;psig=AFQjCNHN9Kf809rYqSK6qqVQ4qsowTtKGg&amp;ust=1504086390591907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hyperlink" Target="http://www.google.nl/url?sa=i&amp;rct=j&amp;q=&amp;esrc=s&amp;source=images&amp;cd=&amp;cad=rja&amp;uact=8&amp;ved=0ahUKEwjs6bLKlfzVAhWIZ1AKHYJ2ARwQjRwIBw&amp;url=http://blogs.ei.columbia.edu/2015/12/15/a-guide-to-understanding-the-paris-climate-accord-and-its-implications/&amp;psig=AFQjCNHe_iEjjetBKK4jpVDFrgrT5Qg5AQ&amp;ust=1504086635038725" TargetMode="Externa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40186-42D1-0C49-9BE4-A3B38CD58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7219" y="2196789"/>
            <a:ext cx="5189034" cy="1516567"/>
          </a:xfrm>
        </p:spPr>
        <p:txBody>
          <a:bodyPr>
            <a:noAutofit/>
          </a:bodyPr>
          <a:lstStyle/>
          <a:p>
            <a:pPr algn="ctr"/>
            <a:r>
              <a:rPr lang="en-US" sz="4200" dirty="0" smtClean="0"/>
              <a:t>MSc Sustainability Science, Policy, and Society</a:t>
            </a:r>
            <a:endParaRPr lang="nl-NL" sz="40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B445C6-14CC-8D44-BA0D-43CF4B74E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4911" y="3713356"/>
            <a:ext cx="4773650" cy="1293541"/>
          </a:xfrm>
        </p:spPr>
        <p:txBody>
          <a:bodyPr>
            <a:normAutofit/>
          </a:bodyPr>
          <a:lstStyle/>
          <a:p>
            <a:pPr algn="ctr"/>
            <a:r>
              <a:rPr lang="fr-FR" sz="2200" dirty="0"/>
              <a:t/>
            </a:r>
            <a:br>
              <a:rPr lang="fr-FR" sz="2200" dirty="0"/>
            </a:br>
            <a:r>
              <a:rPr lang="fr-FR" sz="2200" dirty="0"/>
              <a:t>Maastricht </a:t>
            </a:r>
            <a:r>
              <a:rPr lang="fr-FR" sz="2200" dirty="0" err="1"/>
              <a:t>University</a:t>
            </a:r>
            <a:r>
              <a:rPr lang="fr-FR" sz="2200" dirty="0"/>
              <a:t>, </a:t>
            </a:r>
            <a:r>
              <a:rPr lang="fr-FR" sz="2200" dirty="0" err="1"/>
              <a:t>School</a:t>
            </a:r>
            <a:r>
              <a:rPr lang="fr-FR" sz="2200" dirty="0"/>
              <a:t> of Business and </a:t>
            </a:r>
            <a:r>
              <a:rPr lang="fr-FR" sz="2200" dirty="0" err="1"/>
              <a:t>Economics</a:t>
            </a:r>
            <a:endParaRPr lang="nl-NL" sz="2200" dirty="0"/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27B445C6-14CC-8D44-BA0D-43CF4B74EE7A}"/>
              </a:ext>
            </a:extLst>
          </p:cNvPr>
          <p:cNvSpPr txBox="1">
            <a:spLocks/>
          </p:cNvSpPr>
          <p:nvPr/>
        </p:nvSpPr>
        <p:spPr>
          <a:xfrm>
            <a:off x="7094911" y="5564459"/>
            <a:ext cx="4773650" cy="12935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151D3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000" b="1" dirty="0" smtClean="0"/>
              <a:t>Ron </a:t>
            </a:r>
            <a:r>
              <a:rPr lang="nl-NL" altLang="en-US" sz="2000" b="1" dirty="0" err="1"/>
              <a:t>Cörvers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14472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99364" y="871443"/>
            <a:ext cx="8050213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4200" dirty="0" smtClean="0">
                <a:solidFill>
                  <a:schemeClr val="tx1"/>
                </a:solidFill>
                <a:ea typeface="Arial Unicode MS" pitchFamily="34" charset="-128"/>
                <a:cs typeface="Calibri" panose="020F0502020204030204" pitchFamily="34" charset="0"/>
              </a:rPr>
              <a:t>Courses &amp; Curriculum (60 ECTS)</a:t>
            </a:r>
            <a:endParaRPr lang="nl-NL" altLang="nl-NL" sz="4200" dirty="0" smtClean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2036833" y="2071688"/>
            <a:ext cx="8407400" cy="708025"/>
          </a:xfrm>
          <a:prstGeom prst="rect">
            <a:avLst/>
          </a:prstGeom>
          <a:solidFill>
            <a:srgbClr val="E05329"/>
          </a:solidFill>
          <a:ln w="12700">
            <a:solidFill>
              <a:srgbClr val="9FD7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nl-NL" altLang="en-US" sz="2000">
                <a:solidFill>
                  <a:srgbClr val="FFFFFF"/>
                </a:solidFill>
              </a:rPr>
              <a:t>Sustainable Development (5)</a:t>
            </a:r>
            <a:endParaRPr lang="nl-NL" altLang="en-US" sz="2000" i="1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nl-NL" altLang="en-US" sz="2000">
                <a:solidFill>
                  <a:srgbClr val="FFFFFF"/>
                </a:solidFill>
              </a:rPr>
              <a:t>Sustainability Science (5)</a:t>
            </a:r>
            <a:r>
              <a:rPr lang="nl-NL" altLang="en-US" sz="2000" i="1">
                <a:solidFill>
                  <a:srgbClr val="FFFFFF"/>
                </a:solidFill>
              </a:rPr>
              <a:t>      </a:t>
            </a:r>
            <a:endParaRPr lang="en-US" altLang="en-US" sz="2000" i="1">
              <a:solidFill>
                <a:srgbClr val="FFFFFF"/>
              </a:solidFill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2036833" y="4983448"/>
            <a:ext cx="8389938" cy="1016000"/>
          </a:xfrm>
          <a:prstGeom prst="rect">
            <a:avLst/>
          </a:prstGeom>
          <a:solidFill>
            <a:srgbClr val="E05329"/>
          </a:solidFill>
          <a:ln w="12700">
            <a:solidFill>
              <a:srgbClr val="9FD7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nl-NL" altLang="en-US" sz="2000">
                <a:solidFill>
                  <a:srgbClr val="FFFFFF"/>
                </a:solidFill>
              </a:rPr>
              <a:t>Research Approaches and Methods (2)</a:t>
            </a:r>
          </a:p>
          <a:p>
            <a:pPr eaLnBrk="1" hangingPunct="1">
              <a:spcBef>
                <a:spcPct val="0"/>
              </a:spcBef>
            </a:pPr>
            <a:r>
              <a:rPr lang="nl-NL" altLang="en-US" sz="2000">
                <a:solidFill>
                  <a:srgbClr val="FFFFFF"/>
                </a:solidFill>
              </a:rPr>
              <a:t>Thesis Research Proposal (3) </a:t>
            </a:r>
          </a:p>
          <a:p>
            <a:pPr eaLnBrk="1" hangingPunct="1">
              <a:spcBef>
                <a:spcPct val="0"/>
              </a:spcBef>
            </a:pPr>
            <a:r>
              <a:rPr lang="nl-NL" altLang="en-US" sz="2000">
                <a:solidFill>
                  <a:srgbClr val="FFFFFF"/>
                </a:solidFill>
              </a:rPr>
              <a:t>Master Thesis (15) </a:t>
            </a:r>
            <a:endParaRPr lang="en-US" altLang="en-US" sz="2000" i="1">
              <a:solidFill>
                <a:srgbClr val="FFFFFF"/>
              </a:solidFill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2036833" y="2836958"/>
            <a:ext cx="8407400" cy="1016000"/>
          </a:xfrm>
          <a:prstGeom prst="rect">
            <a:avLst/>
          </a:prstGeom>
          <a:solidFill>
            <a:srgbClr val="E05329"/>
          </a:solidFill>
          <a:ln w="12700">
            <a:solidFill>
              <a:srgbClr val="9FD7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nl-NL" altLang="en-US" sz="2000">
                <a:solidFill>
                  <a:srgbClr val="FFFFFF"/>
                </a:solidFill>
              </a:rPr>
              <a:t>Governance for Sustainable Development (5)</a:t>
            </a:r>
          </a:p>
          <a:p>
            <a:pPr eaLnBrk="1" hangingPunct="1">
              <a:spcBef>
                <a:spcPct val="0"/>
              </a:spcBef>
            </a:pPr>
            <a:r>
              <a:rPr lang="nl-NL" altLang="en-US" sz="2000">
                <a:solidFill>
                  <a:srgbClr val="FFFFFF"/>
                </a:solidFill>
              </a:rPr>
              <a:t>Innovation for Sustainable Development (5)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FFFFFF"/>
                </a:solidFill>
              </a:rPr>
              <a:t>Sustainability, Law and the Environment (5)</a:t>
            </a:r>
          </a:p>
        </p:txBody>
      </p:sp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2036833" y="3910203"/>
            <a:ext cx="8407400" cy="1016000"/>
          </a:xfrm>
          <a:prstGeom prst="rect">
            <a:avLst/>
          </a:prstGeom>
          <a:solidFill>
            <a:srgbClr val="E05329"/>
          </a:solidFill>
          <a:ln w="12700">
            <a:solidFill>
              <a:srgbClr val="9FD7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2000">
                <a:solidFill>
                  <a:srgbClr val="FFFFFF"/>
                </a:solidFill>
              </a:rPr>
              <a:t>Methodology for Sustainability Assessment (5)</a:t>
            </a:r>
          </a:p>
          <a:p>
            <a:pPr eaLnBrk="1" hangingPunct="1">
              <a:spcBef>
                <a:spcPct val="0"/>
              </a:spcBef>
            </a:pPr>
            <a:r>
              <a:rPr lang="nl-NL" altLang="en-US" sz="2000">
                <a:solidFill>
                  <a:srgbClr val="FFFFFF"/>
                </a:solidFill>
              </a:rPr>
              <a:t>Sustainability Assessment Skills (4)</a:t>
            </a:r>
          </a:p>
          <a:p>
            <a:pPr eaLnBrk="1" hangingPunct="1">
              <a:spcBef>
                <a:spcPct val="0"/>
              </a:spcBef>
            </a:pPr>
            <a:r>
              <a:rPr lang="nl-NL" altLang="en-US" sz="2000">
                <a:solidFill>
                  <a:srgbClr val="FFFFFF"/>
                </a:solidFill>
              </a:rPr>
              <a:t>Integrated  Sustainability Project (5)</a:t>
            </a:r>
            <a:r>
              <a:rPr lang="nl-NL" altLang="en-US" sz="2000" i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7" name="TextBox 20"/>
          <p:cNvSpPr txBox="1">
            <a:spLocks noChangeArrowheads="1"/>
          </p:cNvSpPr>
          <p:nvPr/>
        </p:nvSpPr>
        <p:spPr bwMode="auto">
          <a:xfrm>
            <a:off x="2036833" y="1614393"/>
            <a:ext cx="8407400" cy="400050"/>
          </a:xfrm>
          <a:prstGeom prst="rect">
            <a:avLst/>
          </a:prstGeom>
          <a:solidFill>
            <a:srgbClr val="E05329"/>
          </a:solidFill>
          <a:ln w="12700">
            <a:solidFill>
              <a:srgbClr val="9FD7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nl-NL" altLang="en-US" sz="2000">
                <a:solidFill>
                  <a:srgbClr val="FFFFFF"/>
                </a:solidFill>
              </a:rPr>
              <a:t>Problem Based Learning &amp; Academic skills (1)</a:t>
            </a:r>
          </a:p>
        </p:txBody>
      </p:sp>
    </p:spTree>
    <p:extLst>
      <p:ext uri="{BB962C8B-B14F-4D97-AF65-F5344CB8AC3E}">
        <p14:creationId xmlns:p14="http://schemas.microsoft.com/office/powerpoint/2010/main" val="425464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831" y="1333358"/>
            <a:ext cx="4732338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99364" y="871443"/>
            <a:ext cx="8050213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4200" dirty="0" smtClean="0">
                <a:solidFill>
                  <a:schemeClr val="tx1"/>
                </a:solidFill>
                <a:ea typeface="Arial Unicode MS" pitchFamily="34" charset="-128"/>
                <a:cs typeface="Calibri" panose="020F0502020204030204" pitchFamily="34" charset="0"/>
              </a:rPr>
              <a:t>Focus and Scope</a:t>
            </a:r>
            <a:endParaRPr lang="nl-NL" altLang="nl-NL" sz="4200" dirty="0" smtClean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9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99364" y="871443"/>
            <a:ext cx="8722057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4200" dirty="0" smtClean="0">
                <a:solidFill>
                  <a:schemeClr val="tx1"/>
                </a:solidFill>
                <a:ea typeface="Arial Unicode MS" pitchFamily="34" charset="-128"/>
                <a:cs typeface="Calibri" panose="020F0502020204030204" pitchFamily="34" charset="0"/>
              </a:rPr>
              <a:t>Integrated Sustainability Project (ISP)</a:t>
            </a:r>
            <a:endParaRPr lang="nl-NL" altLang="nl-NL" sz="4200" dirty="0" smtClean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531" y="4747146"/>
            <a:ext cx="3166281" cy="211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99364" y="1668296"/>
            <a:ext cx="10605448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001C3D"/>
                </a:solidFill>
                <a:latin typeface="Verdana" panose="020B0604030504040204" pitchFamily="34" charset="0"/>
                <a:ea typeface="Arial Unicode MS" pitchFamily="34" charset="-128"/>
              </a:defRPr>
            </a:lvl1pPr>
            <a:lvl2pPr marL="742950" indent="-285750">
              <a:defRPr sz="3200">
                <a:solidFill>
                  <a:srgbClr val="001C3D"/>
                </a:solidFill>
                <a:latin typeface="Verdana" panose="020B0604030504040204" pitchFamily="34" charset="0"/>
                <a:ea typeface="Arial Unicode MS" pitchFamily="34" charset="-128"/>
              </a:defRPr>
            </a:lvl2pPr>
            <a:lvl3pPr marL="1143000" indent="-228600">
              <a:defRPr sz="3200">
                <a:solidFill>
                  <a:srgbClr val="001C3D"/>
                </a:solidFill>
                <a:latin typeface="Verdana" panose="020B0604030504040204" pitchFamily="34" charset="0"/>
                <a:ea typeface="Arial Unicode MS" pitchFamily="34" charset="-128"/>
              </a:defRPr>
            </a:lvl3pPr>
            <a:lvl4pPr marL="1600200" indent="-228600">
              <a:defRPr sz="3200">
                <a:solidFill>
                  <a:srgbClr val="001C3D"/>
                </a:solidFill>
                <a:latin typeface="Verdana" panose="020B0604030504040204" pitchFamily="34" charset="0"/>
                <a:ea typeface="Arial Unicode MS" pitchFamily="34" charset="-128"/>
              </a:defRPr>
            </a:lvl4pPr>
            <a:lvl5pPr marL="2057400" indent="-228600">
              <a:defRPr sz="3200">
                <a:solidFill>
                  <a:srgbClr val="001C3D"/>
                </a:solidFill>
                <a:latin typeface="Verdana" panose="020B060403050404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anose="020B060403050404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anose="020B060403050404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anose="020B060403050404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anose="020B0604030504040204" pitchFamily="34" charset="0"/>
                <a:ea typeface="Arial Unicode MS" pitchFamily="34" charset="-128"/>
              </a:defRPr>
            </a:lvl9pPr>
          </a:lstStyle>
          <a:p>
            <a:r>
              <a:rPr lang="en-US" alt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 ISP, students work in small teams on </a:t>
            </a:r>
            <a:r>
              <a:rPr lang="en-US" alt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real-world sustainability problems </a:t>
            </a:r>
            <a:r>
              <a:rPr lang="en-US" alt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commissioned by </a:t>
            </a:r>
            <a:r>
              <a:rPr lang="en-US" alt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external stakeholders </a:t>
            </a:r>
            <a:r>
              <a:rPr lang="en-US" alt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and conduct an </a:t>
            </a:r>
            <a:r>
              <a:rPr lang="en-US" alt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assessment</a:t>
            </a:r>
            <a:r>
              <a:rPr lang="en-US" alt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, which include an integrated analysis of the problem, identification and assessment of solution options, and formulation of recommendations for the client</a:t>
            </a:r>
          </a:p>
          <a:p>
            <a:endParaRPr lang="en-US" alt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Overview ISP’s 2012-2018</a:t>
            </a:r>
          </a:p>
          <a:p>
            <a:r>
              <a:rPr lang="en-US" altLang="en-US" sz="2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https://www.maastrichtuniversity.nl/education/master/master-science-sustainability-science-policy/why-this-programme</a:t>
            </a:r>
            <a:r>
              <a:rPr lang="en-US" alt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alt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33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3" y="797922"/>
            <a:ext cx="7133174" cy="590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15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99364" y="871443"/>
            <a:ext cx="8722057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4200" dirty="0" smtClean="0">
                <a:solidFill>
                  <a:schemeClr val="tx1"/>
                </a:solidFill>
                <a:ea typeface="Arial Unicode MS" pitchFamily="34" charset="-128"/>
                <a:cs typeface="Calibri" panose="020F0502020204030204" pitchFamily="34" charset="0"/>
              </a:rPr>
              <a:t>Serious game</a:t>
            </a:r>
            <a:endParaRPr lang="nl-NL" altLang="nl-NL" sz="4200" dirty="0" smtClean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35209"/>
            <a:ext cx="82296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94430" y="3982872"/>
            <a:ext cx="920314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001C3D"/>
                </a:solidFill>
                <a:latin typeface="Verdana" panose="020B0604030504040204" pitchFamily="34" charset="0"/>
                <a:ea typeface="Arial Unicode MS" pitchFamily="34" charset="-128"/>
              </a:defRPr>
            </a:lvl1pPr>
            <a:lvl2pPr marL="742950" indent="-285750">
              <a:defRPr sz="3200">
                <a:solidFill>
                  <a:srgbClr val="001C3D"/>
                </a:solidFill>
                <a:latin typeface="Verdana" panose="020B0604030504040204" pitchFamily="34" charset="0"/>
                <a:ea typeface="Arial Unicode MS" pitchFamily="34" charset="-128"/>
              </a:defRPr>
            </a:lvl2pPr>
            <a:lvl3pPr marL="1143000" indent="-228600">
              <a:defRPr sz="3200">
                <a:solidFill>
                  <a:srgbClr val="001C3D"/>
                </a:solidFill>
                <a:latin typeface="Verdana" panose="020B0604030504040204" pitchFamily="34" charset="0"/>
                <a:ea typeface="Arial Unicode MS" pitchFamily="34" charset="-128"/>
              </a:defRPr>
            </a:lvl3pPr>
            <a:lvl4pPr marL="1600200" indent="-228600">
              <a:defRPr sz="3200">
                <a:solidFill>
                  <a:srgbClr val="001C3D"/>
                </a:solidFill>
                <a:latin typeface="Verdana" panose="020B0604030504040204" pitchFamily="34" charset="0"/>
                <a:ea typeface="Arial Unicode MS" pitchFamily="34" charset="-128"/>
              </a:defRPr>
            </a:lvl4pPr>
            <a:lvl5pPr marL="2057400" indent="-228600">
              <a:defRPr sz="3200">
                <a:solidFill>
                  <a:srgbClr val="001C3D"/>
                </a:solidFill>
                <a:latin typeface="Verdana" panose="020B060403050404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anose="020B060403050404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anose="020B060403050404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anose="020B060403050404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anose="020B0604030504040204" pitchFamily="34" charset="0"/>
                <a:ea typeface="Arial Unicode MS" pitchFamily="34" charset="-128"/>
              </a:defRPr>
            </a:lvl9pPr>
          </a:lstStyle>
          <a:p>
            <a:pPr algn="ctr"/>
            <a:r>
              <a:rPr lang="en-US" alt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 the serious game Conquest for Paradise, students (and staff) experience the </a:t>
            </a:r>
            <a:r>
              <a:rPr lang="en-US" alt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complexity of the energy transition </a:t>
            </a:r>
            <a:r>
              <a:rPr lang="en-US" alt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 a </a:t>
            </a:r>
            <a:r>
              <a:rPr lang="en-US" alt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global context </a:t>
            </a:r>
            <a:r>
              <a:rPr lang="en-US" alt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from the perspective of </a:t>
            </a:r>
            <a:r>
              <a:rPr lang="en-US" alt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various stakeholders </a:t>
            </a:r>
            <a:r>
              <a:rPr lang="en-US" alt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and the impact of their </a:t>
            </a:r>
            <a:r>
              <a:rPr lang="en-US" altLang="en-US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decisions</a:t>
            </a:r>
            <a:endParaRPr lang="en-US" alt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alt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en-US" sz="2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https://www.youtube.com/watch?v=AaAex3YTfLY</a:t>
            </a:r>
            <a:r>
              <a:rPr lang="en-US" alt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542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99364" y="871443"/>
            <a:ext cx="8722057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4200" dirty="0" smtClean="0">
                <a:solidFill>
                  <a:schemeClr val="tx1"/>
                </a:solidFill>
                <a:ea typeface="Arial Unicode MS" pitchFamily="34" charset="-128"/>
                <a:cs typeface="Calibri" panose="020F0502020204030204" pitchFamily="34" charset="0"/>
              </a:rPr>
              <a:t>Teaching &amp; Learning activities</a:t>
            </a:r>
            <a:endParaRPr lang="nl-NL" altLang="nl-NL" sz="4200" dirty="0" smtClean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58421" y="1652516"/>
            <a:ext cx="7343634" cy="2971800"/>
          </a:xfrm>
          <a:prstGeom prst="rect">
            <a:avLst/>
          </a:prstGeom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5621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19812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1-year </a:t>
            </a:r>
            <a:r>
              <a:rPr lang="en-US" altLang="nl-NL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alt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fully taught in English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Problem-based Learning (PBL)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nternational</a:t>
            </a:r>
            <a:r>
              <a:rPr lang="en-US" alt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multidisciplinary student group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mall-scale </a:t>
            </a:r>
            <a:r>
              <a:rPr lang="en-US" alt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teaching and learning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hematic </a:t>
            </a:r>
            <a:r>
              <a:rPr lang="en-US" alt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courses focusing on sustainable development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nl-NL" alt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nl-NL" alt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esearch </a:t>
            </a:r>
            <a:r>
              <a:rPr lang="nl-NL" alt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project </a:t>
            </a:r>
            <a:r>
              <a:rPr lang="nl-NL" altLang="nl-NL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nl-NL" alt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real </a:t>
            </a:r>
            <a:r>
              <a:rPr lang="nl-NL" altLang="nl-NL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clients</a:t>
            </a:r>
            <a:r>
              <a:rPr lang="nl-NL" alt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nl-NL" altLang="nl-NL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Integrated</a:t>
            </a:r>
            <a:r>
              <a:rPr lang="nl-NL" alt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Sustainability Project)</a:t>
            </a:r>
            <a:endParaRPr lang="en-US" altLang="nl-NL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nl-NL" altLang="nl-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nl-NL" altLang="nl-NL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eekly</a:t>
            </a:r>
            <a:r>
              <a:rPr lang="nl-NL" alt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10-12 </a:t>
            </a:r>
            <a:r>
              <a:rPr lang="nl-NL" altLang="nl-NL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hrs</a:t>
            </a:r>
            <a:r>
              <a:rPr lang="nl-NL" alt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classes, 28-30 </a:t>
            </a:r>
            <a:r>
              <a:rPr lang="nl-NL" altLang="nl-NL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hrs</a:t>
            </a:r>
            <a:r>
              <a:rPr lang="nl-NL" alt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group</a:t>
            </a:r>
            <a:r>
              <a:rPr lang="nl-NL" alt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nl-NL" alt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nl-NL" altLang="nl-NL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individual</a:t>
            </a:r>
            <a:endParaRPr lang="nl-NL" altLang="nl-NL" sz="2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J:\FHS_ICIS\General\ICIS Photo's\Master students 2013-2014\2014 02 21 tutorialgroup\ICIS_H4A58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055" y="4039600"/>
            <a:ext cx="3825635" cy="255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J:\FHS_ICIS\General\ICIS Photo's\Master students 2012-2013\Icis_H4A79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056" y="1488743"/>
            <a:ext cx="3825635" cy="255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34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99364" y="871443"/>
            <a:ext cx="8722057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4200" dirty="0" smtClean="0">
                <a:solidFill>
                  <a:schemeClr val="tx1"/>
                </a:solidFill>
                <a:ea typeface="Arial Unicode MS" pitchFamily="34" charset="-128"/>
                <a:cs typeface="Calibri" panose="020F0502020204030204" pitchFamily="34" charset="0"/>
              </a:rPr>
              <a:t>International, multidisciplinary classroom</a:t>
            </a:r>
            <a:endParaRPr lang="nl-NL" altLang="nl-NL" sz="4200" dirty="0" smtClean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20808"/>
              </p:ext>
            </p:extLst>
          </p:nvPr>
        </p:nvGraphicFramePr>
        <p:xfrm>
          <a:off x="3123741" y="1665028"/>
          <a:ext cx="6611660" cy="5040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2332">
                  <a:extLst>
                    <a:ext uri="{9D8B030D-6E8A-4147-A177-3AD203B41FA5}">
                      <a16:colId xmlns:a16="http://schemas.microsoft.com/office/drawing/2014/main" val="1812456555"/>
                    </a:ext>
                  </a:extLst>
                </a:gridCol>
                <a:gridCol w="1322332">
                  <a:extLst>
                    <a:ext uri="{9D8B030D-6E8A-4147-A177-3AD203B41FA5}">
                      <a16:colId xmlns:a16="http://schemas.microsoft.com/office/drawing/2014/main" val="1417902063"/>
                    </a:ext>
                  </a:extLst>
                </a:gridCol>
                <a:gridCol w="1322332">
                  <a:extLst>
                    <a:ext uri="{9D8B030D-6E8A-4147-A177-3AD203B41FA5}">
                      <a16:colId xmlns:a16="http://schemas.microsoft.com/office/drawing/2014/main" val="1465425972"/>
                    </a:ext>
                  </a:extLst>
                </a:gridCol>
                <a:gridCol w="1322332">
                  <a:extLst>
                    <a:ext uri="{9D8B030D-6E8A-4147-A177-3AD203B41FA5}">
                      <a16:colId xmlns:a16="http://schemas.microsoft.com/office/drawing/2014/main" val="3579273923"/>
                    </a:ext>
                  </a:extLst>
                </a:gridCol>
                <a:gridCol w="1322332">
                  <a:extLst>
                    <a:ext uri="{9D8B030D-6E8A-4147-A177-3AD203B41FA5}">
                      <a16:colId xmlns:a16="http://schemas.microsoft.com/office/drawing/2014/main" val="1764616960"/>
                    </a:ext>
                  </a:extLst>
                </a:gridCol>
              </a:tblGrid>
              <a:tr h="846231">
                <a:tc>
                  <a:txBody>
                    <a:bodyPr/>
                    <a:lstStyle/>
                    <a:p>
                      <a:pPr algn="ctr"/>
                      <a:r>
                        <a:rPr lang="nl-NL" sz="1400" b="1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Academic</a:t>
                      </a:r>
                      <a:r>
                        <a:rPr lang="nl-NL" sz="14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nl-NL" sz="1400" b="1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  <a:r>
                        <a:rPr lang="nl-NL" sz="1400" b="1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ear</a:t>
                      </a:r>
                      <a:endParaRPr lang="nl-NL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E053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 </a:t>
                      </a:r>
                      <a:r>
                        <a:rPr lang="nl-NL" sz="1400" b="1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</a:t>
                      </a:r>
                      <a:r>
                        <a:rPr lang="nl-NL" sz="14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</a:t>
                      </a:r>
                    </a:p>
                    <a:p>
                      <a:pPr algn="ctr"/>
                      <a:r>
                        <a:rPr lang="nl-NL" sz="1400" b="1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nl-NL" sz="1400" b="1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tudents</a:t>
                      </a:r>
                      <a:endParaRPr lang="nl-NL" sz="14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E053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NL</a:t>
                      </a:r>
                    </a:p>
                    <a:p>
                      <a:pPr algn="ctr"/>
                      <a:r>
                        <a:rPr lang="nl-NL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Dutch</a:t>
                      </a:r>
                      <a:r>
                        <a:rPr lang="nl-NL" sz="14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nl-NL" sz="1400" b="1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students</a:t>
                      </a:r>
                      <a:endParaRPr lang="nl-NL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E053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1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Other</a:t>
                      </a:r>
                      <a:r>
                        <a:rPr lang="nl-NL" sz="14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nl-NL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European </a:t>
                      </a:r>
                      <a:r>
                        <a:rPr lang="nl-NL" sz="1400" b="1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students</a:t>
                      </a:r>
                      <a:endParaRPr lang="nl-NL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E053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</a:t>
                      </a:r>
                      <a:r>
                        <a:rPr lang="nl-NL" sz="14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nl-NL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European </a:t>
                      </a:r>
                      <a:r>
                        <a:rPr lang="nl-NL" sz="1400" b="1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students</a:t>
                      </a:r>
                      <a:endParaRPr lang="nl-NL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E053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387779"/>
                  </a:ext>
                </a:extLst>
              </a:tr>
              <a:tr h="381304"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2011/12</a:t>
                      </a: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nl-NL" sz="1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766599"/>
                  </a:ext>
                </a:extLst>
              </a:tr>
              <a:tr h="381304"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2012/13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nl-NL" sz="1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390669"/>
                  </a:ext>
                </a:extLst>
              </a:tr>
              <a:tr h="381304"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2013/14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nl-NL" sz="1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588485"/>
                  </a:ext>
                </a:extLst>
              </a:tr>
              <a:tr h="381304"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2014/15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nl-NL" sz="1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937316"/>
                  </a:ext>
                </a:extLst>
              </a:tr>
              <a:tr h="381304"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2015/16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  <a:endParaRPr lang="nl-NL" sz="1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402998"/>
                  </a:ext>
                </a:extLst>
              </a:tr>
              <a:tr h="381304"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2016/17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  <a:endParaRPr lang="nl-NL" sz="1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781763"/>
                  </a:ext>
                </a:extLst>
              </a:tr>
              <a:tr h="381304"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2017/18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</a:t>
                      </a:r>
                      <a:endParaRPr lang="nl-NL" sz="1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414412"/>
                  </a:ext>
                </a:extLst>
              </a:tr>
              <a:tr h="381304"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2018/19</a:t>
                      </a:r>
                      <a:endParaRPr lang="nl-NL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  <a:endParaRPr lang="nl-N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9</a:t>
                      </a: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  <a:endParaRPr lang="nl-NL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036121"/>
                  </a:ext>
                </a:extLst>
              </a:tr>
              <a:tr h="381304"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2019/20</a:t>
                      </a:r>
                      <a:endParaRPr lang="nl-NL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  <a:endParaRPr lang="nl-N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 </a:t>
                      </a:r>
                      <a:endParaRPr lang="nl-NL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78554" marR="78554" marT="39299" marB="39299">
                    <a:solidFill>
                      <a:srgbClr val="FBE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695175"/>
                  </a:ext>
                </a:extLst>
              </a:tr>
              <a:tr h="381304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77" marB="39277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314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77" marB="39277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77" marB="39277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193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77" marB="39277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77" marB="39277">
                    <a:solidFill>
                      <a:srgbClr val="FBE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281721"/>
                  </a:ext>
                </a:extLst>
              </a:tr>
              <a:tr h="381304">
                <a:tc>
                  <a:txBody>
                    <a:bodyPr/>
                    <a:lstStyle/>
                    <a:p>
                      <a:pPr algn="r"/>
                      <a:endParaRPr 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77" marB="39277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151D3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</a:t>
                      </a:r>
                      <a:endParaRPr lang="en-US" sz="1400" b="1" dirty="0">
                        <a:solidFill>
                          <a:srgbClr val="151D3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77" marB="39277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151D3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</a:t>
                      </a:r>
                      <a:endParaRPr lang="en-US" sz="1400" b="1" dirty="0">
                        <a:solidFill>
                          <a:srgbClr val="151D3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77" marB="39277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151D3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61,5%</a:t>
                      </a:r>
                      <a:endParaRPr lang="en-US" sz="1400" b="1" dirty="0">
                        <a:solidFill>
                          <a:srgbClr val="151D3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77" marB="39277">
                    <a:solidFill>
                      <a:srgbClr val="FB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151D3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18,5%</a:t>
                      </a:r>
                      <a:endParaRPr lang="en-US" sz="1400" b="1" dirty="0">
                        <a:solidFill>
                          <a:srgbClr val="151D3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54" marR="78554" marT="39277" marB="39277">
                    <a:solidFill>
                      <a:srgbClr val="FBE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1143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581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99364" y="871443"/>
            <a:ext cx="8722057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4200" dirty="0" smtClean="0">
                <a:solidFill>
                  <a:schemeClr val="tx1"/>
                </a:solidFill>
                <a:ea typeface="Arial Unicode MS" pitchFamily="34" charset="-128"/>
                <a:cs typeface="Calibri" panose="020F0502020204030204" pitchFamily="34" charset="0"/>
              </a:rPr>
              <a:t>Career </a:t>
            </a:r>
            <a:r>
              <a:rPr lang="en-US" altLang="nl-NL" sz="4200" dirty="0" smtClean="0">
                <a:solidFill>
                  <a:schemeClr val="tx1"/>
                </a:solidFill>
                <a:ea typeface="Arial Unicode MS" pitchFamily="34" charset="-128"/>
                <a:cs typeface="Calibri" panose="020F0502020204030204" pitchFamily="34" charset="0"/>
              </a:rPr>
              <a:t>prospective</a:t>
            </a:r>
            <a:endParaRPr lang="nl-NL" altLang="nl-NL" sz="4200" dirty="0" smtClean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09683" y="1555276"/>
            <a:ext cx="3698543" cy="4327478"/>
          </a:xfrm>
          <a:prstGeom prst="rect">
            <a:avLst/>
          </a:prstGeom>
          <a:solidFill>
            <a:srgbClr val="FBE7E1"/>
          </a:solidFill>
          <a:ln>
            <a:noFill/>
          </a:ln>
          <a:extLst/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1C3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1C3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1C3D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1C3D"/>
                </a:solidFill>
                <a:latin typeface="+mn-lt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GB" sz="22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en-GB" sz="22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ustainability </a:t>
            </a:r>
            <a:r>
              <a:rPr lang="en-GB" sz="22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professional</a:t>
            </a:r>
            <a:r>
              <a:rPr lang="en-GB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, e.g.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dvisor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nalyst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onsultant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GB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ecturer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GB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anager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olicymaker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esearcher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rainer</a:t>
            </a:r>
            <a:endParaRPr lang="en-GB" sz="22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PhD candidate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nl-NL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nl-NL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tc.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503459" y="0"/>
            <a:ext cx="6688541" cy="6858000"/>
          </a:xfrm>
          <a:prstGeom prst="rect">
            <a:avLst/>
          </a:prstGeom>
          <a:solidFill>
            <a:srgbClr val="9FD7E4"/>
          </a:solidFill>
          <a:ln>
            <a:noFill/>
          </a:ln>
          <a:extLst/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1C3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1C3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1C3D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1C3D"/>
                </a:solidFill>
                <a:latin typeface="+mn-lt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22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  <a:r>
              <a:rPr lang="nl-NL" sz="22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2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employers</a:t>
            </a:r>
            <a:endParaRPr lang="en-GB" sz="2200" b="1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Amnesty </a:t>
            </a:r>
            <a:r>
              <a:rPr lang="en-GB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International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Columbus </a:t>
            </a:r>
            <a:r>
              <a:rPr lang="en-GB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Earth </a:t>
            </a:r>
            <a:r>
              <a:rPr lang="en-GB" sz="22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Center</a:t>
            </a:r>
            <a:endParaRPr lang="en-GB" sz="2200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Cradle2Cradle Innovation </a:t>
            </a:r>
            <a:r>
              <a:rPr lang="en-GB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Institute </a:t>
            </a:r>
            <a:r>
              <a:rPr lang="en-GB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Europe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de-DE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CSR Europe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de-DE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Deutsche </a:t>
            </a:r>
            <a:r>
              <a:rPr lang="de-DE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Gesellschaft für Internationale </a:t>
            </a:r>
            <a:r>
              <a:rPr lang="de-DE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Zusammenarbeit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Ernst </a:t>
            </a:r>
            <a:r>
              <a:rPr lang="en-GB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GB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Young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European </a:t>
            </a:r>
            <a:r>
              <a:rPr lang="en-GB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Environment </a:t>
            </a:r>
            <a:r>
              <a:rPr lang="en-GB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Agency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General Electric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Green Trust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nl-NL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KPMG</a:t>
            </a:r>
            <a:endParaRPr lang="nl-NL" sz="22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nl-NL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Siemens</a:t>
            </a:r>
            <a:endParaRPr lang="nl-NL" sz="22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nl-NL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Tata </a:t>
            </a:r>
            <a:r>
              <a:rPr lang="nl-NL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Consultancy </a:t>
            </a:r>
            <a:r>
              <a:rPr lang="nl-NL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Services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nl-NL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Universities (Aalborg, Charleston, UM, etc.)</a:t>
            </a:r>
            <a:endParaRPr lang="en-GB" sz="2200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nl-NL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WWF </a:t>
            </a:r>
            <a:r>
              <a:rPr lang="nl-NL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European policy </a:t>
            </a:r>
            <a:r>
              <a:rPr lang="nl-NL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office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nl-NL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42695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el 2">
            <a:extLst>
              <a:ext uri="{FF2B5EF4-FFF2-40B4-BE49-F238E27FC236}">
                <a16:creationId xmlns:a16="http://schemas.microsoft.com/office/drawing/2014/main" id="{7A612449-D88D-40E6-A327-E10504842B3C}"/>
              </a:ext>
            </a:extLst>
          </p:cNvPr>
          <p:cNvSpPr txBox="1">
            <a:spLocks/>
          </p:cNvSpPr>
          <p:nvPr/>
        </p:nvSpPr>
        <p:spPr>
          <a:xfrm>
            <a:off x="3457595" y="1611846"/>
            <a:ext cx="5276810" cy="11450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400" b="0" i="1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Questions?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2" y="2966114"/>
            <a:ext cx="88423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el 2">
            <a:extLst>
              <a:ext uri="{FF2B5EF4-FFF2-40B4-BE49-F238E27FC236}">
                <a16:creationId xmlns:a16="http://schemas.microsoft.com/office/drawing/2014/main" id="{7A612449-D88D-40E6-A327-E10504842B3C}"/>
              </a:ext>
            </a:extLst>
          </p:cNvPr>
          <p:cNvSpPr txBox="1">
            <a:spLocks/>
          </p:cNvSpPr>
          <p:nvPr/>
        </p:nvSpPr>
        <p:spPr>
          <a:xfrm>
            <a:off x="3533794" y="6110351"/>
            <a:ext cx="5124410" cy="57250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nl-NL" sz="4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http://www.maastrichtuniversity.nl/masterssp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400" b="0" i="1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94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34" y="1263293"/>
            <a:ext cx="247332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66" y="2881960"/>
            <a:ext cx="49911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Ghbrundtl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759" y="1667069"/>
            <a:ext cx="2027237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8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3" b="5115"/>
          <a:stretch/>
        </p:blipFill>
        <p:spPr bwMode="auto">
          <a:xfrm>
            <a:off x="0" y="-13648"/>
            <a:ext cx="12456367" cy="689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74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" t="19255" r="224" b="5074"/>
          <a:stretch/>
        </p:blipFill>
        <p:spPr bwMode="auto">
          <a:xfrm>
            <a:off x="0" y="-13648"/>
            <a:ext cx="12192000" cy="691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8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783" y="674214"/>
            <a:ext cx="8856663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66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99364" y="871443"/>
            <a:ext cx="8050213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4200" dirty="0" smtClean="0">
                <a:solidFill>
                  <a:schemeClr val="tx1"/>
                </a:solidFill>
                <a:ea typeface="Arial Unicode MS" pitchFamily="34" charset="-128"/>
                <a:cs typeface="Calibri" panose="020F0502020204030204" pitchFamily="34" charset="0"/>
              </a:rPr>
              <a:t>Worldwide interdependencies </a:t>
            </a:r>
            <a:r>
              <a:rPr lang="en-US" altLang="nl-NL" sz="4200" dirty="0" smtClean="0">
                <a:solidFill>
                  <a:schemeClr val="accent2"/>
                </a:solidFill>
                <a:cs typeface="Calibri" panose="020F0502020204030204" pitchFamily="34" charset="0"/>
              </a:rPr>
              <a:t/>
            </a:r>
            <a:br>
              <a:rPr lang="en-US" altLang="nl-NL" sz="4200" dirty="0" smtClean="0">
                <a:solidFill>
                  <a:schemeClr val="accent2"/>
                </a:solidFill>
                <a:cs typeface="Calibri" panose="020F0502020204030204" pitchFamily="34" charset="0"/>
              </a:rPr>
            </a:br>
            <a:endParaRPr lang="nl-NL" altLang="nl-NL" sz="4200" dirty="0" smtClean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90181" y="1812013"/>
            <a:ext cx="6978294" cy="9038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rgbClr val="151D3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nl-NL" sz="2800" dirty="0">
                <a:ea typeface="Arial Unicode MS" panose="020B0604020202020204" pitchFamily="34" charset="-128"/>
                <a:cs typeface="Calibri" panose="020F0502020204030204" pitchFamily="34" charset="0"/>
              </a:rPr>
              <a:t>E</a:t>
            </a:r>
            <a:r>
              <a:rPr lang="en-US" altLang="nl-NL" sz="2800" dirty="0" smtClean="0">
                <a:ea typeface="Arial Unicode MS" panose="020B0604020202020204" pitchFamily="34" charset="-128"/>
                <a:cs typeface="Calibri" panose="020F0502020204030204" pitchFamily="34" charset="0"/>
              </a:rPr>
              <a:t>cological </a:t>
            </a:r>
            <a:r>
              <a:rPr lang="en-US" altLang="nl-NL" sz="2800" dirty="0" smtClean="0">
                <a:ea typeface="Arial Unicode MS" panose="020B0604020202020204" pitchFamily="34" charset="-128"/>
                <a:cs typeface="Calibri" panose="020F0502020204030204" pitchFamily="34" charset="0"/>
              </a:rPr>
              <a:t>interdependencies </a:t>
            </a:r>
            <a:r>
              <a:rPr lang="en-US" altLang="nl-NL" sz="2800" dirty="0" smtClean="0">
                <a:ea typeface="Arial Unicode MS" panose="020B0604020202020204" pitchFamily="34" charset="-128"/>
                <a:cs typeface="Calibri" panose="020F0502020204030204" pitchFamily="34" charset="0"/>
              </a:rPr>
              <a:t>(ecosystem services, life support systems, nature, etc.)</a:t>
            </a:r>
          </a:p>
          <a:p>
            <a:pPr>
              <a:defRPr/>
            </a:pPr>
            <a:endParaRPr lang="en-US" altLang="nl-NL" sz="2800" dirty="0" smtClean="0"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nl-NL" sz="2800" dirty="0" smtClean="0"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>
              <a:defRPr/>
            </a:pPr>
            <a:endParaRPr lang="en-US" altLang="nl-NL" sz="2800" dirty="0" smtClean="0"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en-US" altLang="nl-NL" sz="2800" dirty="0" smtClean="0"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99364" y="5055366"/>
            <a:ext cx="6978294" cy="100647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nl-NL" sz="2800" dirty="0" smtClean="0">
                <a:solidFill>
                  <a:srgbClr val="001C3D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Political </a:t>
            </a:r>
            <a:r>
              <a:rPr lang="en-US" altLang="nl-NL" sz="2800" dirty="0" smtClean="0">
                <a:solidFill>
                  <a:srgbClr val="001C3D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interdependencies (nation </a:t>
            </a:r>
            <a:r>
              <a:rPr lang="en-US" altLang="nl-NL" sz="2800" dirty="0" smtClean="0">
                <a:solidFill>
                  <a:srgbClr val="001C3D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states, </a:t>
            </a:r>
            <a:r>
              <a:rPr lang="en-US" altLang="nl-NL" sz="2800" dirty="0">
                <a:solidFill>
                  <a:srgbClr val="001C3D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/>
            </a:r>
            <a:br>
              <a:rPr lang="en-US" altLang="nl-NL" sz="2800" dirty="0">
                <a:solidFill>
                  <a:srgbClr val="001C3D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</a:br>
            <a:r>
              <a:rPr lang="en-US" altLang="nl-NL" sz="2800" dirty="0" smtClean="0">
                <a:solidFill>
                  <a:srgbClr val="001C3D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EU</a:t>
            </a:r>
            <a:r>
              <a:rPr lang="en-US" altLang="nl-NL" sz="2800" dirty="0" smtClean="0">
                <a:solidFill>
                  <a:srgbClr val="001C3D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, UN, WTO, NATO, etc.)</a:t>
            </a: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altLang="nl-NL" sz="2800" dirty="0" smtClean="0">
              <a:solidFill>
                <a:srgbClr val="001C3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99364" y="3169018"/>
            <a:ext cx="6419485" cy="143510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nl-NL" sz="2800" dirty="0" smtClean="0">
                <a:solidFill>
                  <a:srgbClr val="001C3D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Economic </a:t>
            </a:r>
            <a:r>
              <a:rPr lang="en-US" altLang="nl-NL" sz="2800" dirty="0" smtClean="0">
                <a:solidFill>
                  <a:srgbClr val="001C3D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interdependencies </a:t>
            </a:r>
            <a:r>
              <a:rPr lang="en-US" altLang="nl-NL" sz="2800" dirty="0" smtClean="0">
                <a:solidFill>
                  <a:srgbClr val="001C3D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(global markets, international trade, supply/value chains, etc.)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nl-NL" sz="2800" dirty="0" smtClean="0">
              <a:solidFill>
                <a:srgbClr val="001C3D"/>
              </a:solidFill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pic>
        <p:nvPicPr>
          <p:cNvPr id="6" name="Picture 2" descr="Gerelateerde afbeeldi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475" y="1424687"/>
            <a:ext cx="2857500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Afbeeldingsresultaat voor maersk contai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475" y="3119197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fbeeldingsresultaat voor paris climate agreement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475" y="4786720"/>
            <a:ext cx="2855912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43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20" descr="ea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56" y="0"/>
            <a:ext cx="9280525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11"/>
          <p:cNvSpPr>
            <a:spLocks noChangeShapeType="1"/>
          </p:cNvSpPr>
          <p:nvPr/>
        </p:nvSpPr>
        <p:spPr bwMode="auto">
          <a:xfrm flipH="1" flipV="1">
            <a:off x="4289781" y="3371850"/>
            <a:ext cx="3810000" cy="0"/>
          </a:xfrm>
          <a:prstGeom prst="line">
            <a:avLst/>
          </a:prstGeom>
          <a:noFill/>
          <a:ln w="76200">
            <a:solidFill>
              <a:srgbClr val="E05329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6118581" y="1543050"/>
            <a:ext cx="0" cy="3581400"/>
          </a:xfrm>
          <a:prstGeom prst="line">
            <a:avLst/>
          </a:prstGeom>
          <a:noFill/>
          <a:ln w="76200">
            <a:solidFill>
              <a:srgbClr val="E05329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4899381" y="1009650"/>
            <a:ext cx="2425700" cy="457200"/>
          </a:xfrm>
          <a:prstGeom prst="rect">
            <a:avLst/>
          </a:prstGeom>
          <a:solidFill>
            <a:srgbClr val="E05329"/>
          </a:solidFill>
          <a:ln>
            <a:solidFill>
              <a:srgbClr val="C00000"/>
            </a:solidFill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  <a:defRPr/>
            </a:pPr>
            <a:r>
              <a:rPr lang="nl-NL" altLang="en-US" sz="2400" b="1" dirty="0" smtClean="0">
                <a:solidFill>
                  <a:srgbClr val="FFFFFF"/>
                </a:solidFill>
                <a:latin typeface="Arial Unicode MS" pitchFamily="34" charset="-128"/>
                <a:cs typeface="Times New Roman" pitchFamily="18" charset="0"/>
              </a:rPr>
              <a:t>‘Global North</a:t>
            </a:r>
            <a:r>
              <a:rPr lang="nl-NL" altLang="en-US" sz="2400" b="1" dirty="0">
                <a:solidFill>
                  <a:srgbClr val="FFFFFF"/>
                </a:solidFill>
                <a:latin typeface="Arial Unicode MS" pitchFamily="34" charset="-128"/>
                <a:cs typeface="Times New Roman" pitchFamily="18" charset="0"/>
              </a:rPr>
              <a:t>’</a:t>
            </a:r>
            <a:endParaRPr lang="en-US" altLang="en-US" sz="2400" b="1" dirty="0">
              <a:solidFill>
                <a:srgbClr val="FFFFFF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4975581" y="5276850"/>
            <a:ext cx="2349500" cy="457200"/>
          </a:xfrm>
          <a:prstGeom prst="rect">
            <a:avLst/>
          </a:prstGeom>
          <a:solidFill>
            <a:srgbClr val="E05329"/>
          </a:solidFill>
          <a:ln>
            <a:solidFill>
              <a:srgbClr val="C00000"/>
            </a:solidFill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  <a:defRPr/>
            </a:pPr>
            <a:r>
              <a:rPr lang="nl-NL" altLang="en-US" sz="2400" b="1" dirty="0" smtClean="0">
                <a:solidFill>
                  <a:srgbClr val="FFFFFF"/>
                </a:solidFill>
                <a:latin typeface="Arial Unicode MS" pitchFamily="34" charset="-128"/>
                <a:cs typeface="Times New Roman" pitchFamily="18" charset="0"/>
              </a:rPr>
              <a:t>‘Global South</a:t>
            </a:r>
            <a:r>
              <a:rPr lang="nl-NL" altLang="en-US" sz="2400" b="1" dirty="0">
                <a:solidFill>
                  <a:srgbClr val="FFFFFF"/>
                </a:solidFill>
                <a:latin typeface="Arial Unicode MS" pitchFamily="34" charset="-128"/>
                <a:cs typeface="Times New Roman" pitchFamily="18" charset="0"/>
              </a:rPr>
              <a:t>’</a:t>
            </a:r>
            <a:endParaRPr lang="en-US" altLang="en-US" sz="2400" b="1" dirty="0">
              <a:solidFill>
                <a:srgbClr val="FFFFFF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8180744" y="3143250"/>
            <a:ext cx="2128837" cy="457200"/>
          </a:xfrm>
          <a:prstGeom prst="rect">
            <a:avLst/>
          </a:prstGeom>
          <a:solidFill>
            <a:srgbClr val="34A0BA"/>
          </a:solidFill>
          <a:ln>
            <a:solidFill>
              <a:srgbClr val="34A0BA"/>
            </a:solidFill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 Unicode MS" pitchFamily="34" charset="-128"/>
                <a:cs typeface="Times New Roman" pitchFamily="18" charset="0"/>
              </a:rPr>
              <a:t>Development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2156181" y="3143250"/>
            <a:ext cx="2128838" cy="457200"/>
          </a:xfrm>
          <a:prstGeom prst="rect">
            <a:avLst/>
          </a:prstGeom>
          <a:solidFill>
            <a:srgbClr val="34A0BA"/>
          </a:solidFill>
          <a:ln>
            <a:solidFill>
              <a:srgbClr val="34A0BA"/>
            </a:solidFill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 Unicode MS" pitchFamily="34" charset="-128"/>
                <a:cs typeface="Times New Roman" pitchFamily="18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368986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99364" y="871443"/>
            <a:ext cx="8050213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4200" dirty="0" smtClean="0">
                <a:solidFill>
                  <a:schemeClr val="tx1"/>
                </a:solidFill>
                <a:ea typeface="Arial Unicode MS" pitchFamily="34" charset="-128"/>
                <a:cs typeface="Calibri" panose="020F0502020204030204" pitchFamily="34" charset="0"/>
              </a:rPr>
              <a:t>Sustainable Development =</a:t>
            </a:r>
          </a:p>
          <a:p>
            <a:r>
              <a:rPr lang="en-US" altLang="nl-NL" sz="4200" dirty="0" smtClean="0">
                <a:solidFill>
                  <a:schemeClr val="tx1"/>
                </a:solidFill>
                <a:ea typeface="Arial Unicode MS" pitchFamily="34" charset="-128"/>
                <a:cs typeface="Calibri" panose="020F0502020204030204" pitchFamily="34" charset="0"/>
              </a:rPr>
              <a:t>Complex &amp; Normative</a:t>
            </a:r>
            <a:endParaRPr lang="nl-NL" altLang="nl-NL" sz="4200" dirty="0" smtClean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pic>
        <p:nvPicPr>
          <p:cNvPr id="3" name="Picture 8" descr="https://encrypted-tbn3.gstatic.com/images?q=tbn:ANd9GcTlSnIwJVqUpizbWenEu6eWwm-9K3DpMfTtGXpuH9MtinybOxD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394" y="3085815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https://encrypted-tbn1.gstatic.com/images?q=tbn:ANd9GcSaybxpaTXXIYuIZjJ02RPkgI64PSi3ZKQ-KEr0JovD5pj3cl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11" y="4686015"/>
            <a:ext cx="26479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https://encrypted-tbn1.gstatic.com/images?q=tbn:ANd9GcRW7kKBV_gQMAO_eW9isH6rZFds0-YQEu2NLleRpcfmBS33fhOfC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80" y="3058828"/>
            <a:ext cx="3048000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https://encrypted-tbn1.gstatic.com/images?q=tbn:ANd9GcTXe81bUy0SM1vFlXYMqm895Tu_gqBSZ4apoPkGmKiS11TSrrlb3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489" y="1658049"/>
            <a:ext cx="2655887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https://encrypted-tbn3.gstatic.com/images?q=tbn:ANd9GcQOU_oEPW09sVmZCQ8imKdg9B4N9uxXnsCSA8GPbC69KMXKpu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532" y="5216430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99364" y="2231931"/>
            <a:ext cx="8050213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2800" b="0" dirty="0" smtClean="0">
                <a:solidFill>
                  <a:schemeClr val="tx1"/>
                </a:solidFill>
                <a:ea typeface="Arial Unicode MS" pitchFamily="34" charset="-128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nl-NL" sz="2800" b="0" dirty="0" smtClean="0">
                <a:solidFill>
                  <a:schemeClr val="tx1"/>
                </a:solidFill>
                <a:ea typeface="Arial Unicode MS" pitchFamily="34" charset="-128"/>
                <a:cs typeface="Calibri" panose="020F0502020204030204" pitchFamily="34" charset="0"/>
              </a:rPr>
              <a:t>Integrative approaches</a:t>
            </a:r>
          </a:p>
        </p:txBody>
      </p:sp>
    </p:spTree>
    <p:extLst>
      <p:ext uri="{BB962C8B-B14F-4D97-AF65-F5344CB8AC3E}">
        <p14:creationId xmlns:p14="http://schemas.microsoft.com/office/powerpoint/2010/main" val="354210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99364" y="871443"/>
            <a:ext cx="8050213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4200" dirty="0" smtClean="0">
                <a:solidFill>
                  <a:schemeClr val="tx1"/>
                </a:solidFill>
                <a:ea typeface="Arial Unicode MS" pitchFamily="34" charset="-128"/>
                <a:cs typeface="Calibri" panose="020F0502020204030204" pitchFamily="34" charset="0"/>
              </a:rPr>
              <a:t>MSc Sustainability Science, Policy, and Society</a:t>
            </a:r>
            <a:endParaRPr lang="nl-NL" altLang="nl-NL" sz="4200" dirty="0" smtClean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909" y="1442943"/>
            <a:ext cx="5062182" cy="502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32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84E10"/>
      </a:accent2>
      <a:accent3>
        <a:srgbClr val="E8D7D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erdana Bold-Verdana">
      <a:majorFont>
        <a:latin typeface="Verdana Bold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-GTEM-template" id="{9F9D0604-00A4-4348-9E97-F2825FDF5DB5}" vid="{5CC98AE1-18B4-904F-90D7-9615E3EAF1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1884</TotalTime>
  <Words>462</Words>
  <Application>Microsoft Office PowerPoint</Application>
  <PresentationFormat>Widescreen</PresentationFormat>
  <Paragraphs>140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MS PGothic</vt:lpstr>
      <vt:lpstr>Arial</vt:lpstr>
      <vt:lpstr>Arial Unicode MS</vt:lpstr>
      <vt:lpstr>Calibri</vt:lpstr>
      <vt:lpstr>Times New Roman</vt:lpstr>
      <vt:lpstr>Verdana</vt:lpstr>
      <vt:lpstr>Wingdings</vt:lpstr>
      <vt:lpstr>Kantoorthema</vt:lpstr>
      <vt:lpstr>MSc Sustainability Science, Policy, and Society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Toolkit</dc:title>
  <dc:creator>Guy Borghouts</dc:creator>
  <cp:lastModifiedBy>Giansante Germano (EFB)</cp:lastModifiedBy>
  <cp:revision>80</cp:revision>
  <dcterms:created xsi:type="dcterms:W3CDTF">2018-12-05T12:39:01Z</dcterms:created>
  <dcterms:modified xsi:type="dcterms:W3CDTF">2020-02-27T12:57:44Z</dcterms:modified>
</cp:coreProperties>
</file>