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1" r:id="rId2"/>
  </p:sldMasterIdLst>
  <p:notesMasterIdLst>
    <p:notesMasterId r:id="rId31"/>
  </p:notesMasterIdLst>
  <p:sldIdLst>
    <p:sldId id="256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22" r:id="rId12"/>
    <p:sldId id="323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24" r:id="rId25"/>
    <p:sldId id="325" r:id="rId26"/>
    <p:sldId id="319" r:id="rId27"/>
    <p:sldId id="320" r:id="rId28"/>
    <p:sldId id="321" r:id="rId29"/>
    <p:sldId id="297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lisa van de Poll" initials="MvdP" lastIdx="1" clrIdx="0">
    <p:extLst>
      <p:ext uri="{19B8F6BF-5375-455C-9EA6-DF929625EA0E}">
        <p15:presenceInfo xmlns:p15="http://schemas.microsoft.com/office/powerpoint/2012/main" userId="e0185cb54ff6bc6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D37"/>
    <a:srgbClr val="E05329"/>
    <a:srgbClr val="F2F2F2"/>
    <a:srgbClr val="DB8E6F"/>
    <a:srgbClr val="D89C84"/>
    <a:srgbClr val="DDA893"/>
    <a:srgbClr val="DFAD99"/>
    <a:srgbClr val="9FD7E4"/>
    <a:srgbClr val="43AFC9"/>
    <a:srgbClr val="79C7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94"/>
    <p:restoredTop sz="94647"/>
  </p:normalViewPr>
  <p:slideViewPr>
    <p:cSldViewPr snapToGrid="0" snapToObjects="1">
      <p:cViewPr varScale="1">
        <p:scale>
          <a:sx n="116" d="100"/>
          <a:sy n="116" d="100"/>
        </p:scale>
        <p:origin x="1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0C14CD-E9A0-448E-A242-52ED928FE5C8}" type="doc">
      <dgm:prSet loTypeId="urn:microsoft.com/office/officeart/2016/7/layout/BasicLinearProcessNumbered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EC343CC-ED51-4E7F-8547-0DEE3DB6EB15}">
      <dgm:prSet/>
      <dgm:spPr/>
      <dgm:t>
        <a:bodyPr/>
        <a:lstStyle/>
        <a:p>
          <a:r>
            <a:rPr lang="en-US" dirty="0"/>
            <a:t>Who are you?</a:t>
          </a:r>
        </a:p>
      </dgm:t>
    </dgm:pt>
    <dgm:pt modelId="{E5018271-FC1C-4650-A5C4-A3A520A92C3D}" type="parTrans" cxnId="{C5AF5063-88B1-4930-AD52-2A7D9ACA9285}">
      <dgm:prSet/>
      <dgm:spPr/>
      <dgm:t>
        <a:bodyPr/>
        <a:lstStyle/>
        <a:p>
          <a:endParaRPr lang="en-US"/>
        </a:p>
      </dgm:t>
    </dgm:pt>
    <dgm:pt modelId="{538342EE-A959-4247-ADE0-0A77399D90D5}" type="sibTrans" cxnId="{C5AF5063-88B1-4930-AD52-2A7D9ACA9285}">
      <dgm:prSet phldrT="1" phldr="0"/>
      <dgm:spPr/>
      <dgm:t>
        <a:bodyPr/>
        <a:lstStyle/>
        <a:p>
          <a:r>
            <a:rPr lang="en-US"/>
            <a:t>1</a:t>
          </a:r>
          <a:endParaRPr lang="en-US" dirty="0"/>
        </a:p>
      </dgm:t>
    </dgm:pt>
    <dgm:pt modelId="{60A630B1-4C25-4FF4-AA20-AA46D13104B3}">
      <dgm:prSet/>
      <dgm:spPr/>
      <dgm:t>
        <a:bodyPr/>
        <a:lstStyle/>
        <a:p>
          <a:r>
            <a:rPr lang="en-US" dirty="0"/>
            <a:t>What is sustainable finance?</a:t>
          </a:r>
        </a:p>
      </dgm:t>
    </dgm:pt>
    <dgm:pt modelId="{B49E2D43-E3C2-4367-871C-12AC887E02A9}" type="parTrans" cxnId="{ABA5DAE0-5109-49E6-AE1E-6ED803234515}">
      <dgm:prSet/>
      <dgm:spPr/>
      <dgm:t>
        <a:bodyPr/>
        <a:lstStyle/>
        <a:p>
          <a:endParaRPr lang="en-US"/>
        </a:p>
      </dgm:t>
    </dgm:pt>
    <dgm:pt modelId="{E7FDE6FB-AB12-4323-AD17-7E43348AC995}" type="sibTrans" cxnId="{ABA5DAE0-5109-49E6-AE1E-6ED803234515}">
      <dgm:prSet phldrT="2" phldr="0"/>
      <dgm:spPr/>
      <dgm:t>
        <a:bodyPr/>
        <a:lstStyle/>
        <a:p>
          <a:r>
            <a:rPr lang="en-US"/>
            <a:t>2</a:t>
          </a:r>
          <a:endParaRPr lang="en-US" dirty="0"/>
        </a:p>
      </dgm:t>
    </dgm:pt>
    <dgm:pt modelId="{79CDEE28-F131-4DAB-9956-E3459D8C43E1}">
      <dgm:prSet/>
      <dgm:spPr/>
      <dgm:t>
        <a:bodyPr/>
        <a:lstStyle/>
        <a:p>
          <a:r>
            <a:rPr lang="en-US" dirty="0"/>
            <a:t>Our </a:t>
          </a:r>
          <a:r>
            <a:rPr lang="en-US" dirty="0" err="1"/>
            <a:t>programme</a:t>
          </a:r>
          <a:endParaRPr lang="en-US" dirty="0"/>
        </a:p>
      </dgm:t>
    </dgm:pt>
    <dgm:pt modelId="{AE8E3881-23B5-467E-BCB9-6F0865597E99}" type="parTrans" cxnId="{64DA2CE2-2A05-43CE-BCC2-0FC1CEFA0559}">
      <dgm:prSet/>
      <dgm:spPr/>
      <dgm:t>
        <a:bodyPr/>
        <a:lstStyle/>
        <a:p>
          <a:endParaRPr lang="en-US"/>
        </a:p>
      </dgm:t>
    </dgm:pt>
    <dgm:pt modelId="{CF259168-EE50-43D3-82E2-900A99455F04}" type="sibTrans" cxnId="{64DA2CE2-2A05-43CE-BCC2-0FC1CEFA0559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881D9CE4-D5BC-4F8A-A926-4CCD4FE558AE}">
      <dgm:prSet/>
      <dgm:spPr/>
      <dgm:t>
        <a:bodyPr/>
        <a:lstStyle/>
        <a:p>
          <a:r>
            <a:rPr lang="en-US" dirty="0"/>
            <a:t>What does the future hold?</a:t>
          </a:r>
        </a:p>
      </dgm:t>
    </dgm:pt>
    <dgm:pt modelId="{7D16931E-0974-42E6-91E9-9169CBB9EC37}" type="parTrans" cxnId="{F382045D-6698-41C7-8C40-4053C411C1BD}">
      <dgm:prSet/>
      <dgm:spPr/>
      <dgm:t>
        <a:bodyPr/>
        <a:lstStyle/>
        <a:p>
          <a:endParaRPr lang="en-US"/>
        </a:p>
      </dgm:t>
    </dgm:pt>
    <dgm:pt modelId="{BFEBB2C2-6657-44DA-B97E-F5D778775B0E}" type="sibTrans" cxnId="{F382045D-6698-41C7-8C40-4053C411C1BD}">
      <dgm:prSet phldrT="5" phldr="0"/>
      <dgm:spPr/>
      <dgm:t>
        <a:bodyPr/>
        <a:lstStyle/>
        <a:p>
          <a:r>
            <a:rPr lang="en-US" dirty="0"/>
            <a:t>4</a:t>
          </a:r>
        </a:p>
      </dgm:t>
    </dgm:pt>
    <dgm:pt modelId="{36E57CF1-77A7-4987-87E5-56B44336F6AF}" type="pres">
      <dgm:prSet presAssocID="{C40C14CD-E9A0-448E-A242-52ED928FE5C8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EFB690-E6D9-40CF-BFB7-B860FF3E8522}" type="pres">
      <dgm:prSet presAssocID="{DEC343CC-ED51-4E7F-8547-0DEE3DB6EB15}" presName="compositeNode" presStyleCnt="0">
        <dgm:presLayoutVars>
          <dgm:bulletEnabled val="1"/>
        </dgm:presLayoutVars>
      </dgm:prSet>
      <dgm:spPr/>
    </dgm:pt>
    <dgm:pt modelId="{98D91097-17DA-47EB-B2DB-4D62388B1093}" type="pres">
      <dgm:prSet presAssocID="{DEC343CC-ED51-4E7F-8547-0DEE3DB6EB15}" presName="bgRect" presStyleLbl="bgAccFollowNode1" presStyleIdx="0" presStyleCnt="4"/>
      <dgm:spPr/>
      <dgm:t>
        <a:bodyPr/>
        <a:lstStyle/>
        <a:p>
          <a:endParaRPr lang="en-US"/>
        </a:p>
      </dgm:t>
    </dgm:pt>
    <dgm:pt modelId="{A27FE078-ED67-401B-90FF-F14D62CE06EE}" type="pres">
      <dgm:prSet presAssocID="{538342EE-A959-4247-ADE0-0A77399D90D5}" presName="sibTransNodeCircle" presStyleLbl="alignNode1" presStyleIdx="0" presStyleCnt="8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B4DB92ED-C45B-4C3F-8C8E-7C639F65171B}" type="pres">
      <dgm:prSet presAssocID="{DEC343CC-ED51-4E7F-8547-0DEE3DB6EB15}" presName="bottomLine" presStyleLbl="alignNode1" presStyleIdx="1" presStyleCnt="8">
        <dgm:presLayoutVars/>
      </dgm:prSet>
      <dgm:spPr/>
    </dgm:pt>
    <dgm:pt modelId="{9B4F7835-493D-4268-8844-4A060E29E309}" type="pres">
      <dgm:prSet presAssocID="{DEC343CC-ED51-4E7F-8547-0DEE3DB6EB15}" presName="nodeText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65F59C-9812-4E59-88FA-33A1769C29CD}" type="pres">
      <dgm:prSet presAssocID="{538342EE-A959-4247-ADE0-0A77399D90D5}" presName="sibTrans" presStyleCnt="0"/>
      <dgm:spPr/>
    </dgm:pt>
    <dgm:pt modelId="{408701CA-0344-402E-B8F6-0A0586FAAC7B}" type="pres">
      <dgm:prSet presAssocID="{60A630B1-4C25-4FF4-AA20-AA46D13104B3}" presName="compositeNode" presStyleCnt="0">
        <dgm:presLayoutVars>
          <dgm:bulletEnabled val="1"/>
        </dgm:presLayoutVars>
      </dgm:prSet>
      <dgm:spPr/>
    </dgm:pt>
    <dgm:pt modelId="{A92E1B02-A54B-4752-B018-DF6C4C16EAAE}" type="pres">
      <dgm:prSet presAssocID="{60A630B1-4C25-4FF4-AA20-AA46D13104B3}" presName="bgRect" presStyleLbl="bgAccFollowNode1" presStyleIdx="1" presStyleCnt="4"/>
      <dgm:spPr/>
      <dgm:t>
        <a:bodyPr/>
        <a:lstStyle/>
        <a:p>
          <a:endParaRPr lang="en-US"/>
        </a:p>
      </dgm:t>
    </dgm:pt>
    <dgm:pt modelId="{5E5A95C2-2127-4002-B6C4-14816804AB96}" type="pres">
      <dgm:prSet presAssocID="{E7FDE6FB-AB12-4323-AD17-7E43348AC995}" presName="sibTransNodeCircle" presStyleLbl="alignNode1" presStyleIdx="2" presStyleCnt="8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B9925DEC-131B-426B-94F8-9FABE039608E}" type="pres">
      <dgm:prSet presAssocID="{60A630B1-4C25-4FF4-AA20-AA46D13104B3}" presName="bottomLine" presStyleLbl="alignNode1" presStyleIdx="3" presStyleCnt="8">
        <dgm:presLayoutVars/>
      </dgm:prSet>
      <dgm:spPr/>
    </dgm:pt>
    <dgm:pt modelId="{EA29B162-BFAA-4F25-A3EF-1F82BF61F6AA}" type="pres">
      <dgm:prSet presAssocID="{60A630B1-4C25-4FF4-AA20-AA46D13104B3}" presName="nodeText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C9A0B9-0370-4CB0-BCDB-4DC04ACAAD09}" type="pres">
      <dgm:prSet presAssocID="{E7FDE6FB-AB12-4323-AD17-7E43348AC995}" presName="sibTrans" presStyleCnt="0"/>
      <dgm:spPr/>
    </dgm:pt>
    <dgm:pt modelId="{7EB55336-FF75-48D1-9755-4DBED0D93148}" type="pres">
      <dgm:prSet presAssocID="{79CDEE28-F131-4DAB-9956-E3459D8C43E1}" presName="compositeNode" presStyleCnt="0">
        <dgm:presLayoutVars>
          <dgm:bulletEnabled val="1"/>
        </dgm:presLayoutVars>
      </dgm:prSet>
      <dgm:spPr/>
    </dgm:pt>
    <dgm:pt modelId="{491DEF79-2E33-488F-BE2F-154AC1E37BC2}" type="pres">
      <dgm:prSet presAssocID="{79CDEE28-F131-4DAB-9956-E3459D8C43E1}" presName="bgRect" presStyleLbl="bgAccFollowNode1" presStyleIdx="2" presStyleCnt="4" custLinFactNeighborX="0" custLinFactNeighborY="-28"/>
      <dgm:spPr/>
      <dgm:t>
        <a:bodyPr/>
        <a:lstStyle/>
        <a:p>
          <a:endParaRPr lang="en-US"/>
        </a:p>
      </dgm:t>
    </dgm:pt>
    <dgm:pt modelId="{CC6C40CA-0B70-4B9E-8374-E011819BF70C}" type="pres">
      <dgm:prSet presAssocID="{CF259168-EE50-43D3-82E2-900A99455F04}" presName="sibTransNodeCircle" presStyleLbl="alignNode1" presStyleIdx="4" presStyleCnt="8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43D9AC8A-0E53-4538-BA2C-F4914819D278}" type="pres">
      <dgm:prSet presAssocID="{79CDEE28-F131-4DAB-9956-E3459D8C43E1}" presName="bottomLine" presStyleLbl="alignNode1" presStyleIdx="5" presStyleCnt="8">
        <dgm:presLayoutVars/>
      </dgm:prSet>
      <dgm:spPr/>
    </dgm:pt>
    <dgm:pt modelId="{5DC75BA5-8CC2-4665-862B-5204320F31F6}" type="pres">
      <dgm:prSet presAssocID="{79CDEE28-F131-4DAB-9956-E3459D8C43E1}" presName="nodeText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1A112E-5304-403A-B08B-EB6A2B4526E4}" type="pres">
      <dgm:prSet presAssocID="{CF259168-EE50-43D3-82E2-900A99455F04}" presName="sibTrans" presStyleCnt="0"/>
      <dgm:spPr/>
    </dgm:pt>
    <dgm:pt modelId="{DD5F3ED3-49EE-421F-B633-3B75F554C0B2}" type="pres">
      <dgm:prSet presAssocID="{881D9CE4-D5BC-4F8A-A926-4CCD4FE558AE}" presName="compositeNode" presStyleCnt="0">
        <dgm:presLayoutVars>
          <dgm:bulletEnabled val="1"/>
        </dgm:presLayoutVars>
      </dgm:prSet>
      <dgm:spPr/>
    </dgm:pt>
    <dgm:pt modelId="{FBBE568A-6C1A-43DF-9945-6C8ECB8FEE24}" type="pres">
      <dgm:prSet presAssocID="{881D9CE4-D5BC-4F8A-A926-4CCD4FE558AE}" presName="bgRect" presStyleLbl="bgAccFollowNode1" presStyleIdx="3" presStyleCnt="4"/>
      <dgm:spPr/>
      <dgm:t>
        <a:bodyPr/>
        <a:lstStyle/>
        <a:p>
          <a:endParaRPr lang="en-US"/>
        </a:p>
      </dgm:t>
    </dgm:pt>
    <dgm:pt modelId="{D6445152-7166-4D33-9376-E2EA570E2699}" type="pres">
      <dgm:prSet presAssocID="{BFEBB2C2-6657-44DA-B97E-F5D778775B0E}" presName="sibTransNodeCircle" presStyleLbl="alignNode1" presStyleIdx="6" presStyleCnt="8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7B83546B-2DFA-4645-806A-558C55064BF0}" type="pres">
      <dgm:prSet presAssocID="{881D9CE4-D5BC-4F8A-A926-4CCD4FE558AE}" presName="bottomLine" presStyleLbl="alignNode1" presStyleIdx="7" presStyleCnt="8">
        <dgm:presLayoutVars/>
      </dgm:prSet>
      <dgm:spPr/>
    </dgm:pt>
    <dgm:pt modelId="{9FA45DDD-4194-48FA-9700-9DC02A490892}" type="pres">
      <dgm:prSet presAssocID="{881D9CE4-D5BC-4F8A-A926-4CCD4FE558AE}" presName="nodeText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45E636A-8A37-4946-AF01-C278AD6BC8E5}" type="presOf" srcId="{60A630B1-4C25-4FF4-AA20-AA46D13104B3}" destId="{A92E1B02-A54B-4752-B018-DF6C4C16EAAE}" srcOrd="0" destOrd="0" presId="urn:microsoft.com/office/officeart/2016/7/layout/BasicLinearProcessNumbered"/>
    <dgm:cxn modelId="{72216379-AD9F-4B02-B27D-42E3F746DFD1}" type="presOf" srcId="{C40C14CD-E9A0-448E-A242-52ED928FE5C8}" destId="{36E57CF1-77A7-4987-87E5-56B44336F6AF}" srcOrd="0" destOrd="0" presId="urn:microsoft.com/office/officeart/2016/7/layout/BasicLinearProcessNumbered"/>
    <dgm:cxn modelId="{1D9D95A3-59AA-40A1-AF22-2834B60CCBD1}" type="presOf" srcId="{DEC343CC-ED51-4E7F-8547-0DEE3DB6EB15}" destId="{98D91097-17DA-47EB-B2DB-4D62388B1093}" srcOrd="0" destOrd="0" presId="urn:microsoft.com/office/officeart/2016/7/layout/BasicLinearProcessNumbered"/>
    <dgm:cxn modelId="{C5AF5063-88B1-4930-AD52-2A7D9ACA9285}" srcId="{C40C14CD-E9A0-448E-A242-52ED928FE5C8}" destId="{DEC343CC-ED51-4E7F-8547-0DEE3DB6EB15}" srcOrd="0" destOrd="0" parTransId="{E5018271-FC1C-4650-A5C4-A3A520A92C3D}" sibTransId="{538342EE-A959-4247-ADE0-0A77399D90D5}"/>
    <dgm:cxn modelId="{8611BA39-979D-4D21-A72C-964EFBFEBD09}" type="presOf" srcId="{DEC343CC-ED51-4E7F-8547-0DEE3DB6EB15}" destId="{9B4F7835-493D-4268-8844-4A060E29E309}" srcOrd="1" destOrd="0" presId="urn:microsoft.com/office/officeart/2016/7/layout/BasicLinearProcessNumbered"/>
    <dgm:cxn modelId="{659FBC5B-3821-493A-A8B4-CAF575E9EE9F}" type="presOf" srcId="{79CDEE28-F131-4DAB-9956-E3459D8C43E1}" destId="{491DEF79-2E33-488F-BE2F-154AC1E37BC2}" srcOrd="0" destOrd="0" presId="urn:microsoft.com/office/officeart/2016/7/layout/BasicLinearProcessNumbered"/>
    <dgm:cxn modelId="{F8ACF14B-E7F2-4889-B652-BF4DAF39D718}" type="presOf" srcId="{538342EE-A959-4247-ADE0-0A77399D90D5}" destId="{A27FE078-ED67-401B-90FF-F14D62CE06EE}" srcOrd="0" destOrd="0" presId="urn:microsoft.com/office/officeart/2016/7/layout/BasicLinearProcessNumbered"/>
    <dgm:cxn modelId="{019C4CF2-00EA-4C91-9E12-BD31865CDA9C}" type="presOf" srcId="{CF259168-EE50-43D3-82E2-900A99455F04}" destId="{CC6C40CA-0B70-4B9E-8374-E011819BF70C}" srcOrd="0" destOrd="0" presId="urn:microsoft.com/office/officeart/2016/7/layout/BasicLinearProcessNumbered"/>
    <dgm:cxn modelId="{0618DEF6-9136-4CE0-8575-B627394865C1}" type="presOf" srcId="{881D9CE4-D5BC-4F8A-A926-4CCD4FE558AE}" destId="{FBBE568A-6C1A-43DF-9945-6C8ECB8FEE24}" srcOrd="0" destOrd="0" presId="urn:microsoft.com/office/officeart/2016/7/layout/BasicLinearProcessNumbered"/>
    <dgm:cxn modelId="{26D98F02-039B-49E3-8066-6E1EBFDAEAAF}" type="presOf" srcId="{BFEBB2C2-6657-44DA-B97E-F5D778775B0E}" destId="{D6445152-7166-4D33-9376-E2EA570E2699}" srcOrd="0" destOrd="0" presId="urn:microsoft.com/office/officeart/2016/7/layout/BasicLinearProcessNumbered"/>
    <dgm:cxn modelId="{ABA5DAE0-5109-49E6-AE1E-6ED803234515}" srcId="{C40C14CD-E9A0-448E-A242-52ED928FE5C8}" destId="{60A630B1-4C25-4FF4-AA20-AA46D13104B3}" srcOrd="1" destOrd="0" parTransId="{B49E2D43-E3C2-4367-871C-12AC887E02A9}" sibTransId="{E7FDE6FB-AB12-4323-AD17-7E43348AC995}"/>
    <dgm:cxn modelId="{C2E46433-C8B0-4B1D-9D86-D3262C4D4376}" type="presOf" srcId="{E7FDE6FB-AB12-4323-AD17-7E43348AC995}" destId="{5E5A95C2-2127-4002-B6C4-14816804AB96}" srcOrd="0" destOrd="0" presId="urn:microsoft.com/office/officeart/2016/7/layout/BasicLinearProcessNumbered"/>
    <dgm:cxn modelId="{85A67396-D258-4956-8413-E83BD71ABA87}" type="presOf" srcId="{881D9CE4-D5BC-4F8A-A926-4CCD4FE558AE}" destId="{9FA45DDD-4194-48FA-9700-9DC02A490892}" srcOrd="1" destOrd="0" presId="urn:microsoft.com/office/officeart/2016/7/layout/BasicLinearProcessNumbered"/>
    <dgm:cxn modelId="{F382045D-6698-41C7-8C40-4053C411C1BD}" srcId="{C40C14CD-E9A0-448E-A242-52ED928FE5C8}" destId="{881D9CE4-D5BC-4F8A-A926-4CCD4FE558AE}" srcOrd="3" destOrd="0" parTransId="{7D16931E-0974-42E6-91E9-9169CBB9EC37}" sibTransId="{BFEBB2C2-6657-44DA-B97E-F5D778775B0E}"/>
    <dgm:cxn modelId="{64DA2CE2-2A05-43CE-BCC2-0FC1CEFA0559}" srcId="{C40C14CD-E9A0-448E-A242-52ED928FE5C8}" destId="{79CDEE28-F131-4DAB-9956-E3459D8C43E1}" srcOrd="2" destOrd="0" parTransId="{AE8E3881-23B5-467E-BCB9-6F0865597E99}" sibTransId="{CF259168-EE50-43D3-82E2-900A99455F04}"/>
    <dgm:cxn modelId="{67E7A83C-2F92-48B8-8C55-03AC3121EABF}" type="presOf" srcId="{79CDEE28-F131-4DAB-9956-E3459D8C43E1}" destId="{5DC75BA5-8CC2-4665-862B-5204320F31F6}" srcOrd="1" destOrd="0" presId="urn:microsoft.com/office/officeart/2016/7/layout/BasicLinearProcessNumbered"/>
    <dgm:cxn modelId="{F478F498-D8DF-4471-ACFD-D62BFACB7309}" type="presOf" srcId="{60A630B1-4C25-4FF4-AA20-AA46D13104B3}" destId="{EA29B162-BFAA-4F25-A3EF-1F82BF61F6AA}" srcOrd="1" destOrd="0" presId="urn:microsoft.com/office/officeart/2016/7/layout/BasicLinearProcessNumbered"/>
    <dgm:cxn modelId="{F4B9127C-145E-4595-A003-66E279148343}" type="presParOf" srcId="{36E57CF1-77A7-4987-87E5-56B44336F6AF}" destId="{D1EFB690-E6D9-40CF-BFB7-B860FF3E8522}" srcOrd="0" destOrd="0" presId="urn:microsoft.com/office/officeart/2016/7/layout/BasicLinearProcessNumbered"/>
    <dgm:cxn modelId="{CAAC14FA-05D9-42B3-B3A2-8FBC1D04B4BD}" type="presParOf" srcId="{D1EFB690-E6D9-40CF-BFB7-B860FF3E8522}" destId="{98D91097-17DA-47EB-B2DB-4D62388B1093}" srcOrd="0" destOrd="0" presId="urn:microsoft.com/office/officeart/2016/7/layout/BasicLinearProcessNumbered"/>
    <dgm:cxn modelId="{074524BE-471E-4BDD-88D1-106ACDD6BEC5}" type="presParOf" srcId="{D1EFB690-E6D9-40CF-BFB7-B860FF3E8522}" destId="{A27FE078-ED67-401B-90FF-F14D62CE06EE}" srcOrd="1" destOrd="0" presId="urn:microsoft.com/office/officeart/2016/7/layout/BasicLinearProcessNumbered"/>
    <dgm:cxn modelId="{12B723A6-A6BF-4F5B-81A7-BFB5188087A6}" type="presParOf" srcId="{D1EFB690-E6D9-40CF-BFB7-B860FF3E8522}" destId="{B4DB92ED-C45B-4C3F-8C8E-7C639F65171B}" srcOrd="2" destOrd="0" presId="urn:microsoft.com/office/officeart/2016/7/layout/BasicLinearProcessNumbered"/>
    <dgm:cxn modelId="{48D26F16-666E-4C94-BCB0-479A5879BA32}" type="presParOf" srcId="{D1EFB690-E6D9-40CF-BFB7-B860FF3E8522}" destId="{9B4F7835-493D-4268-8844-4A060E29E309}" srcOrd="3" destOrd="0" presId="urn:microsoft.com/office/officeart/2016/7/layout/BasicLinearProcessNumbered"/>
    <dgm:cxn modelId="{F2F69CFA-98D0-4699-863B-36A1F2BEA974}" type="presParOf" srcId="{36E57CF1-77A7-4987-87E5-56B44336F6AF}" destId="{D765F59C-9812-4E59-88FA-33A1769C29CD}" srcOrd="1" destOrd="0" presId="urn:microsoft.com/office/officeart/2016/7/layout/BasicLinearProcessNumbered"/>
    <dgm:cxn modelId="{82D79134-7809-4BB0-B8AC-AA3084F3B788}" type="presParOf" srcId="{36E57CF1-77A7-4987-87E5-56B44336F6AF}" destId="{408701CA-0344-402E-B8F6-0A0586FAAC7B}" srcOrd="2" destOrd="0" presId="urn:microsoft.com/office/officeart/2016/7/layout/BasicLinearProcessNumbered"/>
    <dgm:cxn modelId="{D0FC72E5-87A9-49F5-9F8A-0E5F104F28FF}" type="presParOf" srcId="{408701CA-0344-402E-B8F6-0A0586FAAC7B}" destId="{A92E1B02-A54B-4752-B018-DF6C4C16EAAE}" srcOrd="0" destOrd="0" presId="urn:microsoft.com/office/officeart/2016/7/layout/BasicLinearProcessNumbered"/>
    <dgm:cxn modelId="{728BD072-5F0A-4CBA-8F65-4CD5F5CEB4F8}" type="presParOf" srcId="{408701CA-0344-402E-B8F6-0A0586FAAC7B}" destId="{5E5A95C2-2127-4002-B6C4-14816804AB96}" srcOrd="1" destOrd="0" presId="urn:microsoft.com/office/officeart/2016/7/layout/BasicLinearProcessNumbered"/>
    <dgm:cxn modelId="{ACEE0FE7-6C41-4D61-BFE9-05A28C08280A}" type="presParOf" srcId="{408701CA-0344-402E-B8F6-0A0586FAAC7B}" destId="{B9925DEC-131B-426B-94F8-9FABE039608E}" srcOrd="2" destOrd="0" presId="urn:microsoft.com/office/officeart/2016/7/layout/BasicLinearProcessNumbered"/>
    <dgm:cxn modelId="{0BF29D6F-8F49-4747-A2E8-00166EC389D1}" type="presParOf" srcId="{408701CA-0344-402E-B8F6-0A0586FAAC7B}" destId="{EA29B162-BFAA-4F25-A3EF-1F82BF61F6AA}" srcOrd="3" destOrd="0" presId="urn:microsoft.com/office/officeart/2016/7/layout/BasicLinearProcessNumbered"/>
    <dgm:cxn modelId="{910BAA73-DF7F-40C1-A758-B44520C63266}" type="presParOf" srcId="{36E57CF1-77A7-4987-87E5-56B44336F6AF}" destId="{77C9A0B9-0370-4CB0-BCDB-4DC04ACAAD09}" srcOrd="3" destOrd="0" presId="urn:microsoft.com/office/officeart/2016/7/layout/BasicLinearProcessNumbered"/>
    <dgm:cxn modelId="{0634FA42-7C57-466A-86D3-B8F03E3133E9}" type="presParOf" srcId="{36E57CF1-77A7-4987-87E5-56B44336F6AF}" destId="{7EB55336-FF75-48D1-9755-4DBED0D93148}" srcOrd="4" destOrd="0" presId="urn:microsoft.com/office/officeart/2016/7/layout/BasicLinearProcessNumbered"/>
    <dgm:cxn modelId="{E1666E85-EB05-49BA-9E6E-C3FBAFA09077}" type="presParOf" srcId="{7EB55336-FF75-48D1-9755-4DBED0D93148}" destId="{491DEF79-2E33-488F-BE2F-154AC1E37BC2}" srcOrd="0" destOrd="0" presId="urn:microsoft.com/office/officeart/2016/7/layout/BasicLinearProcessNumbered"/>
    <dgm:cxn modelId="{E7309646-F1DE-40A7-ABC7-280225E91236}" type="presParOf" srcId="{7EB55336-FF75-48D1-9755-4DBED0D93148}" destId="{CC6C40CA-0B70-4B9E-8374-E011819BF70C}" srcOrd="1" destOrd="0" presId="urn:microsoft.com/office/officeart/2016/7/layout/BasicLinearProcessNumbered"/>
    <dgm:cxn modelId="{0B6B03AD-F73F-4EDA-ACE0-DF4BF3C16D3F}" type="presParOf" srcId="{7EB55336-FF75-48D1-9755-4DBED0D93148}" destId="{43D9AC8A-0E53-4538-BA2C-F4914819D278}" srcOrd="2" destOrd="0" presId="urn:microsoft.com/office/officeart/2016/7/layout/BasicLinearProcessNumbered"/>
    <dgm:cxn modelId="{AE31DDD8-AED7-4F05-B96D-EE56019DD1B2}" type="presParOf" srcId="{7EB55336-FF75-48D1-9755-4DBED0D93148}" destId="{5DC75BA5-8CC2-4665-862B-5204320F31F6}" srcOrd="3" destOrd="0" presId="urn:microsoft.com/office/officeart/2016/7/layout/BasicLinearProcessNumbered"/>
    <dgm:cxn modelId="{4CF055E1-BFA5-4F76-B1E3-32174CB49A54}" type="presParOf" srcId="{36E57CF1-77A7-4987-87E5-56B44336F6AF}" destId="{801A112E-5304-403A-B08B-EB6A2B4526E4}" srcOrd="5" destOrd="0" presId="urn:microsoft.com/office/officeart/2016/7/layout/BasicLinearProcessNumbered"/>
    <dgm:cxn modelId="{3B17882B-02C1-4376-A959-0ECF13FFAA33}" type="presParOf" srcId="{36E57CF1-77A7-4987-87E5-56B44336F6AF}" destId="{DD5F3ED3-49EE-421F-B633-3B75F554C0B2}" srcOrd="6" destOrd="0" presId="urn:microsoft.com/office/officeart/2016/7/layout/BasicLinearProcessNumbered"/>
    <dgm:cxn modelId="{765039AB-55AE-4E72-8593-CDC2BACE0EC2}" type="presParOf" srcId="{DD5F3ED3-49EE-421F-B633-3B75F554C0B2}" destId="{FBBE568A-6C1A-43DF-9945-6C8ECB8FEE24}" srcOrd="0" destOrd="0" presId="urn:microsoft.com/office/officeart/2016/7/layout/BasicLinearProcessNumbered"/>
    <dgm:cxn modelId="{ED80E95E-6893-47F4-A6DB-87DF61388245}" type="presParOf" srcId="{DD5F3ED3-49EE-421F-B633-3B75F554C0B2}" destId="{D6445152-7166-4D33-9376-E2EA570E2699}" srcOrd="1" destOrd="0" presId="urn:microsoft.com/office/officeart/2016/7/layout/BasicLinearProcessNumbered"/>
    <dgm:cxn modelId="{EFD3D223-6B39-42A8-BF0A-EBB53D0315B3}" type="presParOf" srcId="{DD5F3ED3-49EE-421F-B633-3B75F554C0B2}" destId="{7B83546B-2DFA-4645-806A-558C55064BF0}" srcOrd="2" destOrd="0" presId="urn:microsoft.com/office/officeart/2016/7/layout/BasicLinearProcessNumbered"/>
    <dgm:cxn modelId="{9436B9CB-EAA3-4250-BEF4-A0F583948578}" type="presParOf" srcId="{DD5F3ED3-49EE-421F-B633-3B75F554C0B2}" destId="{9FA45DDD-4194-48FA-9700-9DC02A490892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EEA981-2DC8-42E7-8558-FA30E7666A4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0A1176B-D6FC-44CF-A783-F4E7918DF917}">
      <dgm:prSet phldrT="[Text]"/>
      <dgm:spPr/>
      <dgm:t>
        <a:bodyPr/>
        <a:lstStyle/>
        <a:p>
          <a:r>
            <a:rPr lang="en-US" dirty="0"/>
            <a:t>Consulting</a:t>
          </a:r>
        </a:p>
      </dgm:t>
    </dgm:pt>
    <dgm:pt modelId="{587E57E1-A903-4733-8CD1-9DD1E39B8225}" type="parTrans" cxnId="{1AB70167-2093-434E-A386-BE0DF5B07FF8}">
      <dgm:prSet/>
      <dgm:spPr/>
      <dgm:t>
        <a:bodyPr/>
        <a:lstStyle/>
        <a:p>
          <a:endParaRPr lang="en-US"/>
        </a:p>
      </dgm:t>
    </dgm:pt>
    <dgm:pt modelId="{D29BC1CD-BC2E-4E06-918E-579DA383BB31}" type="sibTrans" cxnId="{1AB70167-2093-434E-A386-BE0DF5B07FF8}">
      <dgm:prSet/>
      <dgm:spPr/>
      <dgm:t>
        <a:bodyPr/>
        <a:lstStyle/>
        <a:p>
          <a:endParaRPr lang="en-US"/>
        </a:p>
      </dgm:t>
    </dgm:pt>
    <dgm:pt modelId="{73281026-F4DA-43BC-AA4C-8ED7F7407305}">
      <dgm:prSet phldrT="[Text]"/>
      <dgm:spPr/>
      <dgm:t>
        <a:bodyPr/>
        <a:lstStyle/>
        <a:p>
          <a:r>
            <a:rPr lang="en-US" dirty="0"/>
            <a:t>Asset Management</a:t>
          </a:r>
        </a:p>
      </dgm:t>
    </dgm:pt>
    <dgm:pt modelId="{02EC4D73-E3C4-44C3-A216-51493EFE2475}" type="parTrans" cxnId="{050B6DF5-F175-4B65-8C61-FA50B66DA80D}">
      <dgm:prSet/>
      <dgm:spPr/>
      <dgm:t>
        <a:bodyPr/>
        <a:lstStyle/>
        <a:p>
          <a:endParaRPr lang="en-US"/>
        </a:p>
      </dgm:t>
    </dgm:pt>
    <dgm:pt modelId="{DF495D11-B8D7-4F13-8540-0A2A8BA778BB}" type="sibTrans" cxnId="{050B6DF5-F175-4B65-8C61-FA50B66DA80D}">
      <dgm:prSet/>
      <dgm:spPr/>
      <dgm:t>
        <a:bodyPr/>
        <a:lstStyle/>
        <a:p>
          <a:endParaRPr lang="en-US"/>
        </a:p>
      </dgm:t>
    </dgm:pt>
    <dgm:pt modelId="{1DD1F64A-4200-4B0B-BB96-C1D7B737DDBC}">
      <dgm:prSet phldrT="[Text]"/>
      <dgm:spPr/>
      <dgm:t>
        <a:bodyPr/>
        <a:lstStyle/>
        <a:p>
          <a:r>
            <a:rPr lang="en-US"/>
            <a:t>Companies</a:t>
          </a:r>
          <a:endParaRPr lang="en-US" dirty="0"/>
        </a:p>
      </dgm:t>
    </dgm:pt>
    <dgm:pt modelId="{3B6BED47-AA71-47EA-8A8A-E28E100EB530}" type="parTrans" cxnId="{F6B08FAF-CFFC-44EB-97DF-4DA36D70AFDC}">
      <dgm:prSet/>
      <dgm:spPr/>
      <dgm:t>
        <a:bodyPr/>
        <a:lstStyle/>
        <a:p>
          <a:endParaRPr lang="en-US"/>
        </a:p>
      </dgm:t>
    </dgm:pt>
    <dgm:pt modelId="{0749E9F3-D43D-42BF-84CE-6E44CF495980}" type="sibTrans" cxnId="{F6B08FAF-CFFC-44EB-97DF-4DA36D70AFDC}">
      <dgm:prSet/>
      <dgm:spPr/>
      <dgm:t>
        <a:bodyPr/>
        <a:lstStyle/>
        <a:p>
          <a:endParaRPr lang="en-US"/>
        </a:p>
      </dgm:t>
    </dgm:pt>
    <dgm:pt modelId="{C89236B5-C9D2-48A0-9236-D5AE22542631}">
      <dgm:prSet/>
      <dgm:spPr>
        <a:solidFill>
          <a:srgbClr val="DFAD99"/>
        </a:solidFill>
      </dgm:spPr>
      <dgm:t>
        <a:bodyPr/>
        <a:lstStyle/>
        <a:p>
          <a:r>
            <a:rPr lang="nl-NL" b="0" dirty="0" err="1">
              <a:solidFill>
                <a:schemeClr val="bg1"/>
              </a:solidFill>
            </a:rPr>
            <a:t>Academic</a:t>
          </a:r>
          <a:endParaRPr lang="nl-NL" b="0" dirty="0">
            <a:solidFill>
              <a:schemeClr val="bg1"/>
            </a:solidFill>
          </a:endParaRPr>
        </a:p>
      </dgm:t>
    </dgm:pt>
    <dgm:pt modelId="{50E729E2-09A7-46F8-B4A5-0EB5F97B7985}" type="parTrans" cxnId="{62FCA917-919D-4E22-B7A7-EB6618D1B710}">
      <dgm:prSet/>
      <dgm:spPr/>
      <dgm:t>
        <a:bodyPr/>
        <a:lstStyle/>
        <a:p>
          <a:endParaRPr lang="en-US"/>
        </a:p>
      </dgm:t>
    </dgm:pt>
    <dgm:pt modelId="{21F93C31-2DD7-4983-A949-F82598787023}" type="sibTrans" cxnId="{62FCA917-919D-4E22-B7A7-EB6618D1B710}">
      <dgm:prSet/>
      <dgm:spPr/>
      <dgm:t>
        <a:bodyPr/>
        <a:lstStyle/>
        <a:p>
          <a:endParaRPr lang="en-US"/>
        </a:p>
      </dgm:t>
    </dgm:pt>
    <dgm:pt modelId="{3C902B61-BFF3-4C92-84B3-7C1684FD342F}">
      <dgm:prSet phldrT="[Text]"/>
      <dgm:spPr>
        <a:solidFill>
          <a:srgbClr val="DDA893"/>
        </a:solidFill>
      </dgm:spPr>
      <dgm:t>
        <a:bodyPr/>
        <a:lstStyle/>
        <a:p>
          <a:r>
            <a:rPr lang="en-US" b="0" dirty="0">
              <a:solidFill>
                <a:schemeClr val="bg1"/>
              </a:solidFill>
            </a:rPr>
            <a:t>I</a:t>
          </a:r>
          <a:r>
            <a:rPr lang="nl-NL" b="0" dirty="0" err="1">
              <a:solidFill>
                <a:schemeClr val="bg1"/>
              </a:solidFill>
            </a:rPr>
            <a:t>nsurance</a:t>
          </a:r>
          <a:r>
            <a:rPr lang="nl-NL" b="0" dirty="0">
              <a:solidFill>
                <a:schemeClr val="bg1"/>
              </a:solidFill>
            </a:rPr>
            <a:t> companies</a:t>
          </a:r>
          <a:endParaRPr lang="en-US" b="0" dirty="0">
            <a:solidFill>
              <a:schemeClr val="bg1"/>
            </a:solidFill>
          </a:endParaRPr>
        </a:p>
      </dgm:t>
    </dgm:pt>
    <dgm:pt modelId="{E1EF507E-F164-4244-8266-7B20E7080195}" type="parTrans" cxnId="{E5A7E58F-F015-4CA7-939D-4FBBDE682569}">
      <dgm:prSet/>
      <dgm:spPr/>
      <dgm:t>
        <a:bodyPr/>
        <a:lstStyle/>
        <a:p>
          <a:endParaRPr lang="en-US"/>
        </a:p>
      </dgm:t>
    </dgm:pt>
    <dgm:pt modelId="{766A0FFE-61A3-44F7-8325-B1FAD8E3AD4E}" type="sibTrans" cxnId="{E5A7E58F-F015-4CA7-939D-4FBBDE682569}">
      <dgm:prSet/>
      <dgm:spPr/>
      <dgm:t>
        <a:bodyPr/>
        <a:lstStyle/>
        <a:p>
          <a:endParaRPr lang="en-US"/>
        </a:p>
      </dgm:t>
    </dgm:pt>
    <dgm:pt modelId="{471BD802-4EF4-4402-B0CE-2969F61437B5}">
      <dgm:prSet phldrT="[Text]"/>
      <dgm:spPr>
        <a:solidFill>
          <a:srgbClr val="D89C84"/>
        </a:solidFill>
      </dgm:spPr>
      <dgm:t>
        <a:bodyPr/>
        <a:lstStyle/>
        <a:p>
          <a:r>
            <a:rPr lang="en-US" b="0" dirty="0">
              <a:solidFill>
                <a:schemeClr val="bg1"/>
              </a:solidFill>
            </a:rPr>
            <a:t>B</a:t>
          </a:r>
          <a:r>
            <a:rPr lang="nl-NL" b="0" dirty="0" err="1">
              <a:solidFill>
                <a:schemeClr val="bg1"/>
              </a:solidFill>
            </a:rPr>
            <a:t>anks</a:t>
          </a:r>
          <a:endParaRPr lang="en-US" b="0" dirty="0">
            <a:solidFill>
              <a:schemeClr val="bg1"/>
            </a:solidFill>
          </a:endParaRPr>
        </a:p>
      </dgm:t>
    </dgm:pt>
    <dgm:pt modelId="{21F23EB7-9F48-4CEB-9E91-08471D8792BD}" type="parTrans" cxnId="{8EEA9D94-C986-4146-B589-FD8D33D71A6E}">
      <dgm:prSet/>
      <dgm:spPr/>
      <dgm:t>
        <a:bodyPr/>
        <a:lstStyle/>
        <a:p>
          <a:endParaRPr lang="en-US"/>
        </a:p>
      </dgm:t>
    </dgm:pt>
    <dgm:pt modelId="{D025B6EA-AFF2-4D3A-8E93-951DF09848D8}" type="sibTrans" cxnId="{8EEA9D94-C986-4146-B589-FD8D33D71A6E}">
      <dgm:prSet/>
      <dgm:spPr/>
      <dgm:t>
        <a:bodyPr/>
        <a:lstStyle/>
        <a:p>
          <a:endParaRPr lang="en-US"/>
        </a:p>
      </dgm:t>
    </dgm:pt>
    <dgm:pt modelId="{55AC53AC-C142-4917-855D-BE2596D3F8E8}">
      <dgm:prSet phldrT="[Text]"/>
      <dgm:spPr>
        <a:solidFill>
          <a:srgbClr val="DB8E6F"/>
        </a:solidFill>
      </dgm:spPr>
      <dgm:t>
        <a:bodyPr/>
        <a:lstStyle/>
        <a:p>
          <a:r>
            <a:rPr lang="nl-NL" b="0" dirty="0">
              <a:solidFill>
                <a:schemeClr val="bg1"/>
              </a:solidFill>
            </a:rPr>
            <a:t>Development/Impact Finance</a:t>
          </a:r>
          <a:endParaRPr lang="en-US" b="0" dirty="0">
            <a:solidFill>
              <a:schemeClr val="bg1"/>
            </a:solidFill>
          </a:endParaRPr>
        </a:p>
      </dgm:t>
    </dgm:pt>
    <dgm:pt modelId="{7BF2ABBA-D232-4D41-AA15-793D1FB35B91}" type="sibTrans" cxnId="{59A9A3DB-A681-4307-A447-3AF9EFEEB9D6}">
      <dgm:prSet/>
      <dgm:spPr/>
      <dgm:t>
        <a:bodyPr/>
        <a:lstStyle/>
        <a:p>
          <a:endParaRPr lang="en-US"/>
        </a:p>
      </dgm:t>
    </dgm:pt>
    <dgm:pt modelId="{741902B5-7541-416D-83FE-11C983718AC2}" type="parTrans" cxnId="{59A9A3DB-A681-4307-A447-3AF9EFEEB9D6}">
      <dgm:prSet/>
      <dgm:spPr/>
      <dgm:t>
        <a:bodyPr/>
        <a:lstStyle/>
        <a:p>
          <a:endParaRPr lang="en-US"/>
        </a:p>
      </dgm:t>
    </dgm:pt>
    <dgm:pt modelId="{B5E51B0B-5B0E-4380-948D-346AE39078AF}" type="pres">
      <dgm:prSet presAssocID="{19EEA981-2DC8-42E7-8558-FA30E7666A4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3359ED5-B14D-49D1-B28D-0C5AE6DFE35A}" type="pres">
      <dgm:prSet presAssocID="{50A1176B-D6FC-44CF-A783-F4E7918DF917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89989E-0841-497F-AEEF-1E7CC3C0800C}" type="pres">
      <dgm:prSet presAssocID="{D29BC1CD-BC2E-4E06-918E-579DA383BB31}" presName="spacer" presStyleCnt="0"/>
      <dgm:spPr/>
    </dgm:pt>
    <dgm:pt modelId="{7C7C460B-C970-460F-A44D-83D6CB249EFF}" type="pres">
      <dgm:prSet presAssocID="{73281026-F4DA-43BC-AA4C-8ED7F7407305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36709-3D18-4A87-B572-A3290073C889}" type="pres">
      <dgm:prSet presAssocID="{DF495D11-B8D7-4F13-8540-0A2A8BA778BB}" presName="spacer" presStyleCnt="0"/>
      <dgm:spPr/>
    </dgm:pt>
    <dgm:pt modelId="{73A10297-4F67-41AB-A81D-3EC88F79ED29}" type="pres">
      <dgm:prSet presAssocID="{1DD1F64A-4200-4B0B-BB96-C1D7B737DDBC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4CB147-A20C-4DF5-88D2-787F5C35A78B}" type="pres">
      <dgm:prSet presAssocID="{0749E9F3-D43D-42BF-84CE-6E44CF495980}" presName="spacer" presStyleCnt="0"/>
      <dgm:spPr/>
    </dgm:pt>
    <dgm:pt modelId="{7AFFEB5F-884E-4404-B637-AD010AF067BE}" type="pres">
      <dgm:prSet presAssocID="{55AC53AC-C142-4917-855D-BE2596D3F8E8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7AFCFA-F69F-45B2-A2FD-D465EB87B7DF}" type="pres">
      <dgm:prSet presAssocID="{7BF2ABBA-D232-4D41-AA15-793D1FB35B91}" presName="spacer" presStyleCnt="0"/>
      <dgm:spPr/>
    </dgm:pt>
    <dgm:pt modelId="{036A4B18-DEDB-44F5-98F9-72C4BEADD146}" type="pres">
      <dgm:prSet presAssocID="{471BD802-4EF4-4402-B0CE-2969F61437B5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1049F9-7BC6-4251-95E7-C398F9E109C5}" type="pres">
      <dgm:prSet presAssocID="{D025B6EA-AFF2-4D3A-8E93-951DF09848D8}" presName="spacer" presStyleCnt="0"/>
      <dgm:spPr/>
    </dgm:pt>
    <dgm:pt modelId="{10FFD2CD-069F-4142-A38F-118C7B819D78}" type="pres">
      <dgm:prSet presAssocID="{3C902B61-BFF3-4C92-84B3-7C1684FD342F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051E0E-C3C6-49A0-8C05-7CC0069A64EC}" type="pres">
      <dgm:prSet presAssocID="{766A0FFE-61A3-44F7-8325-B1FAD8E3AD4E}" presName="spacer" presStyleCnt="0"/>
      <dgm:spPr/>
    </dgm:pt>
    <dgm:pt modelId="{DFFC3848-CD88-4119-AB62-7E4BC2F4C3AE}" type="pres">
      <dgm:prSet presAssocID="{C89236B5-C9D2-48A0-9236-D5AE22542631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B08FAF-CFFC-44EB-97DF-4DA36D70AFDC}" srcId="{19EEA981-2DC8-42E7-8558-FA30E7666A4F}" destId="{1DD1F64A-4200-4B0B-BB96-C1D7B737DDBC}" srcOrd="2" destOrd="0" parTransId="{3B6BED47-AA71-47EA-8A8A-E28E100EB530}" sibTransId="{0749E9F3-D43D-42BF-84CE-6E44CF495980}"/>
    <dgm:cxn modelId="{9897B7A4-E119-4009-9C33-5CF1499AF100}" type="presOf" srcId="{1DD1F64A-4200-4B0B-BB96-C1D7B737DDBC}" destId="{73A10297-4F67-41AB-A81D-3EC88F79ED29}" srcOrd="0" destOrd="0" presId="urn:microsoft.com/office/officeart/2005/8/layout/vList2"/>
    <dgm:cxn modelId="{BA4F7D88-F7D3-4E37-8E63-2BCA76B3DCE6}" type="presOf" srcId="{55AC53AC-C142-4917-855D-BE2596D3F8E8}" destId="{7AFFEB5F-884E-4404-B637-AD010AF067BE}" srcOrd="0" destOrd="0" presId="urn:microsoft.com/office/officeart/2005/8/layout/vList2"/>
    <dgm:cxn modelId="{3C5ACC1A-9BA4-41BB-8509-E4C5392DE121}" type="presOf" srcId="{C89236B5-C9D2-48A0-9236-D5AE22542631}" destId="{DFFC3848-CD88-4119-AB62-7E4BC2F4C3AE}" srcOrd="0" destOrd="0" presId="urn:microsoft.com/office/officeart/2005/8/layout/vList2"/>
    <dgm:cxn modelId="{94F559B6-3074-4850-A045-6E5FB39B46D1}" type="presOf" srcId="{50A1176B-D6FC-44CF-A783-F4E7918DF917}" destId="{B3359ED5-B14D-49D1-B28D-0C5AE6DFE35A}" srcOrd="0" destOrd="0" presId="urn:microsoft.com/office/officeart/2005/8/layout/vList2"/>
    <dgm:cxn modelId="{D55E48F0-E7E7-48CF-82DA-02ECEFA4C513}" type="presOf" srcId="{471BD802-4EF4-4402-B0CE-2969F61437B5}" destId="{036A4B18-DEDB-44F5-98F9-72C4BEADD146}" srcOrd="0" destOrd="0" presId="urn:microsoft.com/office/officeart/2005/8/layout/vList2"/>
    <dgm:cxn modelId="{8EEA9D94-C986-4146-B589-FD8D33D71A6E}" srcId="{19EEA981-2DC8-42E7-8558-FA30E7666A4F}" destId="{471BD802-4EF4-4402-B0CE-2969F61437B5}" srcOrd="4" destOrd="0" parTransId="{21F23EB7-9F48-4CEB-9E91-08471D8792BD}" sibTransId="{D025B6EA-AFF2-4D3A-8E93-951DF09848D8}"/>
    <dgm:cxn modelId="{2235B690-FDB8-4AE1-AA59-C2C48F572A68}" type="presOf" srcId="{73281026-F4DA-43BC-AA4C-8ED7F7407305}" destId="{7C7C460B-C970-460F-A44D-83D6CB249EFF}" srcOrd="0" destOrd="0" presId="urn:microsoft.com/office/officeart/2005/8/layout/vList2"/>
    <dgm:cxn modelId="{1AB70167-2093-434E-A386-BE0DF5B07FF8}" srcId="{19EEA981-2DC8-42E7-8558-FA30E7666A4F}" destId="{50A1176B-D6FC-44CF-A783-F4E7918DF917}" srcOrd="0" destOrd="0" parTransId="{587E57E1-A903-4733-8CD1-9DD1E39B8225}" sibTransId="{D29BC1CD-BC2E-4E06-918E-579DA383BB31}"/>
    <dgm:cxn modelId="{E5A7E58F-F015-4CA7-939D-4FBBDE682569}" srcId="{19EEA981-2DC8-42E7-8558-FA30E7666A4F}" destId="{3C902B61-BFF3-4C92-84B3-7C1684FD342F}" srcOrd="5" destOrd="0" parTransId="{E1EF507E-F164-4244-8266-7B20E7080195}" sibTransId="{766A0FFE-61A3-44F7-8325-B1FAD8E3AD4E}"/>
    <dgm:cxn modelId="{59A9A3DB-A681-4307-A447-3AF9EFEEB9D6}" srcId="{19EEA981-2DC8-42E7-8558-FA30E7666A4F}" destId="{55AC53AC-C142-4917-855D-BE2596D3F8E8}" srcOrd="3" destOrd="0" parTransId="{741902B5-7541-416D-83FE-11C983718AC2}" sibTransId="{7BF2ABBA-D232-4D41-AA15-793D1FB35B91}"/>
    <dgm:cxn modelId="{050B6DF5-F175-4B65-8C61-FA50B66DA80D}" srcId="{19EEA981-2DC8-42E7-8558-FA30E7666A4F}" destId="{73281026-F4DA-43BC-AA4C-8ED7F7407305}" srcOrd="1" destOrd="0" parTransId="{02EC4D73-E3C4-44C3-A216-51493EFE2475}" sibTransId="{DF495D11-B8D7-4F13-8540-0A2A8BA778BB}"/>
    <dgm:cxn modelId="{0F9E2AA6-C1F1-4E2C-B79B-795850128AC0}" type="presOf" srcId="{3C902B61-BFF3-4C92-84B3-7C1684FD342F}" destId="{10FFD2CD-069F-4142-A38F-118C7B819D78}" srcOrd="0" destOrd="0" presId="urn:microsoft.com/office/officeart/2005/8/layout/vList2"/>
    <dgm:cxn modelId="{62FCA917-919D-4E22-B7A7-EB6618D1B710}" srcId="{19EEA981-2DC8-42E7-8558-FA30E7666A4F}" destId="{C89236B5-C9D2-48A0-9236-D5AE22542631}" srcOrd="6" destOrd="0" parTransId="{50E729E2-09A7-46F8-B4A5-0EB5F97B7985}" sibTransId="{21F93C31-2DD7-4983-A949-F82598787023}"/>
    <dgm:cxn modelId="{E6BA6A67-1D02-4AE2-959F-CCCB70436F01}" type="presOf" srcId="{19EEA981-2DC8-42E7-8558-FA30E7666A4F}" destId="{B5E51B0B-5B0E-4380-948D-346AE39078AF}" srcOrd="0" destOrd="0" presId="urn:microsoft.com/office/officeart/2005/8/layout/vList2"/>
    <dgm:cxn modelId="{1B62C40B-4BCE-4D8E-A855-14E054D8E9AB}" type="presParOf" srcId="{B5E51B0B-5B0E-4380-948D-346AE39078AF}" destId="{B3359ED5-B14D-49D1-B28D-0C5AE6DFE35A}" srcOrd="0" destOrd="0" presId="urn:microsoft.com/office/officeart/2005/8/layout/vList2"/>
    <dgm:cxn modelId="{269DFE3F-65E4-4E8C-ACFC-0751CE314FC8}" type="presParOf" srcId="{B5E51B0B-5B0E-4380-948D-346AE39078AF}" destId="{7989989E-0841-497F-AEEF-1E7CC3C0800C}" srcOrd="1" destOrd="0" presId="urn:microsoft.com/office/officeart/2005/8/layout/vList2"/>
    <dgm:cxn modelId="{0804FFA2-0C77-4BED-8CC6-4EEC97B962AF}" type="presParOf" srcId="{B5E51B0B-5B0E-4380-948D-346AE39078AF}" destId="{7C7C460B-C970-460F-A44D-83D6CB249EFF}" srcOrd="2" destOrd="0" presId="urn:microsoft.com/office/officeart/2005/8/layout/vList2"/>
    <dgm:cxn modelId="{25A4C678-F0F4-45CD-9820-F05F59D280F7}" type="presParOf" srcId="{B5E51B0B-5B0E-4380-948D-346AE39078AF}" destId="{3AC36709-3D18-4A87-B572-A3290073C889}" srcOrd="3" destOrd="0" presId="urn:microsoft.com/office/officeart/2005/8/layout/vList2"/>
    <dgm:cxn modelId="{629239EE-8232-4789-A00B-E41CF39FD765}" type="presParOf" srcId="{B5E51B0B-5B0E-4380-948D-346AE39078AF}" destId="{73A10297-4F67-41AB-A81D-3EC88F79ED29}" srcOrd="4" destOrd="0" presId="urn:microsoft.com/office/officeart/2005/8/layout/vList2"/>
    <dgm:cxn modelId="{DE155988-BD53-4D90-9017-0B775CC2C2F8}" type="presParOf" srcId="{B5E51B0B-5B0E-4380-948D-346AE39078AF}" destId="{114CB147-A20C-4DF5-88D2-787F5C35A78B}" srcOrd="5" destOrd="0" presId="urn:microsoft.com/office/officeart/2005/8/layout/vList2"/>
    <dgm:cxn modelId="{2DBDCF94-52DE-4532-B9EB-1DDCD1A3B87E}" type="presParOf" srcId="{B5E51B0B-5B0E-4380-948D-346AE39078AF}" destId="{7AFFEB5F-884E-4404-B637-AD010AF067BE}" srcOrd="6" destOrd="0" presId="urn:microsoft.com/office/officeart/2005/8/layout/vList2"/>
    <dgm:cxn modelId="{58BB8603-0FFA-45F2-AA72-7AF80CCA64B7}" type="presParOf" srcId="{B5E51B0B-5B0E-4380-948D-346AE39078AF}" destId="{5F7AFCFA-F69F-45B2-A2FD-D465EB87B7DF}" srcOrd="7" destOrd="0" presId="urn:microsoft.com/office/officeart/2005/8/layout/vList2"/>
    <dgm:cxn modelId="{C56C7A27-79D2-43A9-8943-37FB0B194697}" type="presParOf" srcId="{B5E51B0B-5B0E-4380-948D-346AE39078AF}" destId="{036A4B18-DEDB-44F5-98F9-72C4BEADD146}" srcOrd="8" destOrd="0" presId="urn:microsoft.com/office/officeart/2005/8/layout/vList2"/>
    <dgm:cxn modelId="{CF4FD79B-3536-42AB-8CBE-1056D8AA994B}" type="presParOf" srcId="{B5E51B0B-5B0E-4380-948D-346AE39078AF}" destId="{7F1049F9-7BC6-4251-95E7-C398F9E109C5}" srcOrd="9" destOrd="0" presId="urn:microsoft.com/office/officeart/2005/8/layout/vList2"/>
    <dgm:cxn modelId="{FD68CC73-E6F6-47C1-9AB9-E42262098084}" type="presParOf" srcId="{B5E51B0B-5B0E-4380-948D-346AE39078AF}" destId="{10FFD2CD-069F-4142-A38F-118C7B819D78}" srcOrd="10" destOrd="0" presId="urn:microsoft.com/office/officeart/2005/8/layout/vList2"/>
    <dgm:cxn modelId="{6B4240DC-3B98-4F00-B007-24625CB85F5F}" type="presParOf" srcId="{B5E51B0B-5B0E-4380-948D-346AE39078AF}" destId="{91051E0E-C3C6-49A0-8C05-7CC0069A64EC}" srcOrd="11" destOrd="0" presId="urn:microsoft.com/office/officeart/2005/8/layout/vList2"/>
    <dgm:cxn modelId="{0165AA6E-0869-4A35-8B6D-B97B581834D5}" type="presParOf" srcId="{B5E51B0B-5B0E-4380-948D-346AE39078AF}" destId="{DFFC3848-CD88-4119-AB62-7E4BC2F4C3AE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4CCC46-45A5-4D1F-8C62-7B5DE8C89ACD}" type="doc">
      <dgm:prSet loTypeId="urn:microsoft.com/office/officeart/2005/8/layout/vList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C2823574-8EF7-4B22-A1D2-4177CCC08DAE}">
      <dgm:prSet phldrT="[Text]"/>
      <dgm:spPr/>
      <dgm:t>
        <a:bodyPr/>
        <a:lstStyle/>
        <a:p>
          <a:endParaRPr lang="en-US" dirty="0"/>
        </a:p>
      </dgm:t>
    </dgm:pt>
    <dgm:pt modelId="{25494326-15E3-4450-A8D4-32D75C9E98E1}" type="parTrans" cxnId="{03D3A2CB-BF3C-4D11-8E27-BF9F25BA1142}">
      <dgm:prSet/>
      <dgm:spPr/>
      <dgm:t>
        <a:bodyPr/>
        <a:lstStyle/>
        <a:p>
          <a:endParaRPr lang="en-US"/>
        </a:p>
      </dgm:t>
    </dgm:pt>
    <dgm:pt modelId="{A2DFF2A5-AB48-48E8-9ED2-4B5F8D54135B}" type="sibTrans" cxnId="{03D3A2CB-BF3C-4D11-8E27-BF9F25BA1142}">
      <dgm:prSet/>
      <dgm:spPr/>
      <dgm:t>
        <a:bodyPr/>
        <a:lstStyle/>
        <a:p>
          <a:endParaRPr lang="en-US"/>
        </a:p>
      </dgm:t>
    </dgm:pt>
    <dgm:pt modelId="{BD11EC66-D1FF-453E-BB1A-ACE884A726A2}">
      <dgm:prSet phldrT="[Text]"/>
      <dgm:spPr/>
      <dgm:t>
        <a:bodyPr/>
        <a:lstStyle/>
        <a:p>
          <a:endParaRPr lang="en-US" dirty="0"/>
        </a:p>
      </dgm:t>
    </dgm:pt>
    <dgm:pt modelId="{36BCE240-2D70-4526-BCB0-FE2B45C1E559}" type="parTrans" cxnId="{CCC976A6-927B-4768-9170-26C79E9D7626}">
      <dgm:prSet/>
      <dgm:spPr/>
      <dgm:t>
        <a:bodyPr/>
        <a:lstStyle/>
        <a:p>
          <a:endParaRPr lang="en-US"/>
        </a:p>
      </dgm:t>
    </dgm:pt>
    <dgm:pt modelId="{C423942C-EE29-430C-B9E3-3F4FC721631E}" type="sibTrans" cxnId="{CCC976A6-927B-4768-9170-26C79E9D7626}">
      <dgm:prSet/>
      <dgm:spPr/>
      <dgm:t>
        <a:bodyPr/>
        <a:lstStyle/>
        <a:p>
          <a:endParaRPr lang="en-US"/>
        </a:p>
      </dgm:t>
    </dgm:pt>
    <dgm:pt modelId="{BA778FD5-C9F0-4CF0-ACAA-73758BCF87C3}">
      <dgm:prSet phldrT="[Text]"/>
      <dgm:spPr/>
      <dgm:t>
        <a:bodyPr/>
        <a:lstStyle/>
        <a:p>
          <a:endParaRPr lang="en-US" dirty="0"/>
        </a:p>
      </dgm:t>
    </dgm:pt>
    <dgm:pt modelId="{520FF980-66FD-4021-9020-13686C092C12}" type="parTrans" cxnId="{DD409224-A99A-4F58-997F-6F2A4962EFF8}">
      <dgm:prSet/>
      <dgm:spPr/>
      <dgm:t>
        <a:bodyPr/>
        <a:lstStyle/>
        <a:p>
          <a:endParaRPr lang="en-US"/>
        </a:p>
      </dgm:t>
    </dgm:pt>
    <dgm:pt modelId="{8AA7623A-0C2C-4ACA-AEAF-16BB8A7674BE}" type="sibTrans" cxnId="{DD409224-A99A-4F58-997F-6F2A4962EFF8}">
      <dgm:prSet/>
      <dgm:spPr/>
      <dgm:t>
        <a:bodyPr/>
        <a:lstStyle/>
        <a:p>
          <a:endParaRPr lang="en-US"/>
        </a:p>
      </dgm:t>
    </dgm:pt>
    <dgm:pt modelId="{0F09508F-73E0-453E-B3BE-E9ACDA4FB90D}">
      <dgm:prSet phldrT="[Text]"/>
      <dgm:spPr/>
      <dgm:t>
        <a:bodyPr/>
        <a:lstStyle/>
        <a:p>
          <a:endParaRPr lang="en-US" dirty="0"/>
        </a:p>
      </dgm:t>
    </dgm:pt>
    <dgm:pt modelId="{7EA6C3FA-53B7-4594-8FC4-4C13AF8B8599}" type="parTrans" cxnId="{BE9B3AA0-7EDE-4DA5-AFD1-AA0C0F63DB91}">
      <dgm:prSet/>
      <dgm:spPr/>
      <dgm:t>
        <a:bodyPr/>
        <a:lstStyle/>
        <a:p>
          <a:endParaRPr lang="en-US"/>
        </a:p>
      </dgm:t>
    </dgm:pt>
    <dgm:pt modelId="{800F11B9-175F-4F3B-97BF-95EDF720FDDB}" type="sibTrans" cxnId="{BE9B3AA0-7EDE-4DA5-AFD1-AA0C0F63DB91}">
      <dgm:prSet/>
      <dgm:spPr/>
      <dgm:t>
        <a:bodyPr/>
        <a:lstStyle/>
        <a:p>
          <a:endParaRPr lang="en-US"/>
        </a:p>
      </dgm:t>
    </dgm:pt>
    <dgm:pt modelId="{ED104394-071D-46A9-B7DB-5B765E9393BB}">
      <dgm:prSet phldrT="[Text]"/>
      <dgm:spPr/>
      <dgm:t>
        <a:bodyPr/>
        <a:lstStyle/>
        <a:p>
          <a:endParaRPr lang="en-US" dirty="0"/>
        </a:p>
      </dgm:t>
    </dgm:pt>
    <dgm:pt modelId="{5AE9B77B-4974-4256-A5CB-7BC69282B9D7}" type="parTrans" cxnId="{EF797D66-3138-49E9-9758-A2E95E57F7AE}">
      <dgm:prSet/>
      <dgm:spPr/>
      <dgm:t>
        <a:bodyPr/>
        <a:lstStyle/>
        <a:p>
          <a:endParaRPr lang="en-US"/>
        </a:p>
      </dgm:t>
    </dgm:pt>
    <dgm:pt modelId="{C60BF5D8-F1E9-41C3-BAF1-037148E8C86D}" type="sibTrans" cxnId="{EF797D66-3138-49E9-9758-A2E95E57F7AE}">
      <dgm:prSet/>
      <dgm:spPr/>
      <dgm:t>
        <a:bodyPr/>
        <a:lstStyle/>
        <a:p>
          <a:endParaRPr lang="en-US"/>
        </a:p>
      </dgm:t>
    </dgm:pt>
    <dgm:pt modelId="{07160127-2903-40FA-84AE-9270AA80ED58}">
      <dgm:prSet phldrT="[Text]"/>
      <dgm:spPr/>
      <dgm:t>
        <a:bodyPr/>
        <a:lstStyle/>
        <a:p>
          <a:endParaRPr lang="en-US" dirty="0"/>
        </a:p>
      </dgm:t>
    </dgm:pt>
    <dgm:pt modelId="{369A3FE1-DFB8-416D-BA2A-1495228F6ED9}" type="parTrans" cxnId="{788D7516-0A18-463E-AE67-CCA422064488}">
      <dgm:prSet/>
      <dgm:spPr/>
      <dgm:t>
        <a:bodyPr/>
        <a:lstStyle/>
        <a:p>
          <a:endParaRPr lang="en-US"/>
        </a:p>
      </dgm:t>
    </dgm:pt>
    <dgm:pt modelId="{661325EF-0368-476E-8145-202AE971ADE6}" type="sibTrans" cxnId="{788D7516-0A18-463E-AE67-CCA422064488}">
      <dgm:prSet/>
      <dgm:spPr/>
      <dgm:t>
        <a:bodyPr/>
        <a:lstStyle/>
        <a:p>
          <a:endParaRPr lang="en-US"/>
        </a:p>
      </dgm:t>
    </dgm:pt>
    <dgm:pt modelId="{F184E69F-354C-4552-807F-28F3C73719BF}">
      <dgm:prSet phldrT="[Text]"/>
      <dgm:spPr/>
      <dgm:t>
        <a:bodyPr/>
        <a:lstStyle/>
        <a:p>
          <a:endParaRPr lang="en-US" dirty="0"/>
        </a:p>
      </dgm:t>
    </dgm:pt>
    <dgm:pt modelId="{34EB34CF-E462-41C2-9683-8E6106CF67AE}" type="parTrans" cxnId="{7781C7F8-4B0B-44B6-8290-41DF1E1150C1}">
      <dgm:prSet/>
      <dgm:spPr/>
      <dgm:t>
        <a:bodyPr/>
        <a:lstStyle/>
        <a:p>
          <a:endParaRPr lang="en-US"/>
        </a:p>
      </dgm:t>
    </dgm:pt>
    <dgm:pt modelId="{1A221C23-0E44-4840-905F-0EA88CCD81F6}" type="sibTrans" cxnId="{7781C7F8-4B0B-44B6-8290-41DF1E1150C1}">
      <dgm:prSet/>
      <dgm:spPr/>
      <dgm:t>
        <a:bodyPr/>
        <a:lstStyle/>
        <a:p>
          <a:endParaRPr lang="en-US"/>
        </a:p>
      </dgm:t>
    </dgm:pt>
    <dgm:pt modelId="{815DCCE6-68B8-42E2-9D76-C23EF0180F2B}" type="pres">
      <dgm:prSet presAssocID="{184CCC46-45A5-4D1F-8C62-7B5DE8C89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F8867F5-A27A-4A3E-A4B2-DA3B1F64695B}" type="pres">
      <dgm:prSet presAssocID="{C2823574-8EF7-4B22-A1D2-4177CCC08DAE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D271CE-1CAA-40D6-876C-0E314056EA3B}" type="pres">
      <dgm:prSet presAssocID="{A2DFF2A5-AB48-48E8-9ED2-4B5F8D54135B}" presName="spacer" presStyleCnt="0"/>
      <dgm:spPr/>
    </dgm:pt>
    <dgm:pt modelId="{18CB0D35-F898-46D3-80EB-568C28E6F27B}" type="pres">
      <dgm:prSet presAssocID="{BD11EC66-D1FF-453E-BB1A-ACE884A726A2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0990C5-74CC-46CC-A0B9-E4566C2A8B4C}" type="pres">
      <dgm:prSet presAssocID="{C423942C-EE29-430C-B9E3-3F4FC721631E}" presName="spacer" presStyleCnt="0"/>
      <dgm:spPr/>
    </dgm:pt>
    <dgm:pt modelId="{57724414-C60D-4D5A-AB37-169331D8BB3E}" type="pres">
      <dgm:prSet presAssocID="{BA778FD5-C9F0-4CF0-ACAA-73758BCF87C3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16CD14-0910-4B72-A529-436B4BB720BA}" type="pres">
      <dgm:prSet presAssocID="{8AA7623A-0C2C-4ACA-AEAF-16BB8A7674BE}" presName="spacer" presStyleCnt="0"/>
      <dgm:spPr/>
    </dgm:pt>
    <dgm:pt modelId="{AA4FC674-49D3-41F5-82DC-6407626475FA}" type="pres">
      <dgm:prSet presAssocID="{0F09508F-73E0-453E-B3BE-E9ACDA4FB90D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6F0772-2185-498F-A1DC-6D4369B58060}" type="pres">
      <dgm:prSet presAssocID="{800F11B9-175F-4F3B-97BF-95EDF720FDDB}" presName="spacer" presStyleCnt="0"/>
      <dgm:spPr/>
    </dgm:pt>
    <dgm:pt modelId="{6204CF86-8F18-4B26-8D8B-9D3B805D67D5}" type="pres">
      <dgm:prSet presAssocID="{ED104394-071D-46A9-B7DB-5B765E9393BB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3213B8-C58A-40E8-8818-EB25848C838E}" type="pres">
      <dgm:prSet presAssocID="{C60BF5D8-F1E9-41C3-BAF1-037148E8C86D}" presName="spacer" presStyleCnt="0"/>
      <dgm:spPr/>
    </dgm:pt>
    <dgm:pt modelId="{AC73F683-E28C-4161-A190-4D677E03C10B}" type="pres">
      <dgm:prSet presAssocID="{07160127-2903-40FA-84AE-9270AA80ED58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C47F19-F068-45B7-960D-E5964C2CAE0D}" type="pres">
      <dgm:prSet presAssocID="{661325EF-0368-476E-8145-202AE971ADE6}" presName="spacer" presStyleCnt="0"/>
      <dgm:spPr/>
    </dgm:pt>
    <dgm:pt modelId="{DF05CAE4-E3B4-40DC-A957-F44FC76AEACC}" type="pres">
      <dgm:prSet presAssocID="{F184E69F-354C-4552-807F-28F3C73719BF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F96581B-65A6-469E-9042-ADB06A62EF8C}" type="presOf" srcId="{C2823574-8EF7-4B22-A1D2-4177CCC08DAE}" destId="{2F8867F5-A27A-4A3E-A4B2-DA3B1F64695B}" srcOrd="0" destOrd="0" presId="urn:microsoft.com/office/officeart/2005/8/layout/vList2"/>
    <dgm:cxn modelId="{BE9B3AA0-7EDE-4DA5-AFD1-AA0C0F63DB91}" srcId="{184CCC46-45A5-4D1F-8C62-7B5DE8C89ACD}" destId="{0F09508F-73E0-453E-B3BE-E9ACDA4FB90D}" srcOrd="3" destOrd="0" parTransId="{7EA6C3FA-53B7-4594-8FC4-4C13AF8B8599}" sibTransId="{800F11B9-175F-4F3B-97BF-95EDF720FDDB}"/>
    <dgm:cxn modelId="{CCC976A6-927B-4768-9170-26C79E9D7626}" srcId="{184CCC46-45A5-4D1F-8C62-7B5DE8C89ACD}" destId="{BD11EC66-D1FF-453E-BB1A-ACE884A726A2}" srcOrd="1" destOrd="0" parTransId="{36BCE240-2D70-4526-BCB0-FE2B45C1E559}" sibTransId="{C423942C-EE29-430C-B9E3-3F4FC721631E}"/>
    <dgm:cxn modelId="{03D3A2CB-BF3C-4D11-8E27-BF9F25BA1142}" srcId="{184CCC46-45A5-4D1F-8C62-7B5DE8C89ACD}" destId="{C2823574-8EF7-4B22-A1D2-4177CCC08DAE}" srcOrd="0" destOrd="0" parTransId="{25494326-15E3-4450-A8D4-32D75C9E98E1}" sibTransId="{A2DFF2A5-AB48-48E8-9ED2-4B5F8D54135B}"/>
    <dgm:cxn modelId="{C7B4839C-29D7-4B32-ACA1-1C73E228F0F8}" type="presOf" srcId="{BD11EC66-D1FF-453E-BB1A-ACE884A726A2}" destId="{18CB0D35-F898-46D3-80EB-568C28E6F27B}" srcOrd="0" destOrd="0" presId="urn:microsoft.com/office/officeart/2005/8/layout/vList2"/>
    <dgm:cxn modelId="{EF797D66-3138-49E9-9758-A2E95E57F7AE}" srcId="{184CCC46-45A5-4D1F-8C62-7B5DE8C89ACD}" destId="{ED104394-071D-46A9-B7DB-5B765E9393BB}" srcOrd="4" destOrd="0" parTransId="{5AE9B77B-4974-4256-A5CB-7BC69282B9D7}" sibTransId="{C60BF5D8-F1E9-41C3-BAF1-037148E8C86D}"/>
    <dgm:cxn modelId="{7781C7F8-4B0B-44B6-8290-41DF1E1150C1}" srcId="{184CCC46-45A5-4D1F-8C62-7B5DE8C89ACD}" destId="{F184E69F-354C-4552-807F-28F3C73719BF}" srcOrd="6" destOrd="0" parTransId="{34EB34CF-E462-41C2-9683-8E6106CF67AE}" sibTransId="{1A221C23-0E44-4840-905F-0EA88CCD81F6}"/>
    <dgm:cxn modelId="{384B3186-1F53-4272-9340-AA8B1487CAEF}" type="presOf" srcId="{F184E69F-354C-4552-807F-28F3C73719BF}" destId="{DF05CAE4-E3B4-40DC-A957-F44FC76AEACC}" srcOrd="0" destOrd="0" presId="urn:microsoft.com/office/officeart/2005/8/layout/vList2"/>
    <dgm:cxn modelId="{45BF62DE-6C0E-40AE-BD10-31B7132F7C95}" type="presOf" srcId="{BA778FD5-C9F0-4CF0-ACAA-73758BCF87C3}" destId="{57724414-C60D-4D5A-AB37-169331D8BB3E}" srcOrd="0" destOrd="0" presId="urn:microsoft.com/office/officeart/2005/8/layout/vList2"/>
    <dgm:cxn modelId="{F75D0BE7-8DC8-4E33-B8A1-7774B92ED43F}" type="presOf" srcId="{ED104394-071D-46A9-B7DB-5B765E9393BB}" destId="{6204CF86-8F18-4B26-8D8B-9D3B805D67D5}" srcOrd="0" destOrd="0" presId="urn:microsoft.com/office/officeart/2005/8/layout/vList2"/>
    <dgm:cxn modelId="{1DA5B3AB-EF6E-4356-8C79-A0AA76C55266}" type="presOf" srcId="{184CCC46-45A5-4D1F-8C62-7B5DE8C89ACD}" destId="{815DCCE6-68B8-42E2-9D76-C23EF0180F2B}" srcOrd="0" destOrd="0" presId="urn:microsoft.com/office/officeart/2005/8/layout/vList2"/>
    <dgm:cxn modelId="{BF3CFB38-6F07-4C5A-8729-67FEB498FBD6}" type="presOf" srcId="{07160127-2903-40FA-84AE-9270AA80ED58}" destId="{AC73F683-E28C-4161-A190-4D677E03C10B}" srcOrd="0" destOrd="0" presId="urn:microsoft.com/office/officeart/2005/8/layout/vList2"/>
    <dgm:cxn modelId="{84590438-855D-40D1-B900-2C882860EB65}" type="presOf" srcId="{0F09508F-73E0-453E-B3BE-E9ACDA4FB90D}" destId="{AA4FC674-49D3-41F5-82DC-6407626475FA}" srcOrd="0" destOrd="0" presId="urn:microsoft.com/office/officeart/2005/8/layout/vList2"/>
    <dgm:cxn modelId="{788D7516-0A18-463E-AE67-CCA422064488}" srcId="{184CCC46-45A5-4D1F-8C62-7B5DE8C89ACD}" destId="{07160127-2903-40FA-84AE-9270AA80ED58}" srcOrd="5" destOrd="0" parTransId="{369A3FE1-DFB8-416D-BA2A-1495228F6ED9}" sibTransId="{661325EF-0368-476E-8145-202AE971ADE6}"/>
    <dgm:cxn modelId="{DD409224-A99A-4F58-997F-6F2A4962EFF8}" srcId="{184CCC46-45A5-4D1F-8C62-7B5DE8C89ACD}" destId="{BA778FD5-C9F0-4CF0-ACAA-73758BCF87C3}" srcOrd="2" destOrd="0" parTransId="{520FF980-66FD-4021-9020-13686C092C12}" sibTransId="{8AA7623A-0C2C-4ACA-AEAF-16BB8A7674BE}"/>
    <dgm:cxn modelId="{2F05E3D6-4652-4E9B-A68A-1444702BBF48}" type="presParOf" srcId="{815DCCE6-68B8-42E2-9D76-C23EF0180F2B}" destId="{2F8867F5-A27A-4A3E-A4B2-DA3B1F64695B}" srcOrd="0" destOrd="0" presId="urn:microsoft.com/office/officeart/2005/8/layout/vList2"/>
    <dgm:cxn modelId="{CB8D9B57-2F86-43AE-9C00-846BF142B086}" type="presParOf" srcId="{815DCCE6-68B8-42E2-9D76-C23EF0180F2B}" destId="{76D271CE-1CAA-40D6-876C-0E314056EA3B}" srcOrd="1" destOrd="0" presId="urn:microsoft.com/office/officeart/2005/8/layout/vList2"/>
    <dgm:cxn modelId="{C653D788-EA07-4537-BEC9-41DC61D7F4B0}" type="presParOf" srcId="{815DCCE6-68B8-42E2-9D76-C23EF0180F2B}" destId="{18CB0D35-F898-46D3-80EB-568C28E6F27B}" srcOrd="2" destOrd="0" presId="urn:microsoft.com/office/officeart/2005/8/layout/vList2"/>
    <dgm:cxn modelId="{50945BB7-8C6E-4915-BB23-8D6C06B6A0A9}" type="presParOf" srcId="{815DCCE6-68B8-42E2-9D76-C23EF0180F2B}" destId="{6B0990C5-74CC-46CC-A0B9-E4566C2A8B4C}" srcOrd="3" destOrd="0" presId="urn:microsoft.com/office/officeart/2005/8/layout/vList2"/>
    <dgm:cxn modelId="{DC31B2B3-4605-4EB6-A66E-6E26DEA3BFB1}" type="presParOf" srcId="{815DCCE6-68B8-42E2-9D76-C23EF0180F2B}" destId="{57724414-C60D-4D5A-AB37-169331D8BB3E}" srcOrd="4" destOrd="0" presId="urn:microsoft.com/office/officeart/2005/8/layout/vList2"/>
    <dgm:cxn modelId="{EDEBE98E-C7D0-4412-8406-9D9BA60B11CF}" type="presParOf" srcId="{815DCCE6-68B8-42E2-9D76-C23EF0180F2B}" destId="{FF16CD14-0910-4B72-A529-436B4BB720BA}" srcOrd="5" destOrd="0" presId="urn:microsoft.com/office/officeart/2005/8/layout/vList2"/>
    <dgm:cxn modelId="{AF60B12D-E513-4964-98A8-1E2F1E4E891C}" type="presParOf" srcId="{815DCCE6-68B8-42E2-9D76-C23EF0180F2B}" destId="{AA4FC674-49D3-41F5-82DC-6407626475FA}" srcOrd="6" destOrd="0" presId="urn:microsoft.com/office/officeart/2005/8/layout/vList2"/>
    <dgm:cxn modelId="{5F55B027-8943-4824-A605-A34CFE91767F}" type="presParOf" srcId="{815DCCE6-68B8-42E2-9D76-C23EF0180F2B}" destId="{9F6F0772-2185-498F-A1DC-6D4369B58060}" srcOrd="7" destOrd="0" presId="urn:microsoft.com/office/officeart/2005/8/layout/vList2"/>
    <dgm:cxn modelId="{D23BF7B4-FD74-4C42-BF8F-CCCFB2BD7B4E}" type="presParOf" srcId="{815DCCE6-68B8-42E2-9D76-C23EF0180F2B}" destId="{6204CF86-8F18-4B26-8D8B-9D3B805D67D5}" srcOrd="8" destOrd="0" presId="urn:microsoft.com/office/officeart/2005/8/layout/vList2"/>
    <dgm:cxn modelId="{EACF6E7F-CA8D-45FC-A739-C2C883EA9A60}" type="presParOf" srcId="{815DCCE6-68B8-42E2-9D76-C23EF0180F2B}" destId="{C73213B8-C58A-40E8-8818-EB25848C838E}" srcOrd="9" destOrd="0" presId="urn:microsoft.com/office/officeart/2005/8/layout/vList2"/>
    <dgm:cxn modelId="{9D23164F-8EE1-47F1-9934-79586C2BCAE0}" type="presParOf" srcId="{815DCCE6-68B8-42E2-9D76-C23EF0180F2B}" destId="{AC73F683-E28C-4161-A190-4D677E03C10B}" srcOrd="10" destOrd="0" presId="urn:microsoft.com/office/officeart/2005/8/layout/vList2"/>
    <dgm:cxn modelId="{F0EE167D-0CFD-422B-8305-6C4C58CF730C}" type="presParOf" srcId="{815DCCE6-68B8-42E2-9D76-C23EF0180F2B}" destId="{F1C47F19-F068-45B7-960D-E5964C2CAE0D}" srcOrd="11" destOrd="0" presId="urn:microsoft.com/office/officeart/2005/8/layout/vList2"/>
    <dgm:cxn modelId="{82C88671-6B91-453B-BA95-D0B78DF44371}" type="presParOf" srcId="{815DCCE6-68B8-42E2-9D76-C23EF0180F2B}" destId="{DF05CAE4-E3B4-40DC-A957-F44FC76AEACC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D91097-17DA-47EB-B2DB-4D62388B1093}">
      <dsp:nvSpPr>
        <dsp:cNvPr id="0" name=""/>
        <dsp:cNvSpPr/>
      </dsp:nvSpPr>
      <dsp:spPr>
        <a:xfrm>
          <a:off x="3080" y="366405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Who are you?</a:t>
          </a:r>
        </a:p>
      </dsp:txBody>
      <dsp:txXfrm>
        <a:off x="3080" y="1666642"/>
        <a:ext cx="2444055" cy="2053006"/>
      </dsp:txXfrm>
    </dsp:sp>
    <dsp:sp modelId="{A27FE078-ED67-401B-90FF-F14D62CE06EE}">
      <dsp:nvSpPr>
        <dsp:cNvPr id="0" name=""/>
        <dsp:cNvSpPr/>
      </dsp:nvSpPr>
      <dsp:spPr>
        <a:xfrm>
          <a:off x="711856" y="708572"/>
          <a:ext cx="1026503" cy="10265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1</a:t>
          </a:r>
          <a:endParaRPr lang="en-US" sz="4800" kern="1200" dirty="0"/>
        </a:p>
      </dsp:txBody>
      <dsp:txXfrm>
        <a:off x="862184" y="858900"/>
        <a:ext cx="725847" cy="725847"/>
      </dsp:txXfrm>
    </dsp:sp>
    <dsp:sp modelId="{B4DB92ED-C45B-4C3F-8C8E-7C639F65171B}">
      <dsp:nvSpPr>
        <dsp:cNvPr id="0" name=""/>
        <dsp:cNvSpPr/>
      </dsp:nvSpPr>
      <dsp:spPr>
        <a:xfrm>
          <a:off x="3080" y="3788010"/>
          <a:ext cx="2444055" cy="72"/>
        </a:xfrm>
        <a:prstGeom prst="rect">
          <a:avLst/>
        </a:prstGeom>
        <a:solidFill>
          <a:schemeClr val="accent2">
            <a:hueOff val="2357"/>
            <a:satOff val="-7545"/>
            <a:lumOff val="5378"/>
            <a:alphaOff val="0"/>
          </a:schemeClr>
        </a:solidFill>
        <a:ln w="12700" cap="flat" cmpd="sng" algn="ctr">
          <a:solidFill>
            <a:schemeClr val="accent2">
              <a:hueOff val="2357"/>
              <a:satOff val="-7545"/>
              <a:lumOff val="53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92E1B02-A54B-4752-B018-DF6C4C16EAAE}">
      <dsp:nvSpPr>
        <dsp:cNvPr id="0" name=""/>
        <dsp:cNvSpPr/>
      </dsp:nvSpPr>
      <dsp:spPr>
        <a:xfrm>
          <a:off x="2691541" y="366405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218439"/>
            <a:satOff val="-12728"/>
            <a:lumOff val="221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18439"/>
              <a:satOff val="-12728"/>
              <a:lumOff val="22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What is sustainable finance?</a:t>
          </a:r>
        </a:p>
      </dsp:txBody>
      <dsp:txXfrm>
        <a:off x="2691541" y="1666642"/>
        <a:ext cx="2444055" cy="2053006"/>
      </dsp:txXfrm>
    </dsp:sp>
    <dsp:sp modelId="{5E5A95C2-2127-4002-B6C4-14816804AB96}">
      <dsp:nvSpPr>
        <dsp:cNvPr id="0" name=""/>
        <dsp:cNvSpPr/>
      </dsp:nvSpPr>
      <dsp:spPr>
        <a:xfrm>
          <a:off x="3400317" y="708572"/>
          <a:ext cx="1026503" cy="1026503"/>
        </a:xfrm>
        <a:prstGeom prst="ellipse">
          <a:avLst/>
        </a:prstGeom>
        <a:solidFill>
          <a:schemeClr val="accent2">
            <a:hueOff val="4714"/>
            <a:satOff val="-15090"/>
            <a:lumOff val="10757"/>
            <a:alphaOff val="0"/>
          </a:schemeClr>
        </a:solidFill>
        <a:ln w="12700" cap="flat" cmpd="sng" algn="ctr">
          <a:solidFill>
            <a:schemeClr val="accent2">
              <a:hueOff val="4714"/>
              <a:satOff val="-15090"/>
              <a:lumOff val="107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2</a:t>
          </a:r>
          <a:endParaRPr lang="en-US" sz="4800" kern="1200" dirty="0"/>
        </a:p>
      </dsp:txBody>
      <dsp:txXfrm>
        <a:off x="3550645" y="858900"/>
        <a:ext cx="725847" cy="725847"/>
      </dsp:txXfrm>
    </dsp:sp>
    <dsp:sp modelId="{B9925DEC-131B-426B-94F8-9FABE039608E}">
      <dsp:nvSpPr>
        <dsp:cNvPr id="0" name=""/>
        <dsp:cNvSpPr/>
      </dsp:nvSpPr>
      <dsp:spPr>
        <a:xfrm>
          <a:off x="2691541" y="3788010"/>
          <a:ext cx="2444055" cy="72"/>
        </a:xfrm>
        <a:prstGeom prst="rect">
          <a:avLst/>
        </a:prstGeom>
        <a:solidFill>
          <a:schemeClr val="accent2">
            <a:hueOff val="7071"/>
            <a:satOff val="-22635"/>
            <a:lumOff val="16135"/>
            <a:alphaOff val="0"/>
          </a:schemeClr>
        </a:solidFill>
        <a:ln w="12700" cap="flat" cmpd="sng" algn="ctr">
          <a:solidFill>
            <a:schemeClr val="accent2">
              <a:hueOff val="7071"/>
              <a:satOff val="-22635"/>
              <a:lumOff val="161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91DEF79-2E33-488F-BE2F-154AC1E37BC2}">
      <dsp:nvSpPr>
        <dsp:cNvPr id="0" name=""/>
        <dsp:cNvSpPr/>
      </dsp:nvSpPr>
      <dsp:spPr>
        <a:xfrm>
          <a:off x="5380002" y="365447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436878"/>
            <a:satOff val="-25455"/>
            <a:lumOff val="443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436878"/>
              <a:satOff val="-25455"/>
              <a:lumOff val="44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Our </a:t>
          </a:r>
          <a:r>
            <a:rPr lang="en-US" sz="2600" kern="1200" dirty="0" err="1"/>
            <a:t>programme</a:t>
          </a:r>
          <a:endParaRPr lang="en-US" sz="2600" kern="1200" dirty="0"/>
        </a:p>
      </dsp:txBody>
      <dsp:txXfrm>
        <a:off x="5380002" y="1665684"/>
        <a:ext cx="2444055" cy="2053006"/>
      </dsp:txXfrm>
    </dsp:sp>
    <dsp:sp modelId="{CC6C40CA-0B70-4B9E-8374-E011819BF70C}">
      <dsp:nvSpPr>
        <dsp:cNvPr id="0" name=""/>
        <dsp:cNvSpPr/>
      </dsp:nvSpPr>
      <dsp:spPr>
        <a:xfrm>
          <a:off x="6088778" y="708572"/>
          <a:ext cx="1026503" cy="1026503"/>
        </a:xfrm>
        <a:prstGeom prst="ellipse">
          <a:avLst/>
        </a:prstGeom>
        <a:solidFill>
          <a:schemeClr val="accent2">
            <a:hueOff val="9427"/>
            <a:satOff val="-30180"/>
            <a:lumOff val="21513"/>
            <a:alphaOff val="0"/>
          </a:schemeClr>
        </a:solidFill>
        <a:ln w="12700" cap="flat" cmpd="sng" algn="ctr">
          <a:solidFill>
            <a:schemeClr val="accent2">
              <a:hueOff val="9427"/>
              <a:satOff val="-30180"/>
              <a:lumOff val="215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3</a:t>
          </a:r>
        </a:p>
      </dsp:txBody>
      <dsp:txXfrm>
        <a:off x="6239106" y="858900"/>
        <a:ext cx="725847" cy="725847"/>
      </dsp:txXfrm>
    </dsp:sp>
    <dsp:sp modelId="{43D9AC8A-0E53-4538-BA2C-F4914819D278}">
      <dsp:nvSpPr>
        <dsp:cNvPr id="0" name=""/>
        <dsp:cNvSpPr/>
      </dsp:nvSpPr>
      <dsp:spPr>
        <a:xfrm>
          <a:off x="5380002" y="3788010"/>
          <a:ext cx="2444055" cy="72"/>
        </a:xfrm>
        <a:prstGeom prst="rect">
          <a:avLst/>
        </a:prstGeom>
        <a:solidFill>
          <a:schemeClr val="accent2">
            <a:hueOff val="11784"/>
            <a:satOff val="-37725"/>
            <a:lumOff val="26891"/>
            <a:alphaOff val="0"/>
          </a:schemeClr>
        </a:solidFill>
        <a:ln w="12700" cap="flat" cmpd="sng" algn="ctr">
          <a:solidFill>
            <a:schemeClr val="accent2">
              <a:hueOff val="11784"/>
              <a:satOff val="-37725"/>
              <a:lumOff val="268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BBE568A-6C1A-43DF-9945-6C8ECB8FEE24}">
      <dsp:nvSpPr>
        <dsp:cNvPr id="0" name=""/>
        <dsp:cNvSpPr/>
      </dsp:nvSpPr>
      <dsp:spPr>
        <a:xfrm>
          <a:off x="8068463" y="366405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655317"/>
            <a:satOff val="-38183"/>
            <a:lumOff val="665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655317"/>
              <a:satOff val="-38183"/>
              <a:lumOff val="66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What does the future hold?</a:t>
          </a:r>
        </a:p>
      </dsp:txBody>
      <dsp:txXfrm>
        <a:off x="8068463" y="1666642"/>
        <a:ext cx="2444055" cy="2053006"/>
      </dsp:txXfrm>
    </dsp:sp>
    <dsp:sp modelId="{D6445152-7166-4D33-9376-E2EA570E2699}">
      <dsp:nvSpPr>
        <dsp:cNvPr id="0" name=""/>
        <dsp:cNvSpPr/>
      </dsp:nvSpPr>
      <dsp:spPr>
        <a:xfrm>
          <a:off x="8777239" y="708572"/>
          <a:ext cx="1026503" cy="1026503"/>
        </a:xfrm>
        <a:prstGeom prst="ellipse">
          <a:avLst/>
        </a:prstGeom>
        <a:solidFill>
          <a:schemeClr val="accent2">
            <a:hueOff val="14141"/>
            <a:satOff val="-45270"/>
            <a:lumOff val="32270"/>
            <a:alphaOff val="0"/>
          </a:schemeClr>
        </a:solidFill>
        <a:ln w="12700" cap="flat" cmpd="sng" algn="ctr">
          <a:solidFill>
            <a:schemeClr val="accent2">
              <a:hueOff val="14141"/>
              <a:satOff val="-45270"/>
              <a:lumOff val="322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/>
            <a:t>4</a:t>
          </a:r>
        </a:p>
      </dsp:txBody>
      <dsp:txXfrm>
        <a:off x="8927567" y="858900"/>
        <a:ext cx="725847" cy="725847"/>
      </dsp:txXfrm>
    </dsp:sp>
    <dsp:sp modelId="{7B83546B-2DFA-4645-806A-558C55064BF0}">
      <dsp:nvSpPr>
        <dsp:cNvPr id="0" name=""/>
        <dsp:cNvSpPr/>
      </dsp:nvSpPr>
      <dsp:spPr>
        <a:xfrm>
          <a:off x="8068463" y="3788010"/>
          <a:ext cx="2444055" cy="72"/>
        </a:xfrm>
        <a:prstGeom prst="rect">
          <a:avLst/>
        </a:prstGeom>
        <a:solidFill>
          <a:schemeClr val="accent2">
            <a:hueOff val="16498"/>
            <a:satOff val="-52815"/>
            <a:lumOff val="37648"/>
            <a:alphaOff val="0"/>
          </a:schemeClr>
        </a:solidFill>
        <a:ln w="12700" cap="flat" cmpd="sng" algn="ctr">
          <a:solidFill>
            <a:schemeClr val="accent2">
              <a:hueOff val="16498"/>
              <a:satOff val="-52815"/>
              <a:lumOff val="376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59ED5-B14D-49D1-B28D-0C5AE6DFE35A}">
      <dsp:nvSpPr>
        <dsp:cNvPr id="0" name=""/>
        <dsp:cNvSpPr/>
      </dsp:nvSpPr>
      <dsp:spPr>
        <a:xfrm>
          <a:off x="0" y="13390"/>
          <a:ext cx="5756612" cy="6475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Consulting</a:t>
          </a:r>
        </a:p>
      </dsp:txBody>
      <dsp:txXfrm>
        <a:off x="31613" y="45003"/>
        <a:ext cx="5693386" cy="584369"/>
      </dsp:txXfrm>
    </dsp:sp>
    <dsp:sp modelId="{7C7C460B-C970-460F-A44D-83D6CB249EFF}">
      <dsp:nvSpPr>
        <dsp:cNvPr id="0" name=""/>
        <dsp:cNvSpPr/>
      </dsp:nvSpPr>
      <dsp:spPr>
        <a:xfrm>
          <a:off x="0" y="738745"/>
          <a:ext cx="5756612" cy="647595"/>
        </a:xfrm>
        <a:prstGeom prst="roundRect">
          <a:avLst/>
        </a:prstGeom>
        <a:solidFill>
          <a:schemeClr val="accent2">
            <a:hueOff val="2750"/>
            <a:satOff val="-8802"/>
            <a:lumOff val="62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Asset Management</a:t>
          </a:r>
        </a:p>
      </dsp:txBody>
      <dsp:txXfrm>
        <a:off x="31613" y="770358"/>
        <a:ext cx="5693386" cy="584369"/>
      </dsp:txXfrm>
    </dsp:sp>
    <dsp:sp modelId="{73A10297-4F67-41AB-A81D-3EC88F79ED29}">
      <dsp:nvSpPr>
        <dsp:cNvPr id="0" name=""/>
        <dsp:cNvSpPr/>
      </dsp:nvSpPr>
      <dsp:spPr>
        <a:xfrm>
          <a:off x="0" y="1464100"/>
          <a:ext cx="5756612" cy="647595"/>
        </a:xfrm>
        <a:prstGeom prst="roundRect">
          <a:avLst/>
        </a:prstGeom>
        <a:solidFill>
          <a:schemeClr val="accent2">
            <a:hueOff val="5499"/>
            <a:satOff val="-17605"/>
            <a:lumOff val="12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/>
            <a:t>Companies</a:t>
          </a:r>
          <a:endParaRPr lang="en-US" sz="2700" kern="1200" dirty="0"/>
        </a:p>
      </dsp:txBody>
      <dsp:txXfrm>
        <a:off x="31613" y="1495713"/>
        <a:ext cx="5693386" cy="584369"/>
      </dsp:txXfrm>
    </dsp:sp>
    <dsp:sp modelId="{7AFFEB5F-884E-4404-B637-AD010AF067BE}">
      <dsp:nvSpPr>
        <dsp:cNvPr id="0" name=""/>
        <dsp:cNvSpPr/>
      </dsp:nvSpPr>
      <dsp:spPr>
        <a:xfrm>
          <a:off x="0" y="2189455"/>
          <a:ext cx="5756612" cy="647595"/>
        </a:xfrm>
        <a:prstGeom prst="roundRect">
          <a:avLst/>
        </a:prstGeom>
        <a:solidFill>
          <a:srgbClr val="DB8E6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>
              <a:solidFill>
                <a:schemeClr val="bg1"/>
              </a:solidFill>
            </a:rPr>
            <a:t>Development/Impact Finance</a:t>
          </a:r>
          <a:endParaRPr lang="en-US" sz="2700" b="0" kern="1200" dirty="0">
            <a:solidFill>
              <a:schemeClr val="bg1"/>
            </a:solidFill>
          </a:endParaRPr>
        </a:p>
      </dsp:txBody>
      <dsp:txXfrm>
        <a:off x="31613" y="2221068"/>
        <a:ext cx="5693386" cy="584369"/>
      </dsp:txXfrm>
    </dsp:sp>
    <dsp:sp modelId="{036A4B18-DEDB-44F5-98F9-72C4BEADD146}">
      <dsp:nvSpPr>
        <dsp:cNvPr id="0" name=""/>
        <dsp:cNvSpPr/>
      </dsp:nvSpPr>
      <dsp:spPr>
        <a:xfrm>
          <a:off x="0" y="2914810"/>
          <a:ext cx="5756612" cy="647595"/>
        </a:xfrm>
        <a:prstGeom prst="roundRect">
          <a:avLst/>
        </a:prstGeom>
        <a:solidFill>
          <a:srgbClr val="D89C8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kern="1200" dirty="0">
              <a:solidFill>
                <a:schemeClr val="bg1"/>
              </a:solidFill>
            </a:rPr>
            <a:t>B</a:t>
          </a:r>
          <a:r>
            <a:rPr lang="nl-NL" sz="2700" b="0" kern="1200" dirty="0" err="1">
              <a:solidFill>
                <a:schemeClr val="bg1"/>
              </a:solidFill>
            </a:rPr>
            <a:t>anks</a:t>
          </a:r>
          <a:endParaRPr lang="en-US" sz="2700" b="0" kern="1200" dirty="0">
            <a:solidFill>
              <a:schemeClr val="bg1"/>
            </a:solidFill>
          </a:endParaRPr>
        </a:p>
      </dsp:txBody>
      <dsp:txXfrm>
        <a:off x="31613" y="2946423"/>
        <a:ext cx="5693386" cy="584369"/>
      </dsp:txXfrm>
    </dsp:sp>
    <dsp:sp modelId="{10FFD2CD-069F-4142-A38F-118C7B819D78}">
      <dsp:nvSpPr>
        <dsp:cNvPr id="0" name=""/>
        <dsp:cNvSpPr/>
      </dsp:nvSpPr>
      <dsp:spPr>
        <a:xfrm>
          <a:off x="0" y="3640165"/>
          <a:ext cx="5756612" cy="647595"/>
        </a:xfrm>
        <a:prstGeom prst="roundRect">
          <a:avLst/>
        </a:prstGeom>
        <a:solidFill>
          <a:srgbClr val="DDA89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kern="1200" dirty="0">
              <a:solidFill>
                <a:schemeClr val="bg1"/>
              </a:solidFill>
            </a:rPr>
            <a:t>I</a:t>
          </a:r>
          <a:r>
            <a:rPr lang="nl-NL" sz="2700" b="0" kern="1200" dirty="0" err="1">
              <a:solidFill>
                <a:schemeClr val="bg1"/>
              </a:solidFill>
            </a:rPr>
            <a:t>nsurance</a:t>
          </a:r>
          <a:r>
            <a:rPr lang="nl-NL" sz="2700" b="0" kern="1200" dirty="0">
              <a:solidFill>
                <a:schemeClr val="bg1"/>
              </a:solidFill>
            </a:rPr>
            <a:t> companies</a:t>
          </a:r>
          <a:endParaRPr lang="en-US" sz="2700" b="0" kern="1200" dirty="0">
            <a:solidFill>
              <a:schemeClr val="bg1"/>
            </a:solidFill>
          </a:endParaRPr>
        </a:p>
      </dsp:txBody>
      <dsp:txXfrm>
        <a:off x="31613" y="3671778"/>
        <a:ext cx="5693386" cy="584369"/>
      </dsp:txXfrm>
    </dsp:sp>
    <dsp:sp modelId="{DFFC3848-CD88-4119-AB62-7E4BC2F4C3AE}">
      <dsp:nvSpPr>
        <dsp:cNvPr id="0" name=""/>
        <dsp:cNvSpPr/>
      </dsp:nvSpPr>
      <dsp:spPr>
        <a:xfrm>
          <a:off x="0" y="4365520"/>
          <a:ext cx="5756612" cy="647595"/>
        </a:xfrm>
        <a:prstGeom prst="roundRect">
          <a:avLst/>
        </a:prstGeom>
        <a:solidFill>
          <a:srgbClr val="DFAD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b="0" kern="1200" dirty="0" err="1">
              <a:solidFill>
                <a:schemeClr val="bg1"/>
              </a:solidFill>
            </a:rPr>
            <a:t>Academic</a:t>
          </a:r>
          <a:endParaRPr lang="nl-NL" sz="2700" b="0" kern="1200" dirty="0">
            <a:solidFill>
              <a:schemeClr val="bg1"/>
            </a:solidFill>
          </a:endParaRPr>
        </a:p>
      </dsp:txBody>
      <dsp:txXfrm>
        <a:off x="31613" y="4397133"/>
        <a:ext cx="5693386" cy="5843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8867F5-A27A-4A3E-A4B2-DA3B1F64695B}">
      <dsp:nvSpPr>
        <dsp:cNvPr id="0" name=""/>
        <dsp:cNvSpPr/>
      </dsp:nvSpPr>
      <dsp:spPr>
        <a:xfrm>
          <a:off x="0" y="34719"/>
          <a:ext cx="4966974" cy="617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300" kern="1200" dirty="0"/>
        </a:p>
      </dsp:txBody>
      <dsp:txXfrm>
        <a:off x="30157" y="64876"/>
        <a:ext cx="4906660" cy="557446"/>
      </dsp:txXfrm>
    </dsp:sp>
    <dsp:sp modelId="{18CB0D35-F898-46D3-80EB-568C28E6F27B}">
      <dsp:nvSpPr>
        <dsp:cNvPr id="0" name=""/>
        <dsp:cNvSpPr/>
      </dsp:nvSpPr>
      <dsp:spPr>
        <a:xfrm>
          <a:off x="0" y="747519"/>
          <a:ext cx="4966974" cy="617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300" kern="1200" dirty="0"/>
        </a:p>
      </dsp:txBody>
      <dsp:txXfrm>
        <a:off x="30157" y="777676"/>
        <a:ext cx="4906660" cy="557446"/>
      </dsp:txXfrm>
    </dsp:sp>
    <dsp:sp modelId="{57724414-C60D-4D5A-AB37-169331D8BB3E}">
      <dsp:nvSpPr>
        <dsp:cNvPr id="0" name=""/>
        <dsp:cNvSpPr/>
      </dsp:nvSpPr>
      <dsp:spPr>
        <a:xfrm>
          <a:off x="0" y="1460319"/>
          <a:ext cx="4966974" cy="617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300" kern="1200" dirty="0"/>
        </a:p>
      </dsp:txBody>
      <dsp:txXfrm>
        <a:off x="30157" y="1490476"/>
        <a:ext cx="4906660" cy="557446"/>
      </dsp:txXfrm>
    </dsp:sp>
    <dsp:sp modelId="{AA4FC674-49D3-41F5-82DC-6407626475FA}">
      <dsp:nvSpPr>
        <dsp:cNvPr id="0" name=""/>
        <dsp:cNvSpPr/>
      </dsp:nvSpPr>
      <dsp:spPr>
        <a:xfrm>
          <a:off x="0" y="2173120"/>
          <a:ext cx="4966974" cy="617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300" kern="1200" dirty="0"/>
        </a:p>
      </dsp:txBody>
      <dsp:txXfrm>
        <a:off x="30157" y="2203277"/>
        <a:ext cx="4906660" cy="557446"/>
      </dsp:txXfrm>
    </dsp:sp>
    <dsp:sp modelId="{6204CF86-8F18-4B26-8D8B-9D3B805D67D5}">
      <dsp:nvSpPr>
        <dsp:cNvPr id="0" name=""/>
        <dsp:cNvSpPr/>
      </dsp:nvSpPr>
      <dsp:spPr>
        <a:xfrm>
          <a:off x="0" y="2885920"/>
          <a:ext cx="4966974" cy="617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300" kern="1200" dirty="0"/>
        </a:p>
      </dsp:txBody>
      <dsp:txXfrm>
        <a:off x="30157" y="2916077"/>
        <a:ext cx="4906660" cy="557446"/>
      </dsp:txXfrm>
    </dsp:sp>
    <dsp:sp modelId="{AC73F683-E28C-4161-A190-4D677E03C10B}">
      <dsp:nvSpPr>
        <dsp:cNvPr id="0" name=""/>
        <dsp:cNvSpPr/>
      </dsp:nvSpPr>
      <dsp:spPr>
        <a:xfrm>
          <a:off x="0" y="3598720"/>
          <a:ext cx="4966974" cy="617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300" kern="1200" dirty="0"/>
        </a:p>
      </dsp:txBody>
      <dsp:txXfrm>
        <a:off x="30157" y="3628877"/>
        <a:ext cx="4906660" cy="557446"/>
      </dsp:txXfrm>
    </dsp:sp>
    <dsp:sp modelId="{DF05CAE4-E3B4-40DC-A957-F44FC76AEACC}">
      <dsp:nvSpPr>
        <dsp:cNvPr id="0" name=""/>
        <dsp:cNvSpPr/>
      </dsp:nvSpPr>
      <dsp:spPr>
        <a:xfrm>
          <a:off x="0" y="4311520"/>
          <a:ext cx="4966974" cy="617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300" kern="1200" dirty="0"/>
        </a:p>
      </dsp:txBody>
      <dsp:txXfrm>
        <a:off x="30157" y="4341677"/>
        <a:ext cx="4906660" cy="5574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=""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B95DD-8D23-4837-9FFB-866B6D98CA37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934BD-5420-4FFD-9E82-94B5DA55A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78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35812" indent="-283005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2pPr>
            <a:lvl3pPr marL="1132019" indent="-226404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3pPr>
            <a:lvl4pPr marL="1584826" indent="-226404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4pPr>
            <a:lvl5pPr marL="2037634" indent="-226404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5pPr>
            <a:lvl6pPr marL="2490441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6pPr>
            <a:lvl7pPr marL="2943249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7pPr>
            <a:lvl8pPr marL="3396056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8pPr>
            <a:lvl9pPr marL="3848864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FB054E-7974-4780-B9DE-44C322C861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P</a:t>
            </a:r>
            <a:endParaRPr lang="en-US" dirty="0"/>
          </a:p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4880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7E8EB6B-7B87-44AE-8352-0ECDDD81AF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Paul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157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35812" indent="-283005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2pPr>
            <a:lvl3pPr marL="1132019" indent="-226404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3pPr>
            <a:lvl4pPr marL="1584826" indent="-226404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4pPr>
            <a:lvl5pPr marL="2037634" indent="-226404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5pPr>
            <a:lvl6pPr marL="2490441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6pPr>
            <a:lvl7pPr marL="2943249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7pPr>
            <a:lvl8pPr marL="3396056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8pPr>
            <a:lvl9pPr marL="3848864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EC36FD-E42D-4BE8-841E-93CBAED4E44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dirty="0"/>
              <a:t>Moni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GB" dirty="0"/>
              <a:t>Standard structure of each SBE </a:t>
            </a:r>
            <a:r>
              <a:rPr lang="en-GB" dirty="0" err="1"/>
              <a:t>msc</a:t>
            </a:r>
            <a:r>
              <a:rPr lang="en-GB" dirty="0"/>
              <a:t> programme: 5 obligatory fixed courses + 1 elective + 1 skills training+ 1 </a:t>
            </a:r>
            <a:r>
              <a:rPr lang="en-GB" dirty="0" err="1"/>
              <a:t>msc</a:t>
            </a:r>
            <a:r>
              <a:rPr lang="en-GB" dirty="0"/>
              <a:t> thesis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GB" dirty="0"/>
              <a:t>1 year, twice a year (in February this matrix turned around)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GB" dirty="0"/>
              <a:t>4 courses in Semester I and 2 courses in semester II to enable you to write the </a:t>
            </a:r>
            <a:r>
              <a:rPr lang="en-GB" dirty="0" err="1"/>
              <a:t>msc</a:t>
            </a:r>
            <a:r>
              <a:rPr lang="en-GB" dirty="0"/>
              <a:t> thesis   </a:t>
            </a:r>
          </a:p>
        </p:txBody>
      </p:sp>
    </p:spTree>
    <p:extLst>
      <p:ext uri="{BB962C8B-B14F-4D97-AF65-F5344CB8AC3E}">
        <p14:creationId xmlns:p14="http://schemas.microsoft.com/office/powerpoint/2010/main" val="3827073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75814-5E86-5743-808B-FA33B96378E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664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35812" indent="-283005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2pPr>
            <a:lvl3pPr marL="1132019" indent="-226404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3pPr>
            <a:lvl4pPr marL="1584826" indent="-226404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4pPr>
            <a:lvl5pPr marL="2037634" indent="-226404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5pPr>
            <a:lvl6pPr marL="2490441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6pPr>
            <a:lvl7pPr marL="2943249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7pPr>
            <a:lvl8pPr marL="3396056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8pPr>
            <a:lvl9pPr marL="3848864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FB054E-7974-4780-B9DE-44C322C861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P</a:t>
            </a:r>
            <a:endParaRPr lang="en-US" dirty="0"/>
          </a:p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9887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35812" indent="-283005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2pPr>
            <a:lvl3pPr marL="1132019" indent="-226404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3pPr>
            <a:lvl4pPr marL="1584826" indent="-226404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4pPr>
            <a:lvl5pPr marL="2037634" indent="-226404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5pPr>
            <a:lvl6pPr marL="2490441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6pPr>
            <a:lvl7pPr marL="2943249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7pPr>
            <a:lvl8pPr marL="3396056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8pPr>
            <a:lvl9pPr marL="3848864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FB054E-7974-4780-B9DE-44C322C861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P</a:t>
            </a:r>
            <a:endParaRPr lang="en-US" dirty="0"/>
          </a:p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9952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35812" indent="-283005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2pPr>
            <a:lvl3pPr marL="1132019" indent="-226404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3pPr>
            <a:lvl4pPr marL="1584826" indent="-226404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4pPr>
            <a:lvl5pPr marL="2037634" indent="-226404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5pPr>
            <a:lvl6pPr marL="2490441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6pPr>
            <a:lvl7pPr marL="2943249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7pPr>
            <a:lvl8pPr marL="3396056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8pPr>
            <a:lvl9pPr marL="3848864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FB054E-7974-4780-B9DE-44C322C861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P</a:t>
            </a:r>
            <a:endParaRPr lang="en-US" dirty="0"/>
          </a:p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8188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35812" indent="-283005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2pPr>
            <a:lvl3pPr marL="1132019" indent="-226404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3pPr>
            <a:lvl4pPr marL="1584826" indent="-226404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4pPr>
            <a:lvl5pPr marL="2037634" indent="-226404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5pPr>
            <a:lvl6pPr marL="2490441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6pPr>
            <a:lvl7pPr marL="2943249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7pPr>
            <a:lvl8pPr marL="3396056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8pPr>
            <a:lvl9pPr marL="3848864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FB054E-7974-4780-B9DE-44C322C861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P</a:t>
            </a:r>
            <a:endParaRPr lang="en-US" dirty="0"/>
          </a:p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9506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35812" indent="-283005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2pPr>
            <a:lvl3pPr marL="1132019" indent="-226404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3pPr>
            <a:lvl4pPr marL="1584826" indent="-226404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4pPr>
            <a:lvl5pPr marL="2037634" indent="-226404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5pPr>
            <a:lvl6pPr marL="2490441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6pPr>
            <a:lvl7pPr marL="2943249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7pPr>
            <a:lvl8pPr marL="3396056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8pPr>
            <a:lvl9pPr marL="3848864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FB054E-7974-4780-B9DE-44C322C861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P</a:t>
            </a:r>
            <a:endParaRPr lang="en-US" dirty="0"/>
          </a:p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89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35812" indent="-283005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2pPr>
            <a:lvl3pPr marL="1132019" indent="-226404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3pPr>
            <a:lvl4pPr marL="1584826" indent="-226404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4pPr>
            <a:lvl5pPr marL="2037634" indent="-226404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5pPr>
            <a:lvl6pPr marL="2490441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6pPr>
            <a:lvl7pPr marL="2943249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7pPr>
            <a:lvl8pPr marL="3396056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8pPr>
            <a:lvl9pPr marL="3848864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FB054E-7974-4780-B9DE-44C322C861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P</a:t>
            </a:r>
            <a:endParaRPr lang="en-US" dirty="0"/>
          </a:p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4926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35812" indent="-283005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2pPr>
            <a:lvl3pPr marL="1132019" indent="-226404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3pPr>
            <a:lvl4pPr marL="1584826" indent="-226404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4pPr>
            <a:lvl5pPr marL="2037634" indent="-226404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5pPr>
            <a:lvl6pPr marL="2490441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6pPr>
            <a:lvl7pPr marL="2943249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7pPr>
            <a:lvl8pPr marL="3396056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8pPr>
            <a:lvl9pPr marL="3848864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FB054E-7974-4780-B9DE-44C322C861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P</a:t>
            </a:r>
            <a:endParaRPr lang="en-US" dirty="0"/>
          </a:p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7704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35812" indent="-283005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2pPr>
            <a:lvl3pPr marL="1132019" indent="-226404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3pPr>
            <a:lvl4pPr marL="1584826" indent="-226404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4pPr>
            <a:lvl5pPr marL="2037634" indent="-226404" eaLnBrk="0" hangingPunct="0">
              <a:defRPr sz="3200">
                <a:solidFill>
                  <a:srgbClr val="001C3D"/>
                </a:solidFill>
                <a:latin typeface="Verdana" pitchFamily="34" charset="0"/>
              </a:defRPr>
            </a:lvl5pPr>
            <a:lvl6pPr marL="2490441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6pPr>
            <a:lvl7pPr marL="2943249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7pPr>
            <a:lvl8pPr marL="3396056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8pPr>
            <a:lvl9pPr marL="3848864" indent="-22640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FB054E-7974-4780-B9DE-44C322C861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GB" dirty="0"/>
              <a:t>M and A </a:t>
            </a:r>
          </a:p>
          <a:p>
            <a:pPr marL="628650" lvl="1" indent="-171450" eaLnBrk="1" hangingPunct="1">
              <a:buFont typeface="Arial" panose="020B0604020202020204" pitchFamily="34" charset="0"/>
              <a:buChar char="•"/>
            </a:pPr>
            <a:r>
              <a:rPr lang="en-GB" dirty="0"/>
              <a:t>Let them make up their mind!</a:t>
            </a:r>
          </a:p>
          <a:p>
            <a:pPr marL="628650" lvl="1" indent="-171450" eaLnBrk="1" hangingPunct="1">
              <a:buFont typeface="Arial" panose="020B0604020202020204" pitchFamily="34" charset="0"/>
              <a:buChar char="•"/>
            </a:pPr>
            <a:r>
              <a:rPr lang="en-GB" dirty="0"/>
              <a:t>Does it suit you?</a:t>
            </a:r>
          </a:p>
        </p:txBody>
      </p:sp>
    </p:spTree>
    <p:extLst>
      <p:ext uri="{BB962C8B-B14F-4D97-AF65-F5344CB8AC3E}">
        <p14:creationId xmlns:p14="http://schemas.microsoft.com/office/powerpoint/2010/main" val="3353472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76D22AC6-E1F9-9D42-850A-6FE256A147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52102"/>
            <a:ext cx="6889750" cy="580589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2B0CCA7-C719-9646-BE9D-940DD201A4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6162A87-4DF9-484F-8AFF-328C0E22F4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02966" y="2196789"/>
            <a:ext cx="4773650" cy="1516567"/>
          </a:xfrm>
        </p:spPr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02966" y="3914078"/>
            <a:ext cx="4773650" cy="1293541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460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FA55-5A90-4242-B58D-F5AC3BD7ECD6}" type="datetimeFigureOut">
              <a:rPr lang="en-GB" smtClean="0"/>
              <a:t>27/02/2020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8F2-099D-43FD-BE0B-0C4D9523D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919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FA55-5A90-4242-B58D-F5AC3BD7ECD6}" type="datetimeFigureOut">
              <a:rPr lang="en-GB" smtClean="0"/>
              <a:t>27/02/2020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8F2-099D-43FD-BE0B-0C4D9523D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548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FA55-5A90-4242-B58D-F5AC3BD7ECD6}" type="datetimeFigureOut">
              <a:rPr lang="en-GB" smtClean="0"/>
              <a:t>27/02/2020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8F2-099D-43FD-BE0B-0C4D9523D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933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FA55-5A90-4242-B58D-F5AC3BD7ECD6}" type="datetimeFigureOut">
              <a:rPr lang="en-GB" smtClean="0"/>
              <a:t>27/02/2020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8F2-099D-43FD-BE0B-0C4D9523D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617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FA55-5A90-4242-B58D-F5AC3BD7ECD6}" type="datetimeFigureOut">
              <a:rPr lang="en-GB" smtClean="0"/>
              <a:t>27/02/2020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8F2-099D-43FD-BE0B-0C4D9523D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622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FA55-5A90-4242-B58D-F5AC3BD7ECD6}" type="datetimeFigureOut">
              <a:rPr lang="en-GB" smtClean="0"/>
              <a:t>27/02/2020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8F2-099D-43FD-BE0B-0C4D9523D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955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FA55-5A90-4242-B58D-F5AC3BD7ECD6}" type="datetimeFigureOut">
              <a:rPr lang="en-GB" smtClean="0"/>
              <a:t>27/02/2020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8F2-099D-43FD-BE0B-0C4D9523D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145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FA55-5A90-4242-B58D-F5AC3BD7ECD6}" type="datetimeFigureOut">
              <a:rPr lang="en-GB" smtClean="0"/>
              <a:t>27/02/2020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8F2-099D-43FD-BE0B-0C4D9523D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649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FA55-5A90-4242-B58D-F5AC3BD7ECD6}" type="datetimeFigureOut">
              <a:rPr lang="en-GB" smtClean="0"/>
              <a:t>27/02/2020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8F2-099D-43FD-BE0B-0C4D9523D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91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5552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D002D0A5-6151-9346-A05E-EA4601F4EE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13EF0342-920F-A640-9013-39B9EE29E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5EEFC5E6-2C6A-6044-A210-A91791ABA4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8797" y="2072744"/>
            <a:ext cx="9578897" cy="3768300"/>
          </a:xfrm>
        </p:spPr>
        <p:txBody>
          <a:bodyPr/>
          <a:lstStyle/>
          <a:p>
            <a:pPr lvl="0"/>
            <a:r>
              <a:rPr lang="nl-NL" dirty="0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797" y="1268441"/>
            <a:ext cx="8069107" cy="5677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9A88169-647B-C443-83D8-2805F98FF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rgbClr val="9FD7E4"/>
                </a:solidFill>
              </a:defRPr>
            </a:lvl1pPr>
          </a:lstStyle>
          <a:p>
            <a:fld id="{0E137427-91FE-8F4E-8389-AD4B23A28155}" type="datetimeFigureOut">
              <a:rPr lang="nl-NL" smtClean="0"/>
              <a:pPr/>
              <a:t>27-02-20</a:t>
            </a:fld>
            <a:endParaRPr lang="nl-NL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437A1BD-AE71-9748-A5ED-B8DBB5B39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rgbClr val="9FD7E4"/>
                </a:solidFill>
              </a:defRPr>
            </a:lvl1pPr>
          </a:lstStyle>
          <a:p>
            <a:endParaRPr lang="nl-NL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5F41A4E-EBC4-814E-A9B6-540028E90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rgbClr val="9FD7E4"/>
                </a:solidFill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180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FC0AF574-6D75-9946-B430-8133733B9A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418EBAF-B2D0-3349-8656-E565426F0C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40B2BDE-AA48-E84E-8539-EA010F2A9E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1239" y="2071729"/>
            <a:ext cx="4666784" cy="3712541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2071729"/>
            <a:ext cx="4666784" cy="3712541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27-02-20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9677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A59BB052-4EC4-FA46-8F1F-D2FC1226D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02C2E0D-E66C-C643-88D7-05D0B15306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7C3F247-2B34-DC4A-B875-DEDAA64ECF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27-02-20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7982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02C2E0D-E66C-C643-88D7-05D0B15306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7C3F247-2B34-DC4A-B875-DEDAA64ECF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27-02-20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7">
            <a:extLst>
              <a:ext uri="{FF2B5EF4-FFF2-40B4-BE49-F238E27FC236}">
                <a16:creationId xmlns:a16="http://schemas.microsoft.com/office/drawing/2014/main" id="{E454672A-4925-B149-BBD9-C63CA5BC21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371"/>
            <a:ext cx="6096000" cy="686037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9">
            <a:extLst>
              <a:ext uri="{FF2B5EF4-FFF2-40B4-BE49-F238E27FC236}">
                <a16:creationId xmlns:a16="http://schemas.microsoft.com/office/drawing/2014/main" id="{57C5724E-377B-444E-8D47-8BFBE12EC5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92248" y="-446044"/>
            <a:ext cx="4004272" cy="2769367"/>
          </a:xfrm>
          <a:blipFill>
            <a:blip r:embed="rId4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6035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27-02-20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7">
            <a:extLst>
              <a:ext uri="{FF2B5EF4-FFF2-40B4-BE49-F238E27FC236}">
                <a16:creationId xmlns:a16="http://schemas.microsoft.com/office/drawing/2014/main" id="{E454672A-4925-B149-BBD9-C63CA5BC21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2371"/>
            <a:ext cx="12192000" cy="686037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12" name="Tijdelijke aanduiding voor tekst 19">
            <a:extLst>
              <a:ext uri="{FF2B5EF4-FFF2-40B4-BE49-F238E27FC236}">
                <a16:creationId xmlns:a16="http://schemas.microsoft.com/office/drawing/2014/main" id="{539964F3-3192-0043-8D3A-2CB4E88840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92248" y="-446044"/>
            <a:ext cx="4004272" cy="2769367"/>
          </a:xfrm>
          <a:blipFill>
            <a:blip r:embed="rId2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D55B978D-5DBE-A045-9B5A-DCFE654B97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032" y="447495"/>
            <a:ext cx="1627378" cy="245800"/>
          </a:xfrm>
          <a:blipFill>
            <a:blip r:embed="rId3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5366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D002D0A5-6151-9346-A05E-EA4601F4EE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13EF0342-920F-A640-9013-39B9EE29E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5EEFC5E6-2C6A-6044-A210-A91791ABA4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797" y="1268441"/>
            <a:ext cx="8069107" cy="5677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9A88169-647B-C443-83D8-2805F98FF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rgbClr val="9FD7E4"/>
                </a:solidFill>
              </a:defRPr>
            </a:lvl1pPr>
          </a:lstStyle>
          <a:p>
            <a:fld id="{0E137427-91FE-8F4E-8389-AD4B23A28155}" type="datetimeFigureOut">
              <a:rPr lang="nl-NL" smtClean="0"/>
              <a:pPr/>
              <a:t>27-02-20</a:t>
            </a:fld>
            <a:endParaRPr lang="nl-NL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437A1BD-AE71-9748-A5ED-B8DBB5B39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rgbClr val="9FD7E4"/>
                </a:solidFill>
              </a:defRPr>
            </a:lvl1pPr>
          </a:lstStyle>
          <a:p>
            <a:endParaRPr lang="nl-NL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5F41A4E-EBC4-814E-A9B6-540028E90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rgbClr val="9FD7E4"/>
                </a:solidFill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5" name="Tijdelijke aanduiding voor tabel 4">
            <a:extLst>
              <a:ext uri="{FF2B5EF4-FFF2-40B4-BE49-F238E27FC236}">
                <a16:creationId xmlns:a16="http://schemas.microsoft.com/office/drawing/2014/main" id="{AD79582F-1E1D-BE43-A115-10EEF4471D0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268413" y="2071688"/>
            <a:ext cx="9647237" cy="3929062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4264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FA55-5A90-4242-B58D-F5AC3BD7ECD6}" type="datetimeFigureOut">
              <a:rPr lang="en-GB" smtClean="0"/>
              <a:t>27/02/2020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8F2-099D-43FD-BE0B-0C4D9523D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153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FA55-5A90-4242-B58D-F5AC3BD7ECD6}" type="datetimeFigureOut">
              <a:rPr lang="en-GB" smtClean="0"/>
              <a:t>27/02/2020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8F2-099D-43FD-BE0B-0C4D9523D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309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71239" y="1268441"/>
            <a:ext cx="8057956" cy="55718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1239" y="2118166"/>
            <a:ext cx="9643687" cy="37501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fld id="{0E137427-91FE-8F4E-8389-AD4B23A28155}" type="datetimeFigureOut">
              <a:rPr lang="nl-NL" smtClean="0"/>
              <a:pPr/>
              <a:t>27-02-20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892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68" r:id="rId5"/>
    <p:sldLayoutId id="2147483669" r:id="rId6"/>
    <p:sldLayoutId id="214748367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baseline="0">
          <a:solidFill>
            <a:srgbClr val="151D37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 baseline="0">
          <a:solidFill>
            <a:srgbClr val="151D37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CFA55-5A90-4242-B58D-F5AC3BD7ECD6}" type="datetimeFigureOut">
              <a:rPr lang="en-GB" smtClean="0"/>
              <a:t>27/02/2020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EA8F2-099D-43FD-BE0B-0C4D9523D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75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j.derwall@maastrichtuniversity.nl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image" Target="../media/image27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32.gif"/><Relationship Id="rId18" Type="http://schemas.openxmlformats.org/officeDocument/2006/relationships/image" Target="../media/image37.png"/><Relationship Id="rId26" Type="http://schemas.openxmlformats.org/officeDocument/2006/relationships/image" Target="../media/image44.png"/><Relationship Id="rId3" Type="http://schemas.openxmlformats.org/officeDocument/2006/relationships/diagramLayout" Target="../diagrams/layout2.xml"/><Relationship Id="rId21" Type="http://schemas.openxmlformats.org/officeDocument/2006/relationships/image" Target="../media/image40.png"/><Relationship Id="rId7" Type="http://schemas.openxmlformats.org/officeDocument/2006/relationships/diagramData" Target="../diagrams/data3.xml"/><Relationship Id="rId12" Type="http://schemas.openxmlformats.org/officeDocument/2006/relationships/hyperlink" Target="http://www.pwc.com/gx/en/sustainability/publications/private-equity-survey-sustainability.jhtml" TargetMode="External"/><Relationship Id="rId17" Type="http://schemas.openxmlformats.org/officeDocument/2006/relationships/image" Target="../media/image36.png"/><Relationship Id="rId25" Type="http://schemas.openxmlformats.org/officeDocument/2006/relationships/image" Target="../media/image43.gif"/><Relationship Id="rId2" Type="http://schemas.openxmlformats.org/officeDocument/2006/relationships/diagramData" Target="../diagrams/data2.xml"/><Relationship Id="rId16" Type="http://schemas.openxmlformats.org/officeDocument/2006/relationships/image" Target="../media/image35.jpe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24" Type="http://schemas.openxmlformats.org/officeDocument/2006/relationships/hyperlink" Target="http://www.ing.com/Our-Company/Sustainability/Our-approach-1.htm" TargetMode="External"/><Relationship Id="rId5" Type="http://schemas.openxmlformats.org/officeDocument/2006/relationships/diagramColors" Target="../diagrams/colors2.xml"/><Relationship Id="rId15" Type="http://schemas.openxmlformats.org/officeDocument/2006/relationships/image" Target="../media/image34.png"/><Relationship Id="rId23" Type="http://schemas.openxmlformats.org/officeDocument/2006/relationships/image" Target="../media/image42.jpeg"/><Relationship Id="rId28" Type="http://schemas.openxmlformats.org/officeDocument/2006/relationships/image" Target="../media/image46.jpeg"/><Relationship Id="rId10" Type="http://schemas.openxmlformats.org/officeDocument/2006/relationships/diagramColors" Target="../diagrams/colors3.xml"/><Relationship Id="rId19" Type="http://schemas.openxmlformats.org/officeDocument/2006/relationships/image" Target="../media/image38.png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940186-42D1-0C49-9BE4-A3B38CD58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7219" y="2196789"/>
            <a:ext cx="5189034" cy="1516567"/>
          </a:xfrm>
        </p:spPr>
        <p:txBody>
          <a:bodyPr>
            <a:noAutofit/>
          </a:bodyPr>
          <a:lstStyle/>
          <a:p>
            <a:pPr algn="ctr"/>
            <a:r>
              <a:rPr lang="en-US" sz="4200" dirty="0" smtClean="0"/>
              <a:t>MSc IB Sustainable Finance</a:t>
            </a:r>
            <a:endParaRPr lang="nl-NL" sz="40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7B445C6-14CC-8D44-BA0D-43CF4B74E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94911" y="3140562"/>
            <a:ext cx="4773650" cy="1700490"/>
          </a:xfrm>
        </p:spPr>
        <p:txBody>
          <a:bodyPr>
            <a:normAutofit/>
          </a:bodyPr>
          <a:lstStyle/>
          <a:p>
            <a:pPr algn="ctr"/>
            <a:r>
              <a:rPr lang="fr-FR" sz="2200" dirty="0"/>
              <a:t/>
            </a:r>
            <a:br>
              <a:rPr lang="fr-FR" sz="2200" dirty="0"/>
            </a:br>
            <a:r>
              <a:rPr lang="fr-FR" sz="2200" dirty="0"/>
              <a:t>Maastricht </a:t>
            </a:r>
            <a:r>
              <a:rPr lang="fr-FR" sz="2200" dirty="0" err="1"/>
              <a:t>University</a:t>
            </a:r>
            <a:r>
              <a:rPr lang="fr-FR" sz="2200" dirty="0"/>
              <a:t>, </a:t>
            </a:r>
            <a:r>
              <a:rPr lang="fr-FR" sz="2200" dirty="0" err="1"/>
              <a:t>School</a:t>
            </a:r>
            <a:r>
              <a:rPr lang="fr-FR" sz="2200" dirty="0"/>
              <a:t> of Business and </a:t>
            </a:r>
            <a:r>
              <a:rPr lang="fr-FR" sz="2200" dirty="0" err="1"/>
              <a:t>Economics</a:t>
            </a:r>
            <a:endParaRPr lang="nl-NL" sz="2200" dirty="0"/>
          </a:p>
        </p:txBody>
      </p:sp>
    </p:spTree>
    <p:extLst>
      <p:ext uri="{BB962C8B-B14F-4D97-AF65-F5344CB8AC3E}">
        <p14:creationId xmlns:p14="http://schemas.microsoft.com/office/powerpoint/2010/main" val="144722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00F8A4-BCF7-48FD-8F71-788610AD9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826" y="1377546"/>
            <a:ext cx="3376964" cy="50680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591515" y="859949"/>
            <a:ext cx="313515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en-US" sz="4200" b="1" dirty="0">
                <a:solidFill>
                  <a:srgbClr val="151D37"/>
                </a:solidFill>
                <a:latin typeface="Calibri" panose="020F0502020204030204"/>
              </a:rPr>
              <a:t>Who are we?</a:t>
            </a:r>
          </a:p>
        </p:txBody>
      </p:sp>
      <p:sp>
        <p:nvSpPr>
          <p:cNvPr id="4" name="Rectangle 3"/>
          <p:cNvSpPr/>
          <p:nvPr/>
        </p:nvSpPr>
        <p:spPr>
          <a:xfrm>
            <a:off x="678669" y="1982450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Dr.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Jeroen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Derwall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/>
            </a:r>
            <a:b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IB/</a:t>
            </a:r>
            <a:r>
              <a:rPr kumimoji="0" lang="en-US" sz="2800" i="1" u="none" strike="noStrike" kern="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Sustainable Finance </a:t>
            </a:r>
            <a:br>
              <a:rPr kumimoji="0" lang="en-US" sz="2800" i="1" u="none" strike="noStrike" kern="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sz="2800" i="1" u="none" strike="noStrike" kern="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Program Leader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/>
            </a:r>
            <a:b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sz="2800" i="1" u="none" strike="noStrike" kern="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/>
            </a:r>
            <a:br>
              <a:rPr kumimoji="0" lang="en-US" sz="2800" i="1" u="none" strike="noStrike" kern="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sz="2800" i="0" u="sng" strike="noStrike" kern="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hlinkClick r:id="rId3"/>
              </a:rPr>
              <a:t>j.derwall@maastrichtuniversity.nl</a:t>
            </a:r>
            <a:r>
              <a:rPr kumimoji="0" lang="en-US" sz="2800" i="0" u="sng" strike="noStrike" kern="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/>
            </a:r>
            <a:br>
              <a:rPr kumimoji="0" lang="en-US" sz="2800" i="0" u="sng" strike="noStrike" kern="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endParaRPr kumimoji="0" lang="en-US" sz="2800" i="0" u="none" strike="noStrike" kern="0" cap="none" spc="0" normalizeH="0" baseline="0" noProof="0" dirty="0" smtClean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591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achel Pownall">
            <a:extLst>
              <a:ext uri="{FF2B5EF4-FFF2-40B4-BE49-F238E27FC236}">
                <a16:creationId xmlns:a16="http://schemas.microsoft.com/office/drawing/2014/main" id="{60495FE9-FDE5-44EB-ACBD-EDA1310C2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05" y="750566"/>
            <a:ext cx="2335692" cy="2335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4" descr="Roger Otten">
            <a:extLst>
              <a:ext uri="{FF2B5EF4-FFF2-40B4-BE49-F238E27FC236}">
                <a16:creationId xmlns:a16="http://schemas.microsoft.com/office/drawing/2014/main" id="{148E0DFB-8D98-4ACC-A220-B9B75F1E5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348" y="1156411"/>
            <a:ext cx="1812757" cy="18127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Picture 6" descr="Rob Bauer">
            <a:extLst>
              <a:ext uri="{FF2B5EF4-FFF2-40B4-BE49-F238E27FC236}">
                <a16:creationId xmlns:a16="http://schemas.microsoft.com/office/drawing/2014/main" id="{2D7C2893-0493-4C38-817B-2DA4E026B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59" y="1156412"/>
            <a:ext cx="1524000" cy="152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3DAF67-1A34-4D77-B57D-2390052D8F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696" y="3500312"/>
            <a:ext cx="2087356" cy="277879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B89218-9942-4BE0-94E3-12977BBFE8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630" y="4289884"/>
            <a:ext cx="1989221" cy="19892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25314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C0C2BE-BA81-4917-9DA8-A0BC373F8C4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5974" y="12469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200" b="0" dirty="0">
                <a:cs typeface="Calibri" panose="020F0502020204030204" pitchFamily="34" charset="0"/>
              </a:rPr>
              <a:t>Today’s Agenda</a:t>
            </a:r>
          </a:p>
        </p:txBody>
      </p:sp>
      <p:graphicFrame>
        <p:nvGraphicFramePr>
          <p:cNvPr id="4" name="Tijdelijke aanduiding voor inhoud 2">
            <a:extLst>
              <a:ext uri="{FF2B5EF4-FFF2-40B4-BE49-F238E27FC236}">
                <a16:creationId xmlns:a16="http://schemas.microsoft.com/office/drawing/2014/main" id="{358D7BDF-39DA-4D36-A6DD-E64E5EE67E0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38200" y="1797926"/>
          <a:ext cx="10515600" cy="415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981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DB92ED-C45B-4C3F-8C8E-7C639F651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D91097-17DA-47EB-B2DB-4D62388B1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7FE078-ED67-401B-90FF-F14D62CE06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925DEC-131B-426B-94F8-9FABE03960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2E1B02-A54B-4752-B018-DF6C4C16E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5A95C2-2127-4002-B6C4-14816804AB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3D9AC8A-0E53-4538-BA2C-F4914819D2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91DEF79-2E33-488F-BE2F-154AC1E37B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6C40CA-0B70-4B9E-8374-E011819BF7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83546B-2DFA-4645-806A-558C55064B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BE568A-6C1A-43DF-9945-6C8ECB8FE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6445152-7166-4D33-9376-E2EA570E26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lvl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EFCB7AD2-E742-4B59-9621-84840CF145E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1" b="3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12FDCDEB-2122-49F8-961D-BB887F9183B9}"/>
              </a:ext>
            </a:extLst>
          </p:cNvPr>
          <p:cNvGrpSpPr/>
          <p:nvPr/>
        </p:nvGrpSpPr>
        <p:grpSpPr>
          <a:xfrm>
            <a:off x="8313819" y="770861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11" name="Zeshoek 10">
              <a:extLst>
                <a:ext uri="{FF2B5EF4-FFF2-40B4-BE49-F238E27FC236}">
                  <a16:creationId xmlns:a16="http://schemas.microsoft.com/office/drawing/2014/main" id="{FA21FC5D-411F-4A6B-A966-63EA889739B8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DBA87C19-26F6-44C5-905B-4CC05F4F8777}"/>
                </a:ext>
              </a:extLst>
            </p:cNvPr>
            <p:cNvSpPr txBox="1"/>
            <p:nvPr/>
          </p:nvSpPr>
          <p:spPr>
            <a:xfrm>
              <a:off x="2057189" y="1227231"/>
              <a:ext cx="1584251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Who are you?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2544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nknown Person - YouTube">
            <a:extLst>
              <a:ext uri="{FF2B5EF4-FFF2-40B4-BE49-F238E27FC236}">
                <a16:creationId xmlns:a16="http://schemas.microsoft.com/office/drawing/2014/main" id="{7A84C727-BEFE-418A-9092-AF94066010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 bwMode="auto">
          <a:xfrm>
            <a:off x="3619500" y="2476501"/>
            <a:ext cx="49530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32036" y="1639136"/>
            <a:ext cx="4534446" cy="4962384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600" dirty="0">
                <a:cs typeface="Calibri" panose="020F0502020204030204" pitchFamily="34" charset="0"/>
              </a:rPr>
              <a:t>You have always felt an interest in being involved with </a:t>
            </a:r>
            <a:r>
              <a:rPr lang="en-GB" sz="2600" dirty="0" smtClean="0">
                <a:cs typeface="Calibri" panose="020F0502020204030204" pitchFamily="34" charset="0"/>
              </a:rPr>
              <a:t>Finance </a:t>
            </a:r>
            <a:r>
              <a:rPr lang="en-GB" sz="2600" dirty="0">
                <a:cs typeface="Calibri" panose="020F0502020204030204" pitchFamily="34" charset="0"/>
              </a:rPr>
              <a:t>in your later career</a:t>
            </a:r>
            <a:r>
              <a:rPr lang="en-GB" sz="2600" dirty="0" smtClean="0">
                <a:cs typeface="Calibri" panose="020F0502020204030204" pitchFamily="34" charset="0"/>
              </a:rPr>
              <a:t>…</a:t>
            </a:r>
            <a:br>
              <a:rPr lang="en-GB" sz="2600" dirty="0" smtClean="0">
                <a:cs typeface="Calibri" panose="020F0502020204030204" pitchFamily="34" charset="0"/>
              </a:rPr>
            </a:br>
            <a:endParaRPr lang="en-GB" sz="2600" dirty="0"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2600" dirty="0">
                <a:cs typeface="Calibri" panose="020F0502020204030204" pitchFamily="34" charset="0"/>
              </a:rPr>
              <a:t>…e.g., a financial services firm or consultant, investment manager or pension fund</a:t>
            </a:r>
            <a:r>
              <a:rPr lang="en-GB" sz="2600" dirty="0" smtClean="0">
                <a:cs typeface="Calibri" panose="020F0502020204030204" pitchFamily="34" charset="0"/>
              </a:rPr>
              <a:t>…</a:t>
            </a:r>
            <a:br>
              <a:rPr lang="en-GB" sz="2600" dirty="0" smtClean="0">
                <a:cs typeface="Calibri" panose="020F0502020204030204" pitchFamily="34" charset="0"/>
              </a:rPr>
            </a:br>
            <a:endParaRPr lang="en-GB" sz="2600" dirty="0"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2600" dirty="0">
                <a:cs typeface="Calibri" panose="020F0502020204030204" pitchFamily="34" charset="0"/>
              </a:rPr>
              <a:t>…or perhaps in a company</a:t>
            </a:r>
          </a:p>
          <a:p>
            <a:pPr marL="0" indent="0">
              <a:buNone/>
            </a:pPr>
            <a:r>
              <a:rPr lang="en-GB" sz="2600" dirty="0">
                <a:cs typeface="Calibri" panose="020F0502020204030204" pitchFamily="34" charset="0"/>
              </a:rPr>
              <a:t>or property investment firm</a:t>
            </a:r>
          </a:p>
          <a:p>
            <a:pPr marL="0"/>
            <a:endParaRPr lang="en-GB" sz="2600" dirty="0">
              <a:cs typeface="Calibri" panose="020F0502020204030204" pitchFamily="34" charset="0"/>
            </a:endParaRPr>
          </a:p>
          <a:p>
            <a:pPr marL="0"/>
            <a:endParaRPr lang="en-GB" sz="2600" dirty="0"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7650DB-1B97-4296-9BCE-33346132D202}"/>
              </a:ext>
            </a:extLst>
          </p:cNvPr>
          <p:cNvSpPr/>
          <p:nvPr/>
        </p:nvSpPr>
        <p:spPr>
          <a:xfrm>
            <a:off x="7525841" y="1598613"/>
            <a:ext cx="429191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 you want to learn more about finance than a standard Finance track has to offer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…you are also interested in the concept of sustainability…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…and the role it can play in financial markets and decision making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591515" y="859949"/>
            <a:ext cx="342856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en-US" sz="4200" b="1" dirty="0">
                <a:solidFill>
                  <a:srgbClr val="151D37"/>
                </a:solidFill>
                <a:latin typeface="Calibri" panose="020F0502020204030204"/>
              </a:rPr>
              <a:t>Who are </a:t>
            </a:r>
            <a:r>
              <a:rPr lang="en-US" sz="4200" b="1" dirty="0" smtClean="0">
                <a:solidFill>
                  <a:srgbClr val="151D37"/>
                </a:solidFill>
                <a:latin typeface="Calibri" panose="020F0502020204030204"/>
              </a:rPr>
              <a:t>you…</a:t>
            </a:r>
            <a:endParaRPr lang="en-US" sz="4200" b="1" dirty="0">
              <a:solidFill>
                <a:srgbClr val="151D37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43117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71"/>
          <a:stretch/>
        </p:blipFill>
        <p:spPr>
          <a:xfrm>
            <a:off x="0" y="0"/>
            <a:ext cx="12192000" cy="6883400"/>
          </a:xfrm>
        </p:spPr>
      </p:pic>
      <p:grpSp>
        <p:nvGrpSpPr>
          <p:cNvPr id="5" name="Groep 9">
            <a:extLst>
              <a:ext uri="{FF2B5EF4-FFF2-40B4-BE49-F238E27FC236}">
                <a16:creationId xmlns:a16="http://schemas.microsoft.com/office/drawing/2014/main" id="{12FDCDEB-2122-49F8-961D-BB887F9183B9}"/>
              </a:ext>
            </a:extLst>
          </p:cNvPr>
          <p:cNvGrpSpPr/>
          <p:nvPr/>
        </p:nvGrpSpPr>
        <p:grpSpPr>
          <a:xfrm>
            <a:off x="7805819" y="1233894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6" name="Zeshoek 10">
              <a:extLst>
                <a:ext uri="{FF2B5EF4-FFF2-40B4-BE49-F238E27FC236}">
                  <a16:creationId xmlns:a16="http://schemas.microsoft.com/office/drawing/2014/main" id="{FA21FC5D-411F-4A6B-A966-63EA889739B8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11">
              <a:extLst>
                <a:ext uri="{FF2B5EF4-FFF2-40B4-BE49-F238E27FC236}">
                  <a16:creationId xmlns:a16="http://schemas.microsoft.com/office/drawing/2014/main" id="{DBA87C19-26F6-44C5-905B-4CC05F4F8777}"/>
                </a:ext>
              </a:extLst>
            </p:cNvPr>
            <p:cNvSpPr txBox="1"/>
            <p:nvPr/>
          </p:nvSpPr>
          <p:spPr>
            <a:xfrm>
              <a:off x="1972127" y="1042564"/>
              <a:ext cx="1754371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is 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Sustainable 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Finance?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2499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fbeeldingsresultaat voor sustainabilit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10"/>
          <a:stretch/>
        </p:blipFill>
        <p:spPr bwMode="auto">
          <a:xfrm>
            <a:off x="-1903268" y="0"/>
            <a:ext cx="141333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erelateerde afbeel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2018" y="0"/>
            <a:ext cx="10282007" cy="6858000"/>
          </a:xfrm>
          <a:prstGeom prst="flowChartInputOutpu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1002439">
            <a:off x="5715000" y="-209550"/>
            <a:ext cx="264552" cy="7277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243637" y="2061150"/>
            <a:ext cx="1819027" cy="1768279"/>
            <a:chOff x="4143623" y="2333625"/>
            <a:chExt cx="922913" cy="1051304"/>
          </a:xfrm>
        </p:grpSpPr>
        <p:sp>
          <p:nvSpPr>
            <p:cNvPr id="19" name="Arrow: Curved Down 25">
              <a:extLst>
                <a:ext uri="{FF2B5EF4-FFF2-40B4-BE49-F238E27FC236}">
                  <a16:creationId xmlns:a16="http://schemas.microsoft.com/office/drawing/2014/main" id="{E62A2F44-BBD7-4108-A765-606FB5FCB47A}"/>
                </a:ext>
              </a:extLst>
            </p:cNvPr>
            <p:cNvSpPr/>
            <p:nvPr/>
          </p:nvSpPr>
          <p:spPr>
            <a:xfrm>
              <a:off x="4152136" y="2333625"/>
              <a:ext cx="914400" cy="441712"/>
            </a:xfrm>
            <a:prstGeom prst="curvedDownArrow">
              <a:avLst/>
            </a:prstGeom>
            <a:solidFill>
              <a:schemeClr val="bg1"/>
            </a:solidFill>
            <a:ln w="38100">
              <a:solidFill>
                <a:srgbClr val="00A2D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Arrow: Curved Up 26">
              <a:extLst>
                <a:ext uri="{FF2B5EF4-FFF2-40B4-BE49-F238E27FC236}">
                  <a16:creationId xmlns:a16="http://schemas.microsoft.com/office/drawing/2014/main" id="{D78B41D5-EEE7-4C93-83C1-6B42C1977F00}"/>
                </a:ext>
              </a:extLst>
            </p:cNvPr>
            <p:cNvSpPr/>
            <p:nvPr/>
          </p:nvSpPr>
          <p:spPr>
            <a:xfrm flipH="1">
              <a:off x="4143623" y="2943217"/>
              <a:ext cx="914400" cy="441712"/>
            </a:xfrm>
            <a:prstGeom prst="curvedUpArrow">
              <a:avLst/>
            </a:prstGeom>
            <a:solidFill>
              <a:schemeClr val="bg1"/>
            </a:solidFill>
            <a:ln w="38100">
              <a:solidFill>
                <a:srgbClr val="00A2D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9162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42900"/>
            <a:ext cx="5435600" cy="6096000"/>
          </a:xfrm>
          <a:prstGeom prst="rect">
            <a:avLst/>
          </a:prstGeom>
          <a:solidFill>
            <a:srgbClr val="E05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Gerelateerde afbeeld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" r="4901"/>
          <a:stretch/>
        </p:blipFill>
        <p:spPr bwMode="auto">
          <a:xfrm>
            <a:off x="569993" y="532251"/>
            <a:ext cx="4992608" cy="374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8EEE636-7E4D-4D3C-9F79-5A87BAAB942B}"/>
              </a:ext>
            </a:extLst>
          </p:cNvPr>
          <p:cNvSpPr/>
          <p:nvPr/>
        </p:nvSpPr>
        <p:spPr>
          <a:xfrm>
            <a:off x="843823" y="4670656"/>
            <a:ext cx="4433753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sustainability/society affects  (better) financial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decision-making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27800" y="353004"/>
            <a:ext cx="5435600" cy="6096000"/>
            <a:chOff x="6527800" y="353004"/>
            <a:chExt cx="5435600" cy="6096000"/>
          </a:xfrm>
          <a:solidFill>
            <a:srgbClr val="E05329"/>
          </a:solidFill>
        </p:grpSpPr>
        <p:sp>
          <p:nvSpPr>
            <p:cNvPr id="10" name="Rectangle 9"/>
            <p:cNvSpPr/>
            <p:nvPr/>
          </p:nvSpPr>
          <p:spPr>
            <a:xfrm>
              <a:off x="6527800" y="353004"/>
              <a:ext cx="5435600" cy="60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0" name="Picture 6" descr="Afbeeldingsresultaat voor sustainability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97" r="12810"/>
            <a:stretch/>
          </p:blipFill>
          <p:spPr bwMode="auto">
            <a:xfrm>
              <a:off x="6807200" y="532251"/>
              <a:ext cx="4876800" cy="3745053"/>
            </a:xfrm>
            <a:prstGeom prst="rect">
              <a:avLst/>
            </a:prstGeom>
            <a:grpFill/>
            <a:extLst/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9571D53-476C-412D-A558-19707F09BD84}"/>
                </a:ext>
              </a:extLst>
            </p:cNvPr>
            <p:cNvSpPr/>
            <p:nvPr/>
          </p:nvSpPr>
          <p:spPr>
            <a:xfrm>
              <a:off x="7087672" y="4670656"/>
              <a:ext cx="4315856" cy="138499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How financial decision making can have real positive societal impact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243637" y="2061150"/>
            <a:ext cx="1819027" cy="1768279"/>
            <a:chOff x="4143623" y="2333625"/>
            <a:chExt cx="922913" cy="1051304"/>
          </a:xfrm>
        </p:grpSpPr>
        <p:sp>
          <p:nvSpPr>
            <p:cNvPr id="28" name="Arrow: Curved Down 25">
              <a:extLst>
                <a:ext uri="{FF2B5EF4-FFF2-40B4-BE49-F238E27FC236}">
                  <a16:creationId xmlns:a16="http://schemas.microsoft.com/office/drawing/2014/main" id="{E62A2F44-BBD7-4108-A765-606FB5FCB47A}"/>
                </a:ext>
              </a:extLst>
            </p:cNvPr>
            <p:cNvSpPr/>
            <p:nvPr/>
          </p:nvSpPr>
          <p:spPr>
            <a:xfrm>
              <a:off x="4152136" y="2333625"/>
              <a:ext cx="914400" cy="441712"/>
            </a:xfrm>
            <a:prstGeom prst="curvedDownArrow">
              <a:avLst/>
            </a:prstGeom>
            <a:solidFill>
              <a:schemeClr val="bg1"/>
            </a:solidFill>
            <a:ln w="38100">
              <a:solidFill>
                <a:srgbClr val="9FD7E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Arrow: Curved Up 26">
              <a:extLst>
                <a:ext uri="{FF2B5EF4-FFF2-40B4-BE49-F238E27FC236}">
                  <a16:creationId xmlns:a16="http://schemas.microsoft.com/office/drawing/2014/main" id="{D78B41D5-EEE7-4C93-83C1-6B42C1977F00}"/>
                </a:ext>
              </a:extLst>
            </p:cNvPr>
            <p:cNvSpPr/>
            <p:nvPr/>
          </p:nvSpPr>
          <p:spPr>
            <a:xfrm flipH="1">
              <a:off x="4143623" y="2943217"/>
              <a:ext cx="914400" cy="441712"/>
            </a:xfrm>
            <a:prstGeom prst="curvedUpArrow">
              <a:avLst/>
            </a:prstGeom>
            <a:solidFill>
              <a:schemeClr val="bg1"/>
            </a:solidFill>
            <a:ln w="38100">
              <a:solidFill>
                <a:srgbClr val="9FD7E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873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6">
            <a:extLst>
              <a:ext uri="{FF2B5EF4-FFF2-40B4-BE49-F238E27FC236}">
                <a16:creationId xmlns:a16="http://schemas.microsoft.com/office/drawing/2014/main" id="{16DD79FB-2E2D-4813-AE26-B3C2A7092262}"/>
              </a:ext>
            </a:extLst>
          </p:cNvPr>
          <p:cNvSpPr txBox="1">
            <a:spLocks/>
          </p:cNvSpPr>
          <p:nvPr/>
        </p:nvSpPr>
        <p:spPr>
          <a:xfrm>
            <a:off x="349907" y="424716"/>
            <a:ext cx="4343400" cy="75576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Calibri"/>
                <a:ea typeface="+mj-ea"/>
                <a:cs typeface="Verdana"/>
              </a:rPr>
              <a:t>Sustainable Finance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EEE636-7E4D-4D3C-9F79-5A87BAAB942B}"/>
              </a:ext>
            </a:extLst>
          </p:cNvPr>
          <p:cNvSpPr/>
          <p:nvPr/>
        </p:nvSpPr>
        <p:spPr>
          <a:xfrm>
            <a:off x="80013" y="4526333"/>
            <a:ext cx="4883189" cy="861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sustainability/society affects  (better) financial decision making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385F656-1299-469A-A0A7-D0CE74A4E521}"/>
              </a:ext>
            </a:extLst>
          </p:cNvPr>
          <p:cNvCxnSpPr>
            <a:cxnSpLocks/>
          </p:cNvCxnSpPr>
          <p:nvPr/>
        </p:nvCxnSpPr>
        <p:spPr>
          <a:xfrm flipV="1">
            <a:off x="5562601" y="-6358"/>
            <a:ext cx="1030946" cy="431074"/>
          </a:xfrm>
          <a:prstGeom prst="line">
            <a:avLst/>
          </a:prstGeom>
          <a:noFill/>
          <a:ln w="57150" cap="flat" cmpd="sng" algn="ctr">
            <a:solidFill>
              <a:srgbClr val="9FD7E4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355DB4A-C038-4B12-A3A9-497810BCF4C0}"/>
              </a:ext>
            </a:extLst>
          </p:cNvPr>
          <p:cNvCxnSpPr>
            <a:cxnSpLocks/>
          </p:cNvCxnSpPr>
          <p:nvPr/>
        </p:nvCxnSpPr>
        <p:spPr>
          <a:xfrm>
            <a:off x="4800600" y="5905500"/>
            <a:ext cx="1792947" cy="952500"/>
          </a:xfrm>
          <a:prstGeom prst="straightConnector1">
            <a:avLst/>
          </a:prstGeom>
          <a:noFill/>
          <a:ln w="57150" cap="flat" cmpd="sng" algn="ctr">
            <a:solidFill>
              <a:srgbClr val="9FD7E4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0C8F5EB-6B9E-4C75-AC09-08755713F482}"/>
              </a:ext>
            </a:extLst>
          </p:cNvPr>
          <p:cNvSpPr/>
          <p:nvPr/>
        </p:nvSpPr>
        <p:spPr>
          <a:xfrm>
            <a:off x="6593549" y="-6359"/>
            <a:ext cx="5598451" cy="6855883"/>
          </a:xfrm>
          <a:prstGeom prst="rect">
            <a:avLst/>
          </a:prstGeom>
          <a:solidFill>
            <a:srgbClr val="E05329"/>
          </a:solidFill>
          <a:ln w="5715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Corporate &amp; Investor Perspective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Sustainability can be a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competitive </a:t>
            </a:r>
            <a:r>
              <a:rPr lang="en-US" sz="2000" kern="0" dirty="0">
                <a:solidFill>
                  <a:srgbClr val="FFFFFF"/>
                </a:solidFill>
                <a:latin typeface="Calibri"/>
              </a:rPr>
              <a:t>a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dvantage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are material sustainability challenges facing a firm?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to integrate sustainability in financial models and investments?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Financial returns of sustainable investments in for example stock, bond, and property markets..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42900" y="342900"/>
            <a:ext cx="5435600" cy="6096000"/>
          </a:xfrm>
          <a:prstGeom prst="rect">
            <a:avLst/>
          </a:prstGeom>
          <a:solidFill>
            <a:srgbClr val="E05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4" descr="Gerelateerde afbeeld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" r="4901"/>
          <a:stretch/>
        </p:blipFill>
        <p:spPr bwMode="auto">
          <a:xfrm>
            <a:off x="569993" y="532251"/>
            <a:ext cx="4992608" cy="374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8EEE636-7E4D-4D3C-9F79-5A87BAAB942B}"/>
              </a:ext>
            </a:extLst>
          </p:cNvPr>
          <p:cNvSpPr/>
          <p:nvPr/>
        </p:nvSpPr>
        <p:spPr>
          <a:xfrm>
            <a:off x="843823" y="4670656"/>
            <a:ext cx="4433753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sustainability/society affects  (better) financial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decision-making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193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6">
            <a:extLst>
              <a:ext uri="{FF2B5EF4-FFF2-40B4-BE49-F238E27FC236}">
                <a16:creationId xmlns:a16="http://schemas.microsoft.com/office/drawing/2014/main" id="{16DD79FB-2E2D-4813-AE26-B3C2A7092262}"/>
              </a:ext>
            </a:extLst>
          </p:cNvPr>
          <p:cNvSpPr txBox="1">
            <a:spLocks/>
          </p:cNvSpPr>
          <p:nvPr/>
        </p:nvSpPr>
        <p:spPr>
          <a:xfrm>
            <a:off x="349907" y="424716"/>
            <a:ext cx="4343400" cy="75576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Calibri"/>
                <a:ea typeface="+mj-ea"/>
                <a:cs typeface="Verdana"/>
              </a:rPr>
              <a:t>Sustainable Finance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EEE636-7E4D-4D3C-9F79-5A87BAAB942B}"/>
              </a:ext>
            </a:extLst>
          </p:cNvPr>
          <p:cNvSpPr/>
          <p:nvPr/>
        </p:nvSpPr>
        <p:spPr>
          <a:xfrm>
            <a:off x="80013" y="4526333"/>
            <a:ext cx="4883189" cy="861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sustainability/society affects  (better) financial decision making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385F656-1299-469A-A0A7-D0CE74A4E521}"/>
              </a:ext>
            </a:extLst>
          </p:cNvPr>
          <p:cNvCxnSpPr>
            <a:cxnSpLocks/>
          </p:cNvCxnSpPr>
          <p:nvPr/>
        </p:nvCxnSpPr>
        <p:spPr>
          <a:xfrm flipV="1">
            <a:off x="5562601" y="-6359"/>
            <a:ext cx="1120832" cy="431075"/>
          </a:xfrm>
          <a:prstGeom prst="line">
            <a:avLst/>
          </a:prstGeom>
          <a:noFill/>
          <a:ln w="57150" cap="flat" cmpd="sng" algn="ctr">
            <a:solidFill>
              <a:srgbClr val="9FD7E4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355DB4A-C038-4B12-A3A9-497810BCF4C0}"/>
              </a:ext>
            </a:extLst>
          </p:cNvPr>
          <p:cNvCxnSpPr>
            <a:cxnSpLocks/>
          </p:cNvCxnSpPr>
          <p:nvPr/>
        </p:nvCxnSpPr>
        <p:spPr>
          <a:xfrm>
            <a:off x="4800600" y="5905500"/>
            <a:ext cx="1792947" cy="952500"/>
          </a:xfrm>
          <a:prstGeom prst="straightConnector1">
            <a:avLst/>
          </a:prstGeom>
          <a:noFill/>
          <a:ln w="57150" cap="flat" cmpd="sng" algn="ctr">
            <a:solidFill>
              <a:srgbClr val="9FD7E4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0C8F5EB-6B9E-4C75-AC09-08755713F482}"/>
              </a:ext>
            </a:extLst>
          </p:cNvPr>
          <p:cNvSpPr/>
          <p:nvPr/>
        </p:nvSpPr>
        <p:spPr>
          <a:xfrm>
            <a:off x="6593549" y="-6359"/>
            <a:ext cx="5598451" cy="6855883"/>
          </a:xfrm>
          <a:prstGeom prst="rect">
            <a:avLst/>
          </a:prstGeom>
          <a:solidFill>
            <a:srgbClr val="E05329"/>
          </a:solidFill>
          <a:ln w="5715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42900" y="342900"/>
            <a:ext cx="5435600" cy="6096000"/>
          </a:xfrm>
          <a:prstGeom prst="rect">
            <a:avLst/>
          </a:prstGeom>
          <a:solidFill>
            <a:srgbClr val="E05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4" descr="Gerelateerde afbeeld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" r="4901"/>
          <a:stretch/>
        </p:blipFill>
        <p:spPr bwMode="auto">
          <a:xfrm>
            <a:off x="569993" y="532251"/>
            <a:ext cx="4992608" cy="374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8EEE636-7E4D-4D3C-9F79-5A87BAAB942B}"/>
              </a:ext>
            </a:extLst>
          </p:cNvPr>
          <p:cNvSpPr/>
          <p:nvPr/>
        </p:nvSpPr>
        <p:spPr>
          <a:xfrm>
            <a:off x="843823" y="4670656"/>
            <a:ext cx="4433753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sustainability/society affects  (better) financial decision making</a:t>
            </a:r>
          </a:p>
        </p:txBody>
      </p:sp>
      <p:pic>
        <p:nvPicPr>
          <p:cNvPr id="10" name="Picture 2" descr="Tony&amp;#39;s Chocolonely komt met een nieuwe smaak!">
            <a:extLst>
              <a:ext uri="{FF2B5EF4-FFF2-40B4-BE49-F238E27FC236}">
                <a16:creationId xmlns:a16="http://schemas.microsoft.com/office/drawing/2014/main" id="{79BA4BAF-E022-4F45-BF38-1A5C057EC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008" y="4114800"/>
            <a:ext cx="4648198" cy="23241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Abgasskandal - Themen - Bundestagsfraktion BÃ¼ndnis 90/Die ...">
            <a:extLst>
              <a:ext uri="{FF2B5EF4-FFF2-40B4-BE49-F238E27FC236}">
                <a16:creationId xmlns:a16="http://schemas.microsoft.com/office/drawing/2014/main" id="{108F5666-5241-4495-97C8-A8CA276BDF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" r="7482" b="-1347"/>
          <a:stretch/>
        </p:blipFill>
        <p:spPr bwMode="auto">
          <a:xfrm>
            <a:off x="7094008" y="532251"/>
            <a:ext cx="4597531" cy="20170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331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628689-8FAB-4E6D-805D-0ED418E927E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4808" y="845344"/>
            <a:ext cx="10515600" cy="1325562"/>
          </a:xfrm>
        </p:spPr>
        <p:txBody>
          <a:bodyPr>
            <a:normAutofit/>
          </a:bodyPr>
          <a:lstStyle/>
          <a:p>
            <a:r>
              <a:rPr lang="en-US" sz="4200" b="1" dirty="0">
                <a:cs typeface="Calibri" panose="020F0502020204030204" pitchFamily="34" charset="0"/>
              </a:rPr>
              <a:t>Sustainable Finance Quiz 1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DCA4BAB-806D-1B41-91D9-6C0CBC58058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94808" y="1676113"/>
            <a:ext cx="11712575" cy="4445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How much water is used to produce 1 hamburger?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78B81E1-E917-314D-8B36-1B6FF0DB7BA1}"/>
              </a:ext>
            </a:extLst>
          </p:cNvPr>
          <p:cNvSpPr/>
          <p:nvPr/>
        </p:nvSpPr>
        <p:spPr>
          <a:xfrm>
            <a:off x="694808" y="2681056"/>
            <a:ext cx="10945216" cy="3047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90575" marR="0" lvl="0" indent="-9905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About 20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litres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90575" marR="0" lvl="0" indent="-9905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About 2000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litres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90575" marR="0" lvl="0" indent="-9905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About 4000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litres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96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Building a Sustainable Business is More Than Profit ...">
            <a:extLst>
              <a:ext uri="{FF2B5EF4-FFF2-40B4-BE49-F238E27FC236}">
                <a16:creationId xmlns:a16="http://schemas.microsoft.com/office/drawing/2014/main" id="{50D2F7D9-A731-422B-AD2E-4772411AB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00" y="1695136"/>
            <a:ext cx="4690939" cy="255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FF79A7C-723D-430E-9D28-34BEB7DD5693}"/>
              </a:ext>
            </a:extLst>
          </p:cNvPr>
          <p:cNvSpPr/>
          <p:nvPr/>
        </p:nvSpPr>
        <p:spPr>
          <a:xfrm>
            <a:off x="480001" y="4221095"/>
            <a:ext cx="4690937" cy="1470811"/>
          </a:xfrm>
          <a:prstGeom prst="rect">
            <a:avLst/>
          </a:prstGeom>
          <a:solidFill>
            <a:srgbClr val="0070C0"/>
          </a:solidFill>
          <a:ln w="5715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EEE636-7E4D-4D3C-9F79-5A87BAAB942B}"/>
              </a:ext>
            </a:extLst>
          </p:cNvPr>
          <p:cNvSpPr/>
          <p:nvPr/>
        </p:nvSpPr>
        <p:spPr>
          <a:xfrm>
            <a:off x="556864" y="4525614"/>
            <a:ext cx="4690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sustainability/society affects  (better) financial decision making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29F4A8-E4ED-4463-B85B-2772241C4E54}"/>
              </a:ext>
            </a:extLst>
          </p:cNvPr>
          <p:cNvSpPr/>
          <p:nvPr/>
        </p:nvSpPr>
        <p:spPr>
          <a:xfrm>
            <a:off x="480001" y="1661369"/>
            <a:ext cx="4690937" cy="2510267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9571D53-476C-412D-A558-19707F09BD84}"/>
              </a:ext>
            </a:extLst>
          </p:cNvPr>
          <p:cNvSpPr/>
          <p:nvPr/>
        </p:nvSpPr>
        <p:spPr>
          <a:xfrm>
            <a:off x="7097926" y="4523283"/>
            <a:ext cx="4690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financial decision making can have real positive societal impact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4AF2648-1DFE-40DD-AF1A-6ECC39DA103B}"/>
              </a:ext>
            </a:extLst>
          </p:cNvPr>
          <p:cNvSpPr/>
          <p:nvPr/>
        </p:nvSpPr>
        <p:spPr>
          <a:xfrm>
            <a:off x="1" y="0"/>
            <a:ext cx="5397665" cy="6858000"/>
          </a:xfrm>
          <a:prstGeom prst="rect">
            <a:avLst/>
          </a:prstGeom>
          <a:solidFill>
            <a:srgbClr val="E05329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Social and Philanthropic Perspective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80990" marR="0" lvl="0" indent="-380990" algn="l" defTabSz="6095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is Sustainability?</a:t>
            </a:r>
          </a:p>
          <a:p>
            <a:pPr marL="380990" marR="0" lvl="0" indent="-380990" algn="l" defTabSz="6095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80990" marR="0" lvl="0" indent="-38099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can investors fill the funding gap to reach the United Nations Sustainable Development Goals?</a:t>
            </a:r>
          </a:p>
          <a:p>
            <a:pPr marL="380990" marR="0" lvl="0" indent="-38099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80990" marR="0" lvl="0" indent="-380990" algn="l" defTabSz="6095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are effective interventions?</a:t>
            </a:r>
          </a:p>
          <a:p>
            <a:pPr marL="380990" marR="0" lvl="0" indent="-380990" algn="l" defTabSz="6095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80990" marR="0" lvl="0" indent="-380990" algn="l" defTabSz="6095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ow can we measure social and environmental return?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75A333-9361-4943-9A66-40E43FAFDF0E}"/>
              </a:ext>
            </a:extLst>
          </p:cNvPr>
          <p:cNvCxnSpPr>
            <a:cxnSpLocks/>
          </p:cNvCxnSpPr>
          <p:nvPr/>
        </p:nvCxnSpPr>
        <p:spPr>
          <a:xfrm>
            <a:off x="5170938" y="-58189"/>
            <a:ext cx="1639437" cy="598262"/>
          </a:xfrm>
          <a:prstGeom prst="line">
            <a:avLst/>
          </a:prstGeom>
          <a:noFill/>
          <a:ln w="57150">
            <a:solidFill>
              <a:srgbClr val="9FD7E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D60ADA-6E56-4CC1-97E7-C05E4E7016FD}"/>
              </a:ext>
            </a:extLst>
          </p:cNvPr>
          <p:cNvCxnSpPr>
            <a:cxnSpLocks/>
          </p:cNvCxnSpPr>
          <p:nvPr/>
        </p:nvCxnSpPr>
        <p:spPr>
          <a:xfrm flipV="1">
            <a:off x="5346866" y="6342611"/>
            <a:ext cx="1211876" cy="515392"/>
          </a:xfrm>
          <a:prstGeom prst="line">
            <a:avLst/>
          </a:prstGeom>
          <a:noFill/>
          <a:ln w="57150">
            <a:solidFill>
              <a:srgbClr val="9FD7E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6" name="Group 15"/>
          <p:cNvGrpSpPr/>
          <p:nvPr/>
        </p:nvGrpSpPr>
        <p:grpSpPr>
          <a:xfrm>
            <a:off x="6356433" y="360826"/>
            <a:ext cx="5435600" cy="6096000"/>
            <a:chOff x="6527800" y="353004"/>
            <a:chExt cx="5435600" cy="6096000"/>
          </a:xfrm>
          <a:solidFill>
            <a:srgbClr val="E05329"/>
          </a:solidFill>
        </p:grpSpPr>
        <p:sp>
          <p:nvSpPr>
            <p:cNvPr id="18" name="Rectangle 17"/>
            <p:cNvSpPr/>
            <p:nvPr/>
          </p:nvSpPr>
          <p:spPr>
            <a:xfrm>
              <a:off x="6527800" y="353004"/>
              <a:ext cx="5435600" cy="60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Picture 6" descr="Afbeeldingsresultaat voor sustainability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97" r="12810"/>
            <a:stretch/>
          </p:blipFill>
          <p:spPr bwMode="auto">
            <a:xfrm>
              <a:off x="6807200" y="532251"/>
              <a:ext cx="4876800" cy="3745053"/>
            </a:xfrm>
            <a:prstGeom prst="rect">
              <a:avLst/>
            </a:prstGeom>
            <a:grpFill/>
            <a:extLst/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9571D53-476C-412D-A558-19707F09BD84}"/>
                </a:ext>
              </a:extLst>
            </p:cNvPr>
            <p:cNvSpPr/>
            <p:nvPr/>
          </p:nvSpPr>
          <p:spPr>
            <a:xfrm>
              <a:off x="7087672" y="4670656"/>
              <a:ext cx="4315856" cy="138499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How financial decision making can have real positive societal impact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350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AEC5341-7617-4503-84C0-2DA128D331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" b="93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561C8B3A-5C0D-4C09-9C00-D01A8330496D}"/>
              </a:ext>
            </a:extLst>
          </p:cNvPr>
          <p:cNvGrpSpPr/>
          <p:nvPr/>
        </p:nvGrpSpPr>
        <p:grpSpPr>
          <a:xfrm>
            <a:off x="7895913" y="365125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6" name="Zeshoek 5">
              <a:extLst>
                <a:ext uri="{FF2B5EF4-FFF2-40B4-BE49-F238E27FC236}">
                  <a16:creationId xmlns:a16="http://schemas.microsoft.com/office/drawing/2014/main" id="{7B5E566A-790E-48D4-9380-78FD75B774DE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4915D258-F820-48F6-9281-A3CCCF477696}"/>
                </a:ext>
              </a:extLst>
            </p:cNvPr>
            <p:cNvSpPr txBox="1"/>
            <p:nvPr/>
          </p:nvSpPr>
          <p:spPr>
            <a:xfrm>
              <a:off x="2017888" y="1227230"/>
              <a:ext cx="1662850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Our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Programme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475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14"/>
          <p:cNvSpPr>
            <a:spLocks noChangeArrowheads="1"/>
          </p:cNvSpPr>
          <p:nvPr/>
        </p:nvSpPr>
        <p:spPr bwMode="auto">
          <a:xfrm>
            <a:off x="7382538" y="2593740"/>
            <a:ext cx="394795" cy="1357337"/>
          </a:xfrm>
          <a:prstGeom prst="rect">
            <a:avLst/>
          </a:prstGeom>
          <a:solidFill>
            <a:srgbClr val="EAEAEA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rgbClr val="DBEFF9">
                <a:alpha val="50000"/>
              </a:srgbClr>
            </a:outerShdw>
          </a:effectLst>
        </p:spPr>
        <p:txBody>
          <a:bodyPr wrap="none" lIns="90000" tIns="46800" rIns="90000" bIns="468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646400" y="879039"/>
            <a:ext cx="6796121" cy="5461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IB/Sustainable Finance in brief</a:t>
            </a:r>
            <a:endParaRPr kumimoji="0" lang="en-GB" sz="4200" b="1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30" name="Rectangle 5"/>
          <p:cNvSpPr txBox="1">
            <a:spLocks noChangeArrowheads="1"/>
          </p:cNvSpPr>
          <p:nvPr/>
        </p:nvSpPr>
        <p:spPr>
          <a:xfrm>
            <a:off x="480001" y="2582654"/>
            <a:ext cx="719759" cy="582613"/>
          </a:xfrm>
          <a:prstGeom prst="rect">
            <a:avLst/>
          </a:prstGeom>
          <a:solidFill>
            <a:srgbClr val="FFFFFF"/>
          </a:solidFill>
          <a:ln>
            <a:solidFill>
              <a:srgbClr val="001C3D"/>
            </a:solidFill>
          </a:ln>
          <a:effectLst>
            <a:outerShdw dist="107763" dir="2700000" algn="ctr" rotWithShape="0">
              <a:srgbClr val="DBEFF9">
                <a:alpha val="50000"/>
              </a:srgbClr>
            </a:outerShdw>
          </a:effectLst>
        </p:spPr>
        <p:txBody>
          <a:bodyPr vert="horz" lIns="91440" tIns="45720" rIns="91440" bIns="45720" rtlCol="0" anchor="ctr" anchorCtr="1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(sept)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489526" y="2210960"/>
            <a:ext cx="710236" cy="260351"/>
          </a:xfrm>
          <a:prstGeom prst="rect">
            <a:avLst/>
          </a:prstGeom>
          <a:solidFill>
            <a:srgbClr val="9FD7E4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DBEFF9">
                <a:alpha val="50000"/>
              </a:srgb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Block</a:t>
            </a:r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1415785" y="2196892"/>
            <a:ext cx="6408711" cy="260351"/>
          </a:xfrm>
          <a:prstGeom prst="rect">
            <a:avLst/>
          </a:prstGeom>
          <a:solidFill>
            <a:srgbClr val="9FD7E4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DBEFF9">
                <a:alpha val="50000"/>
              </a:srgb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Sustainable Finance</a:t>
            </a:r>
          </a:p>
        </p:txBody>
      </p: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4500424" y="2578640"/>
            <a:ext cx="2706233" cy="582613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rgbClr val="DBEFF9">
                <a:alpha val="50000"/>
              </a:srgb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Data Analytics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4" name="Rectangle 10"/>
          <p:cNvSpPr>
            <a:spLocks noChangeArrowheads="1"/>
          </p:cNvSpPr>
          <p:nvPr/>
        </p:nvSpPr>
        <p:spPr bwMode="auto">
          <a:xfrm>
            <a:off x="1415784" y="2582654"/>
            <a:ext cx="2968177" cy="582612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rgbClr val="DBEFF9">
                <a:alpha val="50000"/>
              </a:srgb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Sustainable Finance, Management, and Strategy</a:t>
            </a:r>
          </a:p>
        </p:txBody>
      </p:sp>
      <p:sp>
        <p:nvSpPr>
          <p:cNvPr id="35" name="Rectangle 11"/>
          <p:cNvSpPr>
            <a:spLocks noChangeArrowheads="1"/>
          </p:cNvSpPr>
          <p:nvPr/>
        </p:nvSpPr>
        <p:spPr bwMode="auto">
          <a:xfrm>
            <a:off x="489525" y="3259135"/>
            <a:ext cx="710235" cy="581819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rgbClr val="DBEFF9">
                <a:alpha val="50000"/>
              </a:srgbClr>
            </a:outerShdw>
          </a:effectLst>
        </p:spPr>
        <p:txBody>
          <a:bodyPr lIns="0" tIns="0" rIns="0" bIns="0" anchor="ctr" anchorCtr="1"/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p:sp>
        <p:nvSpPr>
          <p:cNvPr id="36" name="Rectangle 12"/>
          <p:cNvSpPr>
            <a:spLocks noChangeArrowheads="1"/>
          </p:cNvSpPr>
          <p:nvPr/>
        </p:nvSpPr>
        <p:spPr bwMode="auto">
          <a:xfrm>
            <a:off x="1415785" y="3271279"/>
            <a:ext cx="2968040" cy="556401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rgbClr val="DBEFF9">
                <a:alpha val="50000"/>
              </a:srgb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Institutional Investors</a:t>
            </a:r>
          </a:p>
        </p:txBody>
      </p: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4505246" y="3255121"/>
            <a:ext cx="2706235" cy="568544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rgbClr val="DBEFF9">
                <a:alpha val="50000"/>
              </a:srgb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Elective Block 2</a:t>
            </a:r>
          </a:p>
        </p:txBody>
      </p:sp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1415783" y="3951078"/>
            <a:ext cx="6361685" cy="504056"/>
          </a:xfrm>
          <a:prstGeom prst="rect">
            <a:avLst/>
          </a:prstGeom>
          <a:solidFill>
            <a:srgbClr val="EAEAEA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rgbClr val="DBEFF9">
                <a:alpha val="50000"/>
              </a:srgbClr>
            </a:outerShdw>
          </a:effectLst>
        </p:spPr>
        <p:txBody>
          <a:bodyPr wrap="none" lIns="90000" tIns="46800" rIns="90000" bIns="468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0" name="Rectangle 15"/>
          <p:cNvSpPr>
            <a:spLocks noChangeArrowheads="1"/>
          </p:cNvSpPr>
          <p:nvPr/>
        </p:nvSpPr>
        <p:spPr bwMode="auto">
          <a:xfrm>
            <a:off x="480001" y="3951078"/>
            <a:ext cx="719760" cy="504056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rgbClr val="DBEFF9">
                <a:alpha val="50000"/>
              </a:srgbClr>
            </a:outerShdw>
          </a:effectLst>
        </p:spPr>
        <p:txBody>
          <a:bodyPr lIns="0" tIns="0" rIns="0" bIns="0" anchor="ctr" anchorCtr="1"/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3</a:t>
            </a:r>
          </a:p>
        </p:txBody>
      </p:sp>
      <p:sp>
        <p:nvSpPr>
          <p:cNvPr id="43" name="Rectangle 3"/>
          <p:cNvSpPr txBox="1">
            <a:spLocks noChangeArrowheads="1"/>
          </p:cNvSpPr>
          <p:nvPr/>
        </p:nvSpPr>
        <p:spPr bwMode="auto">
          <a:xfrm>
            <a:off x="480001" y="4555667"/>
            <a:ext cx="719760" cy="475531"/>
          </a:xfrm>
          <a:prstGeom prst="rect">
            <a:avLst/>
          </a:prstGeom>
          <a:solidFill>
            <a:srgbClr val="FFFFFF"/>
          </a:solidFill>
          <a:ln>
            <a:solidFill>
              <a:srgbClr val="001C3D"/>
            </a:solidFill>
          </a:ln>
          <a:effectLst>
            <a:outerShdw dist="107763" dir="2700000" algn="ctr" rotWithShape="0">
              <a:srgbClr val="DBEFF9">
                <a:alpha val="50000"/>
              </a:srgb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1C3D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1C3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1C3D"/>
                </a:solidFill>
                <a:latin typeface="+mn-lt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1C3D"/>
                </a:solidFill>
                <a:latin typeface="+mn-lt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+mn-lt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44" name="Rectangle 7"/>
          <p:cNvSpPr>
            <a:spLocks noChangeArrowheads="1"/>
          </p:cNvSpPr>
          <p:nvPr/>
        </p:nvSpPr>
        <p:spPr bwMode="auto">
          <a:xfrm>
            <a:off x="1415784" y="4583803"/>
            <a:ext cx="3265341" cy="475531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rgbClr val="DBEFF9">
                <a:alpha val="50000"/>
              </a:srgb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Sustainable and Responsible Investments</a:t>
            </a:r>
          </a:p>
        </p:txBody>
      </p:sp>
      <p:sp>
        <p:nvSpPr>
          <p:cNvPr id="45" name="Rectangle 8"/>
          <p:cNvSpPr>
            <a:spLocks noChangeArrowheads="1"/>
          </p:cNvSpPr>
          <p:nvPr/>
        </p:nvSpPr>
        <p:spPr bwMode="auto">
          <a:xfrm>
            <a:off x="489527" y="5175216"/>
            <a:ext cx="710235" cy="504055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rgbClr val="DBEFF9">
                <a:alpha val="50000"/>
              </a:srgbClr>
            </a:outerShdw>
          </a:effectLst>
        </p:spPr>
        <p:txBody>
          <a:bodyPr lIns="0" tIns="0" rIns="0" bIns="0" anchor="ctr" anchorCtr="1"/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5</a:t>
            </a:r>
          </a:p>
        </p:txBody>
      </p:sp>
      <p:sp>
        <p:nvSpPr>
          <p:cNvPr id="46" name="Rectangle 9"/>
          <p:cNvSpPr>
            <a:spLocks noChangeArrowheads="1"/>
          </p:cNvSpPr>
          <p:nvPr/>
        </p:nvSpPr>
        <p:spPr bwMode="auto">
          <a:xfrm>
            <a:off x="1415783" y="5162119"/>
            <a:ext cx="3265343" cy="517153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rgbClr val="DBEFF9">
                <a:alpha val="50000"/>
              </a:srgb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Real Estate Finance</a:t>
            </a:r>
          </a:p>
        </p:txBody>
      </p:sp>
      <p:sp>
        <p:nvSpPr>
          <p:cNvPr id="47" name="Rectangle 11"/>
          <p:cNvSpPr>
            <a:spLocks noChangeArrowheads="1"/>
          </p:cNvSpPr>
          <p:nvPr/>
        </p:nvSpPr>
        <p:spPr bwMode="auto">
          <a:xfrm>
            <a:off x="1415783" y="5751280"/>
            <a:ext cx="6366508" cy="504055"/>
          </a:xfrm>
          <a:prstGeom prst="rect">
            <a:avLst/>
          </a:prstGeom>
          <a:solidFill>
            <a:srgbClr val="EAEAEA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rgbClr val="DBEFF9">
                <a:alpha val="50000"/>
              </a:srgbClr>
            </a:outerShdw>
          </a:effectLst>
        </p:spPr>
        <p:txBody>
          <a:bodyPr wrap="none" lIns="90000" tIns="46800" rIns="90000" bIns="46800" anchor="ctr"/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Completing the Master’s Thesis</a:t>
            </a:r>
          </a:p>
        </p:txBody>
      </p:sp>
      <p:sp>
        <p:nvSpPr>
          <p:cNvPr id="48" name="Rectangle 12"/>
          <p:cNvSpPr>
            <a:spLocks noChangeArrowheads="1"/>
          </p:cNvSpPr>
          <p:nvPr/>
        </p:nvSpPr>
        <p:spPr bwMode="auto">
          <a:xfrm>
            <a:off x="480001" y="5769808"/>
            <a:ext cx="719761" cy="485527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rgbClr val="DBEFF9">
                <a:alpha val="50000"/>
              </a:srgbClr>
            </a:outerShdw>
          </a:effectLst>
        </p:spPr>
        <p:txBody>
          <a:bodyPr lIns="0" tIns="0" rIns="0" bIns="0" anchor="ctr" anchorCtr="1"/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6</a:t>
            </a:r>
          </a:p>
        </p:txBody>
      </p:sp>
      <p:sp>
        <p:nvSpPr>
          <p:cNvPr id="49" name="Rectangle 13"/>
          <p:cNvSpPr>
            <a:spLocks noChangeArrowheads="1"/>
          </p:cNvSpPr>
          <p:nvPr/>
        </p:nvSpPr>
        <p:spPr bwMode="auto">
          <a:xfrm>
            <a:off x="4800060" y="4555667"/>
            <a:ext cx="2977408" cy="1123603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rgbClr val="DBEFF9">
                <a:alpha val="50000"/>
              </a:srgb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Writing the Master’s Thesis</a:t>
            </a:r>
          </a:p>
        </p:txBody>
      </p:sp>
      <p:pic>
        <p:nvPicPr>
          <p:cNvPr id="50" name="Picture 6" descr="Marketing Your Home in the Iowa City Area - Cardinal Realty">
            <a:extLst>
              <a:ext uri="{FF2B5EF4-FFF2-40B4-BE49-F238E27FC236}">
                <a16:creationId xmlns:a16="http://schemas.microsoft.com/office/drawing/2014/main" id="{1B4FC4A2-B716-47F1-9FA0-03968875B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0000" l="8994" r="89936">
                        <a14:foregroundMark x1="52248" y1="55641" x2="52248" y2="55641"/>
                        <a14:foregroundMark x1="53961" y1="67436" x2="53961" y2="67436"/>
                        <a14:foregroundMark x1="63597" y1="36410" x2="63597" y2="36410"/>
                        <a14:foregroundMark x1="50535" y1="6923" x2="50535" y2="6923"/>
                        <a14:foregroundMark x1="17345" y1="13333" x2="17345" y2="13333"/>
                        <a14:foregroundMark x1="54176" y1="57949" x2="54176" y2="57949"/>
                        <a14:foregroundMark x1="8994" y1="41795" x2="8994" y2="41795"/>
                        <a14:foregroundMark x1="19058" y1="13077" x2="19058" y2="13077"/>
                        <a14:foregroundMark x1="55675" y1="50769" x2="55675" y2="50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08072" y="4419962"/>
            <a:ext cx="1777369" cy="1484312"/>
          </a:xfrm>
          <a:prstGeom prst="rect">
            <a:avLst/>
          </a:prstGeom>
          <a:ln w="12700">
            <a:solidFill>
              <a:srgbClr val="E05329"/>
            </a:solidFill>
            <a:prstDash val="sysDot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 descr="Unique Free Numeracy Worksheets Pattern - Worksheet Ideas ...">
            <a:extLst>
              <a:ext uri="{FF2B5EF4-FFF2-40B4-BE49-F238E27FC236}">
                <a16:creationId xmlns:a16="http://schemas.microsoft.com/office/drawing/2014/main" id="{E7D544FE-A11A-4CCD-9A31-42989E025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5385" y1="21282" x2="25385" y2="21282"/>
                        <a14:foregroundMark x1="18769" y1="18974" x2="18769" y2="18974"/>
                        <a14:foregroundMark x1="24000" y1="49231" x2="24000" y2="49231"/>
                        <a14:foregroundMark x1="39385" y1="25641" x2="39385" y2="25641"/>
                        <a14:foregroundMark x1="34615" y1="55385" x2="34615" y2="55385"/>
                        <a14:foregroundMark x1="38769" y1="57692" x2="38769" y2="57692"/>
                        <a14:foregroundMark x1="41077" y1="60000" x2="41077" y2="60000"/>
                        <a14:foregroundMark x1="44923" y1="59487" x2="44923" y2="59487"/>
                        <a14:foregroundMark x1="24923" y1="79487" x2="24923" y2="79487"/>
                        <a14:foregroundMark x1="21846" y1="73590" x2="21846" y2="73590"/>
                        <a14:foregroundMark x1="40769" y1="75897" x2="40769" y2="7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921" y="1598502"/>
            <a:ext cx="2428547" cy="1457128"/>
          </a:xfrm>
          <a:prstGeom prst="rect">
            <a:avLst/>
          </a:prstGeom>
          <a:ln w="12700">
            <a:solidFill>
              <a:srgbClr val="E05329"/>
            </a:solidFill>
            <a:prstDash val="sysDot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E5D6A37-935F-43CA-8D51-9CB6065A8DD0}"/>
              </a:ext>
            </a:extLst>
          </p:cNvPr>
          <p:cNvCxnSpPr/>
          <p:nvPr/>
        </p:nvCxnSpPr>
        <p:spPr>
          <a:xfrm flipV="1">
            <a:off x="4681275" y="4419962"/>
            <a:ext cx="4226796" cy="755253"/>
          </a:xfrm>
          <a:prstGeom prst="line">
            <a:avLst/>
          </a:prstGeom>
          <a:noFill/>
          <a:ln w="12700" cap="flat" cmpd="sng" algn="ctr">
            <a:solidFill>
              <a:srgbClr val="E05329"/>
            </a:solidFill>
            <a:prstDash val="sysDot"/>
            <a:miter lim="800000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B9C3C79-019C-49B2-9335-1AF6CA6678CF}"/>
              </a:ext>
            </a:extLst>
          </p:cNvPr>
          <p:cNvCxnSpPr>
            <a:cxnSpLocks/>
          </p:cNvCxnSpPr>
          <p:nvPr/>
        </p:nvCxnSpPr>
        <p:spPr>
          <a:xfrm>
            <a:off x="4681275" y="5679271"/>
            <a:ext cx="4226647" cy="225003"/>
          </a:xfrm>
          <a:prstGeom prst="line">
            <a:avLst/>
          </a:prstGeom>
          <a:noFill/>
          <a:ln w="12700" cap="flat" cmpd="sng" algn="ctr">
            <a:solidFill>
              <a:srgbClr val="E05329"/>
            </a:solidFill>
            <a:prstDash val="sysDot"/>
            <a:miter lim="800000"/>
          </a:ln>
          <a:effectLst/>
        </p:spPr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3D15353-82C2-49DA-90AE-9146FF30E3E8}"/>
              </a:ext>
            </a:extLst>
          </p:cNvPr>
          <p:cNvCxnSpPr>
            <a:cxnSpLocks/>
          </p:cNvCxnSpPr>
          <p:nvPr/>
        </p:nvCxnSpPr>
        <p:spPr>
          <a:xfrm flipV="1">
            <a:off x="7191484" y="1598503"/>
            <a:ext cx="1569437" cy="995237"/>
          </a:xfrm>
          <a:prstGeom prst="line">
            <a:avLst/>
          </a:prstGeom>
          <a:noFill/>
          <a:ln w="12700" cap="flat" cmpd="sng" algn="ctr">
            <a:solidFill>
              <a:srgbClr val="E05329"/>
            </a:solidFill>
            <a:prstDash val="sysDot"/>
            <a:miter lim="800000"/>
          </a:ln>
          <a:effectLst/>
        </p:spPr>
      </p:cxnSp>
      <p:sp>
        <p:nvSpPr>
          <p:cNvPr id="2" name="L-Shape 1"/>
          <p:cNvSpPr/>
          <p:nvPr/>
        </p:nvSpPr>
        <p:spPr>
          <a:xfrm rot="16200000">
            <a:off x="3680462" y="313964"/>
            <a:ext cx="1879360" cy="6408712"/>
          </a:xfrm>
          <a:prstGeom prst="corner">
            <a:avLst>
              <a:gd name="adj1" fmla="val 25231"/>
              <a:gd name="adj2" fmla="val 27079"/>
            </a:avLst>
          </a:prstGeom>
          <a:solidFill>
            <a:srgbClr val="F2F2F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02697" y="4032447"/>
            <a:ext cx="3380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kern="0" dirty="0">
                <a:solidFill>
                  <a:prstClr val="black"/>
                </a:solidFill>
                <a:latin typeface="Calibri" panose="020F0502020204030204"/>
              </a:rPr>
              <a:t>Skills Training: Writing a Master’s Thesis</a:t>
            </a:r>
          </a:p>
          <a:p>
            <a:endParaRPr lang="en-US" sz="1400" dirty="0"/>
          </a:p>
        </p:txBody>
      </p:sp>
      <p:pic>
        <p:nvPicPr>
          <p:cNvPr id="58" name="74F2A907-7C7C-479E-AA1D-F19CD8115836" descr="DC74879A-BE96-4475-9130-93035E4DA5E1@home">
            <a:extLst>
              <a:ext uri="{FF2B5EF4-FFF2-40B4-BE49-F238E27FC236}">
                <a16:creationId xmlns:a16="http://schemas.microsoft.com/office/drawing/2014/main" id="{F6402926-B92E-4642-A4EE-998C9BBAAE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" t="22687" r="-3230" b="27891"/>
          <a:stretch/>
        </p:blipFill>
        <p:spPr bwMode="auto">
          <a:xfrm>
            <a:off x="7678826" y="3271279"/>
            <a:ext cx="1981705" cy="1058233"/>
          </a:xfrm>
          <a:prstGeom prst="rect">
            <a:avLst/>
          </a:prstGeom>
          <a:ln w="12700">
            <a:solidFill>
              <a:srgbClr val="E05329"/>
            </a:solidFill>
            <a:prstDash val="sysDot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BCE585A-48C4-4EE0-823E-2A30686D0FCC}"/>
              </a:ext>
            </a:extLst>
          </p:cNvPr>
          <p:cNvCxnSpPr>
            <a:cxnSpLocks/>
          </p:cNvCxnSpPr>
          <p:nvPr/>
        </p:nvCxnSpPr>
        <p:spPr>
          <a:xfrm flipV="1">
            <a:off x="4366462" y="3265801"/>
            <a:ext cx="3312364" cy="13217"/>
          </a:xfrm>
          <a:prstGeom prst="line">
            <a:avLst/>
          </a:prstGeom>
          <a:noFill/>
          <a:ln w="12700" cap="flat" cmpd="sng" algn="ctr">
            <a:solidFill>
              <a:srgbClr val="E05329"/>
            </a:solidFill>
            <a:prstDash val="sysDot"/>
            <a:miter lim="800000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97413EC-C63B-499A-A150-7C49F73B4EC4}"/>
              </a:ext>
            </a:extLst>
          </p:cNvPr>
          <p:cNvCxnSpPr>
            <a:cxnSpLocks/>
          </p:cNvCxnSpPr>
          <p:nvPr/>
        </p:nvCxnSpPr>
        <p:spPr>
          <a:xfrm>
            <a:off x="4366611" y="3819770"/>
            <a:ext cx="3312215" cy="509741"/>
          </a:xfrm>
          <a:prstGeom prst="line">
            <a:avLst/>
          </a:prstGeom>
          <a:noFill/>
          <a:ln w="12700" cap="flat" cmpd="sng" algn="ctr">
            <a:solidFill>
              <a:srgbClr val="E05329"/>
            </a:solidFill>
            <a:prstDash val="sysDot"/>
            <a:miter lim="800000"/>
          </a:ln>
          <a:effectLst/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203D24E-B1CD-4CC0-9962-3EAB7AF7BAEC}"/>
              </a:ext>
            </a:extLst>
          </p:cNvPr>
          <p:cNvCxnSpPr>
            <a:cxnSpLocks/>
          </p:cNvCxnSpPr>
          <p:nvPr/>
        </p:nvCxnSpPr>
        <p:spPr>
          <a:xfrm flipV="1">
            <a:off x="7186662" y="3072582"/>
            <a:ext cx="1574260" cy="92685"/>
          </a:xfrm>
          <a:prstGeom prst="line">
            <a:avLst/>
          </a:prstGeom>
          <a:noFill/>
          <a:ln w="12700" cap="flat" cmpd="sng" algn="ctr">
            <a:solidFill>
              <a:srgbClr val="E05329"/>
            </a:solidFill>
            <a:prstDash val="sysDot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38909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78D257-6DED-40F7-9EAB-7A4A31AF20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2907" y="862013"/>
            <a:ext cx="6493397" cy="1677987"/>
          </a:xfrm>
        </p:spPr>
        <p:txBody>
          <a:bodyPr>
            <a:noAutofit/>
          </a:bodyPr>
          <a:lstStyle/>
          <a:p>
            <a:r>
              <a:rPr lang="en-US" sz="4200" b="1" dirty="0" smtClean="0">
                <a:cs typeface="Calibri" panose="020F0502020204030204" pitchFamily="34" charset="0"/>
              </a:rPr>
              <a:t>Data Analytics</a:t>
            </a:r>
            <a:endParaRPr lang="en-US" sz="4200" b="1" dirty="0"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4EFE51-2708-46ED-8D0D-EE9B37C8EB4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82907" y="1628403"/>
            <a:ext cx="4745620" cy="3786188"/>
          </a:xfrm>
        </p:spPr>
        <p:txBody>
          <a:bodyPr>
            <a:noAutofit/>
          </a:bodyPr>
          <a:lstStyle/>
          <a:p>
            <a:r>
              <a:rPr lang="en-US" sz="2600" dirty="0"/>
              <a:t>Quantitative </a:t>
            </a:r>
            <a:r>
              <a:rPr lang="en-US" sz="2600" dirty="0" smtClean="0"/>
              <a:t>methods </a:t>
            </a:r>
            <a:r>
              <a:rPr lang="en-US" sz="2600" dirty="0"/>
              <a:t>for problem-solving and research in </a:t>
            </a:r>
            <a:r>
              <a:rPr lang="en-US" sz="2600" dirty="0" smtClean="0"/>
              <a:t>Sustainable Finance</a:t>
            </a:r>
            <a:endParaRPr lang="en-US" sz="2600" dirty="0" smtClean="0"/>
          </a:p>
          <a:p>
            <a:r>
              <a:rPr lang="en-GB" sz="2600" dirty="0"/>
              <a:t>Generate insights that improve management </a:t>
            </a:r>
            <a:r>
              <a:rPr lang="en-GB" sz="2600" dirty="0" smtClean="0"/>
              <a:t>decision-making</a:t>
            </a:r>
            <a:endParaRPr lang="nl-NL" sz="2600" dirty="0" smtClean="0"/>
          </a:p>
          <a:p>
            <a:r>
              <a:rPr lang="nl-NL" sz="2600" dirty="0" smtClean="0"/>
              <a:t>R </a:t>
            </a:r>
            <a:r>
              <a:rPr lang="nl-NL" sz="2600" dirty="0" err="1" smtClean="0"/>
              <a:t>language</a:t>
            </a:r>
            <a:r>
              <a:rPr lang="nl-NL" sz="2600" dirty="0" smtClean="0"/>
              <a:t> </a:t>
            </a:r>
            <a:r>
              <a:rPr lang="nl-NL" sz="2600" dirty="0" err="1" smtClean="0"/>
              <a:t>for</a:t>
            </a:r>
            <a:r>
              <a:rPr lang="nl-NL" sz="2600" dirty="0" smtClean="0"/>
              <a:t> </a:t>
            </a:r>
            <a:r>
              <a:rPr lang="nl-NL" sz="2600" dirty="0" err="1" smtClean="0"/>
              <a:t>statistical</a:t>
            </a:r>
            <a:r>
              <a:rPr lang="nl-NL" sz="2600" dirty="0" smtClean="0"/>
              <a:t> analyses</a:t>
            </a:r>
          </a:p>
          <a:p>
            <a:endParaRPr lang="en-GB" sz="2600" dirty="0"/>
          </a:p>
          <a:p>
            <a:endParaRPr lang="en-GB" sz="2600" dirty="0"/>
          </a:p>
          <a:p>
            <a:endParaRPr lang="en-US" sz="26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FECEFDB-AA75-4CCE-8C08-47BCC1F12B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3" r="-1" b="18089"/>
          <a:stretch/>
        </p:blipFill>
        <p:spPr>
          <a:xfrm>
            <a:off x="6294236" y="10"/>
            <a:ext cx="7552944" cy="6857990"/>
          </a:xfrm>
          <a:prstGeom prst="rect">
            <a:avLst/>
          </a:prstGeom>
          <a:effectLst/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5C761410-3471-4FEE-AB16-91097FFF5D1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94" y="5335364"/>
            <a:ext cx="704097" cy="70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7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F04E13-F22A-4049-A64D-FF80BAF952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9757" y="835025"/>
            <a:ext cx="4502552" cy="1676400"/>
          </a:xfrm>
        </p:spPr>
        <p:txBody>
          <a:bodyPr>
            <a:normAutofit/>
          </a:bodyPr>
          <a:lstStyle/>
          <a:p>
            <a:r>
              <a:rPr lang="en-US" sz="4200" b="1" dirty="0" smtClean="0">
                <a:cs typeface="Calibri" panose="020F0502020204030204" pitchFamily="34" charset="0"/>
              </a:rPr>
              <a:t>Elective</a:t>
            </a:r>
            <a:endParaRPr lang="en-US" sz="4200" b="1" dirty="0"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8F78F9-F966-4420-B387-5BD10FBA557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59757" y="2035091"/>
            <a:ext cx="5333537" cy="3128794"/>
          </a:xfrm>
        </p:spPr>
        <p:txBody>
          <a:bodyPr>
            <a:noAutofit/>
          </a:bodyPr>
          <a:lstStyle/>
          <a:p>
            <a:pPr marL="457189" lvl="0" indent="-457189" defTabSz="1219170">
              <a:lnSpc>
                <a:spcPct val="100000"/>
              </a:lnSpc>
              <a:spcBef>
                <a:spcPct val="20000"/>
              </a:spcBef>
              <a:defRPr/>
            </a:pPr>
            <a:r>
              <a:rPr lang="en-GB" altLang="en-US" sz="2600" dirty="0">
                <a:latin typeface="Calibri" panose="020F0502020204030204"/>
              </a:rPr>
              <a:t>Choose your own course from a wide range of </a:t>
            </a:r>
            <a:r>
              <a:rPr lang="en-GB" altLang="en-US" sz="2600" dirty="0" smtClean="0">
                <a:latin typeface="Calibri" panose="020F0502020204030204"/>
              </a:rPr>
              <a:t>options</a:t>
            </a:r>
            <a:endParaRPr lang="en-GB" altLang="en-US" sz="2600" dirty="0">
              <a:latin typeface="Calibri" panose="020F0502020204030204"/>
            </a:endParaRPr>
          </a:p>
          <a:p>
            <a:pPr marL="457189" lvl="0" indent="-457189" defTabSz="1219170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altLang="en-US" sz="2600" dirty="0">
                <a:latin typeface="Calibri" panose="020F0502020204030204"/>
              </a:rPr>
              <a:t>From another MSc IB </a:t>
            </a:r>
            <a:r>
              <a:rPr lang="en-US" altLang="en-US" sz="2600" dirty="0" smtClean="0">
                <a:latin typeface="Calibri" panose="020F0502020204030204"/>
              </a:rPr>
              <a:t>Program</a:t>
            </a:r>
          </a:p>
          <a:p>
            <a:pPr marL="457189" lvl="0" indent="-457189" defTabSz="1219170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altLang="en-US" sz="2600" dirty="0">
                <a:latin typeface="Calibri" panose="020F0502020204030204"/>
              </a:rPr>
              <a:t>Or: Multidisciplinary Business Challenge </a:t>
            </a:r>
          </a:p>
          <a:p>
            <a:pPr marL="457189" lvl="0" indent="-457189" defTabSz="1219170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altLang="en-US" sz="2600" dirty="0">
                <a:latin typeface="Calibri" panose="020F0502020204030204"/>
              </a:rPr>
              <a:t>Broaden your horizon and go the extra </a:t>
            </a:r>
            <a:r>
              <a:rPr lang="en-US" altLang="en-US" sz="2600" dirty="0" smtClean="0">
                <a:latin typeface="Calibri" panose="020F0502020204030204"/>
              </a:rPr>
              <a:t>mile!</a:t>
            </a:r>
            <a:endParaRPr lang="en-GB" altLang="en-US" sz="2600" dirty="0">
              <a:latin typeface="Calibri" panose="020F0502020204030204"/>
            </a:endParaRPr>
          </a:p>
          <a:p>
            <a:endParaRPr lang="en-US" sz="2600" dirty="0">
              <a:cs typeface="Calibri" panose="020F050202020403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7464425" y="1911350"/>
          <a:ext cx="1800225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Bitmap Image" r:id="rId3" imgW="1800360" imgH="1800360" progId="Paint.Picture">
                  <p:embed/>
                </p:oleObj>
              </mc:Choice>
              <mc:Fallback>
                <p:oleObj name="Bitmap Image" r:id="rId3" imgW="1800360" imgH="1800360" progId="Paint.Picture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64425" y="1911350"/>
                        <a:ext cx="1800225" cy="180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4530" y="2154508"/>
            <a:ext cx="5750355" cy="288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age-store.slidesharecdn.com/1e2abc64-1831-4ad6-b959-d2b7a25fdf59-original.jpeg">
            <a:extLst>
              <a:ext uri="{FF2B5EF4-FFF2-40B4-BE49-F238E27FC236}">
                <a16:creationId xmlns:a16="http://schemas.microsoft.com/office/drawing/2014/main" id="{54B3684C-038D-4890-A131-61560C9F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22" b="-2"/>
          <a:stretch/>
        </p:blipFill>
        <p:spPr bwMode="auto">
          <a:xfrm>
            <a:off x="7607083" y="-1"/>
            <a:ext cx="4806042" cy="352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6" descr="https://scontent-ams3-1.xx.fbcdn.net/v/t1.15752-9/45134469_362644447816711_5840617290143367168_n.jpg?_nc_cat=103&amp;_nc_ht=scontent-ams3-1.xx&amp;oh=b1c24898945a615beecc234ad31aa942&amp;oe=5C8A5C93">
            <a:extLst>
              <a:ext uri="{FF2B5EF4-FFF2-40B4-BE49-F238E27FC236}">
                <a16:creationId xmlns:a16="http://schemas.microsoft.com/office/drawing/2014/main" id="{857DBB12-B1BE-4A82-80F2-418626F6B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2" r="3" b="3"/>
          <a:stretch/>
        </p:blipFill>
        <p:spPr bwMode="auto">
          <a:xfrm>
            <a:off x="7607083" y="3522358"/>
            <a:ext cx="4584917" cy="333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6399" y="1614142"/>
            <a:ext cx="568025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0" indent="-4571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 Based Learning</a:t>
            </a:r>
          </a:p>
          <a:p>
            <a:pPr marL="457189" marR="0" lvl="0" indent="-4571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 company cases and financial problems</a:t>
            </a:r>
          </a:p>
          <a:p>
            <a:pPr marL="457189" marR="0" lvl="0" indent="-4571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lended learning: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E-learning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materials</a:t>
            </a:r>
          </a:p>
          <a:p>
            <a:pPr marL="457189" marR="0" lvl="0" indent="-4571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Guest Lectures from practitioners</a:t>
            </a:r>
          </a:p>
          <a:p>
            <a:pPr marL="457189" marR="0" lvl="0" indent="-4571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 building and trips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23314" y="0"/>
            <a:ext cx="667657" cy="6858000"/>
          </a:xfrm>
          <a:prstGeom prst="rect">
            <a:avLst/>
          </a:prstGeom>
          <a:solidFill>
            <a:srgbClr val="9FD7E4"/>
          </a:solidFill>
          <a:ln>
            <a:solidFill>
              <a:srgbClr val="9FD7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6400" y="784729"/>
            <a:ext cx="5152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Teaching Approach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3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uub.meijers\AppData\Local\Microsoft\Windows\Temporary Internet Files\Content.IE5\JEPMJ591\17389070555_192ed892c0_o.jpg">
            <a:extLst>
              <a:ext uri="{FF2B5EF4-FFF2-40B4-BE49-F238E27FC236}">
                <a16:creationId xmlns:a16="http://schemas.microsoft.com/office/drawing/2014/main" id="{A25FF621-E63F-4CA3-A2B5-5809AEC87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1" b="670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F0D15506-D3E1-4F46-97FF-CD813E40582B}"/>
              </a:ext>
            </a:extLst>
          </p:cNvPr>
          <p:cNvGrpSpPr/>
          <p:nvPr/>
        </p:nvGrpSpPr>
        <p:grpSpPr>
          <a:xfrm>
            <a:off x="2019678" y="861745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6" name="Zeshoek 5">
              <a:extLst>
                <a:ext uri="{FF2B5EF4-FFF2-40B4-BE49-F238E27FC236}">
                  <a16:creationId xmlns:a16="http://schemas.microsoft.com/office/drawing/2014/main" id="{4EC5D122-B893-4D9C-8B50-CE224AFD22AB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1D0976A8-6BE2-40B2-B204-5F0A1E25FE28}"/>
                </a:ext>
              </a:extLst>
            </p:cNvPr>
            <p:cNvSpPr txBox="1"/>
            <p:nvPr/>
          </p:nvSpPr>
          <p:spPr>
            <a:xfrm>
              <a:off x="2057187" y="1042564"/>
              <a:ext cx="1584251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does the future hold?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5134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72699864"/>
              </p:ext>
            </p:extLst>
          </p:nvPr>
        </p:nvGraphicFramePr>
        <p:xfrm>
          <a:off x="485942" y="1398105"/>
          <a:ext cx="5756612" cy="5026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59372236"/>
              </p:ext>
            </p:extLst>
          </p:nvPr>
        </p:nvGraphicFramePr>
        <p:xfrm>
          <a:off x="6967960" y="1460610"/>
          <a:ext cx="4966974" cy="49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Picture 30" descr="PwC logo">
            <a:hlinkClick r:id="rId12"/>
            <a:extLst>
              <a:ext uri="{FF2B5EF4-FFF2-40B4-BE49-F238E27FC236}">
                <a16:creationId xmlns:a16="http://schemas.microsoft.com/office/drawing/2014/main" id="{D3E4191F-3C82-4B42-9D71-23EF6A537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916" y="1630976"/>
            <a:ext cx="574013" cy="43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randPie rebrands Ernst &amp;amp; Young as EY - Design Week">
            <a:extLst>
              <a:ext uri="{FF2B5EF4-FFF2-40B4-BE49-F238E27FC236}">
                <a16:creationId xmlns:a16="http://schemas.microsoft.com/office/drawing/2014/main" id="{5CB64D52-CBB0-4854-B937-E2B280B0F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3" b="10424"/>
          <a:stretch/>
        </p:blipFill>
        <p:spPr bwMode="auto">
          <a:xfrm>
            <a:off x="8335602" y="1545081"/>
            <a:ext cx="648753" cy="55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Our Mission">
            <a:extLst>
              <a:ext uri="{FF2B5EF4-FFF2-40B4-BE49-F238E27FC236}">
                <a16:creationId xmlns:a16="http://schemas.microsoft.com/office/drawing/2014/main" id="{AE6242C2-019A-42F5-BD00-C43CA24D2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069" y="1564731"/>
            <a:ext cx="818059" cy="51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ompany - Asian Wealth Management Forum 2016 | HUBBIS">
            <a:extLst>
              <a:ext uri="{FF2B5EF4-FFF2-40B4-BE49-F238E27FC236}">
                <a16:creationId xmlns:a16="http://schemas.microsoft.com/office/drawing/2014/main" id="{B06EADD2-826E-4C17-BD0E-A7E1A1503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942" y="2398321"/>
            <a:ext cx="1185010" cy="31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fbeeldingsresultaat voor finance ideas logo 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2" b="12366"/>
          <a:stretch/>
        </p:blipFill>
        <p:spPr bwMode="auto">
          <a:xfrm>
            <a:off x="10797738" y="1548082"/>
            <a:ext cx="626156" cy="46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https://arabesque.com/wp-content/uploads/2017/09/116final145-1.png">
            <a:extLst>
              <a:ext uri="{FF2B5EF4-FFF2-40B4-BE49-F238E27FC236}">
                <a16:creationId xmlns:a16="http://schemas.microsoft.com/office/drawing/2014/main" id="{EB57AD3F-81FA-4149-9D9B-3260938CF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042" y="2390090"/>
            <a:ext cx="1037560" cy="30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beeldingsresultaat voor Schroders logo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147" y="2408641"/>
            <a:ext cx="1286988" cy="2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fbeeldingsresultaat voor DSM logo 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344" y="2998769"/>
            <a:ext cx="1041086" cy="50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fbeeldingsresultaat voor mars logo 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227" y="3105778"/>
            <a:ext cx="1190589" cy="42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Afbeeldingsresultaat voor finance in motion pn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34" b="31000"/>
          <a:stretch/>
        </p:blipFill>
        <p:spPr bwMode="auto">
          <a:xfrm>
            <a:off x="7816822" y="3698199"/>
            <a:ext cx="1297755" cy="48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B9EB3976-EDBA-437D-A977-780AF9A15514" descr="99AAD369-3B3E-4D07-8802-B89AAF2CABE7@home">
            <a:extLst>
              <a:ext uri="{FF2B5EF4-FFF2-40B4-BE49-F238E27FC236}">
                <a16:creationId xmlns:a16="http://schemas.microsoft.com/office/drawing/2014/main" id="{222DFFDF-FB27-4D2D-A4AD-F7CC1BF083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9" r="6195" b="27642"/>
          <a:stretch/>
        </p:blipFill>
        <p:spPr bwMode="auto">
          <a:xfrm>
            <a:off x="10021729" y="3746276"/>
            <a:ext cx="1313801" cy="41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ING">
            <a:hlinkClick r:id="rId24"/>
            <a:extLst>
              <a:ext uri="{FF2B5EF4-FFF2-40B4-BE49-F238E27FC236}">
                <a16:creationId xmlns:a16="http://schemas.microsoft.com/office/drawing/2014/main" id="{36529EA1-C3C4-4CB2-9391-AE11551AD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22" y="4413940"/>
            <a:ext cx="1406657" cy="50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SBC to debut robo-advice investment service â FinTech Futures">
            <a:extLst>
              <a:ext uri="{FF2B5EF4-FFF2-40B4-BE49-F238E27FC236}">
                <a16:creationId xmlns:a16="http://schemas.microsoft.com/office/drawing/2014/main" id="{91D00978-47AA-48A1-8F8C-21FDF2CB52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89" b="25676"/>
          <a:stretch/>
        </p:blipFill>
        <p:spPr bwMode="auto">
          <a:xfrm>
            <a:off x="10104501" y="4464959"/>
            <a:ext cx="1088810" cy="4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Afbeeldingsresultaat voor achmea png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1" t="31239" r="24800" b="34731"/>
          <a:stretch/>
        </p:blipFill>
        <p:spPr bwMode="auto">
          <a:xfrm>
            <a:off x="8933757" y="5073992"/>
            <a:ext cx="1446390" cy="46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Afbeeldingsresultaat voor graduation cap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4" t="17337" r="6901" b="12835"/>
          <a:stretch/>
        </p:blipFill>
        <p:spPr bwMode="auto">
          <a:xfrm>
            <a:off x="9254359" y="5879712"/>
            <a:ext cx="885986" cy="44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066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el 2">
            <a:extLst>
              <a:ext uri="{FF2B5EF4-FFF2-40B4-BE49-F238E27FC236}">
                <a16:creationId xmlns:a16="http://schemas.microsoft.com/office/drawing/2014/main" id="{7A612449-D88D-40E6-A327-E10504842B3C}"/>
              </a:ext>
            </a:extLst>
          </p:cNvPr>
          <p:cNvSpPr txBox="1">
            <a:spLocks/>
          </p:cNvSpPr>
          <p:nvPr/>
        </p:nvSpPr>
        <p:spPr>
          <a:xfrm>
            <a:off x="3377961" y="2011542"/>
            <a:ext cx="5436079" cy="3370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Questions?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isit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us 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at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the information market in the 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Mensa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28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C78B81E1-E917-314D-8B36-1B6FF0DB7BA1}"/>
              </a:ext>
            </a:extLst>
          </p:cNvPr>
          <p:cNvSpPr/>
          <p:nvPr/>
        </p:nvSpPr>
        <p:spPr>
          <a:xfrm>
            <a:off x="694808" y="2681056"/>
            <a:ext cx="10945216" cy="3047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90575" marR="0" lvl="0" indent="-9905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About 20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litres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90575" marR="0" lvl="0" indent="-9905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267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About 2000 </a:t>
            </a:r>
            <a:r>
              <a:rPr kumimoji="0" lang="en-US" sz="4267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litres</a:t>
            </a:r>
            <a:endParaRPr kumimoji="0" lang="en-US" sz="4267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90575" marR="0" lvl="0" indent="-9905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About 4000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litres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A6628689-8FAB-4E6D-805D-0ED418E927EC}"/>
              </a:ext>
            </a:extLst>
          </p:cNvPr>
          <p:cNvSpPr txBox="1">
            <a:spLocks/>
          </p:cNvSpPr>
          <p:nvPr/>
        </p:nvSpPr>
        <p:spPr>
          <a:xfrm>
            <a:off x="694808" y="845344"/>
            <a:ext cx="10515600" cy="132556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151D3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4200" dirty="0" smtClean="0">
                <a:cs typeface="Calibri" panose="020F0502020204030204" pitchFamily="34" charset="0"/>
              </a:rPr>
              <a:t>Sustainable Finance Quiz 1 </a:t>
            </a:r>
            <a:endParaRPr lang="en-US" sz="4200" dirty="0">
              <a:cs typeface="Calibri" panose="020F0502020204030204" pitchFamily="34" charset="0"/>
            </a:endParaRP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CDCA4BAB-806D-1B41-91D9-6C0CBC58058F}"/>
              </a:ext>
            </a:extLst>
          </p:cNvPr>
          <p:cNvSpPr txBox="1">
            <a:spLocks/>
          </p:cNvSpPr>
          <p:nvPr/>
        </p:nvSpPr>
        <p:spPr>
          <a:xfrm>
            <a:off x="694808" y="1676113"/>
            <a:ext cx="11712575" cy="4445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rgbClr val="151D37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mtClean="0"/>
              <a:t>How much water is used to produce 1 hamburger?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67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DCA4BAB-806D-1B41-91D9-6C0CBC58058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94808" y="1541884"/>
            <a:ext cx="9466263" cy="4445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Which day in 2019 was ‘</a:t>
            </a:r>
            <a:r>
              <a:rPr lang="en-US" b="1" u="sng" dirty="0"/>
              <a:t>Earth Overshoot Day</a:t>
            </a:r>
            <a:r>
              <a:rPr lang="en-US" u="sng" dirty="0"/>
              <a:t>’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/>
              <a:t>The day of the year we have already used up the planet’s annual capacity to generate natural resources? 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0488E43-970A-0C40-9AC3-EE21AC5CA056}"/>
              </a:ext>
            </a:extLst>
          </p:cNvPr>
          <p:cNvSpPr/>
          <p:nvPr/>
        </p:nvSpPr>
        <p:spPr>
          <a:xfrm>
            <a:off x="694808" y="3079985"/>
            <a:ext cx="10945216" cy="3047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90575" marR="0" lvl="0" indent="-9905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 June</a:t>
            </a:r>
          </a:p>
          <a:p>
            <a:pPr marL="990575" marR="0" lvl="0" indent="-9905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July</a:t>
            </a:r>
          </a:p>
          <a:p>
            <a:pPr marL="990575" marR="0" lvl="0" indent="-9905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 July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6628689-8FAB-4E6D-805D-0ED418E927EC}"/>
              </a:ext>
            </a:extLst>
          </p:cNvPr>
          <p:cNvSpPr txBox="1">
            <a:spLocks/>
          </p:cNvSpPr>
          <p:nvPr/>
        </p:nvSpPr>
        <p:spPr>
          <a:xfrm>
            <a:off x="694808" y="845344"/>
            <a:ext cx="10515600" cy="132556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151D3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4200" dirty="0" smtClean="0">
                <a:cs typeface="Calibri" panose="020F0502020204030204" pitchFamily="34" charset="0"/>
              </a:rPr>
              <a:t>Sustainable Finance Quiz 2 </a:t>
            </a:r>
            <a:endParaRPr lang="en-US" sz="42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28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0488E43-970A-0C40-9AC3-EE21AC5CA056}"/>
              </a:ext>
            </a:extLst>
          </p:cNvPr>
          <p:cNvSpPr/>
          <p:nvPr/>
        </p:nvSpPr>
        <p:spPr>
          <a:xfrm>
            <a:off x="694808" y="3079985"/>
            <a:ext cx="10945216" cy="3047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90575" marR="0" lvl="0" indent="-9905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 June</a:t>
            </a:r>
          </a:p>
          <a:p>
            <a:pPr marL="990575" marR="0" lvl="0" indent="-9905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July</a:t>
            </a:r>
          </a:p>
          <a:p>
            <a:pPr marL="990575" marR="0" lvl="0" indent="-9905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267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 July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A6628689-8FAB-4E6D-805D-0ED418E927EC}"/>
              </a:ext>
            </a:extLst>
          </p:cNvPr>
          <p:cNvSpPr txBox="1">
            <a:spLocks/>
          </p:cNvSpPr>
          <p:nvPr/>
        </p:nvSpPr>
        <p:spPr>
          <a:xfrm>
            <a:off x="694808" y="845344"/>
            <a:ext cx="10515600" cy="132556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151D3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4200" dirty="0" smtClean="0">
                <a:cs typeface="Calibri" panose="020F0502020204030204" pitchFamily="34" charset="0"/>
              </a:rPr>
              <a:t>Sustainable Finance Quiz 2 </a:t>
            </a:r>
            <a:endParaRPr lang="en-US" sz="4200" dirty="0">
              <a:cs typeface="Calibri" panose="020F0502020204030204" pitchFamily="34" charset="0"/>
            </a:endParaRPr>
          </a:p>
        </p:txBody>
      </p:sp>
      <p:sp>
        <p:nvSpPr>
          <p:cNvPr id="8" name="Inhaltsplatzhalter 4">
            <a:extLst>
              <a:ext uri="{FF2B5EF4-FFF2-40B4-BE49-F238E27FC236}">
                <a16:creationId xmlns:a16="http://schemas.microsoft.com/office/drawing/2014/main" id="{CDCA4BAB-806D-1B41-91D9-6C0CBC58058F}"/>
              </a:ext>
            </a:extLst>
          </p:cNvPr>
          <p:cNvSpPr txBox="1">
            <a:spLocks/>
          </p:cNvSpPr>
          <p:nvPr/>
        </p:nvSpPr>
        <p:spPr>
          <a:xfrm>
            <a:off x="694808" y="1541884"/>
            <a:ext cx="9466263" cy="4445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rgbClr val="151D37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mtClean="0"/>
              <a:t>Which day in 2019 was ‘</a:t>
            </a:r>
            <a:r>
              <a:rPr lang="en-US" b="1" u="sng" smtClean="0"/>
              <a:t>Earth Overshoot Day</a:t>
            </a:r>
            <a:r>
              <a:rPr lang="en-US" u="sng" smtClean="0"/>
              <a:t>’</a:t>
            </a:r>
            <a:r>
              <a:rPr lang="en-US" smtClean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i="1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i="1" smtClean="0"/>
              <a:t>The day of the year we have already used up the planet’s annual capacity to generate natural resources?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71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DCA4BAB-806D-1B41-91D9-6C0CBC58058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94808" y="1781536"/>
            <a:ext cx="9466263" cy="4445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If all coal, oil, and gas companies on the stock market would burn their existing reserves…</a:t>
            </a:r>
          </a:p>
          <a:p>
            <a:pPr marL="0" indent="0">
              <a:buNone/>
            </a:pPr>
            <a:r>
              <a:rPr lang="en-US" dirty="0"/>
              <a:t>…their emissions would cause the Earth to warm up by…</a:t>
            </a:r>
          </a:p>
          <a:p>
            <a:pPr marL="0" indent="0">
              <a:buNone/>
            </a:pPr>
            <a:r>
              <a:rPr lang="en-US" i="1" dirty="0"/>
              <a:t>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A6628689-8FAB-4E6D-805D-0ED418E927EC}"/>
              </a:ext>
            </a:extLst>
          </p:cNvPr>
          <p:cNvSpPr txBox="1">
            <a:spLocks/>
          </p:cNvSpPr>
          <p:nvPr/>
        </p:nvSpPr>
        <p:spPr>
          <a:xfrm>
            <a:off x="694808" y="845344"/>
            <a:ext cx="10515600" cy="132556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151D3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4200" dirty="0" smtClean="0">
                <a:cs typeface="Calibri" panose="020F0502020204030204" pitchFamily="34" charset="0"/>
              </a:rPr>
              <a:t>Sustainable Finance Quiz 3 </a:t>
            </a:r>
            <a:endParaRPr lang="en-US" sz="4200" dirty="0">
              <a:cs typeface="Calibri" panose="020F0502020204030204" pitchFamily="34" charset="0"/>
            </a:endParaRPr>
          </a:p>
        </p:txBody>
      </p:sp>
      <p:sp>
        <p:nvSpPr>
          <p:cNvPr id="8" name="Rechteck 3">
            <a:extLst>
              <a:ext uri="{FF2B5EF4-FFF2-40B4-BE49-F238E27FC236}">
                <a16:creationId xmlns:a16="http://schemas.microsoft.com/office/drawing/2014/main" id="{90488E43-970A-0C40-9AC3-EE21AC5CA056}"/>
              </a:ext>
            </a:extLst>
          </p:cNvPr>
          <p:cNvSpPr/>
          <p:nvPr/>
        </p:nvSpPr>
        <p:spPr>
          <a:xfrm>
            <a:off x="694808" y="2841269"/>
            <a:ext cx="10945216" cy="3047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90575" marR="0" lvl="0" indent="-9905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than 2 degrees Celsius</a:t>
            </a:r>
          </a:p>
          <a:p>
            <a:pPr marL="990575" marR="0" lvl="0" indent="-9905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1.5 degrees Celsius</a:t>
            </a:r>
          </a:p>
          <a:p>
            <a:pPr marL="990575" marR="0" lvl="0" indent="-9905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degree Celsius</a:t>
            </a:r>
          </a:p>
        </p:txBody>
      </p:sp>
    </p:spTree>
    <p:extLst>
      <p:ext uri="{BB962C8B-B14F-4D97-AF65-F5344CB8AC3E}">
        <p14:creationId xmlns:p14="http://schemas.microsoft.com/office/powerpoint/2010/main" val="28684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0488E43-970A-0C40-9AC3-EE21AC5CA056}"/>
              </a:ext>
            </a:extLst>
          </p:cNvPr>
          <p:cNvSpPr/>
          <p:nvPr/>
        </p:nvSpPr>
        <p:spPr>
          <a:xfrm>
            <a:off x="694808" y="2841269"/>
            <a:ext cx="10945216" cy="3047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90575" marR="0" lvl="0" indent="-9905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267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than 2 degrees Celsius</a:t>
            </a:r>
          </a:p>
          <a:p>
            <a:pPr marL="990575" marR="0" lvl="0" indent="-9905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1.5 degrees Celsius</a:t>
            </a:r>
          </a:p>
          <a:p>
            <a:pPr marL="990575" marR="0" lvl="0" indent="-9905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degree Celsius</a:t>
            </a: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CDCA4BAB-806D-1B41-91D9-6C0CBC58058F}"/>
              </a:ext>
            </a:extLst>
          </p:cNvPr>
          <p:cNvSpPr txBox="1">
            <a:spLocks/>
          </p:cNvSpPr>
          <p:nvPr/>
        </p:nvSpPr>
        <p:spPr>
          <a:xfrm>
            <a:off x="694808" y="1781536"/>
            <a:ext cx="9466263" cy="4445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rgbClr val="151D37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If all coal, oil, and gas companies on the stock market would burn their existing reserves…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…their emissions would cause the Earth to warm up by…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i="1" dirty="0" smtClean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6628689-8FAB-4E6D-805D-0ED418E927EC}"/>
              </a:ext>
            </a:extLst>
          </p:cNvPr>
          <p:cNvSpPr txBox="1">
            <a:spLocks/>
          </p:cNvSpPr>
          <p:nvPr/>
        </p:nvSpPr>
        <p:spPr>
          <a:xfrm>
            <a:off x="694808" y="845344"/>
            <a:ext cx="10515600" cy="132556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151D3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4200" dirty="0" smtClean="0">
                <a:cs typeface="Calibri" panose="020F0502020204030204" pitchFamily="34" charset="0"/>
              </a:rPr>
              <a:t>Sustainable Finance Quiz 3 </a:t>
            </a:r>
            <a:endParaRPr lang="en-US" sz="42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10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DCA4BAB-806D-1B41-91D9-6C0CBC58058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94808" y="1748020"/>
            <a:ext cx="11374437" cy="4445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Worldwide, 30-year-old men have spent 10 years in school on average, how many years have women of the same age spent in school?</a:t>
            </a:r>
          </a:p>
          <a:p>
            <a:endParaRPr lang="en-US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CE75DF8-B948-2B41-8C5C-E78275DC7067}"/>
              </a:ext>
            </a:extLst>
          </p:cNvPr>
          <p:cNvSpPr/>
          <p:nvPr/>
        </p:nvSpPr>
        <p:spPr>
          <a:xfrm>
            <a:off x="694808" y="2446833"/>
            <a:ext cx="10945216" cy="3047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90575" marR="0" lvl="0" indent="-9905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years</a:t>
            </a:r>
          </a:p>
          <a:p>
            <a:pPr marL="990575" marR="0" lvl="0" indent="-9905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years</a:t>
            </a:r>
          </a:p>
          <a:p>
            <a:pPr marL="990575" marR="0" lvl="0" indent="-9905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years 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A6628689-8FAB-4E6D-805D-0ED418E927EC}"/>
              </a:ext>
            </a:extLst>
          </p:cNvPr>
          <p:cNvSpPr txBox="1">
            <a:spLocks/>
          </p:cNvSpPr>
          <p:nvPr/>
        </p:nvSpPr>
        <p:spPr>
          <a:xfrm>
            <a:off x="694808" y="845344"/>
            <a:ext cx="10515600" cy="132556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151D3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4200" dirty="0" smtClean="0">
                <a:cs typeface="Calibri" panose="020F0502020204030204" pitchFamily="34" charset="0"/>
              </a:rPr>
              <a:t>Sustainable Finance Quiz 4 </a:t>
            </a:r>
            <a:endParaRPr lang="en-US" sz="42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89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CDCA4BAB-806D-1B41-91D9-6C0CBC58058F}"/>
              </a:ext>
            </a:extLst>
          </p:cNvPr>
          <p:cNvSpPr txBox="1">
            <a:spLocks/>
          </p:cNvSpPr>
          <p:nvPr/>
        </p:nvSpPr>
        <p:spPr>
          <a:xfrm>
            <a:off x="694808" y="1748020"/>
            <a:ext cx="11374437" cy="4445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rgbClr val="151D37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mtClean="0"/>
              <a:t>Worldwide, 30-year-old men have spent 10 years in school on average, how many years have women of the same age spent in school?</a:t>
            </a:r>
          </a:p>
          <a:p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6628689-8FAB-4E6D-805D-0ED418E927EC}"/>
              </a:ext>
            </a:extLst>
          </p:cNvPr>
          <p:cNvSpPr txBox="1">
            <a:spLocks/>
          </p:cNvSpPr>
          <p:nvPr/>
        </p:nvSpPr>
        <p:spPr>
          <a:xfrm>
            <a:off x="694808" y="845344"/>
            <a:ext cx="10515600" cy="132556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151D3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4200" dirty="0" smtClean="0">
                <a:cs typeface="Calibri" panose="020F0502020204030204" pitchFamily="34" charset="0"/>
              </a:rPr>
              <a:t>Sustainable Finance Quiz 4 </a:t>
            </a:r>
            <a:endParaRPr lang="en-US" sz="4200" dirty="0">
              <a:cs typeface="Calibri" panose="020F0502020204030204" pitchFamily="34" charset="0"/>
            </a:endParaRPr>
          </a:p>
        </p:txBody>
      </p:sp>
      <p:sp>
        <p:nvSpPr>
          <p:cNvPr id="9" name="Rechteck 3">
            <a:extLst>
              <a:ext uri="{FF2B5EF4-FFF2-40B4-BE49-F238E27FC236}">
                <a16:creationId xmlns:a16="http://schemas.microsoft.com/office/drawing/2014/main" id="{0CE75DF8-B948-2B41-8C5C-E78275DC7067}"/>
              </a:ext>
            </a:extLst>
          </p:cNvPr>
          <p:cNvSpPr/>
          <p:nvPr/>
        </p:nvSpPr>
        <p:spPr>
          <a:xfrm>
            <a:off x="694808" y="2446833"/>
            <a:ext cx="10945216" cy="3047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90575" marR="0" lvl="0" indent="-9905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267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years</a:t>
            </a:r>
          </a:p>
          <a:p>
            <a:pPr marL="990575" marR="0" lvl="0" indent="-9905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years</a:t>
            </a:r>
          </a:p>
          <a:p>
            <a:pPr marL="990575" marR="0" lvl="0" indent="-9905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years </a:t>
            </a:r>
          </a:p>
        </p:txBody>
      </p:sp>
    </p:spTree>
    <p:extLst>
      <p:ext uri="{BB962C8B-B14F-4D97-AF65-F5344CB8AC3E}">
        <p14:creationId xmlns:p14="http://schemas.microsoft.com/office/powerpoint/2010/main" val="55188782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84E10"/>
      </a:accent2>
      <a:accent3>
        <a:srgbClr val="E8D7D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erdana Bold-Verdana">
      <a:majorFont>
        <a:latin typeface="Verdana Bold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-GTEM-template" id="{9F9D0604-00A4-4348-9E97-F2825FDF5DB5}" vid="{5CC98AE1-18B4-904F-90D7-9615E3EAF172}"/>
    </a:ext>
  </a:extLst>
</a:theme>
</file>

<file path=ppt/theme/theme2.xml><?xml version="1.0" encoding="utf-8"?>
<a:theme xmlns:a="http://schemas.openxmlformats.org/drawingml/2006/main" name="Office Theme">
  <a:themeElements>
    <a:clrScheme name="Aangepast 9">
      <a:dk1>
        <a:sysClr val="windowText" lastClr="000000"/>
      </a:dk1>
      <a:lt1>
        <a:sysClr val="window" lastClr="FFFFFF"/>
      </a:lt1>
      <a:dk2>
        <a:srgbClr val="00B0F0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2092</TotalTime>
  <Words>822</Words>
  <Application>Microsoft Office PowerPoint</Application>
  <PresentationFormat>Widescreen</PresentationFormat>
  <Paragraphs>178</Paragraphs>
  <Slides>28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ＭＳ Ｐゴシック</vt:lpstr>
      <vt:lpstr>ＭＳ Ｐゴシック</vt:lpstr>
      <vt:lpstr>Arial</vt:lpstr>
      <vt:lpstr>Calibri</vt:lpstr>
      <vt:lpstr>Verdana</vt:lpstr>
      <vt:lpstr>Kantoorthema</vt:lpstr>
      <vt:lpstr>Office Theme</vt:lpstr>
      <vt:lpstr>Bitmap Image</vt:lpstr>
      <vt:lpstr>MSc IB Sustainable Finance</vt:lpstr>
      <vt:lpstr>Sustainable Finance Quiz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Today’s 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Analytics</vt:lpstr>
      <vt:lpstr>Elective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Communications Toolkit</dc:title>
  <dc:creator>Guy Borghouts</dc:creator>
  <cp:lastModifiedBy>Giansante Germano (EFB)</cp:lastModifiedBy>
  <cp:revision>110</cp:revision>
  <dcterms:created xsi:type="dcterms:W3CDTF">2018-12-05T12:39:01Z</dcterms:created>
  <dcterms:modified xsi:type="dcterms:W3CDTF">2020-02-27T12:45:00Z</dcterms:modified>
</cp:coreProperties>
</file>