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1" r:id="rId2"/>
  </p:sldMasterIdLst>
  <p:sldIdLst>
    <p:sldId id="256" r:id="rId3"/>
    <p:sldId id="274" r:id="rId4"/>
    <p:sldId id="309" r:id="rId5"/>
    <p:sldId id="310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8" r:id="rId18"/>
    <p:sldId id="27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lisa van de Poll" initials="MvdP" lastIdx="1" clrIdx="0">
    <p:extLst>
      <p:ext uri="{19B8F6BF-5375-455C-9EA6-DF929625EA0E}">
        <p15:presenceInfo xmlns:p15="http://schemas.microsoft.com/office/powerpoint/2012/main" userId="e0185cb54ff6bc6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1D37"/>
    <a:srgbClr val="9FD7E4"/>
    <a:srgbClr val="00B0F0"/>
    <a:srgbClr val="E053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394"/>
    <p:restoredTop sz="94647"/>
  </p:normalViewPr>
  <p:slideViewPr>
    <p:cSldViewPr snapToGrid="0" snapToObjects="1">
      <p:cViewPr varScale="1">
        <p:scale>
          <a:sx n="89" d="100"/>
          <a:sy n="89" d="100"/>
        </p:scale>
        <p:origin x="114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0C14CD-E9A0-448E-A242-52ED928FE5C8}" type="doc">
      <dgm:prSet loTypeId="urn:microsoft.com/office/officeart/2016/7/layout/BasicLinearProcessNumbered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EC343CC-ED51-4E7F-8547-0DEE3DB6EB15}">
      <dgm:prSet/>
      <dgm:spPr/>
      <dgm:t>
        <a:bodyPr/>
        <a:lstStyle/>
        <a:p>
          <a:pPr algn="ctr"/>
          <a:r>
            <a:rPr lang="en-US" dirty="0" smtClean="0">
              <a:latin typeface="Calibri" panose="020F0502020204030204" pitchFamily="34" charset="0"/>
              <a:cs typeface="Calibri" panose="020F0502020204030204" pitchFamily="34" charset="0"/>
            </a:rPr>
            <a:t>Getting Started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5018271-FC1C-4650-A5C4-A3A520A92C3D}" type="parTrans" cxnId="{C5AF5063-88B1-4930-AD52-2A7D9ACA9285}">
      <dgm:prSet/>
      <dgm:spPr/>
      <dgm:t>
        <a:bodyPr/>
        <a:lstStyle/>
        <a:p>
          <a:endParaRPr lang="en-US"/>
        </a:p>
      </dgm:t>
    </dgm:pt>
    <dgm:pt modelId="{538342EE-A959-4247-ADE0-0A77399D90D5}" type="sibTrans" cxnId="{C5AF5063-88B1-4930-AD52-2A7D9ACA9285}">
      <dgm:prSet phldrT="1" phldr="0"/>
      <dgm:spPr/>
      <dgm:t>
        <a:bodyPr/>
        <a:lstStyle/>
        <a:p>
          <a:r>
            <a:rPr lang="en-US"/>
            <a:t>1</a:t>
          </a:r>
          <a:endParaRPr lang="en-US" dirty="0"/>
        </a:p>
      </dgm:t>
    </dgm:pt>
    <dgm:pt modelId="{60A630B1-4C25-4FF4-AA20-AA46D13104B3}">
      <dgm:prSet/>
      <dgm:spPr/>
      <dgm:t>
        <a:bodyPr/>
        <a:lstStyle/>
        <a:p>
          <a:pPr algn="ctr"/>
          <a:r>
            <a:rPr lang="en-US" dirty="0" smtClean="0">
              <a:latin typeface="Calibri" panose="020F0502020204030204" pitchFamily="34" charset="0"/>
              <a:cs typeface="Calibri" panose="020F0502020204030204" pitchFamily="34" charset="0"/>
            </a:rPr>
            <a:t>Required Documents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49E2D43-E3C2-4367-871C-12AC887E02A9}" type="parTrans" cxnId="{ABA5DAE0-5109-49E6-AE1E-6ED803234515}">
      <dgm:prSet/>
      <dgm:spPr/>
      <dgm:t>
        <a:bodyPr/>
        <a:lstStyle/>
        <a:p>
          <a:endParaRPr lang="en-US"/>
        </a:p>
      </dgm:t>
    </dgm:pt>
    <dgm:pt modelId="{E7FDE6FB-AB12-4323-AD17-7E43348AC995}" type="sibTrans" cxnId="{ABA5DAE0-5109-49E6-AE1E-6ED803234515}">
      <dgm:prSet phldrT="2" phldr="0"/>
      <dgm:spPr/>
      <dgm:t>
        <a:bodyPr/>
        <a:lstStyle/>
        <a:p>
          <a:r>
            <a:rPr lang="en-US"/>
            <a:t>2</a:t>
          </a:r>
          <a:endParaRPr lang="en-US" dirty="0"/>
        </a:p>
      </dgm:t>
    </dgm:pt>
    <dgm:pt modelId="{63D25B59-5769-4EAB-8078-E58157725029}">
      <dgm:prSet/>
      <dgm:spPr/>
      <dgm:t>
        <a:bodyPr/>
        <a:lstStyle/>
        <a:p>
          <a:pPr algn="ctr"/>
          <a:r>
            <a:rPr lang="en-US" dirty="0" smtClean="0">
              <a:latin typeface="Calibri" panose="020F0502020204030204" pitchFamily="34" charset="0"/>
              <a:cs typeface="Calibri" panose="020F0502020204030204" pitchFamily="34" charset="0"/>
            </a:rPr>
            <a:t>GMAT or Exemption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4F670C5-64B4-43E0-8B7A-3D30C468FC5F}" type="parTrans" cxnId="{4AA7D13B-05BF-4EBB-9CC3-4D48DBF79D0F}">
      <dgm:prSet/>
      <dgm:spPr/>
      <dgm:t>
        <a:bodyPr/>
        <a:lstStyle/>
        <a:p>
          <a:endParaRPr lang="en-US"/>
        </a:p>
      </dgm:t>
    </dgm:pt>
    <dgm:pt modelId="{7A22C2CB-D8EF-42F8-8D2F-2AC50A3724E1}" type="sibTrans" cxnId="{4AA7D13B-05BF-4EBB-9CC3-4D48DBF79D0F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881D9CE4-D5BC-4F8A-A926-4CCD4FE558AE}">
      <dgm:prSet/>
      <dgm:spPr/>
      <dgm:t>
        <a:bodyPr/>
        <a:lstStyle/>
        <a:p>
          <a:pPr algn="ctr"/>
          <a:r>
            <a:rPr lang="en-US" dirty="0" smtClean="0">
              <a:latin typeface="Calibri" panose="020F0502020204030204" pitchFamily="34" charset="0"/>
              <a:cs typeface="Calibri" panose="020F0502020204030204" pitchFamily="34" charset="0"/>
            </a:rPr>
            <a:t>Deadlines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D16931E-0974-42E6-91E9-9169CBB9EC37}" type="parTrans" cxnId="{F382045D-6698-41C7-8C40-4053C411C1BD}">
      <dgm:prSet/>
      <dgm:spPr/>
      <dgm:t>
        <a:bodyPr/>
        <a:lstStyle/>
        <a:p>
          <a:endParaRPr lang="en-US"/>
        </a:p>
      </dgm:t>
    </dgm:pt>
    <dgm:pt modelId="{BFEBB2C2-6657-44DA-B97E-F5D778775B0E}" type="sibTrans" cxnId="{F382045D-6698-41C7-8C40-4053C411C1BD}">
      <dgm:prSet phldrT="4" phldr="0"/>
      <dgm:spPr/>
      <dgm:t>
        <a:bodyPr/>
        <a:lstStyle/>
        <a:p>
          <a:r>
            <a:rPr lang="en-US" dirty="0"/>
            <a:t>4</a:t>
          </a:r>
        </a:p>
      </dgm:t>
    </dgm:pt>
    <dgm:pt modelId="{36E57CF1-77A7-4987-87E5-56B44336F6AF}" type="pres">
      <dgm:prSet presAssocID="{C40C14CD-E9A0-448E-A242-52ED928FE5C8}" presName="Name0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EFB690-E6D9-40CF-BFB7-B860FF3E8522}" type="pres">
      <dgm:prSet presAssocID="{DEC343CC-ED51-4E7F-8547-0DEE3DB6EB15}" presName="compositeNode" presStyleCnt="0">
        <dgm:presLayoutVars>
          <dgm:bulletEnabled val="1"/>
        </dgm:presLayoutVars>
      </dgm:prSet>
      <dgm:spPr/>
    </dgm:pt>
    <dgm:pt modelId="{98D91097-17DA-47EB-B2DB-4D62388B1093}" type="pres">
      <dgm:prSet presAssocID="{DEC343CC-ED51-4E7F-8547-0DEE3DB6EB15}" presName="bgRect" presStyleLbl="bgAccFollowNode1" presStyleIdx="0" presStyleCnt="4"/>
      <dgm:spPr/>
      <dgm:t>
        <a:bodyPr/>
        <a:lstStyle/>
        <a:p>
          <a:endParaRPr lang="en-US"/>
        </a:p>
      </dgm:t>
    </dgm:pt>
    <dgm:pt modelId="{A27FE078-ED67-401B-90FF-F14D62CE06EE}" type="pres">
      <dgm:prSet presAssocID="{538342EE-A959-4247-ADE0-0A77399D90D5}" presName="sibTransNodeCircle" presStyleLbl="alignNode1" presStyleIdx="0" presStyleCnt="8">
        <dgm:presLayoutVars>
          <dgm:chMax val="0"/>
          <dgm:bulletEnabled/>
        </dgm:presLayoutVars>
      </dgm:prSet>
      <dgm:spPr/>
      <dgm:t>
        <a:bodyPr/>
        <a:lstStyle/>
        <a:p>
          <a:endParaRPr lang="en-US"/>
        </a:p>
      </dgm:t>
    </dgm:pt>
    <dgm:pt modelId="{B4DB92ED-C45B-4C3F-8C8E-7C639F65171B}" type="pres">
      <dgm:prSet presAssocID="{DEC343CC-ED51-4E7F-8547-0DEE3DB6EB15}" presName="bottomLine" presStyleLbl="alignNode1" presStyleIdx="1" presStyleCnt="8">
        <dgm:presLayoutVars/>
      </dgm:prSet>
      <dgm:spPr/>
    </dgm:pt>
    <dgm:pt modelId="{9B4F7835-493D-4268-8844-4A060E29E309}" type="pres">
      <dgm:prSet presAssocID="{DEC343CC-ED51-4E7F-8547-0DEE3DB6EB15}" presName="nodeText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65F59C-9812-4E59-88FA-33A1769C29CD}" type="pres">
      <dgm:prSet presAssocID="{538342EE-A959-4247-ADE0-0A77399D90D5}" presName="sibTrans" presStyleCnt="0"/>
      <dgm:spPr/>
    </dgm:pt>
    <dgm:pt modelId="{408701CA-0344-402E-B8F6-0A0586FAAC7B}" type="pres">
      <dgm:prSet presAssocID="{60A630B1-4C25-4FF4-AA20-AA46D13104B3}" presName="compositeNode" presStyleCnt="0">
        <dgm:presLayoutVars>
          <dgm:bulletEnabled val="1"/>
        </dgm:presLayoutVars>
      </dgm:prSet>
      <dgm:spPr/>
    </dgm:pt>
    <dgm:pt modelId="{A92E1B02-A54B-4752-B018-DF6C4C16EAAE}" type="pres">
      <dgm:prSet presAssocID="{60A630B1-4C25-4FF4-AA20-AA46D13104B3}" presName="bgRect" presStyleLbl="bgAccFollowNode1" presStyleIdx="1" presStyleCnt="4"/>
      <dgm:spPr/>
      <dgm:t>
        <a:bodyPr/>
        <a:lstStyle/>
        <a:p>
          <a:endParaRPr lang="en-US"/>
        </a:p>
      </dgm:t>
    </dgm:pt>
    <dgm:pt modelId="{5E5A95C2-2127-4002-B6C4-14816804AB96}" type="pres">
      <dgm:prSet presAssocID="{E7FDE6FB-AB12-4323-AD17-7E43348AC995}" presName="sibTransNodeCircle" presStyleLbl="alignNode1" presStyleIdx="2" presStyleCnt="8">
        <dgm:presLayoutVars>
          <dgm:chMax val="0"/>
          <dgm:bulletEnabled/>
        </dgm:presLayoutVars>
      </dgm:prSet>
      <dgm:spPr/>
      <dgm:t>
        <a:bodyPr/>
        <a:lstStyle/>
        <a:p>
          <a:endParaRPr lang="en-US"/>
        </a:p>
      </dgm:t>
    </dgm:pt>
    <dgm:pt modelId="{B9925DEC-131B-426B-94F8-9FABE039608E}" type="pres">
      <dgm:prSet presAssocID="{60A630B1-4C25-4FF4-AA20-AA46D13104B3}" presName="bottomLine" presStyleLbl="alignNode1" presStyleIdx="3" presStyleCnt="8">
        <dgm:presLayoutVars/>
      </dgm:prSet>
      <dgm:spPr/>
    </dgm:pt>
    <dgm:pt modelId="{EA29B162-BFAA-4F25-A3EF-1F82BF61F6AA}" type="pres">
      <dgm:prSet presAssocID="{60A630B1-4C25-4FF4-AA20-AA46D13104B3}" presName="nodeText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C9A0B9-0370-4CB0-BCDB-4DC04ACAAD09}" type="pres">
      <dgm:prSet presAssocID="{E7FDE6FB-AB12-4323-AD17-7E43348AC995}" presName="sibTrans" presStyleCnt="0"/>
      <dgm:spPr/>
    </dgm:pt>
    <dgm:pt modelId="{5C5D132B-896A-404F-A982-EE00B02FF3B1}" type="pres">
      <dgm:prSet presAssocID="{63D25B59-5769-4EAB-8078-E58157725029}" presName="compositeNode" presStyleCnt="0">
        <dgm:presLayoutVars>
          <dgm:bulletEnabled val="1"/>
        </dgm:presLayoutVars>
      </dgm:prSet>
      <dgm:spPr/>
    </dgm:pt>
    <dgm:pt modelId="{1AE51C36-3B38-4BCE-AC00-32EFCBD67690}" type="pres">
      <dgm:prSet presAssocID="{63D25B59-5769-4EAB-8078-E58157725029}" presName="bgRect" presStyleLbl="bgAccFollowNode1" presStyleIdx="2" presStyleCnt="4"/>
      <dgm:spPr/>
      <dgm:t>
        <a:bodyPr/>
        <a:lstStyle/>
        <a:p>
          <a:endParaRPr lang="en-US"/>
        </a:p>
      </dgm:t>
    </dgm:pt>
    <dgm:pt modelId="{52C42FFF-3FA2-4A09-8EAB-3A84EA14067D}" type="pres">
      <dgm:prSet presAssocID="{7A22C2CB-D8EF-42F8-8D2F-2AC50A3724E1}" presName="sibTransNodeCircle" presStyleLbl="alignNode1" presStyleIdx="4" presStyleCnt="8">
        <dgm:presLayoutVars>
          <dgm:chMax val="0"/>
          <dgm:bulletEnabled/>
        </dgm:presLayoutVars>
      </dgm:prSet>
      <dgm:spPr/>
      <dgm:t>
        <a:bodyPr/>
        <a:lstStyle/>
        <a:p>
          <a:endParaRPr lang="en-US"/>
        </a:p>
      </dgm:t>
    </dgm:pt>
    <dgm:pt modelId="{606EAE72-B08E-4DF8-BCD5-30043CF1C1C7}" type="pres">
      <dgm:prSet presAssocID="{63D25B59-5769-4EAB-8078-E58157725029}" presName="bottomLine" presStyleLbl="alignNode1" presStyleIdx="5" presStyleCnt="8">
        <dgm:presLayoutVars/>
      </dgm:prSet>
      <dgm:spPr/>
    </dgm:pt>
    <dgm:pt modelId="{7CF5C329-9B59-4528-A1DF-EC8C500F3717}" type="pres">
      <dgm:prSet presAssocID="{63D25B59-5769-4EAB-8078-E58157725029}" presName="nodeText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E73D52-D20F-4F45-AC8C-9849042F9F72}" type="pres">
      <dgm:prSet presAssocID="{7A22C2CB-D8EF-42F8-8D2F-2AC50A3724E1}" presName="sibTrans" presStyleCnt="0"/>
      <dgm:spPr/>
    </dgm:pt>
    <dgm:pt modelId="{DD5F3ED3-49EE-421F-B633-3B75F554C0B2}" type="pres">
      <dgm:prSet presAssocID="{881D9CE4-D5BC-4F8A-A926-4CCD4FE558AE}" presName="compositeNode" presStyleCnt="0">
        <dgm:presLayoutVars>
          <dgm:bulletEnabled val="1"/>
        </dgm:presLayoutVars>
      </dgm:prSet>
      <dgm:spPr/>
    </dgm:pt>
    <dgm:pt modelId="{FBBE568A-6C1A-43DF-9945-6C8ECB8FEE24}" type="pres">
      <dgm:prSet presAssocID="{881D9CE4-D5BC-4F8A-A926-4CCD4FE558AE}" presName="bgRect" presStyleLbl="bgAccFollowNode1" presStyleIdx="3" presStyleCnt="4"/>
      <dgm:spPr/>
      <dgm:t>
        <a:bodyPr/>
        <a:lstStyle/>
        <a:p>
          <a:endParaRPr lang="en-US"/>
        </a:p>
      </dgm:t>
    </dgm:pt>
    <dgm:pt modelId="{D6445152-7166-4D33-9376-E2EA570E2699}" type="pres">
      <dgm:prSet presAssocID="{BFEBB2C2-6657-44DA-B97E-F5D778775B0E}" presName="sibTransNodeCircle" presStyleLbl="alignNode1" presStyleIdx="6" presStyleCnt="8">
        <dgm:presLayoutVars>
          <dgm:chMax val="0"/>
          <dgm:bulletEnabled/>
        </dgm:presLayoutVars>
      </dgm:prSet>
      <dgm:spPr/>
      <dgm:t>
        <a:bodyPr/>
        <a:lstStyle/>
        <a:p>
          <a:endParaRPr lang="en-US"/>
        </a:p>
      </dgm:t>
    </dgm:pt>
    <dgm:pt modelId="{7B83546B-2DFA-4645-806A-558C55064BF0}" type="pres">
      <dgm:prSet presAssocID="{881D9CE4-D5BC-4F8A-A926-4CCD4FE558AE}" presName="bottomLine" presStyleLbl="alignNode1" presStyleIdx="7" presStyleCnt="8">
        <dgm:presLayoutVars/>
      </dgm:prSet>
      <dgm:spPr/>
    </dgm:pt>
    <dgm:pt modelId="{9FA45DDD-4194-48FA-9700-9DC02A490892}" type="pres">
      <dgm:prSet presAssocID="{881D9CE4-D5BC-4F8A-A926-4CCD4FE558AE}" presName="nodeText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5AF5063-88B1-4930-AD52-2A7D9ACA9285}" srcId="{C40C14CD-E9A0-448E-A242-52ED928FE5C8}" destId="{DEC343CC-ED51-4E7F-8547-0DEE3DB6EB15}" srcOrd="0" destOrd="0" parTransId="{E5018271-FC1C-4650-A5C4-A3A520A92C3D}" sibTransId="{538342EE-A959-4247-ADE0-0A77399D90D5}"/>
    <dgm:cxn modelId="{72216379-AD9F-4B02-B27D-42E3F746DFD1}" type="presOf" srcId="{C40C14CD-E9A0-448E-A242-52ED928FE5C8}" destId="{36E57CF1-77A7-4987-87E5-56B44336F6AF}" srcOrd="0" destOrd="0" presId="urn:microsoft.com/office/officeart/2016/7/layout/BasicLinearProcessNumbered"/>
    <dgm:cxn modelId="{845E636A-8A37-4946-AF01-C278AD6BC8E5}" type="presOf" srcId="{60A630B1-4C25-4FF4-AA20-AA46D13104B3}" destId="{A92E1B02-A54B-4752-B018-DF6C4C16EAAE}" srcOrd="0" destOrd="0" presId="urn:microsoft.com/office/officeart/2016/7/layout/BasicLinearProcessNumbered"/>
    <dgm:cxn modelId="{F478F498-D8DF-4471-ACFD-D62BFACB7309}" type="presOf" srcId="{60A630B1-4C25-4FF4-AA20-AA46D13104B3}" destId="{EA29B162-BFAA-4F25-A3EF-1F82BF61F6AA}" srcOrd="1" destOrd="0" presId="urn:microsoft.com/office/officeart/2016/7/layout/BasicLinearProcessNumbered"/>
    <dgm:cxn modelId="{EFA9CB00-F779-403B-8BFA-32B05874C6B9}" type="presOf" srcId="{63D25B59-5769-4EAB-8078-E58157725029}" destId="{7CF5C329-9B59-4528-A1DF-EC8C500F3717}" srcOrd="1" destOrd="0" presId="urn:microsoft.com/office/officeart/2016/7/layout/BasicLinearProcessNumbered"/>
    <dgm:cxn modelId="{C2E46433-C8B0-4B1D-9D86-D3262C4D4376}" type="presOf" srcId="{E7FDE6FB-AB12-4323-AD17-7E43348AC995}" destId="{5E5A95C2-2127-4002-B6C4-14816804AB96}" srcOrd="0" destOrd="0" presId="urn:microsoft.com/office/officeart/2016/7/layout/BasicLinearProcessNumbered"/>
    <dgm:cxn modelId="{85A67396-D258-4956-8413-E83BD71ABA87}" type="presOf" srcId="{881D9CE4-D5BC-4F8A-A926-4CCD4FE558AE}" destId="{9FA45DDD-4194-48FA-9700-9DC02A490892}" srcOrd="1" destOrd="0" presId="urn:microsoft.com/office/officeart/2016/7/layout/BasicLinearProcessNumbered"/>
    <dgm:cxn modelId="{8611BA39-979D-4D21-A72C-964EFBFEBD09}" type="presOf" srcId="{DEC343CC-ED51-4E7F-8547-0DEE3DB6EB15}" destId="{9B4F7835-493D-4268-8844-4A060E29E309}" srcOrd="1" destOrd="0" presId="urn:microsoft.com/office/officeart/2016/7/layout/BasicLinearProcessNumbered"/>
    <dgm:cxn modelId="{F382045D-6698-41C7-8C40-4053C411C1BD}" srcId="{C40C14CD-E9A0-448E-A242-52ED928FE5C8}" destId="{881D9CE4-D5BC-4F8A-A926-4CCD4FE558AE}" srcOrd="3" destOrd="0" parTransId="{7D16931E-0974-42E6-91E9-9169CBB9EC37}" sibTransId="{BFEBB2C2-6657-44DA-B97E-F5D778775B0E}"/>
    <dgm:cxn modelId="{E95AF3AE-4088-4373-BF07-A33F7E5AC55D}" type="presOf" srcId="{7A22C2CB-D8EF-42F8-8D2F-2AC50A3724E1}" destId="{52C42FFF-3FA2-4A09-8EAB-3A84EA14067D}" srcOrd="0" destOrd="0" presId="urn:microsoft.com/office/officeart/2016/7/layout/BasicLinearProcessNumbered"/>
    <dgm:cxn modelId="{0618DEF6-9136-4CE0-8575-B627394865C1}" type="presOf" srcId="{881D9CE4-D5BC-4F8A-A926-4CCD4FE558AE}" destId="{FBBE568A-6C1A-43DF-9945-6C8ECB8FEE24}" srcOrd="0" destOrd="0" presId="urn:microsoft.com/office/officeart/2016/7/layout/BasicLinearProcessNumbered"/>
    <dgm:cxn modelId="{26D98F02-039B-49E3-8066-6E1EBFDAEAAF}" type="presOf" srcId="{BFEBB2C2-6657-44DA-B97E-F5D778775B0E}" destId="{D6445152-7166-4D33-9376-E2EA570E2699}" srcOrd="0" destOrd="0" presId="urn:microsoft.com/office/officeart/2016/7/layout/BasicLinearProcessNumbered"/>
    <dgm:cxn modelId="{ABA5DAE0-5109-49E6-AE1E-6ED803234515}" srcId="{C40C14CD-E9A0-448E-A242-52ED928FE5C8}" destId="{60A630B1-4C25-4FF4-AA20-AA46D13104B3}" srcOrd="1" destOrd="0" parTransId="{B49E2D43-E3C2-4367-871C-12AC887E02A9}" sibTransId="{E7FDE6FB-AB12-4323-AD17-7E43348AC995}"/>
    <dgm:cxn modelId="{1D9D95A3-59AA-40A1-AF22-2834B60CCBD1}" type="presOf" srcId="{DEC343CC-ED51-4E7F-8547-0DEE3DB6EB15}" destId="{98D91097-17DA-47EB-B2DB-4D62388B1093}" srcOrd="0" destOrd="0" presId="urn:microsoft.com/office/officeart/2016/7/layout/BasicLinearProcessNumbered"/>
    <dgm:cxn modelId="{F8ACF14B-E7F2-4889-B652-BF4DAF39D718}" type="presOf" srcId="{538342EE-A959-4247-ADE0-0A77399D90D5}" destId="{A27FE078-ED67-401B-90FF-F14D62CE06EE}" srcOrd="0" destOrd="0" presId="urn:microsoft.com/office/officeart/2016/7/layout/BasicLinearProcessNumbered"/>
    <dgm:cxn modelId="{4AA7D13B-05BF-4EBB-9CC3-4D48DBF79D0F}" srcId="{C40C14CD-E9A0-448E-A242-52ED928FE5C8}" destId="{63D25B59-5769-4EAB-8078-E58157725029}" srcOrd="2" destOrd="0" parTransId="{34F670C5-64B4-43E0-8B7A-3D30C468FC5F}" sibTransId="{7A22C2CB-D8EF-42F8-8D2F-2AC50A3724E1}"/>
    <dgm:cxn modelId="{A85D4CC2-06D0-412E-8CD3-B759E06FF850}" type="presOf" srcId="{63D25B59-5769-4EAB-8078-E58157725029}" destId="{1AE51C36-3B38-4BCE-AC00-32EFCBD67690}" srcOrd="0" destOrd="0" presId="urn:microsoft.com/office/officeart/2016/7/layout/BasicLinearProcessNumbered"/>
    <dgm:cxn modelId="{F4B9127C-145E-4595-A003-66E279148343}" type="presParOf" srcId="{36E57CF1-77A7-4987-87E5-56B44336F6AF}" destId="{D1EFB690-E6D9-40CF-BFB7-B860FF3E8522}" srcOrd="0" destOrd="0" presId="urn:microsoft.com/office/officeart/2016/7/layout/BasicLinearProcessNumbered"/>
    <dgm:cxn modelId="{CAAC14FA-05D9-42B3-B3A2-8FBC1D04B4BD}" type="presParOf" srcId="{D1EFB690-E6D9-40CF-BFB7-B860FF3E8522}" destId="{98D91097-17DA-47EB-B2DB-4D62388B1093}" srcOrd="0" destOrd="0" presId="urn:microsoft.com/office/officeart/2016/7/layout/BasicLinearProcessNumbered"/>
    <dgm:cxn modelId="{074524BE-471E-4BDD-88D1-106ACDD6BEC5}" type="presParOf" srcId="{D1EFB690-E6D9-40CF-BFB7-B860FF3E8522}" destId="{A27FE078-ED67-401B-90FF-F14D62CE06EE}" srcOrd="1" destOrd="0" presId="urn:microsoft.com/office/officeart/2016/7/layout/BasicLinearProcessNumbered"/>
    <dgm:cxn modelId="{12B723A6-A6BF-4F5B-81A7-BFB5188087A6}" type="presParOf" srcId="{D1EFB690-E6D9-40CF-BFB7-B860FF3E8522}" destId="{B4DB92ED-C45B-4C3F-8C8E-7C639F65171B}" srcOrd="2" destOrd="0" presId="urn:microsoft.com/office/officeart/2016/7/layout/BasicLinearProcessNumbered"/>
    <dgm:cxn modelId="{48D26F16-666E-4C94-BCB0-479A5879BA32}" type="presParOf" srcId="{D1EFB690-E6D9-40CF-BFB7-B860FF3E8522}" destId="{9B4F7835-493D-4268-8844-4A060E29E309}" srcOrd="3" destOrd="0" presId="urn:microsoft.com/office/officeart/2016/7/layout/BasicLinearProcessNumbered"/>
    <dgm:cxn modelId="{F2F69CFA-98D0-4699-863B-36A1F2BEA974}" type="presParOf" srcId="{36E57CF1-77A7-4987-87E5-56B44336F6AF}" destId="{D765F59C-9812-4E59-88FA-33A1769C29CD}" srcOrd="1" destOrd="0" presId="urn:microsoft.com/office/officeart/2016/7/layout/BasicLinearProcessNumbered"/>
    <dgm:cxn modelId="{82D79134-7809-4BB0-B8AC-AA3084F3B788}" type="presParOf" srcId="{36E57CF1-77A7-4987-87E5-56B44336F6AF}" destId="{408701CA-0344-402E-B8F6-0A0586FAAC7B}" srcOrd="2" destOrd="0" presId="urn:microsoft.com/office/officeart/2016/7/layout/BasicLinearProcessNumbered"/>
    <dgm:cxn modelId="{D0FC72E5-87A9-49F5-9F8A-0E5F104F28FF}" type="presParOf" srcId="{408701CA-0344-402E-B8F6-0A0586FAAC7B}" destId="{A92E1B02-A54B-4752-B018-DF6C4C16EAAE}" srcOrd="0" destOrd="0" presId="urn:microsoft.com/office/officeart/2016/7/layout/BasicLinearProcessNumbered"/>
    <dgm:cxn modelId="{728BD072-5F0A-4CBA-8F65-4CD5F5CEB4F8}" type="presParOf" srcId="{408701CA-0344-402E-B8F6-0A0586FAAC7B}" destId="{5E5A95C2-2127-4002-B6C4-14816804AB96}" srcOrd="1" destOrd="0" presId="urn:microsoft.com/office/officeart/2016/7/layout/BasicLinearProcessNumbered"/>
    <dgm:cxn modelId="{ACEE0FE7-6C41-4D61-BFE9-05A28C08280A}" type="presParOf" srcId="{408701CA-0344-402E-B8F6-0A0586FAAC7B}" destId="{B9925DEC-131B-426B-94F8-9FABE039608E}" srcOrd="2" destOrd="0" presId="urn:microsoft.com/office/officeart/2016/7/layout/BasicLinearProcessNumbered"/>
    <dgm:cxn modelId="{0BF29D6F-8F49-4747-A2E8-00166EC389D1}" type="presParOf" srcId="{408701CA-0344-402E-B8F6-0A0586FAAC7B}" destId="{EA29B162-BFAA-4F25-A3EF-1F82BF61F6AA}" srcOrd="3" destOrd="0" presId="urn:microsoft.com/office/officeart/2016/7/layout/BasicLinearProcessNumbered"/>
    <dgm:cxn modelId="{910BAA73-DF7F-40C1-A758-B44520C63266}" type="presParOf" srcId="{36E57CF1-77A7-4987-87E5-56B44336F6AF}" destId="{77C9A0B9-0370-4CB0-BCDB-4DC04ACAAD09}" srcOrd="3" destOrd="0" presId="urn:microsoft.com/office/officeart/2016/7/layout/BasicLinearProcessNumbered"/>
    <dgm:cxn modelId="{BC3C47A8-04E9-49E0-922B-DDAE1DAC83E9}" type="presParOf" srcId="{36E57CF1-77A7-4987-87E5-56B44336F6AF}" destId="{5C5D132B-896A-404F-A982-EE00B02FF3B1}" srcOrd="4" destOrd="0" presId="urn:microsoft.com/office/officeart/2016/7/layout/BasicLinearProcessNumbered"/>
    <dgm:cxn modelId="{F80F5CBE-8DB1-40CF-8ECB-E5D614731EA5}" type="presParOf" srcId="{5C5D132B-896A-404F-A982-EE00B02FF3B1}" destId="{1AE51C36-3B38-4BCE-AC00-32EFCBD67690}" srcOrd="0" destOrd="0" presId="urn:microsoft.com/office/officeart/2016/7/layout/BasicLinearProcessNumbered"/>
    <dgm:cxn modelId="{CE664C50-48B7-4016-A549-595799BD3340}" type="presParOf" srcId="{5C5D132B-896A-404F-A982-EE00B02FF3B1}" destId="{52C42FFF-3FA2-4A09-8EAB-3A84EA14067D}" srcOrd="1" destOrd="0" presId="urn:microsoft.com/office/officeart/2016/7/layout/BasicLinearProcessNumbered"/>
    <dgm:cxn modelId="{AF388D7A-DBAC-42DA-842A-D7306E237E62}" type="presParOf" srcId="{5C5D132B-896A-404F-A982-EE00B02FF3B1}" destId="{606EAE72-B08E-4DF8-BCD5-30043CF1C1C7}" srcOrd="2" destOrd="0" presId="urn:microsoft.com/office/officeart/2016/7/layout/BasicLinearProcessNumbered"/>
    <dgm:cxn modelId="{60F20A43-7E4E-4CE2-8DB8-D052F255A258}" type="presParOf" srcId="{5C5D132B-896A-404F-A982-EE00B02FF3B1}" destId="{7CF5C329-9B59-4528-A1DF-EC8C500F3717}" srcOrd="3" destOrd="0" presId="urn:microsoft.com/office/officeart/2016/7/layout/BasicLinearProcessNumbered"/>
    <dgm:cxn modelId="{A523AA01-0920-404A-9290-E2E46167A9AC}" type="presParOf" srcId="{36E57CF1-77A7-4987-87E5-56B44336F6AF}" destId="{4BE73D52-D20F-4F45-AC8C-9849042F9F72}" srcOrd="5" destOrd="0" presId="urn:microsoft.com/office/officeart/2016/7/layout/BasicLinearProcessNumbered"/>
    <dgm:cxn modelId="{3B17882B-02C1-4376-A959-0ECF13FFAA33}" type="presParOf" srcId="{36E57CF1-77A7-4987-87E5-56B44336F6AF}" destId="{DD5F3ED3-49EE-421F-B633-3B75F554C0B2}" srcOrd="6" destOrd="0" presId="urn:microsoft.com/office/officeart/2016/7/layout/BasicLinearProcessNumbered"/>
    <dgm:cxn modelId="{765039AB-55AE-4E72-8593-CDC2BACE0EC2}" type="presParOf" srcId="{DD5F3ED3-49EE-421F-B633-3B75F554C0B2}" destId="{FBBE568A-6C1A-43DF-9945-6C8ECB8FEE24}" srcOrd="0" destOrd="0" presId="urn:microsoft.com/office/officeart/2016/7/layout/BasicLinearProcessNumbered"/>
    <dgm:cxn modelId="{ED80E95E-6893-47F4-A6DB-87DF61388245}" type="presParOf" srcId="{DD5F3ED3-49EE-421F-B633-3B75F554C0B2}" destId="{D6445152-7166-4D33-9376-E2EA570E2699}" srcOrd="1" destOrd="0" presId="urn:microsoft.com/office/officeart/2016/7/layout/BasicLinearProcessNumbered"/>
    <dgm:cxn modelId="{EFD3D223-6B39-42A8-BF0A-EBB53D0315B3}" type="presParOf" srcId="{DD5F3ED3-49EE-421F-B633-3B75F554C0B2}" destId="{7B83546B-2DFA-4645-806A-558C55064BF0}" srcOrd="2" destOrd="0" presId="urn:microsoft.com/office/officeart/2016/7/layout/BasicLinearProcessNumbered"/>
    <dgm:cxn modelId="{9436B9CB-EAA3-4250-BEF4-A0F583948578}" type="presParOf" srcId="{DD5F3ED3-49EE-421F-B633-3B75F554C0B2}" destId="{9FA45DDD-4194-48FA-9700-9DC02A490892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191E9D-4FEA-4564-B361-87C83C62C5CE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</dgm:pt>
    <dgm:pt modelId="{4DD68190-0B7A-420B-B0F2-4AD6FA6F6F49}">
      <dgm:prSet phldrT="[Tekst]"/>
      <dgm:spPr/>
      <dgm:t>
        <a:bodyPr/>
        <a:lstStyle/>
        <a:p>
          <a:r>
            <a:rPr lang="en-US" dirty="0">
              <a:solidFill>
                <a:srgbClr val="151D37"/>
              </a:solidFill>
              <a:latin typeface="Calibri" panose="020F0502020204030204" pitchFamily="34" charset="0"/>
              <a:cs typeface="Calibri" panose="020F0502020204030204" pitchFamily="34" charset="0"/>
            </a:rPr>
            <a:t>Submit request for Registration Master</a:t>
          </a:r>
        </a:p>
      </dgm:t>
    </dgm:pt>
    <dgm:pt modelId="{E1AFCD1C-9155-4E80-A166-1D36554FBA6B}" type="parTrans" cxnId="{01D66B21-D13E-46B4-8F91-C63940B8C30A}">
      <dgm:prSet/>
      <dgm:spPr/>
      <dgm:t>
        <a:bodyPr/>
        <a:lstStyle/>
        <a:p>
          <a:endParaRPr lang="en-US"/>
        </a:p>
      </dgm:t>
    </dgm:pt>
    <dgm:pt modelId="{EE117E11-12B0-46BC-8410-7BD16B88A6B2}" type="sibTrans" cxnId="{01D66B21-D13E-46B4-8F91-C63940B8C30A}">
      <dgm:prSet/>
      <dgm:spPr/>
      <dgm:t>
        <a:bodyPr/>
        <a:lstStyle/>
        <a:p>
          <a:endParaRPr lang="en-US"/>
        </a:p>
      </dgm:t>
    </dgm:pt>
    <dgm:pt modelId="{AC33D32D-C4A2-42FA-9A5A-B00D1AC2EBB6}">
      <dgm:prSet phldrT="[Tekst]"/>
      <dgm:spPr/>
      <dgm:t>
        <a:bodyPr/>
        <a:lstStyle/>
        <a:p>
          <a:r>
            <a:rPr lang="en-US" dirty="0">
              <a:solidFill>
                <a:srgbClr val="151D37"/>
              </a:solidFill>
              <a:latin typeface="Calibri" panose="020F0502020204030204" pitchFamily="34" charset="0"/>
              <a:cs typeface="Calibri" panose="020F0502020204030204" pitchFamily="34" charset="0"/>
            </a:rPr>
            <a:t>Receive login data for </a:t>
          </a:r>
          <a:r>
            <a:rPr lang="en-US" dirty="0" err="1">
              <a:solidFill>
                <a:srgbClr val="151D37"/>
              </a:solidFill>
              <a:latin typeface="Calibri" panose="020F0502020204030204" pitchFamily="34" charset="0"/>
              <a:cs typeface="Calibri" panose="020F0502020204030204" pitchFamily="34" charset="0"/>
            </a:rPr>
            <a:t>MyUM</a:t>
          </a:r>
          <a:endParaRPr lang="en-US" dirty="0">
            <a:solidFill>
              <a:srgbClr val="151D37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FC812BB-152F-4EE1-B66E-558C8F1407D7}" type="parTrans" cxnId="{C6784B96-854A-46DA-A720-E61FB60B6766}">
      <dgm:prSet/>
      <dgm:spPr/>
      <dgm:t>
        <a:bodyPr/>
        <a:lstStyle/>
        <a:p>
          <a:endParaRPr lang="en-US"/>
        </a:p>
      </dgm:t>
    </dgm:pt>
    <dgm:pt modelId="{8E229313-FF76-4672-B3B9-0B6B48B2717E}" type="sibTrans" cxnId="{C6784B96-854A-46DA-A720-E61FB60B6766}">
      <dgm:prSet/>
      <dgm:spPr/>
      <dgm:t>
        <a:bodyPr/>
        <a:lstStyle/>
        <a:p>
          <a:endParaRPr lang="en-US"/>
        </a:p>
      </dgm:t>
    </dgm:pt>
    <dgm:pt modelId="{22745D17-2495-48AD-BEC3-20F9735C6425}">
      <dgm:prSet phldrT="[Tekst]"/>
      <dgm:spPr/>
      <dgm:t>
        <a:bodyPr/>
        <a:lstStyle/>
        <a:p>
          <a:r>
            <a:rPr lang="en-GB" dirty="0">
              <a:solidFill>
                <a:srgbClr val="151D37"/>
              </a:solidFill>
              <a:latin typeface="Calibri" panose="020F0502020204030204" pitchFamily="34" charset="0"/>
              <a:cs typeface="Calibri" panose="020F0502020204030204" pitchFamily="34" charset="0"/>
            </a:rPr>
            <a:t>Upload the required documents via the My UM-portal</a:t>
          </a:r>
          <a:endParaRPr lang="en-US" dirty="0">
            <a:solidFill>
              <a:srgbClr val="151D37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8263434-B31C-417F-87F5-E4E27C5FAED0}" type="parTrans" cxnId="{C2C74FAB-E6E6-4733-9705-01635F45DD24}">
      <dgm:prSet/>
      <dgm:spPr/>
      <dgm:t>
        <a:bodyPr/>
        <a:lstStyle/>
        <a:p>
          <a:endParaRPr lang="en-US"/>
        </a:p>
      </dgm:t>
    </dgm:pt>
    <dgm:pt modelId="{C6B97FF8-C1E0-4F04-B101-6C1AA3FF9152}" type="sibTrans" cxnId="{C2C74FAB-E6E6-4733-9705-01635F45DD24}">
      <dgm:prSet/>
      <dgm:spPr/>
      <dgm:t>
        <a:bodyPr/>
        <a:lstStyle/>
        <a:p>
          <a:endParaRPr lang="en-US"/>
        </a:p>
      </dgm:t>
    </dgm:pt>
    <dgm:pt modelId="{DE08EEEF-303B-4905-B203-32019B417464}" type="pres">
      <dgm:prSet presAssocID="{DE191E9D-4FEA-4564-B361-87C83C62C5CE}" presName="Name0" presStyleCnt="0">
        <dgm:presLayoutVars>
          <dgm:dir/>
          <dgm:animLvl val="lvl"/>
          <dgm:resizeHandles val="exact"/>
        </dgm:presLayoutVars>
      </dgm:prSet>
      <dgm:spPr/>
    </dgm:pt>
    <dgm:pt modelId="{F10DBED3-3C1E-4AD1-938B-36E339B0C341}" type="pres">
      <dgm:prSet presAssocID="{4DD68190-0B7A-420B-B0F2-4AD6FA6F6F49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AE27D4-3954-492A-B35E-3F038DAD5A29}" type="pres">
      <dgm:prSet presAssocID="{EE117E11-12B0-46BC-8410-7BD16B88A6B2}" presName="parTxOnlySpace" presStyleCnt="0"/>
      <dgm:spPr/>
    </dgm:pt>
    <dgm:pt modelId="{BD64F18D-B592-40CC-80E5-FD74FEF7A180}" type="pres">
      <dgm:prSet presAssocID="{AC33D32D-C4A2-42FA-9A5A-B00D1AC2EBB6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D99173-62D5-4095-AD88-2251AE828A4A}" type="pres">
      <dgm:prSet presAssocID="{8E229313-FF76-4672-B3B9-0B6B48B2717E}" presName="parTxOnlySpace" presStyleCnt="0"/>
      <dgm:spPr/>
    </dgm:pt>
    <dgm:pt modelId="{7696CA06-248F-4AC5-BB78-DF1A3408F5DA}" type="pres">
      <dgm:prSet presAssocID="{22745D17-2495-48AD-BEC3-20F9735C6425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784B96-854A-46DA-A720-E61FB60B6766}" srcId="{DE191E9D-4FEA-4564-B361-87C83C62C5CE}" destId="{AC33D32D-C4A2-42FA-9A5A-B00D1AC2EBB6}" srcOrd="1" destOrd="0" parTransId="{6FC812BB-152F-4EE1-B66E-558C8F1407D7}" sibTransId="{8E229313-FF76-4672-B3B9-0B6B48B2717E}"/>
    <dgm:cxn modelId="{C2C74FAB-E6E6-4733-9705-01635F45DD24}" srcId="{DE191E9D-4FEA-4564-B361-87C83C62C5CE}" destId="{22745D17-2495-48AD-BEC3-20F9735C6425}" srcOrd="2" destOrd="0" parTransId="{F8263434-B31C-417F-87F5-E4E27C5FAED0}" sibTransId="{C6B97FF8-C1E0-4F04-B101-6C1AA3FF9152}"/>
    <dgm:cxn modelId="{70F6996C-5597-4F79-A756-FF7561B58096}" type="presOf" srcId="{DE191E9D-4FEA-4564-B361-87C83C62C5CE}" destId="{DE08EEEF-303B-4905-B203-32019B417464}" srcOrd="0" destOrd="0" presId="urn:microsoft.com/office/officeart/2005/8/layout/chevron1"/>
    <dgm:cxn modelId="{A6B9BE0F-3797-445B-A71E-BF5E93848AD6}" type="presOf" srcId="{AC33D32D-C4A2-42FA-9A5A-B00D1AC2EBB6}" destId="{BD64F18D-B592-40CC-80E5-FD74FEF7A180}" srcOrd="0" destOrd="0" presId="urn:microsoft.com/office/officeart/2005/8/layout/chevron1"/>
    <dgm:cxn modelId="{B36125B3-CBCF-40F5-8C90-D75EE948E459}" type="presOf" srcId="{22745D17-2495-48AD-BEC3-20F9735C6425}" destId="{7696CA06-248F-4AC5-BB78-DF1A3408F5DA}" srcOrd="0" destOrd="0" presId="urn:microsoft.com/office/officeart/2005/8/layout/chevron1"/>
    <dgm:cxn modelId="{01D66B21-D13E-46B4-8F91-C63940B8C30A}" srcId="{DE191E9D-4FEA-4564-B361-87C83C62C5CE}" destId="{4DD68190-0B7A-420B-B0F2-4AD6FA6F6F49}" srcOrd="0" destOrd="0" parTransId="{E1AFCD1C-9155-4E80-A166-1D36554FBA6B}" sibTransId="{EE117E11-12B0-46BC-8410-7BD16B88A6B2}"/>
    <dgm:cxn modelId="{C977DF3E-B65D-4A1E-AA02-443F332C4A56}" type="presOf" srcId="{4DD68190-0B7A-420B-B0F2-4AD6FA6F6F49}" destId="{F10DBED3-3C1E-4AD1-938B-36E339B0C341}" srcOrd="0" destOrd="0" presId="urn:microsoft.com/office/officeart/2005/8/layout/chevron1"/>
    <dgm:cxn modelId="{E0086199-AF29-4194-8AC7-FE01171E98BC}" type="presParOf" srcId="{DE08EEEF-303B-4905-B203-32019B417464}" destId="{F10DBED3-3C1E-4AD1-938B-36E339B0C341}" srcOrd="0" destOrd="0" presId="urn:microsoft.com/office/officeart/2005/8/layout/chevron1"/>
    <dgm:cxn modelId="{A0D0B964-3E65-4CD8-A6AD-6D829B2A9F7A}" type="presParOf" srcId="{DE08EEEF-303B-4905-B203-32019B417464}" destId="{CDAE27D4-3954-492A-B35E-3F038DAD5A29}" srcOrd="1" destOrd="0" presId="urn:microsoft.com/office/officeart/2005/8/layout/chevron1"/>
    <dgm:cxn modelId="{1CCC9DEA-6CB5-49A5-B9E5-D4FECEE4E542}" type="presParOf" srcId="{DE08EEEF-303B-4905-B203-32019B417464}" destId="{BD64F18D-B592-40CC-80E5-FD74FEF7A180}" srcOrd="2" destOrd="0" presId="urn:microsoft.com/office/officeart/2005/8/layout/chevron1"/>
    <dgm:cxn modelId="{EE883C21-A437-4F3E-949F-64A2F0EC30A7}" type="presParOf" srcId="{DE08EEEF-303B-4905-B203-32019B417464}" destId="{ECD99173-62D5-4095-AD88-2251AE828A4A}" srcOrd="3" destOrd="0" presId="urn:microsoft.com/office/officeart/2005/8/layout/chevron1"/>
    <dgm:cxn modelId="{4F7248A7-D255-4BBB-864C-FFE84CD3AC86}" type="presParOf" srcId="{DE08EEEF-303B-4905-B203-32019B417464}" destId="{7696CA06-248F-4AC5-BB78-DF1A3408F5DA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D91097-17DA-47EB-B2DB-4D62388B1093}">
      <dsp:nvSpPr>
        <dsp:cNvPr id="0" name=""/>
        <dsp:cNvSpPr/>
      </dsp:nvSpPr>
      <dsp:spPr>
        <a:xfrm>
          <a:off x="3080" y="366405"/>
          <a:ext cx="2444055" cy="342167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48" tIns="330200" rIns="190548" bIns="330200" numCol="1" spcCol="1270" anchor="t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Getting Started</a:t>
          </a:r>
          <a:endParaRPr lang="en-US" sz="2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080" y="1666642"/>
        <a:ext cx="2444055" cy="2053006"/>
      </dsp:txXfrm>
    </dsp:sp>
    <dsp:sp modelId="{A27FE078-ED67-401B-90FF-F14D62CE06EE}">
      <dsp:nvSpPr>
        <dsp:cNvPr id="0" name=""/>
        <dsp:cNvSpPr/>
      </dsp:nvSpPr>
      <dsp:spPr>
        <a:xfrm>
          <a:off x="711856" y="708572"/>
          <a:ext cx="1026503" cy="102650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30" tIns="12700" rIns="80030" bIns="1270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/>
            <a:t>1</a:t>
          </a:r>
          <a:endParaRPr lang="en-US" sz="4800" kern="1200" dirty="0"/>
        </a:p>
      </dsp:txBody>
      <dsp:txXfrm>
        <a:off x="862184" y="858900"/>
        <a:ext cx="725847" cy="725847"/>
      </dsp:txXfrm>
    </dsp:sp>
    <dsp:sp modelId="{B4DB92ED-C45B-4C3F-8C8E-7C639F65171B}">
      <dsp:nvSpPr>
        <dsp:cNvPr id="0" name=""/>
        <dsp:cNvSpPr/>
      </dsp:nvSpPr>
      <dsp:spPr>
        <a:xfrm>
          <a:off x="3080" y="3788010"/>
          <a:ext cx="2444055" cy="72"/>
        </a:xfrm>
        <a:prstGeom prst="rect">
          <a:avLst/>
        </a:prstGeom>
        <a:solidFill>
          <a:schemeClr val="accent2">
            <a:hueOff val="2357"/>
            <a:satOff val="-7545"/>
            <a:lumOff val="5378"/>
            <a:alphaOff val="0"/>
          </a:schemeClr>
        </a:solidFill>
        <a:ln w="12700" cap="flat" cmpd="sng" algn="ctr">
          <a:solidFill>
            <a:schemeClr val="accent2">
              <a:hueOff val="2357"/>
              <a:satOff val="-7545"/>
              <a:lumOff val="537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92E1B02-A54B-4752-B018-DF6C4C16EAAE}">
      <dsp:nvSpPr>
        <dsp:cNvPr id="0" name=""/>
        <dsp:cNvSpPr/>
      </dsp:nvSpPr>
      <dsp:spPr>
        <a:xfrm>
          <a:off x="2691541" y="366405"/>
          <a:ext cx="2444055" cy="3421677"/>
        </a:xfrm>
        <a:prstGeom prst="rect">
          <a:avLst/>
        </a:prstGeom>
        <a:solidFill>
          <a:schemeClr val="accent2">
            <a:tint val="40000"/>
            <a:alpha val="90000"/>
            <a:hueOff val="218439"/>
            <a:satOff val="-12728"/>
            <a:lumOff val="2218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218439"/>
              <a:satOff val="-12728"/>
              <a:lumOff val="221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48" tIns="330200" rIns="190548" bIns="330200" numCol="1" spcCol="1270" anchor="t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Required Documents</a:t>
          </a:r>
          <a:endParaRPr lang="en-US" sz="2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691541" y="1666642"/>
        <a:ext cx="2444055" cy="2053006"/>
      </dsp:txXfrm>
    </dsp:sp>
    <dsp:sp modelId="{5E5A95C2-2127-4002-B6C4-14816804AB96}">
      <dsp:nvSpPr>
        <dsp:cNvPr id="0" name=""/>
        <dsp:cNvSpPr/>
      </dsp:nvSpPr>
      <dsp:spPr>
        <a:xfrm>
          <a:off x="3400317" y="708572"/>
          <a:ext cx="1026503" cy="1026503"/>
        </a:xfrm>
        <a:prstGeom prst="ellipse">
          <a:avLst/>
        </a:prstGeom>
        <a:solidFill>
          <a:schemeClr val="accent2">
            <a:hueOff val="4714"/>
            <a:satOff val="-15090"/>
            <a:lumOff val="10757"/>
            <a:alphaOff val="0"/>
          </a:schemeClr>
        </a:solidFill>
        <a:ln w="12700" cap="flat" cmpd="sng" algn="ctr">
          <a:solidFill>
            <a:schemeClr val="accent2">
              <a:hueOff val="4714"/>
              <a:satOff val="-15090"/>
              <a:lumOff val="107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30" tIns="12700" rIns="80030" bIns="1270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/>
            <a:t>2</a:t>
          </a:r>
          <a:endParaRPr lang="en-US" sz="4800" kern="1200" dirty="0"/>
        </a:p>
      </dsp:txBody>
      <dsp:txXfrm>
        <a:off x="3550645" y="858900"/>
        <a:ext cx="725847" cy="725847"/>
      </dsp:txXfrm>
    </dsp:sp>
    <dsp:sp modelId="{B9925DEC-131B-426B-94F8-9FABE039608E}">
      <dsp:nvSpPr>
        <dsp:cNvPr id="0" name=""/>
        <dsp:cNvSpPr/>
      </dsp:nvSpPr>
      <dsp:spPr>
        <a:xfrm>
          <a:off x="2691541" y="3788010"/>
          <a:ext cx="2444055" cy="72"/>
        </a:xfrm>
        <a:prstGeom prst="rect">
          <a:avLst/>
        </a:prstGeom>
        <a:solidFill>
          <a:schemeClr val="accent2">
            <a:hueOff val="7071"/>
            <a:satOff val="-22635"/>
            <a:lumOff val="16135"/>
            <a:alphaOff val="0"/>
          </a:schemeClr>
        </a:solidFill>
        <a:ln w="12700" cap="flat" cmpd="sng" algn="ctr">
          <a:solidFill>
            <a:schemeClr val="accent2">
              <a:hueOff val="7071"/>
              <a:satOff val="-22635"/>
              <a:lumOff val="1613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AE51C36-3B38-4BCE-AC00-32EFCBD67690}">
      <dsp:nvSpPr>
        <dsp:cNvPr id="0" name=""/>
        <dsp:cNvSpPr/>
      </dsp:nvSpPr>
      <dsp:spPr>
        <a:xfrm>
          <a:off x="5380002" y="366405"/>
          <a:ext cx="2444055" cy="3421677"/>
        </a:xfrm>
        <a:prstGeom prst="rect">
          <a:avLst/>
        </a:prstGeom>
        <a:solidFill>
          <a:schemeClr val="accent2">
            <a:tint val="40000"/>
            <a:alpha val="90000"/>
            <a:hueOff val="436878"/>
            <a:satOff val="-25455"/>
            <a:lumOff val="4436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436878"/>
              <a:satOff val="-25455"/>
              <a:lumOff val="443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48" tIns="330200" rIns="190548" bIns="330200" numCol="1" spcCol="1270" anchor="t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GMAT or Exemption</a:t>
          </a:r>
          <a:endParaRPr lang="en-US" sz="2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380002" y="1666642"/>
        <a:ext cx="2444055" cy="2053006"/>
      </dsp:txXfrm>
    </dsp:sp>
    <dsp:sp modelId="{52C42FFF-3FA2-4A09-8EAB-3A84EA14067D}">
      <dsp:nvSpPr>
        <dsp:cNvPr id="0" name=""/>
        <dsp:cNvSpPr/>
      </dsp:nvSpPr>
      <dsp:spPr>
        <a:xfrm>
          <a:off x="6088778" y="708572"/>
          <a:ext cx="1026503" cy="1026503"/>
        </a:xfrm>
        <a:prstGeom prst="ellipse">
          <a:avLst/>
        </a:prstGeom>
        <a:solidFill>
          <a:schemeClr val="accent2">
            <a:hueOff val="9427"/>
            <a:satOff val="-30180"/>
            <a:lumOff val="21513"/>
            <a:alphaOff val="0"/>
          </a:schemeClr>
        </a:solidFill>
        <a:ln w="12700" cap="flat" cmpd="sng" algn="ctr">
          <a:solidFill>
            <a:schemeClr val="accent2">
              <a:hueOff val="9427"/>
              <a:satOff val="-30180"/>
              <a:lumOff val="2151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30" tIns="12700" rIns="80030" bIns="1270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/>
            <a:t>3</a:t>
          </a:r>
        </a:p>
      </dsp:txBody>
      <dsp:txXfrm>
        <a:off x="6239106" y="858900"/>
        <a:ext cx="725847" cy="725847"/>
      </dsp:txXfrm>
    </dsp:sp>
    <dsp:sp modelId="{606EAE72-B08E-4DF8-BCD5-30043CF1C1C7}">
      <dsp:nvSpPr>
        <dsp:cNvPr id="0" name=""/>
        <dsp:cNvSpPr/>
      </dsp:nvSpPr>
      <dsp:spPr>
        <a:xfrm>
          <a:off x="5380002" y="3788010"/>
          <a:ext cx="2444055" cy="72"/>
        </a:xfrm>
        <a:prstGeom prst="rect">
          <a:avLst/>
        </a:prstGeom>
        <a:solidFill>
          <a:schemeClr val="accent2">
            <a:hueOff val="11784"/>
            <a:satOff val="-37725"/>
            <a:lumOff val="26891"/>
            <a:alphaOff val="0"/>
          </a:schemeClr>
        </a:solidFill>
        <a:ln w="12700" cap="flat" cmpd="sng" algn="ctr">
          <a:solidFill>
            <a:schemeClr val="accent2">
              <a:hueOff val="11784"/>
              <a:satOff val="-37725"/>
              <a:lumOff val="2689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BBE568A-6C1A-43DF-9945-6C8ECB8FEE24}">
      <dsp:nvSpPr>
        <dsp:cNvPr id="0" name=""/>
        <dsp:cNvSpPr/>
      </dsp:nvSpPr>
      <dsp:spPr>
        <a:xfrm>
          <a:off x="8068463" y="366405"/>
          <a:ext cx="2444055" cy="3421677"/>
        </a:xfrm>
        <a:prstGeom prst="rect">
          <a:avLst/>
        </a:prstGeom>
        <a:solidFill>
          <a:schemeClr val="accent2">
            <a:tint val="40000"/>
            <a:alpha val="90000"/>
            <a:hueOff val="655317"/>
            <a:satOff val="-38183"/>
            <a:lumOff val="6654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655317"/>
              <a:satOff val="-38183"/>
              <a:lumOff val="665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48" tIns="330200" rIns="190548" bIns="330200" numCol="1" spcCol="1270" anchor="t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Deadlines</a:t>
          </a:r>
          <a:endParaRPr lang="en-US" sz="2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8068463" y="1666642"/>
        <a:ext cx="2444055" cy="2053006"/>
      </dsp:txXfrm>
    </dsp:sp>
    <dsp:sp modelId="{D6445152-7166-4D33-9376-E2EA570E2699}">
      <dsp:nvSpPr>
        <dsp:cNvPr id="0" name=""/>
        <dsp:cNvSpPr/>
      </dsp:nvSpPr>
      <dsp:spPr>
        <a:xfrm>
          <a:off x="8777239" y="708572"/>
          <a:ext cx="1026503" cy="1026503"/>
        </a:xfrm>
        <a:prstGeom prst="ellipse">
          <a:avLst/>
        </a:prstGeom>
        <a:solidFill>
          <a:schemeClr val="accent2">
            <a:hueOff val="14141"/>
            <a:satOff val="-45270"/>
            <a:lumOff val="32270"/>
            <a:alphaOff val="0"/>
          </a:schemeClr>
        </a:solidFill>
        <a:ln w="12700" cap="flat" cmpd="sng" algn="ctr">
          <a:solidFill>
            <a:schemeClr val="accent2">
              <a:hueOff val="14141"/>
              <a:satOff val="-45270"/>
              <a:lumOff val="3227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30" tIns="12700" rIns="80030" bIns="1270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/>
            <a:t>4</a:t>
          </a:r>
        </a:p>
      </dsp:txBody>
      <dsp:txXfrm>
        <a:off x="8927567" y="858900"/>
        <a:ext cx="725847" cy="725847"/>
      </dsp:txXfrm>
    </dsp:sp>
    <dsp:sp modelId="{7B83546B-2DFA-4645-806A-558C55064BF0}">
      <dsp:nvSpPr>
        <dsp:cNvPr id="0" name=""/>
        <dsp:cNvSpPr/>
      </dsp:nvSpPr>
      <dsp:spPr>
        <a:xfrm>
          <a:off x="8068463" y="3788010"/>
          <a:ext cx="2444055" cy="72"/>
        </a:xfrm>
        <a:prstGeom prst="rect">
          <a:avLst/>
        </a:prstGeom>
        <a:solidFill>
          <a:schemeClr val="accent2">
            <a:hueOff val="16498"/>
            <a:satOff val="-52815"/>
            <a:lumOff val="37648"/>
            <a:alphaOff val="0"/>
          </a:schemeClr>
        </a:solidFill>
        <a:ln w="12700" cap="flat" cmpd="sng" algn="ctr">
          <a:solidFill>
            <a:schemeClr val="accent2">
              <a:hueOff val="16498"/>
              <a:satOff val="-52815"/>
              <a:lumOff val="3764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0DBED3-3C1E-4AD1-938B-36E339B0C341}">
      <dsp:nvSpPr>
        <dsp:cNvPr id="0" name=""/>
        <dsp:cNvSpPr/>
      </dsp:nvSpPr>
      <dsp:spPr>
        <a:xfrm>
          <a:off x="3080" y="1424994"/>
          <a:ext cx="3753370" cy="150134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>
              <a:solidFill>
                <a:srgbClr val="151D37"/>
              </a:solidFill>
              <a:latin typeface="Calibri" panose="020F0502020204030204" pitchFamily="34" charset="0"/>
              <a:cs typeface="Calibri" panose="020F0502020204030204" pitchFamily="34" charset="0"/>
            </a:rPr>
            <a:t>Submit request for Registration Master</a:t>
          </a:r>
        </a:p>
      </dsp:txBody>
      <dsp:txXfrm>
        <a:off x="753754" y="1424994"/>
        <a:ext cx="2252022" cy="1501348"/>
      </dsp:txXfrm>
    </dsp:sp>
    <dsp:sp modelId="{BD64F18D-B592-40CC-80E5-FD74FEF7A180}">
      <dsp:nvSpPr>
        <dsp:cNvPr id="0" name=""/>
        <dsp:cNvSpPr/>
      </dsp:nvSpPr>
      <dsp:spPr>
        <a:xfrm>
          <a:off x="3381114" y="1424994"/>
          <a:ext cx="3753370" cy="1501348"/>
        </a:xfrm>
        <a:prstGeom prst="chevron">
          <a:avLst/>
        </a:prstGeom>
        <a:solidFill>
          <a:schemeClr val="accent2">
            <a:hueOff val="8249"/>
            <a:satOff val="-26407"/>
            <a:lumOff val="1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>
              <a:solidFill>
                <a:srgbClr val="151D37"/>
              </a:solidFill>
              <a:latin typeface="Calibri" panose="020F0502020204030204" pitchFamily="34" charset="0"/>
              <a:cs typeface="Calibri" panose="020F0502020204030204" pitchFamily="34" charset="0"/>
            </a:rPr>
            <a:t>Receive login data for </a:t>
          </a:r>
          <a:r>
            <a:rPr lang="en-US" sz="2200" kern="1200" dirty="0" err="1">
              <a:solidFill>
                <a:srgbClr val="151D37"/>
              </a:solidFill>
              <a:latin typeface="Calibri" panose="020F0502020204030204" pitchFamily="34" charset="0"/>
              <a:cs typeface="Calibri" panose="020F0502020204030204" pitchFamily="34" charset="0"/>
            </a:rPr>
            <a:t>MyUM</a:t>
          </a:r>
          <a:endParaRPr lang="en-US" sz="2200" kern="1200" dirty="0">
            <a:solidFill>
              <a:srgbClr val="151D37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131788" y="1424994"/>
        <a:ext cx="2252022" cy="1501348"/>
      </dsp:txXfrm>
    </dsp:sp>
    <dsp:sp modelId="{7696CA06-248F-4AC5-BB78-DF1A3408F5DA}">
      <dsp:nvSpPr>
        <dsp:cNvPr id="0" name=""/>
        <dsp:cNvSpPr/>
      </dsp:nvSpPr>
      <dsp:spPr>
        <a:xfrm>
          <a:off x="6759148" y="1424994"/>
          <a:ext cx="3753370" cy="1501348"/>
        </a:xfrm>
        <a:prstGeom prst="chevron">
          <a:avLst/>
        </a:prstGeom>
        <a:solidFill>
          <a:schemeClr val="accent2">
            <a:hueOff val="16498"/>
            <a:satOff val="-52815"/>
            <a:lumOff val="376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>
              <a:solidFill>
                <a:srgbClr val="151D37"/>
              </a:solidFill>
              <a:latin typeface="Calibri" panose="020F0502020204030204" pitchFamily="34" charset="0"/>
              <a:cs typeface="Calibri" panose="020F0502020204030204" pitchFamily="34" charset="0"/>
            </a:rPr>
            <a:t>Upload the required documents via the My UM-portal</a:t>
          </a:r>
          <a:endParaRPr lang="en-US" sz="2200" kern="1200" dirty="0">
            <a:solidFill>
              <a:srgbClr val="151D37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509822" y="1424994"/>
        <a:ext cx="2252022" cy="15013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 xmlns="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tekst&#10;&#10;Automatisch gegenereerde beschrijving">
            <a:extLst>
              <a:ext uri="{FF2B5EF4-FFF2-40B4-BE49-F238E27FC236}">
                <a16:creationId xmlns:a16="http://schemas.microsoft.com/office/drawing/2014/main" id="{76D22AC6-E1F9-9D42-850A-6FE256A147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052102"/>
            <a:ext cx="6889750" cy="5805898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22B0CCA7-C719-9646-BE9D-940DD201A4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78800" y="-2371"/>
            <a:ext cx="4013200" cy="136525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F6162A87-4DF9-484F-8AFF-328C0E22F4A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3175"/>
            <a:ext cx="2070100" cy="7175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02966" y="2196789"/>
            <a:ext cx="4773650" cy="1516567"/>
          </a:xfrm>
        </p:spPr>
        <p:txBody>
          <a:bodyPr anchor="t">
            <a:normAutofit/>
          </a:bodyPr>
          <a:lstStyle>
            <a:lvl1pPr algn="l"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02966" y="3914078"/>
            <a:ext cx="4773650" cy="1293541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460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F0AD70-A6FD-4CB3-934B-44C285220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CE43E25-7BA0-4658-8A4A-05BDDCE7E5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6753832-3800-4421-82A7-848B6EF2A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3690A-8B73-4ADF-B02D-CB160DA66207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62AF202-E60F-4C18-BBA6-15DDA91C7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8642297-5C8A-454B-B9F1-B0A96A62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6F4D0-2232-4913-83F8-A9F10F6E6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690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5573DE-EF9C-43E6-A0FC-40F903444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E30667-E26E-491C-9090-BB7C90C315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6DB62E5-707D-4C17-8E55-29BC0A4E41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CAD8E1E-D4A3-4409-AB3E-BA41D2543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3690A-8B73-4ADF-B02D-CB160DA66207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2823D42-FE06-4C7A-AA7D-1D68F9762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17C9501-E0BB-4DAC-9689-FB39FBFA2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6F4D0-2232-4913-83F8-A9F10F6E6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336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A717C3-4474-46F3-A09A-54CEB28B1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588510C-E252-4910-83A7-356FC17E3B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F984A8B-D01A-4FA6-809D-89A1FBF3BA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D286D39-4AE8-4A11-9222-6514681F69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CC4416F-4DBF-4321-B3DC-CD3A231131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F3B06812-E6AD-409E-BC69-265880B8E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3690A-8B73-4ADF-B02D-CB160DA66207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C07E1EBE-D8A0-4BA9-8C88-185A0F63F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EE7FE72-62A0-45AE-B861-D5021BC0B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6F4D0-2232-4913-83F8-A9F10F6E6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788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037664-4BA1-43EC-AB93-4BD88DFD5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3F7431E-ABDF-4A71-9EF3-A3AF22962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3690A-8B73-4ADF-B02D-CB160DA66207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017B097-F069-4491-8CB4-4C4B386EA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67D9860-2E0A-4C6D-874F-B267766CB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6F4D0-2232-4913-83F8-A9F10F6E6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3829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DAFF2EA9-9E78-4883-A1D6-6B96285D2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3690A-8B73-4ADF-B02D-CB160DA66207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3ACB750-CF8E-46F9-BB99-466F062C9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8F6C3C4-906A-4C2E-BFE6-D4E81ECC0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6F4D0-2232-4913-83F8-A9F10F6E6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6898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691CB9-BC9C-47E7-93C7-B217BF180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26FCB2-E2F8-47F6-B220-861D9C3E35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0787FC5-DF45-4600-A03C-08B7A5904E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FBEE8B7-B2A3-4C4A-8F64-ADDE6DFF2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3690A-8B73-4ADF-B02D-CB160DA66207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E12F72D-F0FA-48DE-BC03-E6C257C98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6250BC4-371E-4EE9-A9D2-1D253AB61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6F4D0-2232-4913-83F8-A9F10F6E6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7312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4B0DE6-2C9A-42C9-839C-CC2D76804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00763753-3DD6-44D0-BB92-AB278F8148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91B6E6D-5A8C-4EC3-9D8D-58C2DADD33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70F9606-0A23-46EC-9483-32265BF49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3690A-8B73-4ADF-B02D-CB160DA66207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702BA8E-EFDB-40B2-93CC-E901B57BA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B86348B-CB7D-455C-BEC6-2FC4C1613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6F4D0-2232-4913-83F8-A9F10F6E6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9020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E55712-E892-4132-BBE3-7D710F01C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5DC67B8-B50C-4D74-BF6D-68A35E5792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546BAB6-92B0-4868-A81C-F87FE11C2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3690A-8B73-4ADF-B02D-CB160DA66207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2B9E3C8-BE85-44DB-BA00-258038C52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260D884-9B33-4497-80F9-B518FE1BC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6F4D0-2232-4913-83F8-A9F10F6E6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8916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B95A7C89-2429-4390-AC0C-5C64385EA2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D6883F5-E8F6-4921-8283-FE1339B59C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8F66AA3-818B-4D74-B62C-4241607D0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3690A-8B73-4ADF-B02D-CB160DA66207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52A6B35-1EA4-4D25-AC65-84A1436DF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42AD84-3FEF-40C1-8CDA-192B0FFF5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6F4D0-2232-4913-83F8-A9F10F6E6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446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Afbeelding 25">
            <a:extLst>
              <a:ext uri="{FF2B5EF4-FFF2-40B4-BE49-F238E27FC236}">
                <a16:creationId xmlns:a16="http://schemas.microsoft.com/office/drawing/2014/main" id="{D002D0A5-6151-9346-A05E-EA4601F4EE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78800" y="-2371"/>
            <a:ext cx="4013200" cy="1365250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13EF0342-920F-A640-9013-39B9EE29E6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175"/>
            <a:ext cx="2070100" cy="717550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5EEFC5E6-2C6A-6044-A210-A91791ABA4D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000750"/>
            <a:ext cx="2197100" cy="85725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8797" y="2072744"/>
            <a:ext cx="9578897" cy="3768300"/>
          </a:xfrm>
        </p:spPr>
        <p:txBody>
          <a:bodyPr/>
          <a:lstStyle/>
          <a:p>
            <a:pPr lvl="0"/>
            <a:r>
              <a:rPr lang="nl-NL" dirty="0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8797" y="1268441"/>
            <a:ext cx="8069107" cy="567756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59A88169-647B-C443-83D8-2805F98FF0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35290" y="6430992"/>
            <a:ext cx="1605144" cy="22306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100">
                <a:solidFill>
                  <a:srgbClr val="9FD7E4"/>
                </a:solidFill>
              </a:defRPr>
            </a:lvl1pPr>
          </a:lstStyle>
          <a:p>
            <a:fld id="{0E137427-91FE-8F4E-8389-AD4B23A28155}" type="datetimeFigureOut">
              <a:rPr lang="nl-NL" smtClean="0"/>
              <a:pPr/>
              <a:t>18-02-20</a:t>
            </a:fld>
            <a:endParaRPr lang="nl-NL"/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5437A1BD-AE71-9748-A5ED-B8DBB5B390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1662" y="6430992"/>
            <a:ext cx="4882337" cy="223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100">
                <a:solidFill>
                  <a:srgbClr val="9FD7E4"/>
                </a:solidFill>
              </a:defRPr>
            </a:lvl1pPr>
          </a:lstStyle>
          <a:p>
            <a:endParaRPr lang="nl-NL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D5F41A4E-EBC4-814E-A9B6-540028E90B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68090" y="6430992"/>
            <a:ext cx="1446835" cy="22306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100">
                <a:solidFill>
                  <a:srgbClr val="9FD7E4"/>
                </a:solidFill>
              </a:defRPr>
            </a:lvl1pPr>
          </a:lstStyle>
          <a:p>
            <a:fld id="{F750406C-F22A-CC42-A137-272B29852968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180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FC0AF574-6D75-9946-B430-8133733B9A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78800" y="-2371"/>
            <a:ext cx="4013200" cy="136525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0418EBAF-B2D0-3349-8656-E565426F0C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175"/>
            <a:ext cx="2070100" cy="71755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440B2BDE-AA48-E84E-8539-EA010F2A9E8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000750"/>
            <a:ext cx="2197100" cy="8572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1239" y="2071729"/>
            <a:ext cx="4666784" cy="3712541"/>
          </a:xfrm>
        </p:spPr>
        <p:txBody>
          <a:bodyPr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2071729"/>
            <a:ext cx="4666784" cy="3712541"/>
          </a:xfrm>
        </p:spPr>
        <p:txBody>
          <a:bodyPr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37427-91FE-8F4E-8389-AD4B23A28155}" type="datetimeFigureOut">
              <a:rPr lang="nl-NL" smtClean="0"/>
              <a:t>18-02-20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0406C-F22A-CC42-A137-272B2985296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9677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A59BB052-4EC4-FA46-8F1F-D2FC1226DF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78800" y="-2371"/>
            <a:ext cx="4013200" cy="136525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502C2E0D-E66C-C643-88D7-05D0B15306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175"/>
            <a:ext cx="2070100" cy="71755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C7C3F247-2B34-DC4A-B875-DEDAA64ECF8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000750"/>
            <a:ext cx="2197100" cy="85725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37427-91FE-8F4E-8389-AD4B23A28155}" type="datetimeFigureOut">
              <a:rPr lang="nl-NL" smtClean="0"/>
              <a:t>18-02-20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0406C-F22A-CC42-A137-272B2985296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7982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/foto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502C2E0D-E66C-C643-88D7-05D0B15306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175"/>
            <a:ext cx="2070100" cy="71755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C7C3F247-2B34-DC4A-B875-DEDAA64ECF8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000750"/>
            <a:ext cx="2197100" cy="85725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37427-91FE-8F4E-8389-AD4B23A28155}" type="datetimeFigureOut">
              <a:rPr lang="nl-NL" smtClean="0"/>
              <a:t>18-02-20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0406C-F22A-CC42-A137-272B29852968}" type="slidenum">
              <a:rPr lang="nl-NL" smtClean="0"/>
              <a:t>‹#›</a:t>
            </a:fld>
            <a:endParaRPr lang="nl-NL"/>
          </a:p>
        </p:txBody>
      </p:sp>
      <p:sp>
        <p:nvSpPr>
          <p:cNvPr id="11" name="Tijdelijke aanduiding voor afbeelding 7">
            <a:extLst>
              <a:ext uri="{FF2B5EF4-FFF2-40B4-BE49-F238E27FC236}">
                <a16:creationId xmlns:a16="http://schemas.microsoft.com/office/drawing/2014/main" id="{E454672A-4925-B149-BBD9-C63CA5BC21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-2371"/>
            <a:ext cx="6096000" cy="6860371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nl-NL" dirty="0"/>
          </a:p>
        </p:txBody>
      </p:sp>
      <p:sp>
        <p:nvSpPr>
          <p:cNvPr id="21" name="Tijdelijke aanduiding voor tekst 19">
            <a:extLst>
              <a:ext uri="{FF2B5EF4-FFF2-40B4-BE49-F238E27FC236}">
                <a16:creationId xmlns:a16="http://schemas.microsoft.com/office/drawing/2014/main" id="{57C5724E-377B-444E-8D47-8BFBE12EC5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992248" y="-446044"/>
            <a:ext cx="4004272" cy="2769367"/>
          </a:xfrm>
          <a:blipFill>
            <a:blip r:embed="rId4"/>
            <a:stretch>
              <a:fillRect/>
            </a:stretch>
          </a:blipFill>
        </p:spPr>
        <p:txBody>
          <a:bodyPr wrap="none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36035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37427-91FE-8F4E-8389-AD4B23A28155}" type="datetimeFigureOut">
              <a:rPr lang="nl-NL" smtClean="0"/>
              <a:t>18-02-20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0406C-F22A-CC42-A137-272B29852968}" type="slidenum">
              <a:rPr lang="nl-NL" smtClean="0"/>
              <a:t>‹#›</a:t>
            </a:fld>
            <a:endParaRPr lang="nl-NL"/>
          </a:p>
        </p:txBody>
      </p:sp>
      <p:sp>
        <p:nvSpPr>
          <p:cNvPr id="11" name="Tijdelijke aanduiding voor afbeelding 7">
            <a:extLst>
              <a:ext uri="{FF2B5EF4-FFF2-40B4-BE49-F238E27FC236}">
                <a16:creationId xmlns:a16="http://schemas.microsoft.com/office/drawing/2014/main" id="{E454672A-4925-B149-BBD9-C63CA5BC21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2371"/>
            <a:ext cx="12192000" cy="6860371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nl-NL" dirty="0"/>
          </a:p>
        </p:txBody>
      </p:sp>
      <p:sp>
        <p:nvSpPr>
          <p:cNvPr id="12" name="Tijdelijke aanduiding voor tekst 19">
            <a:extLst>
              <a:ext uri="{FF2B5EF4-FFF2-40B4-BE49-F238E27FC236}">
                <a16:creationId xmlns:a16="http://schemas.microsoft.com/office/drawing/2014/main" id="{539964F3-3192-0043-8D3A-2CB4E888400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992248" y="-446044"/>
            <a:ext cx="4004272" cy="2769367"/>
          </a:xfrm>
          <a:blipFill>
            <a:blip r:embed="rId2"/>
            <a:stretch>
              <a:fillRect/>
            </a:stretch>
          </a:blipFill>
        </p:spPr>
        <p:txBody>
          <a:bodyPr wrap="none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D55B978D-5DBE-A045-9B5A-DCFE654B97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5032" y="447495"/>
            <a:ext cx="1627378" cy="245800"/>
          </a:xfrm>
          <a:blipFill>
            <a:blip r:embed="rId3"/>
            <a:stretch>
              <a:fillRect/>
            </a:stretch>
          </a:blipFill>
        </p:spPr>
        <p:txBody>
          <a:bodyPr wrap="none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45366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Afbeelding 25">
            <a:extLst>
              <a:ext uri="{FF2B5EF4-FFF2-40B4-BE49-F238E27FC236}">
                <a16:creationId xmlns:a16="http://schemas.microsoft.com/office/drawing/2014/main" id="{D002D0A5-6151-9346-A05E-EA4601F4EE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78800" y="-2371"/>
            <a:ext cx="4013200" cy="1365250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13EF0342-920F-A640-9013-39B9EE29E6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175"/>
            <a:ext cx="2070100" cy="717550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5EEFC5E6-2C6A-6044-A210-A91791ABA4D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000750"/>
            <a:ext cx="2197100" cy="8572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8797" y="1268441"/>
            <a:ext cx="8069107" cy="567756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59A88169-647B-C443-83D8-2805F98FF0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35290" y="6430992"/>
            <a:ext cx="1605144" cy="22306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100">
                <a:solidFill>
                  <a:srgbClr val="9FD7E4"/>
                </a:solidFill>
              </a:defRPr>
            </a:lvl1pPr>
          </a:lstStyle>
          <a:p>
            <a:fld id="{0E137427-91FE-8F4E-8389-AD4B23A28155}" type="datetimeFigureOut">
              <a:rPr lang="nl-NL" smtClean="0"/>
              <a:pPr/>
              <a:t>18-02-20</a:t>
            </a:fld>
            <a:endParaRPr lang="nl-NL"/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5437A1BD-AE71-9748-A5ED-B8DBB5B390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1662" y="6430992"/>
            <a:ext cx="4882337" cy="223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100">
                <a:solidFill>
                  <a:srgbClr val="9FD7E4"/>
                </a:solidFill>
              </a:defRPr>
            </a:lvl1pPr>
          </a:lstStyle>
          <a:p>
            <a:endParaRPr lang="nl-NL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D5F41A4E-EBC4-814E-A9B6-540028E90B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68090" y="6430992"/>
            <a:ext cx="1446835" cy="22306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100">
                <a:solidFill>
                  <a:srgbClr val="9FD7E4"/>
                </a:solidFill>
              </a:defRPr>
            </a:lvl1pPr>
          </a:lstStyle>
          <a:p>
            <a:fld id="{F750406C-F22A-CC42-A137-272B29852968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5" name="Tijdelijke aanduiding voor tabel 4">
            <a:extLst>
              <a:ext uri="{FF2B5EF4-FFF2-40B4-BE49-F238E27FC236}">
                <a16:creationId xmlns:a16="http://schemas.microsoft.com/office/drawing/2014/main" id="{AD79582F-1E1D-BE43-A115-10EEF4471D03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1268413" y="2071688"/>
            <a:ext cx="9647237" cy="3929062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4264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1A545F-DBAF-457E-8630-D215AD1569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3DC7D75-2A44-4BCD-B1A1-F0F509741A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38C6DD0-589B-45DC-BB4F-00CDFAF52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3690A-8B73-4ADF-B02D-CB160DA66207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140DB6B-1C73-4754-9E5F-C2003B654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024B706-B7B9-4DE8-A1C6-C187597DB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6F4D0-2232-4913-83F8-A9F10F6E6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013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D357B7-ACE2-43D2-AC61-469E67E21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1D76C49-27E0-4048-8F34-F6E4C1BA7F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F37E637-9C83-4661-9D5E-E670B9E8D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3690A-8B73-4ADF-B02D-CB160DA66207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27F0C86-57BB-4165-9677-6CA5717CC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54CF642-0683-4EC3-B16B-2DF0FBED8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6F4D0-2232-4913-83F8-A9F10F6E6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552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71239" y="1268441"/>
            <a:ext cx="8057956" cy="55718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1239" y="2118166"/>
            <a:ext cx="9643687" cy="37501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35290" y="6430992"/>
            <a:ext cx="1605144" cy="22306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100" baseline="0">
                <a:solidFill>
                  <a:srgbClr val="9FD7E4"/>
                </a:solidFill>
                <a:latin typeface="Calibri" panose="020F0502020204030204" pitchFamily="34" charset="0"/>
              </a:defRPr>
            </a:lvl1pPr>
          </a:lstStyle>
          <a:p>
            <a:fld id="{0E137427-91FE-8F4E-8389-AD4B23A28155}" type="datetimeFigureOut">
              <a:rPr lang="nl-NL" smtClean="0"/>
              <a:pPr/>
              <a:t>18-02-20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61662" y="6430992"/>
            <a:ext cx="4882337" cy="223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100" baseline="0">
                <a:solidFill>
                  <a:srgbClr val="9FD7E4"/>
                </a:solidFill>
                <a:latin typeface="Calibri" panose="020F050202020403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68090" y="6430992"/>
            <a:ext cx="1446835" cy="22306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100" baseline="0">
                <a:solidFill>
                  <a:srgbClr val="9FD7E4"/>
                </a:solidFill>
                <a:latin typeface="Calibri" panose="020F0502020204030204" pitchFamily="34" charset="0"/>
              </a:defRPr>
            </a:lvl1pPr>
          </a:lstStyle>
          <a:p>
            <a:fld id="{F750406C-F22A-CC42-A137-272B29852968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8927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7" r:id="rId4"/>
    <p:sldLayoutId id="2147483668" r:id="rId5"/>
    <p:sldLayoutId id="2147483669" r:id="rId6"/>
    <p:sldLayoutId id="2147483670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baseline="0">
          <a:solidFill>
            <a:srgbClr val="151D37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 baseline="0">
          <a:solidFill>
            <a:srgbClr val="151D37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B0FA8B9-37BF-41DC-8ABF-D33D5CB38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BE01ADD-24DF-4EB2-95DE-948C40FAE4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5117668-2EA7-4D34-987A-6F6BD4602E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3690A-8B73-4ADF-B02D-CB160DA66207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18C624E-E3CE-40AA-8B67-1AE34A3D3D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3816647-95E6-4B40-9D4E-9D9F5A4D59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6F4D0-2232-4913-83F8-A9F10F6E6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891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masteradmissions-sbe@maastrichtuniversity.nl" TargetMode="External"/><Relationship Id="rId2" Type="http://schemas.openxmlformats.org/officeDocument/2006/relationships/hyperlink" Target="http://www.maastrichtuniversity.nl/education/master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hyperlink" Target="http://www.maastrichtuniversity.nl/support/your-studies-begin/um-scholarships" TargetMode="External"/><Relationship Id="rId4" Type="http://schemas.openxmlformats.org/officeDocument/2006/relationships/hyperlink" Target="mailto:study@maastrichtuniversity.nl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940186-42D1-0C49-9BE4-A3B38CD581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87219" y="2196789"/>
            <a:ext cx="5189034" cy="1516567"/>
          </a:xfrm>
        </p:spPr>
        <p:txBody>
          <a:bodyPr>
            <a:noAutofit/>
          </a:bodyPr>
          <a:lstStyle/>
          <a:p>
            <a:pPr algn="ctr"/>
            <a:r>
              <a:rPr lang="en-US" sz="4200" dirty="0" smtClean="0"/>
              <a:t>Applications &amp; Admissions</a:t>
            </a:r>
            <a:endParaRPr lang="nl-NL" sz="4000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7B445C6-14CC-8D44-BA0D-43CF4B74EE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94911" y="3150149"/>
            <a:ext cx="4773650" cy="1293541"/>
          </a:xfrm>
        </p:spPr>
        <p:txBody>
          <a:bodyPr>
            <a:normAutofit/>
          </a:bodyPr>
          <a:lstStyle/>
          <a:p>
            <a:pPr algn="ctr"/>
            <a:r>
              <a:rPr lang="fr-FR" sz="2200" dirty="0"/>
              <a:t/>
            </a:r>
            <a:br>
              <a:rPr lang="fr-FR" sz="2200" dirty="0"/>
            </a:br>
            <a:r>
              <a:rPr lang="fr-FR" sz="2200" dirty="0"/>
              <a:t>Maastricht </a:t>
            </a:r>
            <a:r>
              <a:rPr lang="fr-FR" sz="2200" dirty="0" err="1"/>
              <a:t>University</a:t>
            </a:r>
            <a:r>
              <a:rPr lang="fr-FR" sz="2200" dirty="0"/>
              <a:t>, </a:t>
            </a:r>
            <a:r>
              <a:rPr lang="fr-FR" sz="2200" dirty="0" err="1"/>
              <a:t>School</a:t>
            </a:r>
            <a:r>
              <a:rPr lang="fr-FR" sz="2200" dirty="0"/>
              <a:t> of Business and </a:t>
            </a:r>
            <a:r>
              <a:rPr lang="fr-FR" sz="2200" dirty="0" err="1"/>
              <a:t>Economics</a:t>
            </a:r>
            <a:endParaRPr lang="nl-NL" sz="2200" dirty="0"/>
          </a:p>
        </p:txBody>
      </p:sp>
    </p:spTree>
    <p:extLst>
      <p:ext uri="{BB962C8B-B14F-4D97-AF65-F5344CB8AC3E}">
        <p14:creationId xmlns:p14="http://schemas.microsoft.com/office/powerpoint/2010/main" val="144722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359484-9E15-4DD7-BAAC-8224BB1CF76A}"/>
              </a:ext>
            </a:extLst>
          </p:cNvPr>
          <p:cNvSpPr txBox="1">
            <a:spLocks/>
          </p:cNvSpPr>
          <p:nvPr/>
        </p:nvSpPr>
        <p:spPr>
          <a:xfrm>
            <a:off x="838200" y="246612"/>
            <a:ext cx="8115300" cy="169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200" b="1" dirty="0" smtClean="0">
                <a:solidFill>
                  <a:srgbClr val="151D37"/>
                </a:solidFill>
                <a:latin typeface="Calibri"/>
              </a:rPr>
              <a:t>Possible GMAT exemption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srgbClr val="151D37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5C7A7A9-F426-4DF8-9B51-A595717AC10E}"/>
              </a:ext>
            </a:extLst>
          </p:cNvPr>
          <p:cNvSpPr txBox="1">
            <a:spLocks/>
          </p:cNvSpPr>
          <p:nvPr/>
        </p:nvSpPr>
        <p:spPr>
          <a:xfrm>
            <a:off x="838200" y="16224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628650" algn="l"/>
              </a:tabLst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C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NVAO-accredited  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C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relevant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C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programmes: no GMAT required;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628650" algn="l"/>
              </a:tabLst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C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Other Dutch/Flemish programmes: either GMAT or 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C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proof of academic capabilities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C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628650" algn="l"/>
              </a:tabLst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C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AACSB / EQUIS:  extended file = file + 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C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proof of academic capabilities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C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628650" algn="l"/>
              </a:tabLst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C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BSc students who followed and passed four specific SBE courses, list available via SBE Admissions : no GMAT required;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ijl: rechts 3">
            <a:extLst>
              <a:ext uri="{FF2B5EF4-FFF2-40B4-BE49-F238E27FC236}">
                <a16:creationId xmlns:a16="http://schemas.microsoft.com/office/drawing/2014/main" id="{1ED81664-58DC-4513-8C84-043AF29C5B0E}"/>
              </a:ext>
            </a:extLst>
          </p:cNvPr>
          <p:cNvSpPr/>
          <p:nvPr/>
        </p:nvSpPr>
        <p:spPr>
          <a:xfrm>
            <a:off x="1929019" y="4233201"/>
            <a:ext cx="8333961" cy="1948070"/>
          </a:xfrm>
          <a:prstGeom prst="rightArrow">
            <a:avLst>
              <a:gd name="adj1" fmla="val 75381"/>
              <a:gd name="adj2" fmla="val 62391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GB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GMAT-exemption: your file will be presented to the Board of Admission they will assess whether you can start the programme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12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359484-9E15-4DD7-BAAC-8224BB1CF76A}"/>
              </a:ext>
            </a:extLst>
          </p:cNvPr>
          <p:cNvSpPr txBox="1">
            <a:spLocks/>
          </p:cNvSpPr>
          <p:nvPr/>
        </p:nvSpPr>
        <p:spPr>
          <a:xfrm>
            <a:off x="838200" y="246612"/>
            <a:ext cx="8115300" cy="169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200" b="1" dirty="0" smtClean="0">
                <a:solidFill>
                  <a:srgbClr val="151D37"/>
                </a:solidFill>
                <a:latin typeface="Calibri"/>
              </a:rPr>
              <a:t>Proof of academic capabilities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srgbClr val="151D37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5C4F0E5-A59F-4509-9459-40563AB22E6D}"/>
              </a:ext>
            </a:extLst>
          </p:cNvPr>
          <p:cNvSpPr txBox="1">
            <a:spLocks/>
          </p:cNvSpPr>
          <p:nvPr/>
        </p:nvSpPr>
        <p:spPr>
          <a:xfrm>
            <a:off x="838200" y="1547328"/>
            <a:ext cx="11036300" cy="43200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Quantitative skills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Basic mathematical and statistical skills;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Ability to reason quantitatively and solve quantitative problems.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Verbal skills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Ability to read and comprehend written material;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Reason and evaluate arguments;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Use of correct standard written English.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Analytical writing skills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sysClr val="windowText" lastClr="000000"/>
                </a:solidFill>
                <a:latin typeface="Calibri" panose="020F0502020204030204"/>
              </a:rPr>
              <a:t>A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bility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explore the complexities of an issue or opinion;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sysClr val="windowText" lastClr="000000"/>
                </a:solidFill>
                <a:latin typeface="Calibri" panose="020F0502020204030204"/>
              </a:rPr>
              <a:t>A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bility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formulate an appropriate and constructive critique of a specific conclusion based on a specific line of thinking.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01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FC359484-9E15-4DD7-BAAC-8224BB1CF76A}"/>
              </a:ext>
            </a:extLst>
          </p:cNvPr>
          <p:cNvSpPr txBox="1">
            <a:spLocks/>
          </p:cNvSpPr>
          <p:nvPr/>
        </p:nvSpPr>
        <p:spPr>
          <a:xfrm>
            <a:off x="927100" y="497956"/>
            <a:ext cx="8186157" cy="169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51D3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Proof of academic</a:t>
            </a:r>
            <a:r>
              <a:rPr kumimoji="0" lang="en-US" sz="4200" b="1" i="0" u="none" strike="noStrike" kern="1200" cap="none" spc="0" normalizeH="0" noProof="0" dirty="0" smtClean="0">
                <a:ln>
                  <a:noFill/>
                </a:ln>
                <a:solidFill>
                  <a:srgbClr val="151D3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capabilities: Examples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srgbClr val="151D3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E5C4F0E5-A59F-4509-9459-40563AB22E6D}"/>
              </a:ext>
            </a:extLst>
          </p:cNvPr>
          <p:cNvSpPr txBox="1">
            <a:spLocks/>
          </p:cNvSpPr>
          <p:nvPr/>
        </p:nvSpPr>
        <p:spPr>
          <a:xfrm>
            <a:off x="838200" y="2190750"/>
            <a:ext cx="10515600" cy="45552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Mandatory: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List of courses in a relevant field;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Pre-master’s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programmes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at other institutions;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 reports;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Assignments;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Bachelor’s thesis;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Reports made during your professional career;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GMAT or GRE score…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462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636C7C7A-8ACD-4D79-9EBF-8EBF3586A2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57" b="6273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black"/>
              </a:buClr>
              <a:buSzPct val="100000"/>
              <a:buFont typeface="Arial"/>
              <a:buNone/>
              <a:tabLst/>
              <a:defRPr/>
            </a:pPr>
            <a:endParaRPr kumimoji="0" lang="en-US" sz="1600" b="0" i="0" u="none" strike="noStrike" kern="1200" cap="all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CC552D0-F248-4C64-8799-571B43139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151D37"/>
                </a:solidFill>
                <a:latin typeface="+mn-lt"/>
              </a:rPr>
              <a:t>GMAT Preparation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7AA0ECB-493C-4991-BEC9-308E2E4184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2"/>
            <a:ext cx="4593021" cy="3231703"/>
          </a:xfrm>
        </p:spPr>
        <p:txBody>
          <a:bodyPr anchor="ctr">
            <a:normAutofit/>
          </a:bodyPr>
          <a:lstStyle/>
          <a:p>
            <a:pPr>
              <a:tabLst>
                <a:tab pos="542925" algn="l"/>
                <a:tab pos="714375" algn="l"/>
                <a:tab pos="4752975" algn="l"/>
                <a:tab pos="5648325" algn="l"/>
              </a:tabLst>
            </a:pPr>
            <a:r>
              <a:rPr lang="en-US" sz="2000" dirty="0"/>
              <a:t>Study suggestions and free online testing material </a:t>
            </a:r>
            <a:br>
              <a:rPr lang="en-US" sz="2000" dirty="0"/>
            </a:br>
            <a:r>
              <a:rPr lang="en-US" sz="2000" dirty="0"/>
              <a:t>from GMAC. More information via www.mba.com</a:t>
            </a:r>
          </a:p>
          <a:p>
            <a:pPr>
              <a:tabLst>
                <a:tab pos="542925" algn="l"/>
                <a:tab pos="714375" algn="l"/>
                <a:tab pos="4752975" algn="l"/>
                <a:tab pos="5648325" algn="l"/>
              </a:tabLst>
            </a:pPr>
            <a:r>
              <a:rPr lang="en-US" sz="2000" dirty="0"/>
              <a:t>Discount of 10% (whe</a:t>
            </a:r>
            <a:r>
              <a:rPr lang="en-US" sz="2000" dirty="0">
                <a:ea typeface="Verdana" panose="020B0604030504040204" pitchFamily="34" charset="0"/>
                <a:cs typeface="Verdana" panose="020B0604030504040204" pitchFamily="34" charset="0"/>
              </a:rPr>
              <a:t>n mentioning code: </a:t>
            </a:r>
            <a:r>
              <a:rPr lang="en-GB" sz="2000" dirty="0" smtClean="0">
                <a:ea typeface="Verdana" panose="020B0604030504040204" pitchFamily="34" charset="0"/>
                <a:cs typeface="Verdana" panose="020B0604030504040204" pitchFamily="34" charset="0"/>
              </a:rPr>
              <a:t>UMGMAT2019</a:t>
            </a:r>
            <a:r>
              <a:rPr lang="nl-NL" sz="2000" dirty="0" smtClean="0"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  <a:r>
              <a:rPr lang="en-US" sz="2000" dirty="0"/>
              <a:t>on GMAT preparation courses provided by The Mindful GMAT Foundation. More information via www.mindfulgmat.org</a:t>
            </a:r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68395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FB2E48-8280-40E7-930C-5314BD7D6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151D37"/>
                </a:solidFill>
                <a:latin typeface="+mn-lt"/>
              </a:rPr>
              <a:t>Ready-Set-Go!</a:t>
            </a:r>
            <a:endParaRPr lang="en-US" b="1" dirty="0">
              <a:solidFill>
                <a:srgbClr val="151D37"/>
              </a:solidFill>
              <a:latin typeface="+mn-lt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39127D4-6D0E-4615-8D19-222FD6B2E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29" y="2130287"/>
            <a:ext cx="3651466" cy="3785419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GB" sz="2400" dirty="0">
                <a:solidFill>
                  <a:srgbClr val="001C3D"/>
                </a:solidFill>
              </a:rPr>
              <a:t>September: all </a:t>
            </a:r>
            <a:r>
              <a:rPr lang="en-GB" sz="2400" dirty="0" smtClean="0">
                <a:solidFill>
                  <a:srgbClr val="001C3D"/>
                </a:solidFill>
              </a:rPr>
              <a:t>Master’s </a:t>
            </a:r>
            <a:r>
              <a:rPr lang="en-GB" sz="2400" dirty="0">
                <a:solidFill>
                  <a:srgbClr val="001C3D"/>
                </a:solidFill>
              </a:rPr>
              <a:t>programmes</a:t>
            </a:r>
          </a:p>
          <a:p>
            <a:pPr marL="0" indent="0">
              <a:lnSpc>
                <a:spcPct val="80000"/>
              </a:lnSpc>
              <a:buFont typeface="Arial"/>
              <a:buNone/>
            </a:pPr>
            <a:endParaRPr lang="en-GB" sz="2400" dirty="0">
              <a:solidFill>
                <a:srgbClr val="001C3D"/>
              </a:solidFill>
            </a:endParaRPr>
          </a:p>
          <a:p>
            <a:pPr>
              <a:lnSpc>
                <a:spcPct val="80000"/>
              </a:lnSpc>
            </a:pPr>
            <a:r>
              <a:rPr lang="en-GB" sz="2400" dirty="0">
                <a:solidFill>
                  <a:srgbClr val="001C3D"/>
                </a:solidFill>
              </a:rPr>
              <a:t>February:</a:t>
            </a:r>
          </a:p>
          <a:p>
            <a:pPr lvl="1">
              <a:lnSpc>
                <a:spcPct val="80000"/>
              </a:lnSpc>
            </a:pPr>
            <a:r>
              <a:rPr lang="en-GB" dirty="0">
                <a:solidFill>
                  <a:srgbClr val="001C3D"/>
                </a:solidFill>
              </a:rPr>
              <a:t>MSc International Business</a:t>
            </a:r>
          </a:p>
          <a:p>
            <a:pPr lvl="1">
              <a:lnSpc>
                <a:spcPct val="80000"/>
              </a:lnSpc>
            </a:pPr>
            <a:r>
              <a:rPr lang="en-GB" dirty="0">
                <a:solidFill>
                  <a:srgbClr val="001C3D"/>
                </a:solidFill>
              </a:rPr>
              <a:t>MSc Financial Economics</a:t>
            </a:r>
          </a:p>
          <a:p>
            <a:pPr lvl="1">
              <a:lnSpc>
                <a:spcPct val="80000"/>
              </a:lnSpc>
            </a:pPr>
            <a:r>
              <a:rPr lang="en-GB" dirty="0">
                <a:solidFill>
                  <a:srgbClr val="001C3D"/>
                </a:solidFill>
              </a:rPr>
              <a:t>MSc Fiscal </a:t>
            </a:r>
            <a:r>
              <a:rPr lang="en-GB" dirty="0" smtClean="0">
                <a:solidFill>
                  <a:srgbClr val="001C3D"/>
                </a:solidFill>
              </a:rPr>
              <a:t>Economics</a:t>
            </a:r>
          </a:p>
          <a:p>
            <a:pPr lvl="1">
              <a:lnSpc>
                <a:spcPct val="80000"/>
              </a:lnSpc>
            </a:pPr>
            <a:r>
              <a:rPr lang="en-GB" dirty="0" smtClean="0">
                <a:solidFill>
                  <a:srgbClr val="001C3D"/>
                </a:solidFill>
              </a:rPr>
              <a:t>Pre-Master’s programmes</a:t>
            </a:r>
            <a:endParaRPr lang="en-GB" dirty="0">
              <a:solidFill>
                <a:srgbClr val="001C3D"/>
              </a:solidFill>
            </a:endParaRPr>
          </a:p>
          <a:p>
            <a:endParaRPr lang="en-US" sz="1800" dirty="0"/>
          </a:p>
        </p:txBody>
      </p:sp>
      <p:pic>
        <p:nvPicPr>
          <p:cNvPr id="8" name="Tijdelijke aanduiding voor inhoud 4">
            <a:extLst>
              <a:ext uri="{FF2B5EF4-FFF2-40B4-BE49-F238E27FC236}">
                <a16:creationId xmlns:a16="http://schemas.microsoft.com/office/drawing/2014/main" id="{6F6E4E0B-29E8-4DD6-81F3-1C4AA3C178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0" r="10114" b="-1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07612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ep 12">
            <a:extLst>
              <a:ext uri="{FF2B5EF4-FFF2-40B4-BE49-F238E27FC236}">
                <a16:creationId xmlns:a16="http://schemas.microsoft.com/office/drawing/2014/main" id="{886AAB3D-2F0D-4ACE-AC54-F807A9D79437}"/>
              </a:ext>
            </a:extLst>
          </p:cNvPr>
          <p:cNvGrpSpPr/>
          <p:nvPr/>
        </p:nvGrpSpPr>
        <p:grpSpPr>
          <a:xfrm>
            <a:off x="1054053" y="1601235"/>
            <a:ext cx="9908808" cy="4465804"/>
            <a:chOff x="928662" y="1328708"/>
            <a:chExt cx="7267610" cy="4086241"/>
          </a:xfrm>
        </p:grpSpPr>
        <p:sp>
          <p:nvSpPr>
            <p:cNvPr id="4" name="Rectangle 22">
              <a:extLst>
                <a:ext uri="{FF2B5EF4-FFF2-40B4-BE49-F238E27FC236}">
                  <a16:creationId xmlns:a16="http://schemas.microsoft.com/office/drawing/2014/main" id="{596958AB-78F4-466B-A05E-08A5FF9E96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8662" y="1685898"/>
              <a:ext cx="2590800" cy="18002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1C3D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151D37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Non-EU applicants</a:t>
              </a:r>
            </a:p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A2DB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5" name="Rectangle 23">
              <a:extLst>
                <a:ext uri="{FF2B5EF4-FFF2-40B4-BE49-F238E27FC236}">
                  <a16:creationId xmlns:a16="http://schemas.microsoft.com/office/drawing/2014/main" id="{AEC54A3E-6538-45BC-BD6E-0E69391F5B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8662" y="1328708"/>
              <a:ext cx="2590800" cy="26035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90000" tIns="46800" rIns="90000" bIns="46800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6" name="Rectangle 24">
              <a:extLst>
                <a:ext uri="{FF2B5EF4-FFF2-40B4-BE49-F238E27FC236}">
                  <a16:creationId xmlns:a16="http://schemas.microsoft.com/office/drawing/2014/main" id="{DAB0141E-4EF1-4A1B-99BF-37119CC5A7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3306" y="1328708"/>
              <a:ext cx="2195512" cy="26035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90000" tIns="46800" rIns="90000" bIns="46800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September</a:t>
              </a:r>
            </a:p>
          </p:txBody>
        </p:sp>
        <p:sp>
          <p:nvSpPr>
            <p:cNvPr id="7" name="Rectangle 25">
              <a:extLst>
                <a:ext uri="{FF2B5EF4-FFF2-40B4-BE49-F238E27FC236}">
                  <a16:creationId xmlns:a16="http://schemas.microsoft.com/office/drawing/2014/main" id="{FA32CF92-E32E-4531-9A0E-8BA30A1CF5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0760" y="1685898"/>
              <a:ext cx="2195512" cy="18002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1C3D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90000" tIns="46800" rIns="90000" bIns="46800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1C3D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1 November</a:t>
              </a:r>
            </a:p>
          </p:txBody>
        </p:sp>
        <p:sp>
          <p:nvSpPr>
            <p:cNvPr id="8" name="Rectangle 26">
              <a:extLst>
                <a:ext uri="{FF2B5EF4-FFF2-40B4-BE49-F238E27FC236}">
                  <a16:creationId xmlns:a16="http://schemas.microsoft.com/office/drawing/2014/main" id="{4C8842D5-B6AC-4D59-8488-118A06B9FC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3306" y="1685898"/>
              <a:ext cx="2195512" cy="18002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1C3D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90000" tIns="46800" rIns="90000" bIns="46800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1C3D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1 May</a:t>
              </a:r>
            </a:p>
          </p:txBody>
        </p:sp>
        <p:sp>
          <p:nvSpPr>
            <p:cNvPr id="9" name="Rectangle 28">
              <a:extLst>
                <a:ext uri="{FF2B5EF4-FFF2-40B4-BE49-F238E27FC236}">
                  <a16:creationId xmlns:a16="http://schemas.microsoft.com/office/drawing/2014/main" id="{4B0790CD-BC22-46D1-8550-84A9FBE99C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3306" y="3614724"/>
              <a:ext cx="2195512" cy="18002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1C3D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90000" tIns="46800" rIns="90000" bIns="46800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1C3D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1 June</a:t>
              </a:r>
            </a:p>
          </p:txBody>
        </p:sp>
        <p:sp>
          <p:nvSpPr>
            <p:cNvPr id="10" name="Rectangle 29">
              <a:extLst>
                <a:ext uri="{FF2B5EF4-FFF2-40B4-BE49-F238E27FC236}">
                  <a16:creationId xmlns:a16="http://schemas.microsoft.com/office/drawing/2014/main" id="{3464C76B-B24F-4652-8665-1949CAFB86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0760" y="3614724"/>
              <a:ext cx="2195512" cy="18002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1C3D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90000" tIns="46800" rIns="90000" bIns="46800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1C3D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15 December</a:t>
              </a:r>
            </a:p>
          </p:txBody>
        </p:sp>
        <p:sp>
          <p:nvSpPr>
            <p:cNvPr id="11" name="Rectangle 30">
              <a:extLst>
                <a:ext uri="{FF2B5EF4-FFF2-40B4-BE49-F238E27FC236}">
                  <a16:creationId xmlns:a16="http://schemas.microsoft.com/office/drawing/2014/main" id="{BB878757-950B-4936-A335-D70E33D86C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0760" y="1328708"/>
              <a:ext cx="2195512" cy="26035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90000" tIns="46800" rIns="90000" bIns="46800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February</a:t>
              </a:r>
            </a:p>
          </p:txBody>
        </p:sp>
        <p:sp>
          <p:nvSpPr>
            <p:cNvPr id="12" name="Rectangle 31">
              <a:extLst>
                <a:ext uri="{FF2B5EF4-FFF2-40B4-BE49-F238E27FC236}">
                  <a16:creationId xmlns:a16="http://schemas.microsoft.com/office/drawing/2014/main" id="{FC91850A-5AE1-4EE6-A6D1-A802B0A613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8662" y="3614724"/>
              <a:ext cx="2590800" cy="18002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1C3D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266700" algn="l"/>
                </a:tabLst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151D37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EU applicants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266700" algn="l"/>
                </a:tabLst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151D37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Non-EU applicants with Dutch residence permit</a:t>
              </a:r>
            </a:p>
          </p:txBody>
        </p:sp>
      </p:grpSp>
      <p:sp>
        <p:nvSpPr>
          <p:cNvPr id="14" name="Titel 1">
            <a:extLst>
              <a:ext uri="{FF2B5EF4-FFF2-40B4-BE49-F238E27FC236}">
                <a16:creationId xmlns:a16="http://schemas.microsoft.com/office/drawing/2014/main" id="{FC359484-9E15-4DD7-BAAC-8224BB1CF76A}"/>
              </a:ext>
            </a:extLst>
          </p:cNvPr>
          <p:cNvSpPr txBox="1">
            <a:spLocks/>
          </p:cNvSpPr>
          <p:nvPr/>
        </p:nvSpPr>
        <p:spPr>
          <a:xfrm>
            <a:off x="838200" y="246612"/>
            <a:ext cx="8115300" cy="169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200" b="1" dirty="0" smtClean="0">
                <a:solidFill>
                  <a:srgbClr val="151D37"/>
                </a:solidFill>
                <a:latin typeface="Calibri"/>
              </a:rPr>
              <a:t>Application Deadlines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srgbClr val="151D37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407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8D5397-659C-4E70-821B-D9D95B72A00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338888" y="2349620"/>
            <a:ext cx="5434012" cy="4011613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www.maastrichtuniversity.nl/education/master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Contact us: </a:t>
            </a:r>
            <a:r>
              <a:rPr lang="en-US" sz="2400" dirty="0"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masteradmissions-sbe@maastrichtuniversity.nl</a:t>
            </a:r>
            <a:endParaRPr lang="en-US" sz="2400" dirty="0"/>
          </a:p>
          <a:p>
            <a:endParaRPr lang="en-US" sz="2400" dirty="0"/>
          </a:p>
          <a:p>
            <a:pPr>
              <a:lnSpc>
                <a:spcPct val="80000"/>
              </a:lnSpc>
              <a:spcBef>
                <a:spcPts val="600"/>
              </a:spcBef>
              <a:tabLst>
                <a:tab pos="628650" algn="l"/>
              </a:tabLst>
            </a:pPr>
            <a:r>
              <a:rPr lang="en-US" sz="2400" dirty="0"/>
              <a:t>General questions about registration, payment, etc.: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Tx/>
              <a:buNone/>
              <a:tabLst>
                <a:tab pos="628650" algn="l"/>
              </a:tabLst>
            </a:pPr>
            <a:r>
              <a:rPr lang="en-US" sz="2400" dirty="0"/>
              <a:t>	</a:t>
            </a:r>
            <a:r>
              <a:rPr lang="en-US" sz="2400" dirty="0"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study@maastrichtuniversity.nl</a:t>
            </a:r>
            <a:r>
              <a:rPr lang="en-US" sz="2400" dirty="0"/>
              <a:t>  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Tx/>
              <a:buNone/>
              <a:tabLst>
                <a:tab pos="628650" algn="l"/>
              </a:tabLst>
            </a:pPr>
            <a:r>
              <a:rPr lang="en-US" sz="2400" dirty="0"/>
              <a:t>	or call: 0031-3885388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Tx/>
              <a:buNone/>
              <a:tabLst>
                <a:tab pos="628650" algn="l"/>
              </a:tabLst>
            </a:pPr>
            <a:endParaRPr lang="en-US" sz="2400" dirty="0"/>
          </a:p>
          <a:p>
            <a:pPr>
              <a:lnSpc>
                <a:spcPct val="80000"/>
              </a:lnSpc>
              <a:spcBef>
                <a:spcPts val="600"/>
              </a:spcBef>
              <a:tabLst>
                <a:tab pos="628650" algn="l"/>
              </a:tabLst>
            </a:pPr>
            <a:r>
              <a:rPr lang="en-US" sz="2400" u="sng" dirty="0"/>
              <a:t>About grants and scholarships: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Arial"/>
              <a:buNone/>
              <a:tabLst>
                <a:tab pos="628650" algn="l"/>
              </a:tabLst>
            </a:pPr>
            <a:r>
              <a:rPr lang="en-US" sz="2400" dirty="0"/>
              <a:t>	</a:t>
            </a:r>
            <a:r>
              <a:rPr lang="en-US" sz="2400" dirty="0"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www.maastrichtuniversity.nl/support/your-studies-begin/um-scholarships</a:t>
            </a:r>
            <a:endParaRPr lang="en-US" sz="2400" dirty="0"/>
          </a:p>
          <a:p>
            <a:pPr>
              <a:lnSpc>
                <a:spcPct val="80000"/>
              </a:lnSpc>
              <a:spcBef>
                <a:spcPts val="600"/>
              </a:spcBef>
              <a:buFont typeface="Arial"/>
              <a:buNone/>
              <a:tabLst>
                <a:tab pos="628650" algn="l"/>
              </a:tabLst>
            </a:pPr>
            <a:endParaRPr lang="en-US" sz="1800" dirty="0">
              <a:solidFill>
                <a:srgbClr val="00A2DB"/>
              </a:solidFill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FontTx/>
              <a:buNone/>
              <a:tabLst>
                <a:tab pos="628650" algn="l"/>
              </a:tabLst>
            </a:pPr>
            <a:r>
              <a:rPr lang="en-US" sz="1800" dirty="0"/>
              <a:t>	</a:t>
            </a:r>
          </a:p>
          <a:p>
            <a:endParaRPr lang="en-US" sz="2400" dirty="0"/>
          </a:p>
          <a:p>
            <a:pPr>
              <a:buNone/>
              <a:tabLst>
                <a:tab pos="628650" algn="l"/>
              </a:tabLst>
            </a:pPr>
            <a:endParaRPr lang="en-US" sz="20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L-vorm 4">
            <a:extLst>
              <a:ext uri="{FF2B5EF4-FFF2-40B4-BE49-F238E27FC236}">
                <a16:creationId xmlns:a16="http://schemas.microsoft.com/office/drawing/2014/main" id="{A3E3B3B9-F2C8-4635-B561-C618BA36A1F2}"/>
              </a:ext>
            </a:extLst>
          </p:cNvPr>
          <p:cNvSpPr/>
          <p:nvPr/>
        </p:nvSpPr>
        <p:spPr>
          <a:xfrm rot="5400000">
            <a:off x="298212" y="1577579"/>
            <a:ext cx="4408488" cy="3275668"/>
          </a:xfrm>
          <a:prstGeom prst="corner">
            <a:avLst>
              <a:gd name="adj1" fmla="val 12376"/>
              <a:gd name="adj2" fmla="val 11769"/>
            </a:avLst>
          </a:prstGeom>
          <a:solidFill>
            <a:srgbClr val="9FD7E4"/>
          </a:solidFill>
          <a:ln>
            <a:solidFill>
              <a:srgbClr val="9FD7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L-vorm 7">
            <a:extLst>
              <a:ext uri="{FF2B5EF4-FFF2-40B4-BE49-F238E27FC236}">
                <a16:creationId xmlns:a16="http://schemas.microsoft.com/office/drawing/2014/main" id="{09A8C80C-FF38-429F-BAB3-09C881DC0E29}"/>
              </a:ext>
            </a:extLst>
          </p:cNvPr>
          <p:cNvSpPr/>
          <p:nvPr/>
        </p:nvSpPr>
        <p:spPr>
          <a:xfrm rot="16200000">
            <a:off x="1632519" y="2243819"/>
            <a:ext cx="4408488" cy="3275668"/>
          </a:xfrm>
          <a:prstGeom prst="corner">
            <a:avLst>
              <a:gd name="adj1" fmla="val 12376"/>
              <a:gd name="adj2" fmla="val 11769"/>
            </a:avLst>
          </a:prstGeom>
          <a:solidFill>
            <a:srgbClr val="9FD7E4"/>
          </a:solidFill>
          <a:ln>
            <a:solidFill>
              <a:srgbClr val="9FD7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Kader 5">
            <a:extLst>
              <a:ext uri="{FF2B5EF4-FFF2-40B4-BE49-F238E27FC236}">
                <a16:creationId xmlns:a16="http://schemas.microsoft.com/office/drawing/2014/main" id="{23F8B6A0-824D-4103-B8B9-80F4FF5F2785}"/>
              </a:ext>
            </a:extLst>
          </p:cNvPr>
          <p:cNvSpPr/>
          <p:nvPr/>
        </p:nvSpPr>
        <p:spPr>
          <a:xfrm>
            <a:off x="1742075" y="3384946"/>
            <a:ext cx="2741441" cy="1037967"/>
          </a:xfrm>
          <a:prstGeom prst="frame">
            <a:avLst>
              <a:gd name="adj1" fmla="val 11542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Image result for additional informati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527" y="2082920"/>
            <a:ext cx="3184166" cy="2954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FC359484-9E15-4DD7-BAAC-8224BB1CF76A}"/>
              </a:ext>
            </a:extLst>
          </p:cNvPr>
          <p:cNvSpPr txBox="1">
            <a:spLocks/>
          </p:cNvSpPr>
          <p:nvPr/>
        </p:nvSpPr>
        <p:spPr>
          <a:xfrm>
            <a:off x="6248626" y="1011169"/>
            <a:ext cx="5105400" cy="169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200" b="1" noProof="0" dirty="0" smtClean="0">
                <a:solidFill>
                  <a:srgbClr val="151D37"/>
                </a:solidFill>
                <a:latin typeface="Calibri"/>
              </a:rPr>
              <a:t>Additional Questions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srgbClr val="151D37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77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el 2">
            <a:extLst>
              <a:ext uri="{FF2B5EF4-FFF2-40B4-BE49-F238E27FC236}">
                <a16:creationId xmlns:a16="http://schemas.microsoft.com/office/drawing/2014/main" id="{7A612449-D88D-40E6-A327-E10504842B3C}"/>
              </a:ext>
            </a:extLst>
          </p:cNvPr>
          <p:cNvSpPr txBox="1">
            <a:spLocks/>
          </p:cNvSpPr>
          <p:nvPr/>
        </p:nvSpPr>
        <p:spPr>
          <a:xfrm>
            <a:off x="2936218" y="2595218"/>
            <a:ext cx="6535773" cy="23548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700" i="1" dirty="0">
                <a:solidFill>
                  <a:srgbClr val="151D37"/>
                </a:solidFill>
                <a:latin typeface="Calibri" panose="020F0502020204030204"/>
                <a:ea typeface="MS PGothic" charset="0"/>
              </a:rPr>
              <a:t>Questions?</a:t>
            </a:r>
          </a:p>
          <a:p>
            <a:endParaRPr lang="en-US" sz="6200" i="1" dirty="0">
              <a:solidFill>
                <a:prstClr val="white"/>
              </a:solidFill>
              <a:latin typeface="Calibri" panose="020F0502020204030204"/>
              <a:ea typeface="MS PGothic" charset="0"/>
            </a:endParaRPr>
          </a:p>
          <a:p>
            <a:endParaRPr lang="en-GB" sz="6200" i="1" dirty="0">
              <a:solidFill>
                <a:prstClr val="white"/>
              </a:solidFill>
              <a:latin typeface="Calibri" panose="020F0502020204030204"/>
            </a:endParaRPr>
          </a:p>
          <a:p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8932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www.maastrichtuniversity.nl/sites/default/files/styles/text_with_image_mobile_portrait/public/profile/sej.franssen/sej.franssen_Profielfoto.jpg?itok=sNFh-PFt&amp;timestamp=1550520001">
            <a:extLst>
              <a:ext uri="{FF2B5EF4-FFF2-40B4-BE49-F238E27FC236}">
                <a16:creationId xmlns:a16="http://schemas.microsoft.com/office/drawing/2014/main" id="{25D305D1-4C6F-448B-A273-6ECA256C1A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40501"/>
          <a:stretch/>
        </p:blipFill>
        <p:spPr bwMode="auto">
          <a:xfrm>
            <a:off x="1387615" y="1924051"/>
            <a:ext cx="3977001" cy="3977004"/>
          </a:xfrm>
          <a:custGeom>
            <a:avLst/>
            <a:gdLst>
              <a:gd name="connsiteX0" fmla="*/ 2313823 w 4627646"/>
              <a:gd name="connsiteY0" fmla="*/ 0 h 4627648"/>
              <a:gd name="connsiteX1" fmla="*/ 4627646 w 4627646"/>
              <a:gd name="connsiteY1" fmla="*/ 2313824 h 4627648"/>
              <a:gd name="connsiteX2" fmla="*/ 2313823 w 4627646"/>
              <a:gd name="connsiteY2" fmla="*/ 4627648 h 4627648"/>
              <a:gd name="connsiteX3" fmla="*/ 0 w 4627646"/>
              <a:gd name="connsiteY3" fmla="*/ 2313824 h 4627648"/>
              <a:gd name="connsiteX4" fmla="*/ 2313823 w 4627646"/>
              <a:gd name="connsiteY4" fmla="*/ 0 h 4627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Image result for laurens jan gerrits maastricht university">
            <a:extLst>
              <a:ext uri="{FF2B5EF4-FFF2-40B4-BE49-F238E27FC236}">
                <a16:creationId xmlns:a16="http://schemas.microsoft.com/office/drawing/2014/main" id="{7A012142-BE97-48DA-B7FB-7DBCE1F176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"/>
          <a:stretch/>
        </p:blipFill>
        <p:spPr bwMode="auto">
          <a:xfrm>
            <a:off x="6653455" y="1924051"/>
            <a:ext cx="3977001" cy="3977004"/>
          </a:xfrm>
          <a:custGeom>
            <a:avLst/>
            <a:gdLst>
              <a:gd name="connsiteX0" fmla="*/ 2313823 w 4627646"/>
              <a:gd name="connsiteY0" fmla="*/ 0 h 4627648"/>
              <a:gd name="connsiteX1" fmla="*/ 4627646 w 4627646"/>
              <a:gd name="connsiteY1" fmla="*/ 2313824 h 4627648"/>
              <a:gd name="connsiteX2" fmla="*/ 2313823 w 4627646"/>
              <a:gd name="connsiteY2" fmla="*/ 4627648 h 4627648"/>
              <a:gd name="connsiteX3" fmla="*/ 0 w 4627646"/>
              <a:gd name="connsiteY3" fmla="*/ 2313824 h 4627648"/>
              <a:gd name="connsiteX4" fmla="*/ 2313823 w 4627646"/>
              <a:gd name="connsiteY4" fmla="*/ 0 h 4627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FC359484-9E15-4DD7-BAAC-8224BB1CF76A}"/>
              </a:ext>
            </a:extLst>
          </p:cNvPr>
          <p:cNvSpPr txBox="1">
            <a:spLocks/>
          </p:cNvSpPr>
          <p:nvPr/>
        </p:nvSpPr>
        <p:spPr>
          <a:xfrm>
            <a:off x="3535943" y="231256"/>
            <a:ext cx="5120114" cy="169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151D3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Today’s </a:t>
            </a:r>
            <a:r>
              <a:rPr lang="en-US" sz="4200" b="1" noProof="0" dirty="0" smtClean="0">
                <a:solidFill>
                  <a:srgbClr val="151D37"/>
                </a:solidFill>
                <a:latin typeface="Calibri"/>
              </a:rPr>
              <a:t>Team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srgbClr val="151D37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903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C0C2BE-BA81-4917-9DA8-A0BC373F8C4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90466" y="113514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200" dirty="0">
                <a:cs typeface="Calibri" panose="020F0502020204030204" pitchFamily="34" charset="0"/>
              </a:rPr>
              <a:t>Today’s Agenda</a:t>
            </a:r>
          </a:p>
        </p:txBody>
      </p:sp>
      <p:graphicFrame>
        <p:nvGraphicFramePr>
          <p:cNvPr id="4" name="Tijdelijke aanduiding voor inhoud 2">
            <a:extLst>
              <a:ext uri="{FF2B5EF4-FFF2-40B4-BE49-F238E27FC236}">
                <a16:creationId xmlns:a16="http://schemas.microsoft.com/office/drawing/2014/main" id="{358D7BDF-39DA-4D36-A6DD-E64E5EE67E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8538226"/>
              </p:ext>
            </p:extLst>
          </p:nvPr>
        </p:nvGraphicFramePr>
        <p:xfrm>
          <a:off x="838200" y="1797926"/>
          <a:ext cx="10515600" cy="4154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05688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4DB92ED-C45B-4C3F-8C8E-7C639F6517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D91097-17DA-47EB-B2DB-4D62388B10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7FE078-ED67-401B-90FF-F14D62CE06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925DEC-131B-426B-94F8-9FABE03960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92E1B02-A54B-4752-B018-DF6C4C16EA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E5A95C2-2127-4002-B6C4-14816804AB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06EAE72-B08E-4DF8-BCD5-30043CF1C1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E51C36-3B38-4BCE-AC00-32EFCBD676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2C42FFF-3FA2-4A09-8EAB-3A84EA1406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B83546B-2DFA-4645-806A-558C55064B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BBE568A-6C1A-43DF-9945-6C8ECB8FEE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445152-7166-4D33-9376-E2EA570E26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lvl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0BA7921E-0D51-40D5-91A3-48AADCEC84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050107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Image result for studielink logo">
            <a:extLst>
              <a:ext uri="{FF2B5EF4-FFF2-40B4-BE49-F238E27FC236}">
                <a16:creationId xmlns:a16="http://schemas.microsoft.com/office/drawing/2014/main" id="{B2F2FB12-C774-4F0A-8699-2DE67F52FA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0" t="11334" r="16769" b="29445"/>
          <a:stretch/>
        </p:blipFill>
        <p:spPr bwMode="auto">
          <a:xfrm>
            <a:off x="1369459" y="2032869"/>
            <a:ext cx="2332234" cy="1037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my UM logo portal">
            <a:extLst>
              <a:ext uri="{FF2B5EF4-FFF2-40B4-BE49-F238E27FC236}">
                <a16:creationId xmlns:a16="http://schemas.microsoft.com/office/drawing/2014/main" id="{5F4736B9-B909-43E5-A179-9E1C9413AD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7" t="19492" r="3745" b="25156"/>
          <a:stretch/>
        </p:blipFill>
        <p:spPr bwMode="auto">
          <a:xfrm>
            <a:off x="4232952" y="2551667"/>
            <a:ext cx="2958958" cy="447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FC359484-9E15-4DD7-BAAC-8224BB1CF76A}"/>
              </a:ext>
            </a:extLst>
          </p:cNvPr>
          <p:cNvSpPr txBox="1">
            <a:spLocks/>
          </p:cNvSpPr>
          <p:nvPr/>
        </p:nvSpPr>
        <p:spPr>
          <a:xfrm>
            <a:off x="3535943" y="858873"/>
            <a:ext cx="5120114" cy="169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51D3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Getting Started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srgbClr val="151D3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7887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A6C9F25-23F6-4261-BB36-E3DB4BB03B56}"/>
              </a:ext>
            </a:extLst>
          </p:cNvPr>
          <p:cNvSpPr txBox="1">
            <a:spLocks/>
          </p:cNvSpPr>
          <p:nvPr/>
        </p:nvSpPr>
        <p:spPr>
          <a:xfrm>
            <a:off x="927100" y="136683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HBO + academic minor </a:t>
            </a:r>
            <a:r>
              <a:rPr kumimoji="0" lang="en-US" b="0" i="1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Zuyd</a:t>
            </a:r>
            <a:r>
              <a:rPr kumimoji="0" lang="en-US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/ICT </a:t>
            </a:r>
            <a:r>
              <a:rPr kumimoji="0" lang="en-US" b="0" i="1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programme</a:t>
            </a:r>
            <a:r>
              <a:rPr kumimoji="0" lang="en-US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/SBM NHTV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b="0" i="1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628650" algn="l"/>
              </a:tabLst>
              <a:defRPr/>
            </a:pP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C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Bachelor’s degree and/or transcripts (incl. GPA).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rgbClr val="001C3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628650" algn="l"/>
              </a:tabLst>
              <a:defRPr/>
            </a:pP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C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Statement from your HBO institute indicating that you finished the academic minor/SBM-programme  (or for BISS: Minor ICT).</a:t>
            </a: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rgbClr val="001C3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628650" algn="l"/>
              </a:tabLst>
              <a:defRPr/>
            </a:pP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C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Recommendation from your HBO-institute </a:t>
            </a:r>
            <a:r>
              <a:rPr kumimoji="0" lang="en-GB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C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C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(if you don’t have this yet) add a Word-document in which you indicate that you are following the minor.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rgbClr val="001C3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628650" algn="l"/>
              </a:tabLst>
              <a:defRPr/>
            </a:pP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C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Valid passport and portrait picture.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FC359484-9E15-4DD7-BAAC-8224BB1CF76A}"/>
              </a:ext>
            </a:extLst>
          </p:cNvPr>
          <p:cNvSpPr txBox="1">
            <a:spLocks/>
          </p:cNvSpPr>
          <p:nvPr/>
        </p:nvSpPr>
        <p:spPr>
          <a:xfrm>
            <a:off x="927100" y="231256"/>
            <a:ext cx="8186157" cy="169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51D3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University of Applied Sciences: BUA/ZUYD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151D3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1090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2">
            <a:extLst>
              <a:ext uri="{FF2B5EF4-FFF2-40B4-BE49-F238E27FC236}">
                <a16:creationId xmlns:a16="http://schemas.microsoft.com/office/drawing/2014/main" id="{FA6C9F25-23F6-4261-BB36-E3DB4BB03B56}"/>
              </a:ext>
            </a:extLst>
          </p:cNvPr>
          <p:cNvSpPr txBox="1">
            <a:spLocks/>
          </p:cNvSpPr>
          <p:nvPr/>
        </p:nvSpPr>
        <p:spPr>
          <a:xfrm>
            <a:off x="927100" y="203358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628650" algn="l"/>
              </a:tabLst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C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Only for Dutch relevant pre-master’s programmes (list on website);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628650" algn="l"/>
              </a:tabLst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C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Bachelor’s degree and/or transcripts (incl. GPA);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628650" algn="l"/>
              </a:tabLst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C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Statement from the university at which your are taking/took the pre-master indicating that you finished this pre-master’s programme successfully;</a:t>
            </a: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rgbClr val="001C3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628650" algn="l"/>
              </a:tabLst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C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you have not finished the pre-master’s programme yet: proof of registration for pre-master/statement from the university;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rgbClr val="001C3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628650" algn="l"/>
              </a:tabLst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C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Valid passport and portrait picture.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FC359484-9E15-4DD7-BAAC-8224BB1CF76A}"/>
              </a:ext>
            </a:extLst>
          </p:cNvPr>
          <p:cNvSpPr txBox="1">
            <a:spLocks/>
          </p:cNvSpPr>
          <p:nvPr/>
        </p:nvSpPr>
        <p:spPr>
          <a:xfrm>
            <a:off x="927100" y="497956"/>
            <a:ext cx="8186157" cy="169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51D3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University of Applied Sciences: External pre-master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srgbClr val="151D3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5708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359484-9E15-4DD7-BAAC-8224BB1CF76A}"/>
              </a:ext>
            </a:extLst>
          </p:cNvPr>
          <p:cNvSpPr txBox="1">
            <a:spLocks/>
          </p:cNvSpPr>
          <p:nvPr/>
        </p:nvSpPr>
        <p:spPr>
          <a:xfrm>
            <a:off x="927100" y="497956"/>
            <a:ext cx="8186157" cy="169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51D3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University of Applied Sciences: SBE’s pre-master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srgbClr val="151D3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A6C9F25-23F6-4261-BB36-E3DB4BB03B56}"/>
              </a:ext>
            </a:extLst>
          </p:cNvPr>
          <p:cNvSpPr txBox="1">
            <a:spLocks/>
          </p:cNvSpPr>
          <p:nvPr/>
        </p:nvSpPr>
        <p:spPr>
          <a:xfrm>
            <a:off x="927100" y="2009776"/>
            <a:ext cx="10731500" cy="435133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rgbClr val="151D37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US" sz="2800" i="1" dirty="0" smtClean="0"/>
              <a:t>For graduates from Dutch, Belgian and German institutes (list with eligible </a:t>
            </a:r>
            <a:r>
              <a:rPr lang="en-US" sz="2800" i="1" dirty="0" err="1" smtClean="0"/>
              <a:t>programmes</a:t>
            </a:r>
            <a:r>
              <a:rPr lang="en-US" sz="2800" i="1" dirty="0" smtClean="0"/>
              <a:t> on the website). </a:t>
            </a:r>
          </a:p>
          <a:p>
            <a:pPr marL="0" indent="0"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US" sz="2800" i="1" dirty="0" smtClean="0"/>
              <a:t>Separate application via </a:t>
            </a:r>
            <a:r>
              <a:rPr lang="en-US" sz="2800" i="1" dirty="0" err="1" smtClean="0"/>
              <a:t>Studielink</a:t>
            </a:r>
            <a:r>
              <a:rPr lang="en-US" sz="2800" i="1" dirty="0" smtClean="0"/>
              <a:t> for pre-master’s </a:t>
            </a:r>
            <a:r>
              <a:rPr lang="en-US" sz="2800" i="1" dirty="0" err="1" smtClean="0"/>
              <a:t>programme</a:t>
            </a:r>
            <a:r>
              <a:rPr lang="en-US" sz="2800" i="1" dirty="0" smtClean="0"/>
              <a:t> (no master’s application yet)</a:t>
            </a:r>
            <a:endParaRPr lang="en-GB" sz="2800" dirty="0" smtClean="0">
              <a:solidFill>
                <a:srgbClr val="001C3D"/>
              </a:solidFill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pos="628650" algn="l"/>
              </a:tabLst>
            </a:pPr>
            <a:r>
              <a:rPr lang="en-GB" sz="2800" dirty="0" smtClean="0">
                <a:solidFill>
                  <a:srgbClr val="001C3D"/>
                </a:solidFill>
              </a:rPr>
              <a:t>Bachelor’s degree and/or transcripts on the institutes’ </a:t>
            </a:r>
            <a:r>
              <a:rPr lang="en-GB" sz="2800" dirty="0" err="1" smtClean="0">
                <a:solidFill>
                  <a:srgbClr val="001C3D"/>
                </a:solidFill>
              </a:rPr>
              <a:t>letterhead+stamps</a:t>
            </a:r>
            <a:r>
              <a:rPr lang="en-GB" sz="2800" dirty="0" smtClean="0">
                <a:solidFill>
                  <a:srgbClr val="001C3D"/>
                </a:solidFill>
              </a:rPr>
              <a:t>/signatures (certified);</a:t>
            </a: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pos="628650" algn="l"/>
              </a:tabLst>
            </a:pPr>
            <a:r>
              <a:rPr lang="en-GB" sz="2800" dirty="0" smtClean="0">
                <a:solidFill>
                  <a:srgbClr val="001C3D"/>
                </a:solidFill>
              </a:rPr>
              <a:t>Valid passport and portrait picture.</a:t>
            </a:r>
            <a:endParaRPr lang="en-US" sz="2800" i="1" dirty="0" smtClean="0"/>
          </a:p>
          <a:p>
            <a:pPr marL="0" indent="0"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US" sz="2800" i="1" dirty="0" smtClean="0"/>
              <a:t>Upon successful completion of the pre-master’s </a:t>
            </a:r>
            <a:r>
              <a:rPr lang="en-US" sz="2800" i="1" dirty="0" err="1" smtClean="0"/>
              <a:t>programme</a:t>
            </a:r>
            <a:r>
              <a:rPr lang="en-US" sz="2800" i="1" dirty="0" smtClean="0"/>
              <a:t> (1 semester), admission to the MSc </a:t>
            </a:r>
            <a:r>
              <a:rPr lang="en-US" sz="2800" i="1" dirty="0" err="1" smtClean="0"/>
              <a:t>programme</a:t>
            </a:r>
            <a:r>
              <a:rPr lang="en-US" sz="2800" i="1" dirty="0" smtClean="0"/>
              <a:t> is guaranteed.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142146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359484-9E15-4DD7-BAAC-8224BB1CF76A}"/>
              </a:ext>
            </a:extLst>
          </p:cNvPr>
          <p:cNvSpPr txBox="1">
            <a:spLocks/>
          </p:cNvSpPr>
          <p:nvPr/>
        </p:nvSpPr>
        <p:spPr>
          <a:xfrm>
            <a:off x="927100" y="497956"/>
            <a:ext cx="8186157" cy="169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51D3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University of Applied Sciences: SBE’s pre-master’s </a:t>
            </a:r>
            <a:r>
              <a:rPr kumimoji="0" lang="en-US" sz="4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51D3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programmes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srgbClr val="151D3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A6C9F25-23F6-4261-BB36-E3DB4BB03B56}"/>
              </a:ext>
            </a:extLst>
          </p:cNvPr>
          <p:cNvSpPr txBox="1">
            <a:spLocks/>
          </p:cNvSpPr>
          <p:nvPr/>
        </p:nvSpPr>
        <p:spPr>
          <a:xfrm>
            <a:off x="927100" y="200977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which master’s </a:t>
            </a:r>
            <a:r>
              <a:rPr kumimoji="0" lang="en-US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programmes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do we have pre-master’s </a:t>
            </a:r>
            <a:r>
              <a:rPr kumimoji="0" lang="en-US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programmes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1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MSc Global Supply Chain Management and Change;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MSc International Business (all </a:t>
            </a:r>
            <a:r>
              <a:rPr kumimoji="0" lang="en-US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specialisations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MSc Learning and Development in </a:t>
            </a:r>
            <a:r>
              <a:rPr kumimoji="0" lang="en-US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Organisations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469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359484-9E15-4DD7-BAAC-8224BB1CF76A}"/>
              </a:ext>
            </a:extLst>
          </p:cNvPr>
          <p:cNvSpPr txBox="1">
            <a:spLocks/>
          </p:cNvSpPr>
          <p:nvPr/>
        </p:nvSpPr>
        <p:spPr>
          <a:xfrm>
            <a:off x="838200" y="246612"/>
            <a:ext cx="5120114" cy="169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51D3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Other universities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srgbClr val="151D3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1C63832-9790-40B7-BD89-0162EEF87467}"/>
              </a:ext>
            </a:extLst>
          </p:cNvPr>
          <p:cNvSpPr txBox="1">
            <a:spLocks/>
          </p:cNvSpPr>
          <p:nvPr/>
        </p:nvSpPr>
        <p:spPr>
          <a:xfrm>
            <a:off x="838200" y="1379330"/>
            <a:ext cx="11036300" cy="501194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628650" algn="l"/>
              </a:tabLst>
              <a:defRPr/>
            </a:pPr>
            <a:r>
              <a:rPr kumimoji="0" lang="en-GB" sz="10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C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Bachelor’s degree and/or transcripts;</a:t>
            </a: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628650" algn="l"/>
              </a:tabLst>
              <a:defRPr/>
            </a:pPr>
            <a:r>
              <a:rPr kumimoji="0" lang="en-GB" sz="10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C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Motivation essay;</a:t>
            </a: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628650" algn="l"/>
              </a:tabLst>
              <a:defRPr/>
            </a:pPr>
            <a:r>
              <a:rPr kumimoji="0" lang="en-GB" sz="10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C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Curriculum Vitae;</a:t>
            </a: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628650" algn="l"/>
              </a:tabLst>
              <a:defRPr/>
            </a:pPr>
            <a:r>
              <a:rPr kumimoji="0" lang="en-GB" sz="10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C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Letters of reference (only required for research master’s programmes);</a:t>
            </a: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628650" algn="l"/>
              </a:tabLst>
              <a:defRPr/>
            </a:pPr>
            <a:r>
              <a:rPr kumimoji="0" lang="en-GB" sz="10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51D3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Description of the Statistics courses you followed during your Bachelor’s programme ( for MSc IB, MSc BISS, MSc GSCM&amp;C, MSc ESEM );</a:t>
            </a: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628650" algn="l"/>
              </a:tabLst>
              <a:defRPr/>
            </a:pPr>
            <a:r>
              <a:rPr kumimoji="0" lang="en-GB" sz="10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C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GMAT/GRE score report or for specific groups a portfolio with proof of academic capabilities (more details in a later slide);</a:t>
            </a: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628650" algn="l"/>
              </a:tabLst>
              <a:defRPr/>
            </a:pPr>
            <a:r>
              <a:rPr kumimoji="0" lang="en-GB" sz="10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C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TOEFL/IELTS score (only for non-EU citizens whose mother tongue is not English): possible exemption if the entire bachelor’s programme was in English;</a:t>
            </a: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628650" algn="l"/>
              </a:tabLst>
              <a:defRPr/>
            </a:pPr>
            <a:r>
              <a:rPr kumimoji="0" lang="en-GB" sz="10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C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Valid passport and portrait picture.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209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Aangepast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84E10"/>
      </a:accent2>
      <a:accent3>
        <a:srgbClr val="E8D7D0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Verdana Bold-Verdana">
      <a:majorFont>
        <a:latin typeface="Verdana Bold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M-GTEM-template" id="{9F9D0604-00A4-4348-9E97-F2825FDF5DB5}" vid="{5CC98AE1-18B4-904F-90D7-9615E3EAF172}"/>
    </a:ext>
  </a:extLst>
</a:theme>
</file>

<file path=ppt/theme/theme2.xml><?xml version="1.0" encoding="utf-8"?>
<a:theme xmlns:a="http://schemas.openxmlformats.org/drawingml/2006/main" name="1_Kantoorthema">
  <a:themeElements>
    <a:clrScheme name="Aangepast 9">
      <a:dk1>
        <a:sysClr val="windowText" lastClr="000000"/>
      </a:dk1>
      <a:lt1>
        <a:sysClr val="window" lastClr="FFFFFF"/>
      </a:lt1>
      <a:dk2>
        <a:srgbClr val="00B0F0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Kantoorthema</Template>
  <TotalTime>1862</TotalTime>
  <Words>601</Words>
  <Application>Microsoft Office PowerPoint</Application>
  <PresentationFormat>Widescreen</PresentationFormat>
  <Paragraphs>115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MS PGothic</vt:lpstr>
      <vt:lpstr>Arial</vt:lpstr>
      <vt:lpstr>Calibri</vt:lpstr>
      <vt:lpstr>Calibri Light</vt:lpstr>
      <vt:lpstr>Verdana</vt:lpstr>
      <vt:lpstr>Wingdings</vt:lpstr>
      <vt:lpstr>Kantoorthema</vt:lpstr>
      <vt:lpstr>1_Kantoorthema</vt:lpstr>
      <vt:lpstr>Applications &amp; Admissions</vt:lpstr>
      <vt:lpstr>PowerPoint Presentation</vt:lpstr>
      <vt:lpstr>Today’s 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GMAT Preparation </vt:lpstr>
      <vt:lpstr>Ready-Set-Go!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Communications Toolkit</dc:title>
  <dc:creator>Guy Borghouts</dc:creator>
  <cp:lastModifiedBy>Master-sbe (EFB)</cp:lastModifiedBy>
  <cp:revision>78</cp:revision>
  <dcterms:created xsi:type="dcterms:W3CDTF">2018-12-05T12:39:01Z</dcterms:created>
  <dcterms:modified xsi:type="dcterms:W3CDTF">2020-02-18T12:28:27Z</dcterms:modified>
</cp:coreProperties>
</file>