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1"/>
  </p:notesMasterIdLst>
  <p:sldIdLst>
    <p:sldId id="256" r:id="rId3"/>
    <p:sldId id="273" r:id="rId4"/>
    <p:sldId id="274" r:id="rId5"/>
    <p:sldId id="275" r:id="rId6"/>
    <p:sldId id="299" r:id="rId7"/>
    <p:sldId id="300" r:id="rId8"/>
    <p:sldId id="278" r:id="rId9"/>
    <p:sldId id="311" r:id="rId10"/>
    <p:sldId id="315" r:id="rId11"/>
    <p:sldId id="317" r:id="rId12"/>
    <p:sldId id="316" r:id="rId13"/>
    <p:sldId id="318" r:id="rId14"/>
    <p:sldId id="319" r:id="rId15"/>
    <p:sldId id="308" r:id="rId16"/>
    <p:sldId id="320" r:id="rId17"/>
    <p:sldId id="309" r:id="rId18"/>
    <p:sldId id="310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7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7E4"/>
    <a:srgbClr val="151D37"/>
    <a:srgbClr val="EAEAEA"/>
    <a:srgbClr val="E0532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4"/>
    <p:restoredTop sz="87326" autoAdjust="0"/>
  </p:normalViewPr>
  <p:slideViewPr>
    <p:cSldViewPr snapToGrid="0" snapToObjects="1">
      <p:cViewPr varScale="1">
        <p:scale>
          <a:sx n="102" d="100"/>
          <a:sy n="102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/>
            <a:t>Why Controlling?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0A630B1-4C25-4FF4-AA20-AA46D13104B3}">
      <dgm:prSet/>
      <dgm:spPr/>
      <dgm:t>
        <a:bodyPr/>
        <a:lstStyle/>
        <a:p>
          <a:r>
            <a:rPr lang="en-US" dirty="0"/>
            <a:t>Our </a:t>
          </a:r>
          <a:r>
            <a:rPr lang="en-US" dirty="0" err="1"/>
            <a:t>Programme</a:t>
          </a:r>
          <a:endParaRPr lang="en-US" dirty="0"/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/>
            <a:t>Student Profile</a:t>
          </a: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8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4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4" custLinFactNeighborX="0" custLinFactNeighborY="-1199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8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7" presStyleCnt="8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F382045D-6698-41C7-8C40-4053C411C1BD}" srcId="{C40C14CD-E9A0-448E-A242-52ED928FE5C8}" destId="{881D9CE4-D5BC-4F8A-A926-4CCD4FE558AE}" srcOrd="3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6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19184-578C-4953-A99A-58B6D7D0773F}" type="doc">
      <dgm:prSet loTypeId="urn:microsoft.com/office/officeart/2005/8/layout/vList3#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87D1CD94-13DD-40BD-8CC7-796FD0BF5322}">
      <dgm:prSet phldrT="[Text]" custT="1"/>
      <dgm:spPr/>
      <dgm:t>
        <a:bodyPr/>
        <a:lstStyle/>
        <a:p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8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135 graduates</a:t>
          </a:r>
        </a:p>
        <a:p>
          <a:r>
            <a:rPr lang="en-US" sz="28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Employed in 12 countries</a:t>
          </a:r>
        </a:p>
        <a:p>
          <a:endParaRPr lang="en-GB" sz="17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4FE84D-A785-493D-AF44-6477DDF8E64E}" type="parTrans" cxnId="{3A21934E-E074-4DCB-B730-93E35B3CDBD1}">
      <dgm:prSet/>
      <dgm:spPr/>
      <dgm:t>
        <a:bodyPr/>
        <a:lstStyle/>
        <a:p>
          <a:endParaRPr lang="en-GB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4A2B07-A995-491A-A0EC-9CDED44580A0}" type="sibTrans" cxnId="{3A21934E-E074-4DCB-B730-93E35B3CDBD1}">
      <dgm:prSet/>
      <dgm:spPr/>
      <dgm:t>
        <a:bodyPr/>
        <a:lstStyle/>
        <a:p>
          <a:endParaRPr lang="en-GB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44ED5F-326B-41A4-A4B8-0DEE3EED32EC}">
      <dgm:prSet phldrT="[Text]" custT="1"/>
      <dgm:spPr/>
      <dgm:t>
        <a:bodyPr/>
        <a:lstStyle/>
        <a:p>
          <a:endParaRPr lang="en-US" sz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20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HR controller</a:t>
          </a:r>
        </a:p>
        <a:p>
          <a:r>
            <a:rPr lang="en-US" sz="20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Accountant</a:t>
          </a:r>
        </a:p>
        <a:p>
          <a:r>
            <a:rPr lang="en-US" sz="20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Finance Advisor</a:t>
          </a:r>
        </a:p>
        <a:p>
          <a:r>
            <a:rPr lang="en-US" sz="20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Consultant</a:t>
          </a:r>
        </a:p>
        <a:p>
          <a:endParaRPr lang="en-GB" sz="9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F7589D-875C-4AD8-B55B-2BF0691767DB}" type="parTrans" cxnId="{2EA7A09C-BC3B-41A6-BF0B-BFFEF62ADEB0}">
      <dgm:prSet/>
      <dgm:spPr/>
      <dgm:t>
        <a:bodyPr/>
        <a:lstStyle/>
        <a:p>
          <a:endParaRPr lang="en-GB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E8A867-707A-4CB6-A90B-B48469D38F00}" type="sibTrans" cxnId="{2EA7A09C-BC3B-41A6-BF0B-BFFEF62ADEB0}">
      <dgm:prSet/>
      <dgm:spPr/>
      <dgm:t>
        <a:bodyPr/>
        <a:lstStyle/>
        <a:p>
          <a:endParaRPr lang="en-GB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BB627C-E4F1-46C7-8970-F2F498C83C2B}">
      <dgm:prSet phldrT="[Text]" phldr="1"/>
      <dgm:spPr/>
      <dgm:t>
        <a:bodyPr/>
        <a:lstStyle/>
        <a:p>
          <a:endParaRPr lang="en-GB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1BF80A-A0F6-4887-8E73-106034038214}" type="parTrans" cxnId="{AF2BD915-12B2-4DFF-B5D1-F09D5930B1FC}">
      <dgm:prSet/>
      <dgm:spPr/>
      <dgm:t>
        <a:bodyPr/>
        <a:lstStyle/>
        <a:p>
          <a:endParaRPr lang="en-GB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5C8D81-D544-4E7B-BC76-BD277C4EE79B}" type="sibTrans" cxnId="{AF2BD915-12B2-4DFF-B5D1-F09D5930B1FC}">
      <dgm:prSet/>
      <dgm:spPr/>
      <dgm:t>
        <a:bodyPr/>
        <a:lstStyle/>
        <a:p>
          <a:endParaRPr lang="en-GB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9260F3-3E1F-4175-AD65-27A2CFC21E4C}" type="pres">
      <dgm:prSet presAssocID="{A3C19184-578C-4953-A99A-58B6D7D077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543A88-7C74-416C-9226-7F056430CEF2}" type="pres">
      <dgm:prSet presAssocID="{87D1CD94-13DD-40BD-8CC7-796FD0BF5322}" presName="composite" presStyleCnt="0"/>
      <dgm:spPr/>
    </dgm:pt>
    <dgm:pt modelId="{83D48A6E-482C-4001-A0E4-45CEBA904204}" type="pres">
      <dgm:prSet presAssocID="{87D1CD94-13DD-40BD-8CC7-796FD0BF532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321D751-0FC9-451D-9BBF-E1F6004F312B}" type="pres">
      <dgm:prSet presAssocID="{87D1CD94-13DD-40BD-8CC7-796FD0BF5322}" presName="txShp" presStyleLbl="node1" presStyleIdx="0" presStyleCnt="3" custLinFactNeighborX="98" custLinFactNeighborY="1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FAE49-FBFD-498F-972E-1ECFF6FDA5FD}" type="pres">
      <dgm:prSet presAssocID="{174A2B07-A995-491A-A0EC-9CDED44580A0}" presName="spacing" presStyleCnt="0"/>
      <dgm:spPr/>
    </dgm:pt>
    <dgm:pt modelId="{EF5E5DD0-18DA-4FA3-8D2C-F9C150D9B2E1}" type="pres">
      <dgm:prSet presAssocID="{7A44ED5F-326B-41A4-A4B8-0DEE3EED32EC}" presName="composite" presStyleCnt="0"/>
      <dgm:spPr/>
    </dgm:pt>
    <dgm:pt modelId="{5A10E615-28C2-4E4A-9359-E0C9C7C256C0}" type="pres">
      <dgm:prSet presAssocID="{7A44ED5F-326B-41A4-A4B8-0DEE3EED32EC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E44D906-7821-434F-AE73-5CB2699D518B}" type="pres">
      <dgm:prSet presAssocID="{7A44ED5F-326B-41A4-A4B8-0DEE3EED32E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A80CD-7004-4300-A096-8AE3D12D8D13}" type="pres">
      <dgm:prSet presAssocID="{37E8A867-707A-4CB6-A90B-B48469D38F00}" presName="spacing" presStyleCnt="0"/>
      <dgm:spPr/>
    </dgm:pt>
    <dgm:pt modelId="{B4C2DCBA-B1D4-4702-AD52-CA7B08E421A1}" type="pres">
      <dgm:prSet presAssocID="{91BB627C-E4F1-46C7-8970-F2F498C83C2B}" presName="composite" presStyleCnt="0"/>
      <dgm:spPr/>
    </dgm:pt>
    <dgm:pt modelId="{284FA401-C900-4E06-BA6C-BA6E9E06FCEC}" type="pres">
      <dgm:prSet presAssocID="{91BB627C-E4F1-46C7-8970-F2F498C83C2B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7FAC7C3E-AE6C-4E58-BB57-916276E63F8B}" type="pres">
      <dgm:prSet presAssocID="{91BB627C-E4F1-46C7-8970-F2F498C83C2B}" presName="txShp" presStyleLbl="node1" presStyleIdx="2" presStyleCnt="3" custLinFactNeighborX="1033" custLinFactNeighborY="-1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A7A09C-BC3B-41A6-BF0B-BFFEF62ADEB0}" srcId="{A3C19184-578C-4953-A99A-58B6D7D0773F}" destId="{7A44ED5F-326B-41A4-A4B8-0DEE3EED32EC}" srcOrd="1" destOrd="0" parTransId="{08F7589D-875C-4AD8-B55B-2BF0691767DB}" sibTransId="{37E8A867-707A-4CB6-A90B-B48469D38F00}"/>
    <dgm:cxn modelId="{3A21934E-E074-4DCB-B730-93E35B3CDBD1}" srcId="{A3C19184-578C-4953-A99A-58B6D7D0773F}" destId="{87D1CD94-13DD-40BD-8CC7-796FD0BF5322}" srcOrd="0" destOrd="0" parTransId="{6E4FE84D-A785-493D-AF44-6477DDF8E64E}" sibTransId="{174A2B07-A995-491A-A0EC-9CDED44580A0}"/>
    <dgm:cxn modelId="{8C53A333-62DE-43F8-ACB1-36FC121839FC}" type="presOf" srcId="{7A44ED5F-326B-41A4-A4B8-0DEE3EED32EC}" destId="{5E44D906-7821-434F-AE73-5CB2699D518B}" srcOrd="0" destOrd="0" presId="urn:microsoft.com/office/officeart/2005/8/layout/vList3#1"/>
    <dgm:cxn modelId="{25AC6EBD-8BCD-47CD-A17F-AD7F2AB70518}" type="presOf" srcId="{A3C19184-578C-4953-A99A-58B6D7D0773F}" destId="{049260F3-3E1F-4175-AD65-27A2CFC21E4C}" srcOrd="0" destOrd="0" presId="urn:microsoft.com/office/officeart/2005/8/layout/vList3#1"/>
    <dgm:cxn modelId="{8017F00E-269D-4B10-97C5-5242360EABE0}" type="presOf" srcId="{91BB627C-E4F1-46C7-8970-F2F498C83C2B}" destId="{7FAC7C3E-AE6C-4E58-BB57-916276E63F8B}" srcOrd="0" destOrd="0" presId="urn:microsoft.com/office/officeart/2005/8/layout/vList3#1"/>
    <dgm:cxn modelId="{91C98227-76FE-4ED8-857D-6A98CE8B4F41}" type="presOf" srcId="{87D1CD94-13DD-40BD-8CC7-796FD0BF5322}" destId="{D321D751-0FC9-451D-9BBF-E1F6004F312B}" srcOrd="0" destOrd="0" presId="urn:microsoft.com/office/officeart/2005/8/layout/vList3#1"/>
    <dgm:cxn modelId="{AF2BD915-12B2-4DFF-B5D1-F09D5930B1FC}" srcId="{A3C19184-578C-4953-A99A-58B6D7D0773F}" destId="{91BB627C-E4F1-46C7-8970-F2F498C83C2B}" srcOrd="2" destOrd="0" parTransId="{021BF80A-A0F6-4887-8E73-106034038214}" sibTransId="{975C8D81-D544-4E7B-BC76-BD277C4EE79B}"/>
    <dgm:cxn modelId="{0A484B76-3BE2-420A-9AC5-87462B471F7B}" type="presParOf" srcId="{049260F3-3E1F-4175-AD65-27A2CFC21E4C}" destId="{CC543A88-7C74-416C-9226-7F056430CEF2}" srcOrd="0" destOrd="0" presId="urn:microsoft.com/office/officeart/2005/8/layout/vList3#1"/>
    <dgm:cxn modelId="{2DA6E9EB-8038-4B93-B28E-551E51723D65}" type="presParOf" srcId="{CC543A88-7C74-416C-9226-7F056430CEF2}" destId="{83D48A6E-482C-4001-A0E4-45CEBA904204}" srcOrd="0" destOrd="0" presId="urn:microsoft.com/office/officeart/2005/8/layout/vList3#1"/>
    <dgm:cxn modelId="{7B71FB9B-2A40-4B0E-B94B-6AC7468FA834}" type="presParOf" srcId="{CC543A88-7C74-416C-9226-7F056430CEF2}" destId="{D321D751-0FC9-451D-9BBF-E1F6004F312B}" srcOrd="1" destOrd="0" presId="urn:microsoft.com/office/officeart/2005/8/layout/vList3#1"/>
    <dgm:cxn modelId="{D20CCBB8-1B4C-4434-AA33-4FC7AE7BB7D1}" type="presParOf" srcId="{049260F3-3E1F-4175-AD65-27A2CFC21E4C}" destId="{2DDFAE49-FBFD-498F-972E-1ECFF6FDA5FD}" srcOrd="1" destOrd="0" presId="urn:microsoft.com/office/officeart/2005/8/layout/vList3#1"/>
    <dgm:cxn modelId="{52435DB8-8BF6-4B03-9070-3CA9AFB278C4}" type="presParOf" srcId="{049260F3-3E1F-4175-AD65-27A2CFC21E4C}" destId="{EF5E5DD0-18DA-4FA3-8D2C-F9C150D9B2E1}" srcOrd="2" destOrd="0" presId="urn:microsoft.com/office/officeart/2005/8/layout/vList3#1"/>
    <dgm:cxn modelId="{A58A26E2-FDCF-4BCC-8666-27B50FA47165}" type="presParOf" srcId="{EF5E5DD0-18DA-4FA3-8D2C-F9C150D9B2E1}" destId="{5A10E615-28C2-4E4A-9359-E0C9C7C256C0}" srcOrd="0" destOrd="0" presId="urn:microsoft.com/office/officeart/2005/8/layout/vList3#1"/>
    <dgm:cxn modelId="{244BFEFF-47A4-4ECF-92D1-7B2C61352A96}" type="presParOf" srcId="{EF5E5DD0-18DA-4FA3-8D2C-F9C150D9B2E1}" destId="{5E44D906-7821-434F-AE73-5CB2699D518B}" srcOrd="1" destOrd="0" presId="urn:microsoft.com/office/officeart/2005/8/layout/vList3#1"/>
    <dgm:cxn modelId="{D7A9EF94-97D3-44AC-A8B0-F2B4D56B7C7F}" type="presParOf" srcId="{049260F3-3E1F-4175-AD65-27A2CFC21E4C}" destId="{68FA80CD-7004-4300-A096-8AE3D12D8D13}" srcOrd="3" destOrd="0" presId="urn:microsoft.com/office/officeart/2005/8/layout/vList3#1"/>
    <dgm:cxn modelId="{002A2D10-0756-44D6-A0DD-FB0C312632EB}" type="presParOf" srcId="{049260F3-3E1F-4175-AD65-27A2CFC21E4C}" destId="{B4C2DCBA-B1D4-4702-AD52-CA7B08E421A1}" srcOrd="4" destOrd="0" presId="urn:microsoft.com/office/officeart/2005/8/layout/vList3#1"/>
    <dgm:cxn modelId="{835CFC47-3763-44C3-ACA2-83C6D1E82B46}" type="presParOf" srcId="{B4C2DCBA-B1D4-4702-AD52-CA7B08E421A1}" destId="{284FA401-C900-4E06-BA6C-BA6E9E06FCEC}" srcOrd="0" destOrd="0" presId="urn:microsoft.com/office/officeart/2005/8/layout/vList3#1"/>
    <dgm:cxn modelId="{033D7002-5B32-4E0A-9E19-A4783C05386D}" type="presParOf" srcId="{B4C2DCBA-B1D4-4702-AD52-CA7B08E421A1}" destId="{7FAC7C3E-AE6C-4E58-BB57-916276E63F8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080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Why Controlling?</a:t>
          </a:r>
        </a:p>
      </dsp:txBody>
      <dsp:txXfrm>
        <a:off x="3080" y="1666642"/>
        <a:ext cx="2444055" cy="2053006"/>
      </dsp:txXfrm>
    </dsp:sp>
    <dsp:sp modelId="{A27FE078-ED67-401B-90FF-F14D62CE06EE}">
      <dsp:nvSpPr>
        <dsp:cNvPr id="0" name=""/>
        <dsp:cNvSpPr/>
      </dsp:nvSpPr>
      <dsp:spPr>
        <a:xfrm>
          <a:off x="711856" y="708572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862184" y="858900"/>
        <a:ext cx="725847" cy="725847"/>
      </dsp:txXfrm>
    </dsp:sp>
    <dsp:sp modelId="{B4DB92ED-C45B-4C3F-8C8E-7C639F65171B}">
      <dsp:nvSpPr>
        <dsp:cNvPr id="0" name=""/>
        <dsp:cNvSpPr/>
      </dsp:nvSpPr>
      <dsp:spPr>
        <a:xfrm>
          <a:off x="3080" y="3788010"/>
          <a:ext cx="2444055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691541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Our </a:t>
          </a:r>
          <a:r>
            <a:rPr lang="en-US" sz="2600" kern="1200" dirty="0" err="1"/>
            <a:t>Programme</a:t>
          </a:r>
          <a:endParaRPr lang="en-US" sz="2600" kern="1200" dirty="0"/>
        </a:p>
      </dsp:txBody>
      <dsp:txXfrm>
        <a:off x="2691541" y="1666642"/>
        <a:ext cx="2444055" cy="2053006"/>
      </dsp:txXfrm>
    </dsp:sp>
    <dsp:sp modelId="{5E5A95C2-2127-4002-B6C4-14816804AB96}">
      <dsp:nvSpPr>
        <dsp:cNvPr id="0" name=""/>
        <dsp:cNvSpPr/>
      </dsp:nvSpPr>
      <dsp:spPr>
        <a:xfrm>
          <a:off x="3400317" y="708572"/>
          <a:ext cx="1026503" cy="1026503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  <a:endParaRPr lang="en-US" sz="4800" kern="1200" dirty="0"/>
        </a:p>
      </dsp:txBody>
      <dsp:txXfrm>
        <a:off x="3550645" y="858900"/>
        <a:ext cx="725847" cy="725847"/>
      </dsp:txXfrm>
    </dsp:sp>
    <dsp:sp modelId="{B9925DEC-131B-426B-94F8-9FABE039608E}">
      <dsp:nvSpPr>
        <dsp:cNvPr id="0" name=""/>
        <dsp:cNvSpPr/>
      </dsp:nvSpPr>
      <dsp:spPr>
        <a:xfrm>
          <a:off x="2691541" y="3788010"/>
          <a:ext cx="2444055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5380002" y="325379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Student Profile</a:t>
          </a:r>
        </a:p>
      </dsp:txBody>
      <dsp:txXfrm>
        <a:off x="5380002" y="1625616"/>
        <a:ext cx="2444055" cy="2053006"/>
      </dsp:txXfrm>
    </dsp:sp>
    <dsp:sp modelId="{CC6C40CA-0B70-4B9E-8374-E011819BF70C}">
      <dsp:nvSpPr>
        <dsp:cNvPr id="0" name=""/>
        <dsp:cNvSpPr/>
      </dsp:nvSpPr>
      <dsp:spPr>
        <a:xfrm>
          <a:off x="6088778" y="708572"/>
          <a:ext cx="1026503" cy="1026503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239106" y="858900"/>
        <a:ext cx="725847" cy="725847"/>
      </dsp:txXfrm>
    </dsp:sp>
    <dsp:sp modelId="{43D9AC8A-0E53-4538-BA2C-F4914819D278}">
      <dsp:nvSpPr>
        <dsp:cNvPr id="0" name=""/>
        <dsp:cNvSpPr/>
      </dsp:nvSpPr>
      <dsp:spPr>
        <a:xfrm>
          <a:off x="5380002" y="3788010"/>
          <a:ext cx="2444055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068463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What does the future hold?</a:t>
          </a:r>
        </a:p>
      </dsp:txBody>
      <dsp:txXfrm>
        <a:off x="8068463" y="1666642"/>
        <a:ext cx="2444055" cy="2053006"/>
      </dsp:txXfrm>
    </dsp:sp>
    <dsp:sp modelId="{D6445152-7166-4D33-9376-E2EA570E2699}">
      <dsp:nvSpPr>
        <dsp:cNvPr id="0" name=""/>
        <dsp:cNvSpPr/>
      </dsp:nvSpPr>
      <dsp:spPr>
        <a:xfrm>
          <a:off x="8777239" y="708572"/>
          <a:ext cx="1026503" cy="1026503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4</a:t>
          </a:r>
        </a:p>
      </dsp:txBody>
      <dsp:txXfrm>
        <a:off x="8927567" y="858900"/>
        <a:ext cx="725847" cy="725847"/>
      </dsp:txXfrm>
    </dsp:sp>
    <dsp:sp modelId="{7B83546B-2DFA-4645-806A-558C55064BF0}">
      <dsp:nvSpPr>
        <dsp:cNvPr id="0" name=""/>
        <dsp:cNvSpPr/>
      </dsp:nvSpPr>
      <dsp:spPr>
        <a:xfrm>
          <a:off x="8068463" y="3788010"/>
          <a:ext cx="2444055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1D751-0FC9-451D-9BBF-E1F6004F312B}">
      <dsp:nvSpPr>
        <dsp:cNvPr id="0" name=""/>
        <dsp:cNvSpPr/>
      </dsp:nvSpPr>
      <dsp:spPr>
        <a:xfrm rot="10800000">
          <a:off x="1711575" y="17383"/>
          <a:ext cx="5362913" cy="142204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081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800" b="1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135 graduates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Employed in 12 countries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067086" y="17383"/>
        <a:ext cx="5007402" cy="1422043"/>
      </dsp:txXfrm>
    </dsp:sp>
    <dsp:sp modelId="{83D48A6E-482C-4001-A0E4-45CEBA904204}">
      <dsp:nvSpPr>
        <dsp:cNvPr id="0" name=""/>
        <dsp:cNvSpPr/>
      </dsp:nvSpPr>
      <dsp:spPr>
        <a:xfrm>
          <a:off x="995298" y="1300"/>
          <a:ext cx="1422043" cy="142204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4D906-7821-434F-AE73-5CB2699D518B}">
      <dsp:nvSpPr>
        <dsp:cNvPr id="0" name=""/>
        <dsp:cNvSpPr/>
      </dsp:nvSpPr>
      <dsp:spPr>
        <a:xfrm rot="10800000">
          <a:off x="1706319" y="1847833"/>
          <a:ext cx="5362913" cy="142204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081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HR controller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Accountant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Finance Advisor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Consultant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061830" y="1847833"/>
        <a:ext cx="5007402" cy="1422043"/>
      </dsp:txXfrm>
    </dsp:sp>
    <dsp:sp modelId="{5A10E615-28C2-4E4A-9359-E0C9C7C256C0}">
      <dsp:nvSpPr>
        <dsp:cNvPr id="0" name=""/>
        <dsp:cNvSpPr/>
      </dsp:nvSpPr>
      <dsp:spPr>
        <a:xfrm>
          <a:off x="995298" y="1847833"/>
          <a:ext cx="1422043" cy="14220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C7C3E-AE6C-4E58-BB57-916276E63F8B}">
      <dsp:nvSpPr>
        <dsp:cNvPr id="0" name=""/>
        <dsp:cNvSpPr/>
      </dsp:nvSpPr>
      <dsp:spPr>
        <a:xfrm rot="10800000">
          <a:off x="1761718" y="3672752"/>
          <a:ext cx="5362913" cy="142204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081" tIns="247650" rIns="46228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117229" y="3672752"/>
        <a:ext cx="5007402" cy="1422043"/>
      </dsp:txXfrm>
    </dsp:sp>
    <dsp:sp modelId="{284FA401-C900-4E06-BA6C-BA6E9E06FCEC}">
      <dsp:nvSpPr>
        <dsp:cNvPr id="0" name=""/>
        <dsp:cNvSpPr/>
      </dsp:nvSpPr>
      <dsp:spPr>
        <a:xfrm>
          <a:off x="995298" y="3694367"/>
          <a:ext cx="1422043" cy="14220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1200" dirty="0"/>
              <a:t>Demonstrate quantitative skills</a:t>
            </a:r>
          </a:p>
          <a:p>
            <a:pPr eaLnBrk="1" hangingPunct="1"/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00448-D631-4262-B1C8-1FEADB9635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9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1200" dirty="0"/>
              <a:t>Have a general interest in the workings of businesses</a:t>
            </a:r>
            <a:br>
              <a:rPr lang="en-GB" sz="1200" dirty="0"/>
            </a:b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00448-D631-4262-B1C8-1FEADB9635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1200" dirty="0"/>
              <a:t>Be able to think critically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00448-D631-4262-B1C8-1FEADB9635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9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1200" dirty="0"/>
              <a:t>Be a team player and interested in people and management</a:t>
            </a:r>
          </a:p>
          <a:p>
            <a:pPr eaLnBrk="1" hangingPunct="1"/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00448-D631-4262-B1C8-1FEADB9635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9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E6F6E-8D95-494D-9433-D00DDAB1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E3D506-B21E-44ED-A034-C3425C86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967C1C-6A5A-427C-962C-BA85C4A6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3BBA8E-FA54-4A1A-A17D-EA943E2F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0056C5-E645-4FE3-B1A8-4824A73E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5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8E4FC-7D07-45D2-B05B-5C33FB86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C1F0DF-73E9-468C-8788-DEE411CB5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417DA6-3E37-401A-89B4-5A1957BDD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579356-7FCF-42F0-B57E-589F15AC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7DE1E1-4854-4C79-922E-22F475E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15ACC1-6B32-4342-8D69-ADC91617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65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3E4A2-C8DD-4ABD-A7A9-7A9A5D85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AEFAC7-C65F-4B84-AFBC-9955EEB05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3A6662-EBD3-41B0-9AD3-C53A9D530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12FE9D0-B11C-4B4C-8905-ABD1309D2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17A624-FA95-4FD9-ABC1-618F7F58E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0B1569D-E9B2-42C4-9746-23924B33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95DF4BE-1B7F-469C-8F0F-D0F9CA7D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015CC5D-40B0-4EE4-88C2-49EA7DD3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7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9F402-8D99-4D67-9E2C-BA7018A8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4AE9D0-001C-47B1-8424-AF517F99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1D9D7E-DD15-4E26-AEEC-696E95AE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50324A-2876-4613-B7D3-4A7EEA6F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1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5FCEC7-A055-46EC-86F1-ECC57084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9AB7071-DD62-4B38-A8AF-84C28C06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D4780F-A59B-4DD8-977E-7BF4DE50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2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1FE4F-7999-4673-B329-C41F9E3F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89D372-5C28-4996-B1F5-6FB893E7D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480EE0-777B-4EB2-8805-E6C7DAB01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7F08AE-D4F7-4542-99D8-F4D3356E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B07A86-255F-4CA2-98C5-9A3539D5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D505A4-7CFE-4813-8BF6-AD4429E0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6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15D66-EA84-48A5-8220-EB819AF1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50DDD3-5FD1-4D60-914F-4C9609E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192C2A-2129-43E8-816C-F7ACBF828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098277-5660-4809-ADB8-0720D075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10A1F1-FFEA-4454-8E67-CD6A3E82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E5B68E-D2B2-467D-ABBD-77483F3E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36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889F2-D3D1-4674-82FB-D0EB7B5F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37C6F3-A2F3-43E2-B600-F2A44608D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473321-5767-42F1-B928-31306B9F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1AC6EA-90F9-4A4C-9CC4-55C0ADFE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D64B09-420C-4532-90E8-1E88F5A0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43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E37DC7E-BF2F-40DE-819B-2AD30EE36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92876A6-AA51-422A-8DBD-37801D1AE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F40CB7-7811-4461-B956-BF0F4A08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D596FB-ABDB-4544-B763-EE90C264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3EDEFC-94AA-4F8F-B0BA-328CFD1D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7CA11-562A-4A97-A1B5-208D8EB24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186837-875B-4746-B9CF-247A3E67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9D6BF2-5EBE-4A40-9A5C-17593F21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F4B849-D207-4AC1-9541-E57D852A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A32110-6FB1-4CFE-BDA4-AFA19E7B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2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CF007-255D-4C43-9D4A-500FE831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3F21A-4800-444A-85AA-17D8BF57D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FD9D2F-1341-465E-AD5C-C23619B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76F2B2-3A21-4598-AD7C-1E97A0CE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498E8C-1611-48B6-A4A6-9F5B077A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5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2FFA9E7-CF45-493F-A432-808163C2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D95891-D915-4394-9C67-18D356067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8AE544-8BBB-4F66-A429-314625356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54B74-DE81-4E4E-91C4-A73979F05E9F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E8D525-67D6-4CE9-9224-ACA209883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D007DA-408C-4DB1-9DDD-5730FD99B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94DAC-B78A-4133-957D-03B09D27D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6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hesisinternship-sbe@maastrichtuniversity.n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strichtuniversity.nl/sb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5655" y="1990641"/>
            <a:ext cx="5189034" cy="2716033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</a:t>
            </a:r>
            <a:r>
              <a:rPr lang="en-GB" sz="4200" dirty="0"/>
              <a:t>Managerial </a:t>
            </a:r>
            <a:r>
              <a:rPr lang="en-GB" sz="4200" dirty="0" smtClean="0"/>
              <a:t>Decision- </a:t>
            </a:r>
            <a:r>
              <a:rPr lang="en-GB" sz="4200" dirty="0"/>
              <a:t>Making and </a:t>
            </a:r>
            <a:r>
              <a:rPr lang="en-GB" sz="4200" dirty="0" smtClean="0"/>
              <a:t>Control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3347" y="3690002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73E6098E-514E-49C4-A567-39B18C9AB9EE}"/>
              </a:ext>
            </a:extLst>
          </p:cNvPr>
          <p:cNvGrpSpPr/>
          <p:nvPr/>
        </p:nvGrpSpPr>
        <p:grpSpPr>
          <a:xfrm>
            <a:off x="1482725" y="964814"/>
            <a:ext cx="9179849" cy="4891088"/>
            <a:chOff x="1482725" y="983456"/>
            <a:chExt cx="9179849" cy="4891088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7FB9B53-F1C0-4A5D-89DC-B327CF4E3CC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2725" y="1415620"/>
              <a:ext cx="1538870" cy="149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BBFE7BD8-0FE5-4931-A947-1106B7F6C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983456"/>
              <a:ext cx="1538870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A145378-1044-4C00-83D3-CAB0A98B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983456"/>
              <a:ext cx="7465298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prstClr val="white"/>
                  </a:solidFill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BB5BE136-185D-4AA4-B488-45E8376F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4D63A5C-77FB-4E3D-9711-AD637C75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Forecasting and Business Analysis </a:t>
              </a:r>
              <a:endParaRPr lang="en-US" sz="2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489044E-96F5-4F4F-BF31-280AA12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3105307"/>
              <a:ext cx="1538870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72E1067-10C8-41D4-9C9A-2A3162BA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810" y="3096577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 Management and Strategy Execution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E6EB961-F5CA-49C2-BCA1-F02AC40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5" y="3100738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FC97F78C-454D-4F7E-939B-46766F0E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556" y="5030552"/>
              <a:ext cx="7383018" cy="84399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E7698B0-5117-4F5E-8B8A-7466F20E2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4795467"/>
              <a:ext cx="1538870" cy="10790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FC97F78C-454D-4F7E-939B-46766F0E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116" y="1411430"/>
            <a:ext cx="520457" cy="44631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-Shape 2"/>
          <p:cNvSpPr/>
          <p:nvPr/>
        </p:nvSpPr>
        <p:spPr>
          <a:xfrm rot="16200000">
            <a:off x="4714052" y="-92623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37790" y="5073249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6" name="Rechthoek 1">
            <a:extLst>
              <a:ext uri="{FF2B5EF4-FFF2-40B4-BE49-F238E27FC236}">
                <a16:creationId xmlns:a16="http://schemas.microsoft.com/office/drawing/2014/main" id="{05EFABA5-A845-4900-B1D5-CAD9050D4BC9}"/>
              </a:ext>
            </a:extLst>
          </p:cNvPr>
          <p:cNvSpPr/>
          <p:nvPr/>
        </p:nvSpPr>
        <p:spPr>
          <a:xfrm>
            <a:off x="0" y="0"/>
            <a:ext cx="12192000" cy="684274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B5BE136-185D-4AA4-B488-45E8376F1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376" y="1396978"/>
            <a:ext cx="3260047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Analytics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ballon: rechthoek met afgeronde hoeken 2">
            <a:extLst>
              <a:ext uri="{FF2B5EF4-FFF2-40B4-BE49-F238E27FC236}">
                <a16:creationId xmlns:a16="http://schemas.microsoft.com/office/drawing/2014/main" id="{82795363-4A69-4DEE-A3EA-B9F9E1BF8568}"/>
              </a:ext>
            </a:extLst>
          </p:cNvPr>
          <p:cNvSpPr/>
          <p:nvPr/>
        </p:nvSpPr>
        <p:spPr>
          <a:xfrm>
            <a:off x="2314358" y="2595693"/>
            <a:ext cx="4048187" cy="2017761"/>
          </a:xfrm>
          <a:prstGeom prst="wedgeRoundRectCallout">
            <a:avLst>
              <a:gd name="adj1" fmla="val 57238"/>
              <a:gd name="adj2" fmla="val -70700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4">
            <a:extLst>
              <a:ext uri="{FF2B5EF4-FFF2-40B4-BE49-F238E27FC236}">
                <a16:creationId xmlns:a16="http://schemas.microsoft.com/office/drawing/2014/main" id="{B9DD3B8F-BB3B-4BB3-970A-FE6DC9801BD9}"/>
              </a:ext>
            </a:extLst>
          </p:cNvPr>
          <p:cNvSpPr txBox="1"/>
          <p:nvPr/>
        </p:nvSpPr>
        <p:spPr>
          <a:xfrm>
            <a:off x="2363316" y="2848583"/>
            <a:ext cx="4107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Quantitative methods for problem-solving and research in Strategic </a:t>
            </a:r>
            <a:r>
              <a:rPr lang="en-US" dirty="0" smtClean="0"/>
              <a:t>Marketing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 insights that improve management </a:t>
            </a:r>
            <a:r>
              <a:rPr lang="en-GB" dirty="0" smtClean="0"/>
              <a:t>decision-making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3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73E6098E-514E-49C4-A567-39B18C9AB9EE}"/>
              </a:ext>
            </a:extLst>
          </p:cNvPr>
          <p:cNvGrpSpPr/>
          <p:nvPr/>
        </p:nvGrpSpPr>
        <p:grpSpPr>
          <a:xfrm>
            <a:off x="1482725" y="964814"/>
            <a:ext cx="9179849" cy="4891088"/>
            <a:chOff x="1482725" y="983456"/>
            <a:chExt cx="9179849" cy="4891088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7FB9B53-F1C0-4A5D-89DC-B327CF4E3CC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2725" y="1415620"/>
              <a:ext cx="1538870" cy="149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BBFE7BD8-0FE5-4931-A947-1106B7F6C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983456"/>
              <a:ext cx="1538870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A145378-1044-4C00-83D3-CAB0A98B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983456"/>
              <a:ext cx="7465298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prstClr val="white"/>
                  </a:solidFill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BB5BE136-185D-4AA4-B488-45E8376F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4D63A5C-77FB-4E3D-9711-AD637C75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Forecasting and Business Analysis </a:t>
              </a:r>
              <a:endParaRPr lang="en-US" sz="2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489044E-96F5-4F4F-BF31-280AA12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3105307"/>
              <a:ext cx="1538870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72E1067-10C8-41D4-9C9A-2A3162BA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810" y="3096577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 Management and Strategy Execution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E6EB961-F5CA-49C2-BCA1-F02AC40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5" y="3100738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FC97F78C-454D-4F7E-939B-46766F0E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556" y="5030552"/>
              <a:ext cx="7383018" cy="84399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E7698B0-5117-4F5E-8B8A-7466F20E2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4795467"/>
              <a:ext cx="1538870" cy="10790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FC97F78C-454D-4F7E-939B-46766F0E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116" y="1411430"/>
            <a:ext cx="520457" cy="44631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-Shape 2"/>
          <p:cNvSpPr/>
          <p:nvPr/>
        </p:nvSpPr>
        <p:spPr>
          <a:xfrm rot="16200000">
            <a:off x="4714052" y="-92623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37790" y="5073249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7" name="Rechthoek 1">
            <a:extLst>
              <a:ext uri="{FF2B5EF4-FFF2-40B4-BE49-F238E27FC236}">
                <a16:creationId xmlns:a16="http://schemas.microsoft.com/office/drawing/2014/main" id="{05EFABA5-A845-4900-B1D5-CAD9050D4BC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72E1067-10C8-41D4-9C9A-2A3162BA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810" y="3077705"/>
            <a:ext cx="3260048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 Management and Strategy Execution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ballon: rechthoek met afgeronde hoeken 2">
            <a:extLst>
              <a:ext uri="{FF2B5EF4-FFF2-40B4-BE49-F238E27FC236}">
                <a16:creationId xmlns:a16="http://schemas.microsoft.com/office/drawing/2014/main" id="{82795363-4A69-4DEE-A3EA-B9F9E1BF8568}"/>
              </a:ext>
            </a:extLst>
          </p:cNvPr>
          <p:cNvSpPr/>
          <p:nvPr/>
        </p:nvSpPr>
        <p:spPr>
          <a:xfrm>
            <a:off x="7432514" y="751295"/>
            <a:ext cx="3822700" cy="2862434"/>
          </a:xfrm>
          <a:prstGeom prst="wedgeRoundRectCallout">
            <a:avLst>
              <a:gd name="adj1" fmla="val -73907"/>
              <a:gd name="adj2" fmla="val 55976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3">
            <a:extLst>
              <a:ext uri="{FF2B5EF4-FFF2-40B4-BE49-F238E27FC236}">
                <a16:creationId xmlns:a16="http://schemas.microsoft.com/office/drawing/2014/main" id="{B9825E23-E1CB-4C63-9D4E-E93FC7C650E1}"/>
              </a:ext>
            </a:extLst>
          </p:cNvPr>
          <p:cNvSpPr txBox="1"/>
          <p:nvPr/>
        </p:nvSpPr>
        <p:spPr>
          <a:xfrm>
            <a:off x="7707682" y="1105423"/>
            <a:ext cx="3356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Understand the importance of performance management for strategy execution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Evidence-based and up-to-date academic knowledge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Obtain skills to address control problems in practice, including predictive </a:t>
            </a:r>
            <a:r>
              <a:rPr lang="en-US" dirty="0" smtClean="0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73E6098E-514E-49C4-A567-39B18C9AB9EE}"/>
              </a:ext>
            </a:extLst>
          </p:cNvPr>
          <p:cNvGrpSpPr/>
          <p:nvPr/>
        </p:nvGrpSpPr>
        <p:grpSpPr>
          <a:xfrm>
            <a:off x="1482725" y="964814"/>
            <a:ext cx="9179849" cy="4891088"/>
            <a:chOff x="1482725" y="983456"/>
            <a:chExt cx="9179849" cy="4891088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7FB9B53-F1C0-4A5D-89DC-B327CF4E3CC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2725" y="1415620"/>
              <a:ext cx="1538870" cy="149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BBFE7BD8-0FE5-4931-A947-1106B7F6C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983456"/>
              <a:ext cx="1538870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A145378-1044-4C00-83D3-CAB0A98B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983456"/>
              <a:ext cx="7465298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prstClr val="white"/>
                  </a:solidFill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BB5BE136-185D-4AA4-B488-45E8376F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4D63A5C-77FB-4E3D-9711-AD637C75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Forecasting and Business Analysis </a:t>
              </a:r>
              <a:endParaRPr lang="en-US" sz="2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489044E-96F5-4F4F-BF31-280AA12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3105307"/>
              <a:ext cx="1538870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72E1067-10C8-41D4-9C9A-2A3162BA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810" y="3096577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 Management and Strategy Execution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E6EB961-F5CA-49C2-BCA1-F02AC40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5" y="3100738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FC97F78C-454D-4F7E-939B-46766F0E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556" y="5030552"/>
              <a:ext cx="7383018" cy="84399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E7698B0-5117-4F5E-8B8A-7466F20E2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4795467"/>
              <a:ext cx="1538870" cy="10790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FC97F78C-454D-4F7E-939B-46766F0E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116" y="1411430"/>
            <a:ext cx="520457" cy="44631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-Shape 2"/>
          <p:cNvSpPr/>
          <p:nvPr/>
        </p:nvSpPr>
        <p:spPr>
          <a:xfrm rot="16200000">
            <a:off x="4714052" y="-92623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37790" y="4871627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6" name="Rechthoek 1">
            <a:extLst>
              <a:ext uri="{FF2B5EF4-FFF2-40B4-BE49-F238E27FC236}">
                <a16:creationId xmlns:a16="http://schemas.microsoft.com/office/drawing/2014/main" id="{05EFABA5-A845-4900-B1D5-CAD9050D4BC9}"/>
              </a:ext>
            </a:extLst>
          </p:cNvPr>
          <p:cNvSpPr/>
          <p:nvPr/>
        </p:nvSpPr>
        <p:spPr>
          <a:xfrm>
            <a:off x="0" y="0"/>
            <a:ext cx="12192000" cy="6705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FE6EB961-F5CA-49C2-BCA1-F02AC4039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375" y="3072756"/>
            <a:ext cx="3260048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Elective</a:t>
            </a:r>
          </a:p>
        </p:txBody>
      </p:sp>
      <p:sp>
        <p:nvSpPr>
          <p:cNvPr id="18" name="Tekstballon: rechthoek met afgeronde hoeken 2">
            <a:extLst>
              <a:ext uri="{FF2B5EF4-FFF2-40B4-BE49-F238E27FC236}">
                <a16:creationId xmlns:a16="http://schemas.microsoft.com/office/drawing/2014/main" id="{82795363-4A69-4DEE-A3EA-B9F9E1BF8568}"/>
              </a:ext>
            </a:extLst>
          </p:cNvPr>
          <p:cNvSpPr/>
          <p:nvPr/>
        </p:nvSpPr>
        <p:spPr>
          <a:xfrm>
            <a:off x="2660360" y="1687940"/>
            <a:ext cx="3460830" cy="2535903"/>
          </a:xfrm>
          <a:prstGeom prst="wedgeRoundRectCallout">
            <a:avLst>
              <a:gd name="adj1" fmla="val 66489"/>
              <a:gd name="adj2" fmla="val 30950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3">
            <a:extLst>
              <a:ext uri="{FF2B5EF4-FFF2-40B4-BE49-F238E27FC236}">
                <a16:creationId xmlns:a16="http://schemas.microsoft.com/office/drawing/2014/main" id="{B9825E23-E1CB-4C63-9D4E-E93FC7C650E1}"/>
              </a:ext>
            </a:extLst>
          </p:cNvPr>
          <p:cNvSpPr txBox="1"/>
          <p:nvPr/>
        </p:nvSpPr>
        <p:spPr>
          <a:xfrm>
            <a:off x="2749438" y="1792741"/>
            <a:ext cx="3282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0" indent="-361950" defTabSz="9144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Choose your own course from a wide range of options</a:t>
            </a:r>
          </a:p>
          <a:p>
            <a:pPr marL="361950" lvl="0" indent="-361950" defTabSz="9144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From another MSc IB Program</a:t>
            </a:r>
          </a:p>
          <a:p>
            <a:pPr marL="361950" lvl="0" indent="-361950" defTabSz="9144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Or: Multidisciplinary Business Challenge</a:t>
            </a:r>
          </a:p>
          <a:p>
            <a:pPr marL="361950" lvl="0" indent="-361950" defTabSz="9144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Broaden your horizon and go the extra mile!</a:t>
            </a:r>
            <a:endParaRPr lang="en-GB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73E6098E-514E-49C4-A567-39B18C9AB9EE}"/>
              </a:ext>
            </a:extLst>
          </p:cNvPr>
          <p:cNvGrpSpPr/>
          <p:nvPr/>
        </p:nvGrpSpPr>
        <p:grpSpPr>
          <a:xfrm>
            <a:off x="1482725" y="964814"/>
            <a:ext cx="9179849" cy="4891088"/>
            <a:chOff x="1482725" y="983456"/>
            <a:chExt cx="9179849" cy="4891088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7FB9B53-F1C0-4A5D-89DC-B327CF4E3CC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2725" y="1415620"/>
              <a:ext cx="1538870" cy="149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BBFE7BD8-0FE5-4931-A947-1106B7F6C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983456"/>
              <a:ext cx="1538870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A145378-1044-4C00-83D3-CAB0A98B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983456"/>
              <a:ext cx="7465298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prstClr val="white"/>
                  </a:solidFill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BB5BE136-185D-4AA4-B488-45E8376F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4D63A5C-77FB-4E3D-9711-AD637C75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Forecasting and Business Analysis </a:t>
              </a:r>
              <a:endParaRPr lang="en-US" sz="2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489044E-96F5-4F4F-BF31-280AA12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3105307"/>
              <a:ext cx="1538870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72E1067-10C8-41D4-9C9A-2A3162BA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810" y="3096577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 Management and Strategy Execution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E6EB961-F5CA-49C2-BCA1-F02AC40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5" y="3100738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FC97F78C-454D-4F7E-939B-46766F0E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556" y="5030552"/>
              <a:ext cx="7383018" cy="84399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E7698B0-5117-4F5E-8B8A-7466F20E2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4795467"/>
              <a:ext cx="1538870" cy="10790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FC97F78C-454D-4F7E-939B-46766F0E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116" y="1411430"/>
            <a:ext cx="520457" cy="44631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-Shape 2"/>
          <p:cNvSpPr/>
          <p:nvPr/>
        </p:nvSpPr>
        <p:spPr>
          <a:xfrm rot="16200000">
            <a:off x="4714052" y="-92623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37790" y="5073249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6" name="Rechthoek 1">
            <a:extLst>
              <a:ext uri="{FF2B5EF4-FFF2-40B4-BE49-F238E27FC236}">
                <a16:creationId xmlns:a16="http://schemas.microsoft.com/office/drawing/2014/main" id="{05EFABA5-A845-4900-B1D5-CAD9050D4BC9}"/>
              </a:ext>
            </a:extLst>
          </p:cNvPr>
          <p:cNvSpPr/>
          <p:nvPr/>
        </p:nvSpPr>
        <p:spPr>
          <a:xfrm>
            <a:off x="50967" y="0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/>
          <p:cNvSpPr/>
          <p:nvPr/>
        </p:nvSpPr>
        <p:spPr>
          <a:xfrm rot="16200000">
            <a:off x="4714052" y="-85397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37790" y="4871627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9" name="Tekstballon: rechthoek met afgeronde hoeken 2">
            <a:extLst>
              <a:ext uri="{FF2B5EF4-FFF2-40B4-BE49-F238E27FC236}">
                <a16:creationId xmlns:a16="http://schemas.microsoft.com/office/drawing/2014/main" id="{82795363-4A69-4DEE-A3EA-B9F9E1BF8568}"/>
              </a:ext>
            </a:extLst>
          </p:cNvPr>
          <p:cNvSpPr/>
          <p:nvPr/>
        </p:nvSpPr>
        <p:spPr>
          <a:xfrm>
            <a:off x="7880530" y="1678404"/>
            <a:ext cx="3631466" cy="2533586"/>
          </a:xfrm>
          <a:prstGeom prst="wedgeRoundRectCallout">
            <a:avLst>
              <a:gd name="adj1" fmla="val -43041"/>
              <a:gd name="adj2" fmla="val 70646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3">
            <a:extLst>
              <a:ext uri="{FF2B5EF4-FFF2-40B4-BE49-F238E27FC236}">
                <a16:creationId xmlns:a16="http://schemas.microsoft.com/office/drawing/2014/main" id="{B9825E23-E1CB-4C63-9D4E-E93FC7C650E1}"/>
              </a:ext>
            </a:extLst>
          </p:cNvPr>
          <p:cNvSpPr txBox="1"/>
          <p:nvPr/>
        </p:nvSpPr>
        <p:spPr>
          <a:xfrm>
            <a:off x="8118564" y="1924138"/>
            <a:ext cx="3155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the basic requirements of a master’s thesis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high quality research proposal for a master’s thesis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for thesis supervision</a:t>
            </a:r>
          </a:p>
        </p:txBody>
      </p:sp>
    </p:spTree>
    <p:extLst>
      <p:ext uri="{BB962C8B-B14F-4D97-AF65-F5344CB8AC3E}">
        <p14:creationId xmlns:p14="http://schemas.microsoft.com/office/powerpoint/2010/main" val="307262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2D0C5F-A769-4368-8808-E82B3C1F5B7C}"/>
              </a:ext>
            </a:extLst>
          </p:cNvPr>
          <p:cNvSpPr txBox="1">
            <a:spLocks noChangeArrowheads="1"/>
          </p:cNvSpPr>
          <p:nvPr/>
        </p:nvSpPr>
        <p:spPr>
          <a:xfrm>
            <a:off x="1512747" y="1468695"/>
            <a:ext cx="1536633" cy="14913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DF927-5ACE-4506-AB6E-3A8BEEC1E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974296"/>
            <a:ext cx="1536633" cy="333669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F10F6-786D-479F-8BF7-AE79F0AE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974296"/>
            <a:ext cx="7421139" cy="333669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Managerial Decision-Making and Control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56A50D-CE9A-43AF-B029-41AD5A57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070" y="3159420"/>
            <a:ext cx="1536633" cy="149133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98933CB-5DF3-4901-8375-1F1C7400C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3167558"/>
            <a:ext cx="3626189" cy="14933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Risk, Control and Compliance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839C6CF-AC1D-493C-814A-13C02306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4870489"/>
            <a:ext cx="7421139" cy="10132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0FE6F51-1D8B-4C31-93A3-4C6CF9840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4858282"/>
            <a:ext cx="1536633" cy="1015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A583B54-FB07-4457-BBC2-18E21BED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066" y="1468695"/>
            <a:ext cx="3626187" cy="318206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44D63A5C-77FB-4E3D-9711-AD637C756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1468694"/>
            <a:ext cx="3626189" cy="148930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Forecasting and Business Analysis </a:t>
            </a:r>
            <a:endParaRPr lang="en-US" sz="2000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2D0C5F-A769-4368-8808-E82B3C1F5B7C}"/>
              </a:ext>
            </a:extLst>
          </p:cNvPr>
          <p:cNvSpPr txBox="1">
            <a:spLocks noChangeArrowheads="1"/>
          </p:cNvSpPr>
          <p:nvPr/>
        </p:nvSpPr>
        <p:spPr>
          <a:xfrm>
            <a:off x="1512747" y="1468695"/>
            <a:ext cx="1536633" cy="14913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DF927-5ACE-4506-AB6E-3A8BEEC1E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974296"/>
            <a:ext cx="1536633" cy="333669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F10F6-786D-479F-8BF7-AE79F0AE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806" y="974296"/>
            <a:ext cx="7454447" cy="333669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Managerial Decision-Making and Control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56A50D-CE9A-43AF-B029-41AD5A57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070" y="3159420"/>
            <a:ext cx="1536633" cy="149133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98933CB-5DF3-4901-8375-1F1C7400C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3167558"/>
            <a:ext cx="3626189" cy="14933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Risk, Control and Compliance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839C6CF-AC1D-493C-814A-13C02306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4870489"/>
            <a:ext cx="7421139" cy="10132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0FE6F51-1D8B-4C31-93A3-4C6CF9840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4858282"/>
            <a:ext cx="1536633" cy="1015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A583B54-FB07-4457-BBC2-18E21BED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066" y="1468695"/>
            <a:ext cx="3626187" cy="318206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B49871B-02BD-47C5-A8FA-16E36A256E1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ballon: rechthoek met afgeronde hoeken 14">
            <a:extLst>
              <a:ext uri="{FF2B5EF4-FFF2-40B4-BE49-F238E27FC236}">
                <a16:creationId xmlns:a16="http://schemas.microsoft.com/office/drawing/2014/main" id="{6C5791E2-D742-4258-90D3-AB45ADE73BB4}"/>
              </a:ext>
            </a:extLst>
          </p:cNvPr>
          <p:cNvSpPr/>
          <p:nvPr/>
        </p:nvSpPr>
        <p:spPr>
          <a:xfrm>
            <a:off x="7269909" y="1527698"/>
            <a:ext cx="4420327" cy="2520427"/>
          </a:xfrm>
          <a:prstGeom prst="wedgeRoundRectCallout">
            <a:avLst>
              <a:gd name="adj1" fmla="val -58686"/>
              <a:gd name="adj2" fmla="val -5802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BDC0832-1482-495D-987A-DA44384BC30F}"/>
              </a:ext>
            </a:extLst>
          </p:cNvPr>
          <p:cNvSpPr txBox="1"/>
          <p:nvPr/>
        </p:nvSpPr>
        <p:spPr>
          <a:xfrm>
            <a:off x="7585628" y="188884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Understanding the logic behind accounting choices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Evaluating how external reporting choices affect real managerial decisions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Exploring the link between accounting and firm investment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33E94CF-156C-4834-AACA-E9FF4F3E0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806" y="1468695"/>
            <a:ext cx="3626187" cy="1493371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Corporate Reporting and Internal </a:t>
            </a:r>
            <a:r>
              <a:rPr lang="en-US" sz="2000" dirty="0" smtClean="0">
                <a:solidFill>
                  <a:prstClr val="black"/>
                </a:solidFill>
              </a:rPr>
              <a:t>Decision-Making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2D0C5F-A769-4368-8808-E82B3C1F5B7C}"/>
              </a:ext>
            </a:extLst>
          </p:cNvPr>
          <p:cNvSpPr txBox="1">
            <a:spLocks noChangeArrowheads="1"/>
          </p:cNvSpPr>
          <p:nvPr/>
        </p:nvSpPr>
        <p:spPr>
          <a:xfrm>
            <a:off x="1512747" y="1468695"/>
            <a:ext cx="1536633" cy="14913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DF927-5ACE-4506-AB6E-3A8BEEC1E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974296"/>
            <a:ext cx="1536633" cy="333669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F10F6-786D-479F-8BF7-AE79F0AE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806" y="974296"/>
            <a:ext cx="7454447" cy="333669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Managerial Decision-Making and Control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33E94CF-156C-4834-AACA-E9FF4F3E0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806" y="1468695"/>
            <a:ext cx="3626187" cy="14933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Corporate Reporting and Internal Decision-Making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56A50D-CE9A-43AF-B029-41AD5A57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070" y="3159420"/>
            <a:ext cx="1536633" cy="149133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839C6CF-AC1D-493C-814A-13C02306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966" y="4870489"/>
            <a:ext cx="7372287" cy="10132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0FE6F51-1D8B-4C31-93A3-4C6CF9840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4858282"/>
            <a:ext cx="1536633" cy="1015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A583B54-FB07-4457-BBC2-18E21BED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066" y="1468695"/>
            <a:ext cx="3626187" cy="318206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B49871B-02BD-47C5-A8FA-16E36A256E1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ballon: rechthoek met afgeronde hoeken 14">
            <a:extLst>
              <a:ext uri="{FF2B5EF4-FFF2-40B4-BE49-F238E27FC236}">
                <a16:creationId xmlns:a16="http://schemas.microsoft.com/office/drawing/2014/main" id="{6C5791E2-D742-4258-90D3-AB45ADE73BB4}"/>
              </a:ext>
            </a:extLst>
          </p:cNvPr>
          <p:cNvSpPr/>
          <p:nvPr/>
        </p:nvSpPr>
        <p:spPr>
          <a:xfrm>
            <a:off x="7456026" y="1379146"/>
            <a:ext cx="4405773" cy="3550317"/>
          </a:xfrm>
          <a:prstGeom prst="wedgeRoundRectCallout">
            <a:avLst>
              <a:gd name="adj1" fmla="val -60674"/>
              <a:gd name="adj2" fmla="val 15910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98933CB-5DF3-4901-8375-1F1C7400C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3167558"/>
            <a:ext cx="3626189" cy="1493371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Risk, Control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Compliance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vak 13">
            <a:extLst>
              <a:ext uri="{FF2B5EF4-FFF2-40B4-BE49-F238E27FC236}">
                <a16:creationId xmlns:a16="http://schemas.microsoft.com/office/drawing/2014/main" id="{F3D8069E-BCB2-43A1-9D8B-C3588FBC6ED3}"/>
              </a:ext>
            </a:extLst>
          </p:cNvPr>
          <p:cNvSpPr txBox="1"/>
          <p:nvPr/>
        </p:nvSpPr>
        <p:spPr>
          <a:xfrm>
            <a:off x="7754282" y="1539876"/>
            <a:ext cx="35753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about the importance of risk assessment and internal control in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en-US" dirty="0" smtClean="0">
                <a:latin typeface="Calibri" panose="020F0502020204030204"/>
              </a:rPr>
              <a:t>Discuss frameworks of internal control and how they can prevent fraud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en-US" dirty="0" smtClean="0">
                <a:latin typeface="Calibri" panose="020F0502020204030204"/>
              </a:rPr>
              <a:t>See how control systems need to differ for different types of organizations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this knowledge to real-life cases, and design optimal control systems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2D0C5F-A769-4368-8808-E82B3C1F5B7C}"/>
              </a:ext>
            </a:extLst>
          </p:cNvPr>
          <p:cNvSpPr txBox="1">
            <a:spLocks noChangeArrowheads="1"/>
          </p:cNvSpPr>
          <p:nvPr/>
        </p:nvSpPr>
        <p:spPr>
          <a:xfrm>
            <a:off x="1512747" y="1468695"/>
            <a:ext cx="1536633" cy="14913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DF927-5ACE-4506-AB6E-3A8BEEC1E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974296"/>
            <a:ext cx="1536633" cy="333669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F10F6-786D-479F-8BF7-AE79F0AE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806" y="974296"/>
            <a:ext cx="7454447" cy="333669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Managerial Decision-Making and Control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33E94CF-156C-4834-AACA-E9FF4F3E0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806" y="1468695"/>
            <a:ext cx="3626187" cy="14933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Accounting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56A50D-CE9A-43AF-B029-41AD5A57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070" y="3159420"/>
            <a:ext cx="1536633" cy="149133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98933CB-5DF3-4901-8375-1F1C7400C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3167558"/>
            <a:ext cx="3626189" cy="14933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Control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839C6CF-AC1D-493C-814A-13C02306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114" y="4870489"/>
            <a:ext cx="7421139" cy="10132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0FE6F51-1D8B-4C31-93A3-4C6CF9840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747" y="4858282"/>
            <a:ext cx="1536633" cy="1015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B49871B-02BD-47C5-A8FA-16E36A256E17}"/>
              </a:ext>
            </a:extLst>
          </p:cNvPr>
          <p:cNvSpPr/>
          <p:nvPr/>
        </p:nvSpPr>
        <p:spPr>
          <a:xfrm>
            <a:off x="0" y="0"/>
            <a:ext cx="12192000" cy="676274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ballon: rechthoek met afgeronde hoeken 14">
            <a:extLst>
              <a:ext uri="{FF2B5EF4-FFF2-40B4-BE49-F238E27FC236}">
                <a16:creationId xmlns:a16="http://schemas.microsoft.com/office/drawing/2014/main" id="{6C5791E2-D742-4258-90D3-AB45ADE73BB4}"/>
              </a:ext>
            </a:extLst>
          </p:cNvPr>
          <p:cNvSpPr/>
          <p:nvPr/>
        </p:nvSpPr>
        <p:spPr>
          <a:xfrm>
            <a:off x="2509674" y="1921539"/>
            <a:ext cx="3822700" cy="2256030"/>
          </a:xfrm>
          <a:prstGeom prst="wedgeRoundRectCallout">
            <a:avLst>
              <a:gd name="adj1" fmla="val 68204"/>
              <a:gd name="adj2" fmla="val 5362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BDC0832-1482-495D-987A-DA44384BC30F}"/>
              </a:ext>
            </a:extLst>
          </p:cNvPr>
          <p:cNvSpPr txBox="1"/>
          <p:nvPr/>
        </p:nvSpPr>
        <p:spPr>
          <a:xfrm>
            <a:off x="2741597" y="2124716"/>
            <a:ext cx="3358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In-depth study of a controlling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Academic relevance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Managerial relevance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Relevance to you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A583B54-FB07-4457-BBC2-18E21BED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066" y="1468695"/>
            <a:ext cx="3626187" cy="3182061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</p:spTree>
    <p:extLst>
      <p:ext uri="{BB962C8B-B14F-4D97-AF65-F5344CB8AC3E}">
        <p14:creationId xmlns:p14="http://schemas.microsoft.com/office/powerpoint/2010/main" val="5413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6B110-2DC9-46FF-BD7A-2550B3B7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60" y="793839"/>
            <a:ext cx="5268693" cy="864243"/>
          </a:xfrm>
        </p:spPr>
        <p:txBody>
          <a:bodyPr anchor="b">
            <a:noAutofit/>
          </a:bodyPr>
          <a:lstStyle/>
          <a:p>
            <a:r>
              <a:rPr lang="nl-NL" altLang="nl-NL" sz="4000" b="1" dirty="0">
                <a:cs typeface="Calibri" panose="020F0502020204030204" pitchFamily="34" charset="0"/>
              </a:rPr>
              <a:t>The Thesis-</a:t>
            </a:r>
            <a:r>
              <a:rPr lang="nl-NL" altLang="nl-NL" sz="4000" b="1" dirty="0" err="1">
                <a:cs typeface="Calibri" panose="020F0502020204030204" pitchFamily="34" charset="0"/>
              </a:rPr>
              <a:t>Internship</a:t>
            </a:r>
            <a:r>
              <a:rPr lang="nl-NL" altLang="nl-NL" sz="4000" b="1" dirty="0">
                <a:cs typeface="Calibri" panose="020F0502020204030204" pitchFamily="34" charset="0"/>
              </a:rPr>
              <a:t> Program (TIP)</a:t>
            </a:r>
            <a:endParaRPr lang="en-US" sz="4000" b="1" dirty="0">
              <a:cs typeface="Calibri" panose="020F0502020204030204" pitchFamily="34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44BD3328-597C-4D16-B507-2F999C27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4" r="460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EA72E3-633F-4B43-9A47-42003160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386" y="1662750"/>
            <a:ext cx="7153475" cy="49498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nl-NL" sz="1800" dirty="0">
                <a:cs typeface="Calibri" panose="020F0502020204030204" pitchFamily="34" charset="0"/>
              </a:rPr>
              <a:t>You can write your thesis during an internship at a regional company on a topic that is relevant for the respective company. </a:t>
            </a:r>
          </a:p>
          <a:p>
            <a:pPr lvl="1"/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Limited to 2-3 days a week to ensure that you can follow your courses</a:t>
            </a:r>
          </a:p>
          <a:p>
            <a:pPr lvl="1"/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Output is (1) academic thesis and (2) executive summary</a:t>
            </a:r>
          </a:p>
          <a:p>
            <a:pPr lvl="1"/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Thesis defense in form of a board presentation</a:t>
            </a:r>
          </a:p>
          <a:p>
            <a:r>
              <a:rPr lang="en-US" altLang="nl-NL" sz="1800" dirty="0">
                <a:cs typeface="Calibri" panose="020F0502020204030204" pitchFamily="34" charset="0"/>
              </a:rPr>
              <a:t>What’s in for me?</a:t>
            </a:r>
          </a:p>
          <a:p>
            <a:pPr lvl="1"/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Getting in contact with potential future employers</a:t>
            </a:r>
          </a:p>
          <a:p>
            <a:pPr lvl="1"/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Gaining work experience</a:t>
            </a:r>
          </a:p>
          <a:p>
            <a:r>
              <a:rPr lang="en-US" altLang="nl-NL" sz="1800" dirty="0">
                <a:cs typeface="Calibri" panose="020F0502020204030204" pitchFamily="34" charset="0"/>
              </a:rPr>
              <a:t>A student’s testimonial</a:t>
            </a:r>
          </a:p>
          <a:p>
            <a:pPr lvl="1"/>
            <a:r>
              <a:rPr lang="en-GB" altLang="nl-NL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“Writing my thesis during my internship provided me with the opportunity to get insights into real-life business and a better understanding about how theory and practice are really connected! The gained experience and extension of my network  provided a true career boost!“</a:t>
            </a:r>
          </a:p>
          <a:p>
            <a:r>
              <a:rPr lang="en-US" altLang="nl-NL" sz="1800" dirty="0">
                <a:cs typeface="Calibri" panose="020F0502020204030204" pitchFamily="34" charset="0"/>
              </a:rPr>
              <a:t>Want to know more?</a:t>
            </a:r>
          </a:p>
          <a:p>
            <a:pPr lvl="1"/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Contact: </a:t>
            </a:r>
            <a:r>
              <a:rPr lang="en-US" altLang="nl-NL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thesisinternship-sbe@maastrichtuniversity.nl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A688C-2514-4F21-912B-6FF9EC08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855B70-5A6B-4DB9-A125-DA550070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08979-C404-408D-B070-71CB996A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66AA41A-C8F6-46D7-B530-0627CB1EEA6F}"/>
              </a:ext>
            </a:extLst>
          </p:cNvPr>
          <p:cNvGrpSpPr/>
          <p:nvPr/>
        </p:nvGrpSpPr>
        <p:grpSpPr>
          <a:xfrm>
            <a:off x="7446337" y="5744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3506B82D-EF4A-408B-9022-201868F1F74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72D6843-CDEA-4C31-BE7C-247A88A583D1}"/>
                </a:ext>
              </a:extLst>
            </p:cNvPr>
            <p:cNvSpPr txBox="1"/>
            <p:nvPr/>
          </p:nvSpPr>
          <p:spPr>
            <a:xfrm>
              <a:off x="2023251" y="1288786"/>
              <a:ext cx="165212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</a:rPr>
                <a:t>Student Profile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2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 25">
            <a:extLst>
              <a:ext uri="{FF2B5EF4-FFF2-40B4-BE49-F238E27FC236}">
                <a16:creationId xmlns:a16="http://schemas.microsoft.com/office/drawing/2014/main" id="{92B8D2D3-146C-4242-8A37-63483156957F}"/>
              </a:ext>
            </a:extLst>
          </p:cNvPr>
          <p:cNvGrpSpPr/>
          <p:nvPr/>
        </p:nvGrpSpPr>
        <p:grpSpPr>
          <a:xfrm>
            <a:off x="876268" y="800894"/>
            <a:ext cx="10439464" cy="5704081"/>
            <a:chOff x="177736" y="140804"/>
            <a:chExt cx="11857069" cy="6478655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7E3BD471-F2D6-4A3E-8CBF-AD16C682CFBA}"/>
                </a:ext>
              </a:extLst>
            </p:cNvPr>
            <p:cNvSpPr/>
            <p:nvPr/>
          </p:nvSpPr>
          <p:spPr>
            <a:xfrm>
              <a:off x="4659796" y="2565123"/>
              <a:ext cx="2872408" cy="1630017"/>
            </a:xfrm>
            <a:prstGeom prst="ellipse">
              <a:avLst/>
            </a:prstGeom>
            <a:solidFill>
              <a:srgbClr val="E05329"/>
            </a:solidFill>
            <a:ln>
              <a:solidFill>
                <a:srgbClr val="E0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Importance of controlling</a:t>
              </a: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14074406-20B2-4BD3-B8F7-541EB830E2A4}"/>
                </a:ext>
              </a:extLst>
            </p:cNvPr>
            <p:cNvSpPr/>
            <p:nvPr/>
          </p:nvSpPr>
          <p:spPr>
            <a:xfrm>
              <a:off x="4659796" y="140804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Improving employee motivation</a:t>
              </a: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C26F0CE-F862-4B95-9F15-7B0DC866794C}"/>
                </a:ext>
              </a:extLst>
            </p:cNvPr>
            <p:cNvSpPr/>
            <p:nvPr/>
          </p:nvSpPr>
          <p:spPr>
            <a:xfrm>
              <a:off x="7726193" y="676943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Ensures order and discipline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8FAF5BF-11BD-47D2-887E-5DB9E4527D9F}"/>
                </a:ext>
              </a:extLst>
            </p:cNvPr>
            <p:cNvSpPr/>
            <p:nvPr/>
          </p:nvSpPr>
          <p:spPr>
            <a:xfrm>
              <a:off x="9162397" y="2565121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Facilitates coordination in action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2F270494-A501-40FC-81AD-75B78D6C2D0A}"/>
                </a:ext>
              </a:extLst>
            </p:cNvPr>
            <p:cNvSpPr/>
            <p:nvPr/>
          </p:nvSpPr>
          <p:spPr>
            <a:xfrm>
              <a:off x="7939562" y="4453298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Helps in improving the performance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9FC373AA-27D1-4379-9C02-0A9600EBC445}"/>
                </a:ext>
              </a:extLst>
            </p:cNvPr>
            <p:cNvSpPr/>
            <p:nvPr/>
          </p:nvSpPr>
          <p:spPr>
            <a:xfrm>
              <a:off x="4659796" y="4989442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Helps in improving the performance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60CBAC2-3285-4017-9D8D-CA6EC421E7E3}"/>
                </a:ext>
              </a:extLst>
            </p:cNvPr>
            <p:cNvSpPr/>
            <p:nvPr/>
          </p:nvSpPr>
          <p:spPr>
            <a:xfrm>
              <a:off x="1690394" y="676943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Making efficient use of resources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50B6E92-9F4A-474B-B8E9-0D6F30AA2704}"/>
                </a:ext>
              </a:extLst>
            </p:cNvPr>
            <p:cNvSpPr/>
            <p:nvPr/>
          </p:nvSpPr>
          <p:spPr>
            <a:xfrm>
              <a:off x="177736" y="2565121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Judging of accuracy of standards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543FF408-E922-44BB-A46E-6E1FA0CB3982}"/>
                </a:ext>
              </a:extLst>
            </p:cNvPr>
            <p:cNvSpPr/>
            <p:nvPr/>
          </p:nvSpPr>
          <p:spPr>
            <a:xfrm>
              <a:off x="1458899" y="4453298"/>
              <a:ext cx="2872408" cy="1630017"/>
            </a:xfrm>
            <a:prstGeom prst="ellipse">
              <a:avLst/>
            </a:prstGeom>
            <a:solidFill>
              <a:srgbClr val="9FD7E4"/>
            </a:solidFill>
            <a:ln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Helps in achieving organizational goal</a:t>
              </a:r>
            </a:p>
          </p:txBody>
        </p:sp>
        <p:sp>
          <p:nvSpPr>
            <p:cNvPr id="17" name="Pijl: omhoog 16">
              <a:extLst>
                <a:ext uri="{FF2B5EF4-FFF2-40B4-BE49-F238E27FC236}">
                  <a16:creationId xmlns:a16="http://schemas.microsoft.com/office/drawing/2014/main" id="{B532E00C-4A85-4DB8-8E81-71291E65CB94}"/>
                </a:ext>
              </a:extLst>
            </p:cNvPr>
            <p:cNvSpPr/>
            <p:nvPr/>
          </p:nvSpPr>
          <p:spPr>
            <a:xfrm rot="16200000">
              <a:off x="3734044" y="3083739"/>
              <a:ext cx="241852" cy="592783"/>
            </a:xfrm>
            <a:prstGeom prst="upArrow">
              <a:avLst/>
            </a:prstGeom>
            <a:solidFill>
              <a:srgbClr val="151D37"/>
            </a:solidFill>
            <a:ln>
              <a:solidFill>
                <a:srgbClr val="151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Pijl: omhoog 17">
              <a:extLst>
                <a:ext uri="{FF2B5EF4-FFF2-40B4-BE49-F238E27FC236}">
                  <a16:creationId xmlns:a16="http://schemas.microsoft.com/office/drawing/2014/main" id="{77930396-85FE-4ABE-B333-F38C3E4C5015}"/>
                </a:ext>
              </a:extLst>
            </p:cNvPr>
            <p:cNvSpPr/>
            <p:nvPr/>
          </p:nvSpPr>
          <p:spPr>
            <a:xfrm rot="5400000">
              <a:off x="8216103" y="3083740"/>
              <a:ext cx="241852" cy="592783"/>
            </a:xfrm>
            <a:prstGeom prst="upArrow">
              <a:avLst/>
            </a:prstGeom>
            <a:solidFill>
              <a:srgbClr val="151D37"/>
            </a:solidFill>
            <a:ln>
              <a:solidFill>
                <a:srgbClr val="151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C95E9E7-C7A1-49C9-9B72-1FBE1F08729C}"/>
                </a:ext>
              </a:extLst>
            </p:cNvPr>
            <p:cNvGrpSpPr/>
            <p:nvPr/>
          </p:nvGrpSpPr>
          <p:grpSpPr>
            <a:xfrm>
              <a:off x="4404938" y="1871580"/>
              <a:ext cx="3374357" cy="931831"/>
              <a:chOff x="4404938" y="1871580"/>
              <a:chExt cx="3374357" cy="931831"/>
            </a:xfrm>
          </p:grpSpPr>
          <p:sp>
            <p:nvSpPr>
              <p:cNvPr id="14" name="Pijl: omhoog 13">
                <a:extLst>
                  <a:ext uri="{FF2B5EF4-FFF2-40B4-BE49-F238E27FC236}">
                    <a16:creationId xmlns:a16="http://schemas.microsoft.com/office/drawing/2014/main" id="{C7570EB6-71DA-4F2F-A4BD-AFE4FB3FE41A}"/>
                  </a:ext>
                </a:extLst>
              </p:cNvPr>
              <p:cNvSpPr/>
              <p:nvPr/>
            </p:nvSpPr>
            <p:spPr>
              <a:xfrm>
                <a:off x="5975074" y="1871580"/>
                <a:ext cx="241852" cy="592783"/>
              </a:xfrm>
              <a:prstGeom prst="upArrow">
                <a:avLst/>
              </a:prstGeom>
              <a:solidFill>
                <a:srgbClr val="151D37"/>
              </a:solidFill>
              <a:ln>
                <a:solidFill>
                  <a:srgbClr val="151D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Pijl: omhoog 18">
                <a:extLst>
                  <a:ext uri="{FF2B5EF4-FFF2-40B4-BE49-F238E27FC236}">
                    <a16:creationId xmlns:a16="http://schemas.microsoft.com/office/drawing/2014/main" id="{43B4066C-900C-43DF-9DFE-C34C34BD1C4A}"/>
                  </a:ext>
                </a:extLst>
              </p:cNvPr>
              <p:cNvSpPr/>
              <p:nvPr/>
            </p:nvSpPr>
            <p:spPr>
              <a:xfrm rot="19060912">
                <a:off x="4404938" y="2172149"/>
                <a:ext cx="241852" cy="592783"/>
              </a:xfrm>
              <a:prstGeom prst="upArrow">
                <a:avLst/>
              </a:prstGeom>
              <a:solidFill>
                <a:srgbClr val="151D37"/>
              </a:solidFill>
              <a:ln>
                <a:solidFill>
                  <a:srgbClr val="151D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Pijl: omhoog 19">
                <a:extLst>
                  <a:ext uri="{FF2B5EF4-FFF2-40B4-BE49-F238E27FC236}">
                    <a16:creationId xmlns:a16="http://schemas.microsoft.com/office/drawing/2014/main" id="{EF69585E-3E99-4552-BFBF-9E6D16FFA8BF}"/>
                  </a:ext>
                </a:extLst>
              </p:cNvPr>
              <p:cNvSpPr/>
              <p:nvPr/>
            </p:nvSpPr>
            <p:spPr>
              <a:xfrm rot="2355436">
                <a:off x="7537443" y="2210628"/>
                <a:ext cx="241852" cy="592783"/>
              </a:xfrm>
              <a:prstGeom prst="upArrow">
                <a:avLst/>
              </a:prstGeom>
              <a:solidFill>
                <a:srgbClr val="151D37"/>
              </a:solidFill>
              <a:ln>
                <a:solidFill>
                  <a:srgbClr val="151D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0E5508ED-DA50-452D-930E-5E390F5850FE}"/>
                </a:ext>
              </a:extLst>
            </p:cNvPr>
            <p:cNvGrpSpPr/>
            <p:nvPr/>
          </p:nvGrpSpPr>
          <p:grpSpPr>
            <a:xfrm rot="10800000">
              <a:off x="4408822" y="3955390"/>
              <a:ext cx="3374357" cy="931831"/>
              <a:chOff x="4404938" y="1871580"/>
              <a:chExt cx="3374357" cy="931831"/>
            </a:xfrm>
          </p:grpSpPr>
          <p:sp>
            <p:nvSpPr>
              <p:cNvPr id="23" name="Pijl: omhoog 22">
                <a:extLst>
                  <a:ext uri="{FF2B5EF4-FFF2-40B4-BE49-F238E27FC236}">
                    <a16:creationId xmlns:a16="http://schemas.microsoft.com/office/drawing/2014/main" id="{EC1F8BD7-DCF7-4A01-99D1-88DE166BAA00}"/>
                  </a:ext>
                </a:extLst>
              </p:cNvPr>
              <p:cNvSpPr/>
              <p:nvPr/>
            </p:nvSpPr>
            <p:spPr>
              <a:xfrm>
                <a:off x="5975074" y="1871580"/>
                <a:ext cx="241852" cy="592783"/>
              </a:xfrm>
              <a:prstGeom prst="upArrow">
                <a:avLst/>
              </a:prstGeom>
              <a:solidFill>
                <a:srgbClr val="151D37"/>
              </a:solidFill>
              <a:ln>
                <a:solidFill>
                  <a:srgbClr val="151D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Pijl: omhoog 23">
                <a:extLst>
                  <a:ext uri="{FF2B5EF4-FFF2-40B4-BE49-F238E27FC236}">
                    <a16:creationId xmlns:a16="http://schemas.microsoft.com/office/drawing/2014/main" id="{EE27AE97-A421-4D21-A844-7452B7FEB431}"/>
                  </a:ext>
                </a:extLst>
              </p:cNvPr>
              <p:cNvSpPr/>
              <p:nvPr/>
            </p:nvSpPr>
            <p:spPr>
              <a:xfrm rot="19060912">
                <a:off x="4404938" y="2172149"/>
                <a:ext cx="241852" cy="592783"/>
              </a:xfrm>
              <a:prstGeom prst="upArrow">
                <a:avLst/>
              </a:prstGeom>
              <a:solidFill>
                <a:srgbClr val="151D37"/>
              </a:solidFill>
              <a:ln>
                <a:solidFill>
                  <a:srgbClr val="151D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Pijl: omhoog 24">
                <a:extLst>
                  <a:ext uri="{FF2B5EF4-FFF2-40B4-BE49-F238E27FC236}">
                    <a16:creationId xmlns:a16="http://schemas.microsoft.com/office/drawing/2014/main" id="{DB8852B8-EA74-423D-AD5E-46080727CE75}"/>
                  </a:ext>
                </a:extLst>
              </p:cNvPr>
              <p:cNvSpPr/>
              <p:nvPr/>
            </p:nvSpPr>
            <p:spPr>
              <a:xfrm rot="2355436">
                <a:off x="7537443" y="2210628"/>
                <a:ext cx="241852" cy="592783"/>
              </a:xfrm>
              <a:prstGeom prst="upArrow">
                <a:avLst/>
              </a:prstGeom>
              <a:solidFill>
                <a:srgbClr val="151D37"/>
              </a:solidFill>
              <a:ln>
                <a:solidFill>
                  <a:srgbClr val="151D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77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4137F38-9B58-45D0-8A2D-6248F949B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r="11852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0582D7A-20AE-4E55-BAD6-B41FA515F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7750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28D862-661C-41C7-8F73-FDDCAF358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9634" b="1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EA80CDA-1850-495F-A4CE-30AE0420E078}"/>
              </a:ext>
            </a:extLst>
          </p:cNvPr>
          <p:cNvSpPr/>
          <p:nvPr/>
        </p:nvSpPr>
        <p:spPr>
          <a:xfrm>
            <a:off x="0" y="8506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V light">
            <a:extLst>
              <a:ext uri="{FF2B5EF4-FFF2-40B4-BE49-F238E27FC236}">
                <a16:creationId xmlns:a16="http://schemas.microsoft.com/office/drawing/2014/main" id="{27D258F3-A577-4E72-BF2D-B7A9E6B68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b="29463"/>
          <a:stretch/>
        </p:blipFill>
        <p:spPr bwMode="auto"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4120D66-959B-47B0-A639-011E2B2407F3}"/>
              </a:ext>
            </a:extLst>
          </p:cNvPr>
          <p:cNvSpPr/>
          <p:nvPr/>
        </p:nvSpPr>
        <p:spPr>
          <a:xfrm>
            <a:off x="1038602" y="4796688"/>
            <a:ext cx="2094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Demonstrate quantitative skills</a:t>
            </a:r>
          </a:p>
        </p:txBody>
      </p:sp>
    </p:spTree>
    <p:extLst>
      <p:ext uri="{BB962C8B-B14F-4D97-AF65-F5344CB8AC3E}">
        <p14:creationId xmlns:p14="http://schemas.microsoft.com/office/powerpoint/2010/main" val="6720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V light">
            <a:extLst>
              <a:ext uri="{FF2B5EF4-FFF2-40B4-BE49-F238E27FC236}">
                <a16:creationId xmlns:a16="http://schemas.microsoft.com/office/drawing/2014/main" id="{27D258F3-A577-4E72-BF2D-B7A9E6B68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b="29463"/>
          <a:stretch/>
        </p:blipFill>
        <p:spPr bwMode="auto"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0582D7A-20AE-4E55-BAD6-B41FA515F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7750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28D862-661C-41C7-8F73-FDDCAF358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9634" b="1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EA80CDA-1850-495F-A4CE-30AE0420E0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137F38-9B58-45D0-8A2D-6248F949B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r="11852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07D4C85-BEB6-4EF3-8F16-30CE9C7F883C}"/>
              </a:ext>
            </a:extLst>
          </p:cNvPr>
          <p:cNvSpPr/>
          <p:nvPr/>
        </p:nvSpPr>
        <p:spPr>
          <a:xfrm>
            <a:off x="3407279" y="4738029"/>
            <a:ext cx="2766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Have a general interest in the workings of businesses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V light">
            <a:extLst>
              <a:ext uri="{FF2B5EF4-FFF2-40B4-BE49-F238E27FC236}">
                <a16:creationId xmlns:a16="http://schemas.microsoft.com/office/drawing/2014/main" id="{27D258F3-A577-4E72-BF2D-B7A9E6B68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b="29463"/>
          <a:stretch/>
        </p:blipFill>
        <p:spPr bwMode="auto"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137F38-9B58-45D0-8A2D-6248F949B7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r="11852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28D862-661C-41C7-8F73-FDDCAF358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9634" b="1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EA80CDA-1850-495F-A4CE-30AE0420E078}"/>
              </a:ext>
            </a:extLst>
          </p:cNvPr>
          <p:cNvSpPr/>
          <p:nvPr/>
        </p:nvSpPr>
        <p:spPr>
          <a:xfrm>
            <a:off x="2846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0582D7A-20AE-4E55-BAD6-B41FA515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3ED8C9-661F-40FF-931E-E8C6B3D7396C}"/>
              </a:ext>
            </a:extLst>
          </p:cNvPr>
          <p:cNvSpPr/>
          <p:nvPr/>
        </p:nvSpPr>
        <p:spPr>
          <a:xfrm>
            <a:off x="6156842" y="4743524"/>
            <a:ext cx="248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Be able to think critically</a:t>
            </a:r>
          </a:p>
        </p:txBody>
      </p:sp>
    </p:spTree>
    <p:extLst>
      <p:ext uri="{BB962C8B-B14F-4D97-AF65-F5344CB8AC3E}">
        <p14:creationId xmlns:p14="http://schemas.microsoft.com/office/powerpoint/2010/main" val="41743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V light">
            <a:extLst>
              <a:ext uri="{FF2B5EF4-FFF2-40B4-BE49-F238E27FC236}">
                <a16:creationId xmlns:a16="http://schemas.microsoft.com/office/drawing/2014/main" id="{27D258F3-A577-4E72-BF2D-B7A9E6B68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b="29463"/>
          <a:stretch/>
        </p:blipFill>
        <p:spPr bwMode="auto"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137F38-9B58-45D0-8A2D-6248F949B7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r="11852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0582D7A-20AE-4E55-BAD6-B41FA515F2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27750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EA80CDA-1850-495F-A4CE-30AE0420E0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28D862-661C-41C7-8F73-FDDCAF3589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9634" b="1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D1DB04-7E65-4813-931F-B7DDC338C91B}"/>
              </a:ext>
            </a:extLst>
          </p:cNvPr>
          <p:cNvSpPr/>
          <p:nvPr/>
        </p:nvSpPr>
        <p:spPr>
          <a:xfrm>
            <a:off x="8402305" y="4722259"/>
            <a:ext cx="322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Be a team player and interested in people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40572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7798178" y="799306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does the future hold?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801D26-C425-46D7-ABAA-412F11DE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7" b="272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BDC87AE-9896-4C11-9B01-0EAECDA9CEE3}"/>
              </a:ext>
            </a:extLst>
          </p:cNvPr>
          <p:cNvSpPr/>
          <p:nvPr/>
        </p:nvSpPr>
        <p:spPr>
          <a:xfrm>
            <a:off x="-1" y="0"/>
            <a:ext cx="6515101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CBD713-10F5-4423-9935-AC0492AA9929}"/>
              </a:ext>
            </a:extLst>
          </p:cNvPr>
          <p:cNvSpPr txBox="1"/>
          <p:nvPr/>
        </p:nvSpPr>
        <p:spPr>
          <a:xfrm>
            <a:off x="565148" y="436810"/>
            <a:ext cx="4799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Prospects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2691B6F-33CE-4560-93A4-10EAEAFD8721}"/>
              </a:ext>
            </a:extLst>
          </p:cNvPr>
          <p:cNvSpPr txBox="1"/>
          <p:nvPr/>
        </p:nvSpPr>
        <p:spPr>
          <a:xfrm>
            <a:off x="565149" y="1408331"/>
            <a:ext cx="538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Controller / Manager Planning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Financial / Business Analyst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General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Consulting firms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In-house consulting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Virtually no unemployment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Above-average salaries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002A6-C14E-4682-AF9C-E978C1E7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69" y="873470"/>
            <a:ext cx="4294963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Alumni Careers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02A1F9-6B63-4991-8727-DFD179031C7F}"/>
              </a:ext>
            </a:extLst>
          </p:cNvPr>
          <p:cNvSpPr/>
          <p:nvPr/>
        </p:nvSpPr>
        <p:spPr bwMode="auto">
          <a:xfrm>
            <a:off x="3059832" y="4617132"/>
            <a:ext cx="352343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>
              <a:solidFill>
                <a:srgbClr val="001C3D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5865E3-68A7-4C58-9A26-324ED3496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948850"/>
              </p:ext>
            </p:extLst>
          </p:nvPr>
        </p:nvGraphicFramePr>
        <p:xfrm>
          <a:off x="2214274" y="1441710"/>
          <a:ext cx="8064531" cy="511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4F74803D-BB9C-4283-945C-8C23498D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80" y="5311307"/>
            <a:ext cx="4458913" cy="119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0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DB5B3-3A06-4BEA-8B08-874D245D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29086"/>
            <a:ext cx="5211924" cy="1325563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cs typeface="Calibri" panose="020F0502020204030204" pitchFamily="34" charset="0"/>
              </a:rPr>
              <a:t>Possible further route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8AE62C8-00A7-43AF-8620-BAD80496F26A}"/>
              </a:ext>
            </a:extLst>
          </p:cNvPr>
          <p:cNvGrpSpPr/>
          <p:nvPr/>
        </p:nvGrpSpPr>
        <p:grpSpPr>
          <a:xfrm>
            <a:off x="2956767" y="1544157"/>
            <a:ext cx="7346978" cy="4865697"/>
            <a:chOff x="3067022" y="1090603"/>
            <a:chExt cx="6357983" cy="3913197"/>
          </a:xfrm>
        </p:grpSpPr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id="{A7820E96-EDD2-417A-B376-1CC79D047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23" y="1090603"/>
              <a:ext cx="6357982" cy="1165225"/>
            </a:xfrm>
            <a:prstGeom prst="rect">
              <a:avLst/>
            </a:prstGeom>
            <a:solidFill>
              <a:srgbClr val="9FD7E4">
                <a:alpha val="67000"/>
              </a:srgb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nl-NL" sz="2000" dirty="0" err="1"/>
                <a:t>M.Sc</a:t>
              </a:r>
              <a:r>
                <a:rPr lang="nl-NL" sz="2000" dirty="0"/>
                <a:t>. International Business –          </a:t>
              </a:r>
            </a:p>
            <a:p>
              <a:pPr algn="ctr" eaLnBrk="1" hangingPunct="1">
                <a:spcBef>
                  <a:spcPct val="20000"/>
                </a:spcBef>
                <a:defRPr/>
              </a:pPr>
              <a:r>
                <a:rPr lang="nl-NL" sz="2000" dirty="0" smtClean="0"/>
                <a:t>Managerial </a:t>
              </a:r>
              <a:r>
                <a:rPr lang="nl-NL" sz="2000" dirty="0" err="1" smtClean="0"/>
                <a:t>Decision</a:t>
              </a:r>
              <a:r>
                <a:rPr lang="nl-NL" sz="2000" dirty="0" smtClean="0"/>
                <a:t>-Making </a:t>
              </a:r>
              <a:r>
                <a:rPr lang="nl-NL" sz="2000" dirty="0" err="1" smtClean="0"/>
                <a:t>and</a:t>
              </a:r>
              <a:r>
                <a:rPr lang="nl-NL" sz="2000" dirty="0" smtClean="0"/>
                <a:t> Control</a:t>
              </a:r>
              <a:endParaRPr lang="en-US" sz="2000" dirty="0"/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66108B3C-DD4C-4EA0-9D51-D92EF7F60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23" y="2376487"/>
              <a:ext cx="6357982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nl-NL" sz="2000" dirty="0" err="1"/>
                <a:t>Postgraduate</a:t>
              </a:r>
              <a:r>
                <a:rPr lang="nl-NL" sz="2000" dirty="0"/>
                <a:t> </a:t>
              </a:r>
              <a:r>
                <a:rPr lang="nl-NL" sz="2000" dirty="0" err="1"/>
                <a:t>Programme</a:t>
              </a:r>
              <a:endParaRPr lang="nl-NL" sz="2000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5D6422DB-1805-4462-AF8D-5664072A0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23" y="3090867"/>
              <a:ext cx="3163891" cy="5000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nl-NL" sz="1400" dirty="0"/>
                <a:t>Registeraccountant (RA)</a:t>
              </a:r>
              <a:endParaRPr lang="en-US" sz="1400" dirty="0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E80E248D-7D5C-4609-8A17-B32BC0FF5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23" y="3662371"/>
              <a:ext cx="3163891" cy="928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nl-NL" sz="1400" dirty="0"/>
                <a:t>International </a:t>
              </a:r>
              <a:r>
                <a:rPr lang="nl-NL" sz="1400" dirty="0" err="1"/>
                <a:t>Auditing</a:t>
              </a:r>
              <a:r>
                <a:rPr lang="nl-NL" sz="1400" dirty="0"/>
                <a:t> Program (RA &amp; CPA)</a:t>
              </a:r>
              <a:endParaRPr lang="en-US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1D648E-6C55-442D-ABE5-9DF7C9406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1733" y="3090867"/>
              <a:ext cx="3143271" cy="5000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nl-NL" sz="1400" dirty="0"/>
                <a:t>Registercontroller (RC)</a:t>
              </a:r>
              <a:endParaRPr lang="en-US" sz="1400" dirty="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7B2F7A50-0040-449D-AEBB-DA300811B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1734" y="3662371"/>
              <a:ext cx="3143270" cy="928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>
                <a:spcBef>
                  <a:spcPct val="20000"/>
                </a:spcBef>
                <a:defRPr/>
              </a:pPr>
              <a:r>
                <a:rPr lang="nl-NL" sz="1400" dirty="0"/>
                <a:t>International Executive Master of Finance &amp; Control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C5B2F901-03F4-44CC-817B-900F28CE1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22" y="4662503"/>
              <a:ext cx="6357982" cy="341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algn="ctr">
                <a:spcBef>
                  <a:spcPct val="20000"/>
                </a:spcBef>
                <a:defRPr/>
              </a:pPr>
              <a:r>
                <a:rPr lang="nl-NL" sz="1200" dirty="0" err="1"/>
                <a:t>Qualified</a:t>
              </a:r>
              <a:r>
                <a:rPr lang="nl-NL" sz="1200" dirty="0"/>
                <a:t> Member of the </a:t>
              </a:r>
              <a:r>
                <a:rPr lang="nl-NL" sz="1200" dirty="0" err="1"/>
                <a:t>Chartered</a:t>
              </a:r>
              <a:r>
                <a:rPr lang="nl-NL" sz="1200" dirty="0"/>
                <a:t> </a:t>
              </a:r>
              <a:r>
                <a:rPr lang="nl-NL" sz="1200" dirty="0" err="1"/>
                <a:t>Institute</a:t>
              </a:r>
              <a:r>
                <a:rPr lang="nl-NL" sz="1200" dirty="0"/>
                <a:t> of Management Accountants (CIMA)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73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719989" y="2315818"/>
            <a:ext cx="4789529" cy="2452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0" i="1" dirty="0" smtClean="0">
                <a:solidFill>
                  <a:srgbClr val="151D37"/>
                </a:solidFill>
                <a:latin typeface="Calibri" panose="020F0502020204030204"/>
                <a:ea typeface="MS PGothic" charset="0"/>
              </a:rPr>
              <a:t>Questions?</a:t>
            </a:r>
          </a:p>
          <a:p>
            <a:r>
              <a:rPr lang="en-GB" sz="43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www.maastrichtuniversity.nl/sbe</a:t>
            </a:r>
            <a:endParaRPr lang="en-GB" sz="43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/>
              <a:buChar char="Ø"/>
            </a:pPr>
            <a:r>
              <a:rPr lang="en-GB" sz="43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</a:p>
          <a:p>
            <a:pPr>
              <a:buFont typeface="Wingdings"/>
              <a:buChar char="Ø"/>
            </a:pPr>
            <a:r>
              <a:rPr lang="en-US" sz="43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visit us at the information market in the Mensa</a:t>
            </a:r>
            <a:endParaRPr lang="en-GB" sz="43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3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C359484-9E15-4DD7-BAAC-8224BB1CF76A}"/>
              </a:ext>
            </a:extLst>
          </p:cNvPr>
          <p:cNvSpPr txBox="1">
            <a:spLocks/>
          </p:cNvSpPr>
          <p:nvPr/>
        </p:nvSpPr>
        <p:spPr>
          <a:xfrm>
            <a:off x="3535943" y="585819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Today’s Agenda</a:t>
            </a:r>
          </a:p>
        </p:txBody>
      </p:sp>
      <p:graphicFrame>
        <p:nvGraphicFramePr>
          <p:cNvPr id="10" name="Tijdelijke aanduiding voor inhoud 2">
            <a:extLst>
              <a:ext uri="{FF2B5EF4-FFF2-40B4-BE49-F238E27FC236}">
                <a16:creationId xmlns:a16="http://schemas.microsoft.com/office/drawing/2014/main" id="{D5AE5B34-0BEE-41E6-926A-3FB5AA0E868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27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7795074-46AD-4C56-823C-8E2794D51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0430CC3-0882-40F9-AABE-07E07AE085C2}"/>
              </a:ext>
            </a:extLst>
          </p:cNvPr>
          <p:cNvGrpSpPr/>
          <p:nvPr/>
        </p:nvGrpSpPr>
        <p:grpSpPr>
          <a:xfrm>
            <a:off x="8628174" y="502596"/>
            <a:ext cx="1924493" cy="2232412"/>
            <a:chOff x="2364144" y="19629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A147DDE8-1A4C-47F0-986B-17251C956083}"/>
                </a:ext>
              </a:extLst>
            </p:cNvPr>
            <p:cNvSpPr/>
            <p:nvPr/>
          </p:nvSpPr>
          <p:spPr>
            <a:xfrm rot="5400000">
              <a:off x="2210185" y="173588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sx="110000" sy="110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C3AD4E55-8005-49BA-AA8E-40BBB9BAF9D4}"/>
                </a:ext>
              </a:extLst>
            </p:cNvPr>
            <p:cNvSpPr txBox="1"/>
            <p:nvPr/>
          </p:nvSpPr>
          <p:spPr>
            <a:xfrm>
              <a:off x="2406675" y="718292"/>
              <a:ext cx="1839432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Why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this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programme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3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8E724B-5BD0-490F-9298-079D03E3E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A7F32-4455-4C5C-A571-75692BE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</a:rPr>
              <a:t>Why </a:t>
            </a:r>
            <a:r>
              <a:rPr lang="en-US" sz="8000" dirty="0" smtClean="0">
                <a:ln w="22225">
                  <a:solidFill>
                    <a:srgbClr val="FFFFFF"/>
                  </a:solidFill>
                </a:ln>
                <a:noFill/>
              </a:rPr>
              <a:t>this </a:t>
            </a:r>
            <a:r>
              <a:rPr lang="en-US" sz="8000" dirty="0" err="1" smtClean="0">
                <a:ln w="22225">
                  <a:solidFill>
                    <a:srgbClr val="FFFFFF"/>
                  </a:solidFill>
                </a:ln>
                <a:noFill/>
              </a:rPr>
              <a:t>programme</a:t>
            </a:r>
            <a:r>
              <a:rPr lang="en-US" sz="8000" dirty="0" smtClean="0">
                <a:ln w="22225">
                  <a:solidFill>
                    <a:srgbClr val="FFFFFF"/>
                  </a:solidFill>
                </a:ln>
                <a:noFill/>
              </a:rPr>
              <a:t>?</a:t>
            </a:r>
            <a:endParaRPr lang="en-US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1BEDC9-1324-42E7-B7C1-979B2955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3160" y="1168603"/>
            <a:ext cx="4578579" cy="4726276"/>
          </a:xfrm>
        </p:spPr>
        <p:txBody>
          <a:bodyPr anchor="ctr">
            <a:normAutofit/>
          </a:bodyPr>
          <a:lstStyle/>
          <a:p>
            <a:r>
              <a:rPr lang="en-US" sz="1900" dirty="0">
                <a:solidFill>
                  <a:srgbClr val="FFFFFF"/>
                </a:solidFill>
              </a:rPr>
              <a:t>Become the </a:t>
            </a:r>
            <a:r>
              <a:rPr lang="en-US" sz="1900" b="1" dirty="0">
                <a:solidFill>
                  <a:srgbClr val="FFFFFF"/>
                </a:solidFill>
              </a:rPr>
              <a:t>navigator</a:t>
            </a:r>
            <a:r>
              <a:rPr lang="en-US" sz="1900" dirty="0">
                <a:solidFill>
                  <a:srgbClr val="FFFFFF"/>
                </a:solidFill>
              </a:rPr>
              <a:t> of a firm</a:t>
            </a:r>
          </a:p>
          <a:p>
            <a:r>
              <a:rPr lang="en-US" sz="1900" dirty="0">
                <a:solidFill>
                  <a:srgbClr val="FFFFFF"/>
                </a:solidFill>
              </a:rPr>
              <a:t>Production and interpretation of all information necessary to run a firm</a:t>
            </a:r>
          </a:p>
          <a:p>
            <a:r>
              <a:rPr lang="en-US" sz="1900" dirty="0">
                <a:solidFill>
                  <a:srgbClr val="FFFFFF"/>
                </a:solidFill>
              </a:rPr>
              <a:t>Understand data analytics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Be a consultant rather than a number cruncher</a:t>
            </a:r>
          </a:p>
          <a:p>
            <a:r>
              <a:rPr lang="en-US" sz="1900" dirty="0">
                <a:solidFill>
                  <a:srgbClr val="FFFFFF"/>
                </a:solidFill>
              </a:rPr>
              <a:t>Be able to act on all managerial levels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Working at the interface of different areas of an organization</a:t>
            </a:r>
          </a:p>
          <a:p>
            <a:r>
              <a:rPr lang="en-US" sz="1900" dirty="0">
                <a:solidFill>
                  <a:srgbClr val="FFFFFF"/>
                </a:solidFill>
              </a:rPr>
              <a:t>Understand people and their motivations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Be (also) a general manager</a:t>
            </a:r>
          </a:p>
        </p:txBody>
      </p:sp>
    </p:spTree>
    <p:extLst>
      <p:ext uri="{BB962C8B-B14F-4D97-AF65-F5344CB8AC3E}">
        <p14:creationId xmlns:p14="http://schemas.microsoft.com/office/powerpoint/2010/main" val="2591507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school of business and economics maastricht">
            <a:extLst>
              <a:ext uri="{FF2B5EF4-FFF2-40B4-BE49-F238E27FC236}">
                <a16:creationId xmlns:a16="http://schemas.microsoft.com/office/drawing/2014/main" id="{889793A1-59D6-4A39-BFA1-8B368BF60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1" r="251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07F3E5-EC9F-4543-AE5E-674F23C3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</a:rPr>
              <a:t>Why </a:t>
            </a:r>
            <a:r>
              <a:rPr lang="en-US" sz="8000" dirty="0" smtClean="0">
                <a:ln w="22225">
                  <a:solidFill>
                    <a:srgbClr val="FFFFFF"/>
                  </a:solidFill>
                </a:ln>
                <a:noFill/>
              </a:rPr>
              <a:t>at </a:t>
            </a:r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</a:rPr>
              <a:t>Maastricht University?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12279A-4003-4D3E-85AC-EA2CCA3A2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703" y="1610733"/>
            <a:ext cx="3860002" cy="3636534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Practical training, development of directly applicable analytical skills</a:t>
            </a:r>
          </a:p>
          <a:p>
            <a:r>
              <a:rPr lang="en-GB" sz="2000" dirty="0">
                <a:solidFill>
                  <a:srgbClr val="FFFFFF"/>
                </a:solidFill>
              </a:rPr>
              <a:t>Good understanding of why and how businesses operate</a:t>
            </a:r>
          </a:p>
          <a:p>
            <a:r>
              <a:rPr lang="en-GB" sz="2000" dirty="0">
                <a:solidFill>
                  <a:srgbClr val="FFFFFF"/>
                </a:solidFill>
              </a:rPr>
              <a:t>Excellent job perspectives</a:t>
            </a:r>
          </a:p>
          <a:p>
            <a:r>
              <a:rPr lang="en-GB" sz="2000" dirty="0">
                <a:solidFill>
                  <a:srgbClr val="FFFFFF"/>
                </a:solidFill>
              </a:rPr>
              <a:t>Ranked first in controlling research on European continent in Accounting Horizons in 2011</a:t>
            </a:r>
          </a:p>
          <a:p>
            <a:r>
              <a:rPr lang="en-GB" sz="2000" dirty="0">
                <a:solidFill>
                  <a:srgbClr val="FFFFFF"/>
                </a:solidFill>
              </a:rPr>
              <a:t>Strong ties with companies</a:t>
            </a:r>
          </a:p>
        </p:txBody>
      </p:sp>
    </p:spTree>
    <p:extLst>
      <p:ext uri="{BB962C8B-B14F-4D97-AF65-F5344CB8AC3E}">
        <p14:creationId xmlns:p14="http://schemas.microsoft.com/office/powerpoint/2010/main" val="412975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EFA4E8-7BC5-4D9E-98EA-64E812317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b="12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E7DEF4FF-D312-4B33-AA14-17E03E215A73}"/>
              </a:ext>
            </a:extLst>
          </p:cNvPr>
          <p:cNvGrpSpPr/>
          <p:nvPr/>
        </p:nvGrpSpPr>
        <p:grpSpPr>
          <a:xfrm>
            <a:off x="2193613" y="835025"/>
            <a:ext cx="1924493" cy="2232412"/>
            <a:chOff x="1887066" y="526524"/>
            <a:chExt cx="1924493" cy="2232412"/>
          </a:xfrm>
        </p:grpSpPr>
        <p:sp>
          <p:nvSpPr>
            <p:cNvPr id="5" name="Zeshoek 4">
              <a:extLst>
                <a:ext uri="{FF2B5EF4-FFF2-40B4-BE49-F238E27FC236}">
                  <a16:creationId xmlns:a16="http://schemas.microsoft.com/office/drawing/2014/main" id="{878CB480-E6F5-4567-BC4A-A067D1498287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DB67E264-3E01-41E6-9CE2-E19D08A172D4}"/>
                </a:ext>
              </a:extLst>
            </p:cNvPr>
            <p:cNvSpPr txBox="1"/>
            <p:nvPr/>
          </p:nvSpPr>
          <p:spPr>
            <a:xfrm>
              <a:off x="1972127" y="1227230"/>
              <a:ext cx="1754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Our </a:t>
              </a:r>
              <a:r>
                <a:rPr lang="en-US" sz="2400" kern="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9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73E6098E-514E-49C4-A567-39B18C9AB9EE}"/>
              </a:ext>
            </a:extLst>
          </p:cNvPr>
          <p:cNvGrpSpPr/>
          <p:nvPr/>
        </p:nvGrpSpPr>
        <p:grpSpPr>
          <a:xfrm>
            <a:off x="1482725" y="964814"/>
            <a:ext cx="9179849" cy="4891088"/>
            <a:chOff x="1482725" y="983456"/>
            <a:chExt cx="9179849" cy="4891088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7FB9B53-F1C0-4A5D-89DC-B327CF4E3CC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2725" y="1415620"/>
              <a:ext cx="1538870" cy="149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BBFE7BD8-0FE5-4931-A947-1106B7F6C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983456"/>
              <a:ext cx="1538870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A145378-1044-4C00-83D3-CAB0A98B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983456"/>
              <a:ext cx="7465298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BB5BE136-185D-4AA4-B488-45E8376F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4D63A5C-77FB-4E3D-9711-AD637C75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Forecasting and Business Analysis </a:t>
              </a:r>
              <a:endParaRPr lang="en-US" sz="2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489044E-96F5-4F4F-BF31-280AA12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3105307"/>
              <a:ext cx="1538870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72E1067-10C8-41D4-9C9A-2A3162BA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810" y="3096577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 Management and Strategy Execution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E6EB961-F5CA-49C2-BCA1-F02AC40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5" y="3100738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FC97F78C-454D-4F7E-939B-46766F0E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556" y="5030552"/>
              <a:ext cx="7383018" cy="84399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E7698B0-5117-4F5E-8B8A-7466F20E2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4795467"/>
              <a:ext cx="1538870" cy="10790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FC97F78C-454D-4F7E-939B-46766F0E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116" y="1411430"/>
            <a:ext cx="520457" cy="44631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-Shape 2"/>
          <p:cNvSpPr/>
          <p:nvPr/>
        </p:nvSpPr>
        <p:spPr>
          <a:xfrm rot="16200000">
            <a:off x="4714052" y="-92623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37790" y="5073249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58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14">
            <a:extLst>
              <a:ext uri="{FF2B5EF4-FFF2-40B4-BE49-F238E27FC236}">
                <a16:creationId xmlns:a16="http://schemas.microsoft.com/office/drawing/2014/main" id="{73E6098E-514E-49C4-A567-39B18C9AB9EE}"/>
              </a:ext>
            </a:extLst>
          </p:cNvPr>
          <p:cNvGrpSpPr/>
          <p:nvPr/>
        </p:nvGrpSpPr>
        <p:grpSpPr>
          <a:xfrm>
            <a:off x="1482725" y="964814"/>
            <a:ext cx="9179849" cy="4891088"/>
            <a:chOff x="1482725" y="983456"/>
            <a:chExt cx="9179849" cy="4891088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7FB9B53-F1C0-4A5D-89DC-B327CF4E3CC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2725" y="1415620"/>
              <a:ext cx="1538870" cy="149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BBFE7BD8-0FE5-4931-A947-1106B7F6C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983456"/>
              <a:ext cx="1538870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A145378-1044-4C00-83D3-CAB0A98B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983456"/>
              <a:ext cx="7465298" cy="277941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prstClr val="white"/>
                  </a:solidFill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BB5BE136-185D-4AA4-B488-45E8376F1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4D63A5C-77FB-4E3D-9711-AD637C75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76" y="1415620"/>
              <a:ext cx="3260047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Forecasting and Business Analysis </a:t>
              </a:r>
              <a:endParaRPr lang="en-US" sz="2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489044E-96F5-4F4F-BF31-280AA12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3105307"/>
              <a:ext cx="1538870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72E1067-10C8-41D4-9C9A-2A3162BA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810" y="3096577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Performance Management and Strategy Execution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E6EB961-F5CA-49C2-BCA1-F02AC403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375" y="3100738"/>
              <a:ext cx="3260048" cy="1494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FC97F78C-454D-4F7E-939B-46766F0E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556" y="5030552"/>
              <a:ext cx="7383018" cy="84399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E7698B0-5117-4F5E-8B8A-7466F20E2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4795467"/>
              <a:ext cx="1538870" cy="10790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FC97F78C-454D-4F7E-939B-46766F0E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116" y="1411430"/>
            <a:ext cx="520457" cy="446311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-Shape 2"/>
          <p:cNvSpPr/>
          <p:nvPr/>
        </p:nvSpPr>
        <p:spPr>
          <a:xfrm rot="16200000">
            <a:off x="4714052" y="-92623"/>
            <a:ext cx="4440283" cy="7456768"/>
          </a:xfrm>
          <a:prstGeom prst="corner">
            <a:avLst>
              <a:gd name="adj1" fmla="val 11782"/>
              <a:gd name="adj2" fmla="val 2479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37790" y="5073249"/>
            <a:ext cx="2984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6" name="Rechthoek 1">
            <a:extLst>
              <a:ext uri="{FF2B5EF4-FFF2-40B4-BE49-F238E27FC236}">
                <a16:creationId xmlns:a16="http://schemas.microsoft.com/office/drawing/2014/main" id="{05EFABA5-A845-4900-B1D5-CAD9050D4BC9}"/>
              </a:ext>
            </a:extLst>
          </p:cNvPr>
          <p:cNvSpPr/>
          <p:nvPr/>
        </p:nvSpPr>
        <p:spPr>
          <a:xfrm>
            <a:off x="0" y="0"/>
            <a:ext cx="12192000" cy="67436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4D63A5C-77FB-4E3D-9711-AD637C756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271" y="1396978"/>
            <a:ext cx="3260047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Forecasting and Business Analysis </a:t>
            </a:r>
            <a:endParaRPr lang="en-US" sz="2000" baseline="30000" dirty="0">
              <a:solidFill>
                <a:prstClr val="black"/>
              </a:solidFill>
            </a:endParaRPr>
          </a:p>
        </p:txBody>
      </p:sp>
      <p:sp>
        <p:nvSpPr>
          <p:cNvPr id="19" name="Tekstballon: rechthoek met afgeronde hoeken 2">
            <a:extLst>
              <a:ext uri="{FF2B5EF4-FFF2-40B4-BE49-F238E27FC236}">
                <a16:creationId xmlns:a16="http://schemas.microsoft.com/office/drawing/2014/main" id="{82795363-4A69-4DEE-A3EA-B9F9E1BF8568}"/>
              </a:ext>
            </a:extLst>
          </p:cNvPr>
          <p:cNvSpPr/>
          <p:nvPr/>
        </p:nvSpPr>
        <p:spPr>
          <a:xfrm>
            <a:off x="7146580" y="1778642"/>
            <a:ext cx="3524531" cy="2347349"/>
          </a:xfrm>
          <a:prstGeom prst="wedgeRoundRectCallout">
            <a:avLst>
              <a:gd name="adj1" fmla="val -69223"/>
              <a:gd name="adj2" fmla="val -29745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3">
            <a:extLst>
              <a:ext uri="{FF2B5EF4-FFF2-40B4-BE49-F238E27FC236}">
                <a16:creationId xmlns:a16="http://schemas.microsoft.com/office/drawing/2014/main" id="{B9825E23-E1CB-4C63-9D4E-E93FC7C650E1}"/>
              </a:ext>
            </a:extLst>
          </p:cNvPr>
          <p:cNvSpPr txBox="1"/>
          <p:nvPr/>
        </p:nvSpPr>
        <p:spPr>
          <a:xfrm>
            <a:off x="7270033" y="1944457"/>
            <a:ext cx="3401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Use data analytics to develop forecasts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Analytically understand complex business environment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Draw meaningful conclusions from predictive analytics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Hands-on training</a:t>
            </a:r>
          </a:p>
          <a:p>
            <a:pPr lvl="0" defTabSz="914400"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2178</TotalTime>
  <Words>922</Words>
  <Application>Microsoft Office PowerPoint</Application>
  <PresentationFormat>Widescreen</PresentationFormat>
  <Paragraphs>237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Verdana</vt:lpstr>
      <vt:lpstr>Wingdings</vt:lpstr>
      <vt:lpstr>Kantoorthema</vt:lpstr>
      <vt:lpstr>1_Kantoorthema</vt:lpstr>
      <vt:lpstr>MSc IB Managerial Decision- Making and Control</vt:lpstr>
      <vt:lpstr>PowerPoint Presentation</vt:lpstr>
      <vt:lpstr>PowerPoint Presentation</vt:lpstr>
      <vt:lpstr>PowerPoint Presentation</vt:lpstr>
      <vt:lpstr>Why this programme?</vt:lpstr>
      <vt:lpstr>Why at Maastricht University?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Thesis-Internship Program (TIP)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Alumni Careers</vt:lpstr>
      <vt:lpstr>Possible further route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Timmermans, Le (AIM)</cp:lastModifiedBy>
  <cp:revision>92</cp:revision>
  <dcterms:created xsi:type="dcterms:W3CDTF">2018-12-05T12:39:01Z</dcterms:created>
  <dcterms:modified xsi:type="dcterms:W3CDTF">2020-03-06T09:10:46Z</dcterms:modified>
</cp:coreProperties>
</file>