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1" r:id="rId2"/>
  </p:sldMasterIdLst>
  <p:notesMasterIdLst>
    <p:notesMasterId r:id="rId31"/>
  </p:notesMasterIdLst>
  <p:sldIdLst>
    <p:sldId id="256" r:id="rId3"/>
    <p:sldId id="298" r:id="rId4"/>
    <p:sldId id="299" r:id="rId5"/>
    <p:sldId id="300" r:id="rId6"/>
    <p:sldId id="301" r:id="rId7"/>
    <p:sldId id="302" r:id="rId8"/>
    <p:sldId id="303" r:id="rId9"/>
    <p:sldId id="324" r:id="rId10"/>
    <p:sldId id="305" r:id="rId11"/>
    <p:sldId id="306" r:id="rId12"/>
    <p:sldId id="307" r:id="rId13"/>
    <p:sldId id="308" r:id="rId14"/>
    <p:sldId id="309" r:id="rId15"/>
    <p:sldId id="310" r:id="rId16"/>
    <p:sldId id="325" r:id="rId17"/>
    <p:sldId id="326" r:id="rId18"/>
    <p:sldId id="319" r:id="rId19"/>
    <p:sldId id="314" r:id="rId20"/>
    <p:sldId id="315" r:id="rId21"/>
    <p:sldId id="316" r:id="rId22"/>
    <p:sldId id="317" r:id="rId23"/>
    <p:sldId id="313" r:id="rId24"/>
    <p:sldId id="318" r:id="rId25"/>
    <p:sldId id="320" r:id="rId26"/>
    <p:sldId id="321" r:id="rId27"/>
    <p:sldId id="322" r:id="rId28"/>
    <p:sldId id="323" r:id="rId29"/>
    <p:sldId id="297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lisa van de Poll" initials="MvdP" lastIdx="1" clrIdx="0">
    <p:extLst>
      <p:ext uri="{19B8F6BF-5375-455C-9EA6-DF929625EA0E}">
        <p15:presenceInfo xmlns:p15="http://schemas.microsoft.com/office/powerpoint/2012/main" userId="e0185cb54ff6bc6a" providerId="Windows Live"/>
      </p:ext>
    </p:extLst>
  </p:cmAuthor>
  <p:cmAuthor id="2" name="Holtrop, Niels (MW)" initials="HN(" lastIdx="4" clrIdx="1">
    <p:extLst>
      <p:ext uri="{19B8F6BF-5375-455C-9EA6-DF929625EA0E}">
        <p15:presenceInfo xmlns:p15="http://schemas.microsoft.com/office/powerpoint/2012/main" userId="S-1-5-21-1572361299-1184395705-1606240830-54419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D37"/>
    <a:srgbClr val="E05329"/>
    <a:srgbClr val="9FD7E4"/>
    <a:srgbClr val="79C7D9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94"/>
    <p:restoredTop sz="91163" autoAdjust="0"/>
  </p:normalViewPr>
  <p:slideViewPr>
    <p:cSldViewPr snapToGrid="0" snapToObjects="1">
      <p:cViewPr varScale="1">
        <p:scale>
          <a:sx n="101" d="100"/>
          <a:sy n="101" d="100"/>
        </p:scale>
        <p:origin x="2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0C14CD-E9A0-448E-A242-52ED928FE5C8}" type="doc">
      <dgm:prSet loTypeId="urn:microsoft.com/office/officeart/2016/7/layout/BasicLinearProcessNumbered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EC343CC-ED51-4E7F-8547-0DEE3DB6EB15}">
      <dgm:prSet/>
      <dgm:spPr/>
      <dgm:t>
        <a:bodyPr/>
        <a:lstStyle/>
        <a:p>
          <a:r>
            <a:rPr lang="en-US" dirty="0"/>
            <a:t>Today’s Marketing challenges </a:t>
          </a:r>
        </a:p>
      </dgm:t>
    </dgm:pt>
    <dgm:pt modelId="{E5018271-FC1C-4650-A5C4-A3A520A92C3D}" type="parTrans" cxnId="{C5AF5063-88B1-4930-AD52-2A7D9ACA9285}">
      <dgm:prSet/>
      <dgm:spPr/>
      <dgm:t>
        <a:bodyPr/>
        <a:lstStyle/>
        <a:p>
          <a:endParaRPr lang="en-US"/>
        </a:p>
      </dgm:t>
    </dgm:pt>
    <dgm:pt modelId="{538342EE-A959-4247-ADE0-0A77399D90D5}" type="sibTrans" cxnId="{C5AF5063-88B1-4930-AD52-2A7D9ACA9285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60A630B1-4C25-4FF4-AA20-AA46D13104B3}">
      <dgm:prSet/>
      <dgm:spPr/>
      <dgm:t>
        <a:bodyPr/>
        <a:lstStyle/>
        <a:p>
          <a:r>
            <a:rPr lang="en-US" dirty="0"/>
            <a:t>Student Profile </a:t>
          </a:r>
        </a:p>
      </dgm:t>
    </dgm:pt>
    <dgm:pt modelId="{B49E2D43-E3C2-4367-871C-12AC887E02A9}" type="parTrans" cxnId="{ABA5DAE0-5109-49E6-AE1E-6ED803234515}">
      <dgm:prSet/>
      <dgm:spPr/>
      <dgm:t>
        <a:bodyPr/>
        <a:lstStyle/>
        <a:p>
          <a:endParaRPr lang="en-US"/>
        </a:p>
      </dgm:t>
    </dgm:pt>
    <dgm:pt modelId="{E7FDE6FB-AB12-4323-AD17-7E43348AC995}" type="sibTrans" cxnId="{ABA5DAE0-5109-49E6-AE1E-6ED803234515}">
      <dgm:prSet phldrT="2" phldr="0"/>
      <dgm:spPr/>
      <dgm:t>
        <a:bodyPr/>
        <a:lstStyle/>
        <a:p>
          <a:r>
            <a:rPr lang="en-US"/>
            <a:t>2</a:t>
          </a:r>
          <a:endParaRPr lang="en-US" dirty="0"/>
        </a:p>
      </dgm:t>
    </dgm:pt>
    <dgm:pt modelId="{79CDEE28-F131-4DAB-9956-E3459D8C43E1}">
      <dgm:prSet/>
      <dgm:spPr/>
      <dgm:t>
        <a:bodyPr/>
        <a:lstStyle/>
        <a:p>
          <a:r>
            <a:rPr lang="en-US" dirty="0"/>
            <a:t>Our </a:t>
          </a:r>
          <a:r>
            <a:rPr lang="en-US" dirty="0" err="1"/>
            <a:t>Programme</a:t>
          </a:r>
          <a:endParaRPr lang="en-US" dirty="0"/>
        </a:p>
      </dgm:t>
    </dgm:pt>
    <dgm:pt modelId="{AE8E3881-23B5-467E-BCB9-6F0865597E99}" type="parTrans" cxnId="{64DA2CE2-2A05-43CE-BCC2-0FC1CEFA0559}">
      <dgm:prSet/>
      <dgm:spPr/>
      <dgm:t>
        <a:bodyPr/>
        <a:lstStyle/>
        <a:p>
          <a:endParaRPr lang="en-US"/>
        </a:p>
      </dgm:t>
    </dgm:pt>
    <dgm:pt modelId="{CF259168-EE50-43D3-82E2-900A99455F04}" type="sibTrans" cxnId="{64DA2CE2-2A05-43CE-BCC2-0FC1CEFA0559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881D9CE4-D5BC-4F8A-A926-4CCD4FE558AE}">
      <dgm:prSet/>
      <dgm:spPr/>
      <dgm:t>
        <a:bodyPr/>
        <a:lstStyle/>
        <a:p>
          <a:r>
            <a:rPr lang="en-US" dirty="0"/>
            <a:t>What does the future hold?</a:t>
          </a:r>
        </a:p>
      </dgm:t>
    </dgm:pt>
    <dgm:pt modelId="{7D16931E-0974-42E6-91E9-9169CBB9EC37}" type="parTrans" cxnId="{F382045D-6698-41C7-8C40-4053C411C1BD}">
      <dgm:prSet/>
      <dgm:spPr/>
      <dgm:t>
        <a:bodyPr/>
        <a:lstStyle/>
        <a:p>
          <a:endParaRPr lang="en-US"/>
        </a:p>
      </dgm:t>
    </dgm:pt>
    <dgm:pt modelId="{BFEBB2C2-6657-44DA-B97E-F5D778775B0E}" type="sibTrans" cxnId="{F382045D-6698-41C7-8C40-4053C411C1BD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36E57CF1-77A7-4987-87E5-56B44336F6AF}" type="pres">
      <dgm:prSet presAssocID="{C40C14CD-E9A0-448E-A242-52ED928FE5C8}" presName="Name0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1EFB690-E6D9-40CF-BFB7-B860FF3E8522}" type="pres">
      <dgm:prSet presAssocID="{DEC343CC-ED51-4E7F-8547-0DEE3DB6EB15}" presName="compositeNode" presStyleCnt="0">
        <dgm:presLayoutVars>
          <dgm:bulletEnabled val="1"/>
        </dgm:presLayoutVars>
      </dgm:prSet>
      <dgm:spPr/>
    </dgm:pt>
    <dgm:pt modelId="{98D91097-17DA-47EB-B2DB-4D62388B1093}" type="pres">
      <dgm:prSet presAssocID="{DEC343CC-ED51-4E7F-8547-0DEE3DB6EB15}" presName="bgRect" presStyleLbl="bgAccFollowNode1" presStyleIdx="0" presStyleCnt="4"/>
      <dgm:spPr/>
      <dgm:t>
        <a:bodyPr/>
        <a:lstStyle/>
        <a:p>
          <a:endParaRPr lang="en-US"/>
        </a:p>
      </dgm:t>
    </dgm:pt>
    <dgm:pt modelId="{A27FE078-ED67-401B-90FF-F14D62CE06EE}" type="pres">
      <dgm:prSet presAssocID="{538342EE-A959-4247-ADE0-0A77399D90D5}" presName="sibTransNodeCircle" presStyleLbl="alignNode1" presStyleIdx="0" presStyleCnt="8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B4DB92ED-C45B-4C3F-8C8E-7C639F65171B}" type="pres">
      <dgm:prSet presAssocID="{DEC343CC-ED51-4E7F-8547-0DEE3DB6EB15}" presName="bottomLine" presStyleLbl="alignNode1" presStyleIdx="1" presStyleCnt="8">
        <dgm:presLayoutVars/>
      </dgm:prSet>
      <dgm:spPr/>
    </dgm:pt>
    <dgm:pt modelId="{9B4F7835-493D-4268-8844-4A060E29E309}" type="pres">
      <dgm:prSet presAssocID="{DEC343CC-ED51-4E7F-8547-0DEE3DB6EB15}" presName="nodeText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65F59C-9812-4E59-88FA-33A1769C29CD}" type="pres">
      <dgm:prSet presAssocID="{538342EE-A959-4247-ADE0-0A77399D90D5}" presName="sibTrans" presStyleCnt="0"/>
      <dgm:spPr/>
    </dgm:pt>
    <dgm:pt modelId="{408701CA-0344-402E-B8F6-0A0586FAAC7B}" type="pres">
      <dgm:prSet presAssocID="{60A630B1-4C25-4FF4-AA20-AA46D13104B3}" presName="compositeNode" presStyleCnt="0">
        <dgm:presLayoutVars>
          <dgm:bulletEnabled val="1"/>
        </dgm:presLayoutVars>
      </dgm:prSet>
      <dgm:spPr/>
    </dgm:pt>
    <dgm:pt modelId="{A92E1B02-A54B-4752-B018-DF6C4C16EAAE}" type="pres">
      <dgm:prSet presAssocID="{60A630B1-4C25-4FF4-AA20-AA46D13104B3}" presName="bgRect" presStyleLbl="bgAccFollowNode1" presStyleIdx="1" presStyleCnt="4"/>
      <dgm:spPr/>
      <dgm:t>
        <a:bodyPr/>
        <a:lstStyle/>
        <a:p>
          <a:endParaRPr lang="en-US"/>
        </a:p>
      </dgm:t>
    </dgm:pt>
    <dgm:pt modelId="{5E5A95C2-2127-4002-B6C4-14816804AB96}" type="pres">
      <dgm:prSet presAssocID="{E7FDE6FB-AB12-4323-AD17-7E43348AC995}" presName="sibTransNodeCircle" presStyleLbl="alignNode1" presStyleIdx="2" presStyleCnt="8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B9925DEC-131B-426B-94F8-9FABE039608E}" type="pres">
      <dgm:prSet presAssocID="{60A630B1-4C25-4FF4-AA20-AA46D13104B3}" presName="bottomLine" presStyleLbl="alignNode1" presStyleIdx="3" presStyleCnt="8">
        <dgm:presLayoutVars/>
      </dgm:prSet>
      <dgm:spPr/>
    </dgm:pt>
    <dgm:pt modelId="{EA29B162-BFAA-4F25-A3EF-1F82BF61F6AA}" type="pres">
      <dgm:prSet presAssocID="{60A630B1-4C25-4FF4-AA20-AA46D13104B3}" presName="nodeText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C9A0B9-0370-4CB0-BCDB-4DC04ACAAD09}" type="pres">
      <dgm:prSet presAssocID="{E7FDE6FB-AB12-4323-AD17-7E43348AC995}" presName="sibTrans" presStyleCnt="0"/>
      <dgm:spPr/>
    </dgm:pt>
    <dgm:pt modelId="{7EB55336-FF75-48D1-9755-4DBED0D93148}" type="pres">
      <dgm:prSet presAssocID="{79CDEE28-F131-4DAB-9956-E3459D8C43E1}" presName="compositeNode" presStyleCnt="0">
        <dgm:presLayoutVars>
          <dgm:bulletEnabled val="1"/>
        </dgm:presLayoutVars>
      </dgm:prSet>
      <dgm:spPr/>
    </dgm:pt>
    <dgm:pt modelId="{491DEF79-2E33-488F-BE2F-154AC1E37BC2}" type="pres">
      <dgm:prSet presAssocID="{79CDEE28-F131-4DAB-9956-E3459D8C43E1}" presName="bgRect" presStyleLbl="bgAccFollowNode1" presStyleIdx="2" presStyleCnt="4" custScaleY="100807" custLinFactNeighborX="1558" custLinFactNeighborY="-86"/>
      <dgm:spPr/>
      <dgm:t>
        <a:bodyPr/>
        <a:lstStyle/>
        <a:p>
          <a:endParaRPr lang="en-US"/>
        </a:p>
      </dgm:t>
    </dgm:pt>
    <dgm:pt modelId="{CC6C40CA-0B70-4B9E-8374-E011819BF70C}" type="pres">
      <dgm:prSet presAssocID="{CF259168-EE50-43D3-82E2-900A99455F04}" presName="sibTransNodeCircle" presStyleLbl="alignNode1" presStyleIdx="4" presStyleCnt="8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43D9AC8A-0E53-4538-BA2C-F4914819D278}" type="pres">
      <dgm:prSet presAssocID="{79CDEE28-F131-4DAB-9956-E3459D8C43E1}" presName="bottomLine" presStyleLbl="alignNode1" presStyleIdx="5" presStyleCnt="8" custLinFactNeighborX="1560">
        <dgm:presLayoutVars/>
      </dgm:prSet>
      <dgm:spPr/>
    </dgm:pt>
    <dgm:pt modelId="{5DC75BA5-8CC2-4665-862B-5204320F31F6}" type="pres">
      <dgm:prSet presAssocID="{79CDEE28-F131-4DAB-9956-E3459D8C43E1}" presName="nodeText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1A112E-5304-403A-B08B-EB6A2B4526E4}" type="pres">
      <dgm:prSet presAssocID="{CF259168-EE50-43D3-82E2-900A99455F04}" presName="sibTrans" presStyleCnt="0"/>
      <dgm:spPr/>
    </dgm:pt>
    <dgm:pt modelId="{DD5F3ED3-49EE-421F-B633-3B75F554C0B2}" type="pres">
      <dgm:prSet presAssocID="{881D9CE4-D5BC-4F8A-A926-4CCD4FE558AE}" presName="compositeNode" presStyleCnt="0">
        <dgm:presLayoutVars>
          <dgm:bulletEnabled val="1"/>
        </dgm:presLayoutVars>
      </dgm:prSet>
      <dgm:spPr/>
    </dgm:pt>
    <dgm:pt modelId="{FBBE568A-6C1A-43DF-9945-6C8ECB8FEE24}" type="pres">
      <dgm:prSet presAssocID="{881D9CE4-D5BC-4F8A-A926-4CCD4FE558AE}" presName="bgRect" presStyleLbl="bgAccFollowNode1" presStyleIdx="3" presStyleCnt="4"/>
      <dgm:spPr/>
      <dgm:t>
        <a:bodyPr/>
        <a:lstStyle/>
        <a:p>
          <a:endParaRPr lang="en-US"/>
        </a:p>
      </dgm:t>
    </dgm:pt>
    <dgm:pt modelId="{D6445152-7166-4D33-9376-E2EA570E2699}" type="pres">
      <dgm:prSet presAssocID="{BFEBB2C2-6657-44DA-B97E-F5D778775B0E}" presName="sibTransNodeCircle" presStyleLbl="alignNode1" presStyleIdx="6" presStyleCnt="8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7B83546B-2DFA-4645-806A-558C55064BF0}" type="pres">
      <dgm:prSet presAssocID="{881D9CE4-D5BC-4F8A-A926-4CCD4FE558AE}" presName="bottomLine" presStyleLbl="alignNode1" presStyleIdx="7" presStyleCnt="8">
        <dgm:presLayoutVars/>
      </dgm:prSet>
      <dgm:spPr/>
    </dgm:pt>
    <dgm:pt modelId="{9FA45DDD-4194-48FA-9700-9DC02A490892}" type="pres">
      <dgm:prSet presAssocID="{881D9CE4-D5BC-4F8A-A926-4CCD4FE558AE}" presName="nodeText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45E636A-8A37-4946-AF01-C278AD6BC8E5}" type="presOf" srcId="{60A630B1-4C25-4FF4-AA20-AA46D13104B3}" destId="{A92E1B02-A54B-4752-B018-DF6C4C16EAAE}" srcOrd="0" destOrd="0" presId="urn:microsoft.com/office/officeart/2016/7/layout/BasicLinearProcessNumbered"/>
    <dgm:cxn modelId="{72216379-AD9F-4B02-B27D-42E3F746DFD1}" type="presOf" srcId="{C40C14CD-E9A0-448E-A242-52ED928FE5C8}" destId="{36E57CF1-77A7-4987-87E5-56B44336F6AF}" srcOrd="0" destOrd="0" presId="urn:microsoft.com/office/officeart/2016/7/layout/BasicLinearProcessNumbered"/>
    <dgm:cxn modelId="{1D9D95A3-59AA-40A1-AF22-2834B60CCBD1}" type="presOf" srcId="{DEC343CC-ED51-4E7F-8547-0DEE3DB6EB15}" destId="{98D91097-17DA-47EB-B2DB-4D62388B1093}" srcOrd="0" destOrd="0" presId="urn:microsoft.com/office/officeart/2016/7/layout/BasicLinearProcessNumbered"/>
    <dgm:cxn modelId="{C5AF5063-88B1-4930-AD52-2A7D9ACA9285}" srcId="{C40C14CD-E9A0-448E-A242-52ED928FE5C8}" destId="{DEC343CC-ED51-4E7F-8547-0DEE3DB6EB15}" srcOrd="0" destOrd="0" parTransId="{E5018271-FC1C-4650-A5C4-A3A520A92C3D}" sibTransId="{538342EE-A959-4247-ADE0-0A77399D90D5}"/>
    <dgm:cxn modelId="{8611BA39-979D-4D21-A72C-964EFBFEBD09}" type="presOf" srcId="{DEC343CC-ED51-4E7F-8547-0DEE3DB6EB15}" destId="{9B4F7835-493D-4268-8844-4A060E29E309}" srcOrd="1" destOrd="0" presId="urn:microsoft.com/office/officeart/2016/7/layout/BasicLinearProcessNumbered"/>
    <dgm:cxn modelId="{659FBC5B-3821-493A-A8B4-CAF575E9EE9F}" type="presOf" srcId="{79CDEE28-F131-4DAB-9956-E3459D8C43E1}" destId="{491DEF79-2E33-488F-BE2F-154AC1E37BC2}" srcOrd="0" destOrd="0" presId="urn:microsoft.com/office/officeart/2016/7/layout/BasicLinearProcessNumbered"/>
    <dgm:cxn modelId="{F8ACF14B-E7F2-4889-B652-BF4DAF39D718}" type="presOf" srcId="{538342EE-A959-4247-ADE0-0A77399D90D5}" destId="{A27FE078-ED67-401B-90FF-F14D62CE06EE}" srcOrd="0" destOrd="0" presId="urn:microsoft.com/office/officeart/2016/7/layout/BasicLinearProcessNumbered"/>
    <dgm:cxn modelId="{019C4CF2-00EA-4C91-9E12-BD31865CDA9C}" type="presOf" srcId="{CF259168-EE50-43D3-82E2-900A99455F04}" destId="{CC6C40CA-0B70-4B9E-8374-E011819BF70C}" srcOrd="0" destOrd="0" presId="urn:microsoft.com/office/officeart/2016/7/layout/BasicLinearProcessNumbered"/>
    <dgm:cxn modelId="{0618DEF6-9136-4CE0-8575-B627394865C1}" type="presOf" srcId="{881D9CE4-D5BC-4F8A-A926-4CCD4FE558AE}" destId="{FBBE568A-6C1A-43DF-9945-6C8ECB8FEE24}" srcOrd="0" destOrd="0" presId="urn:microsoft.com/office/officeart/2016/7/layout/BasicLinearProcessNumbered"/>
    <dgm:cxn modelId="{26D98F02-039B-49E3-8066-6E1EBFDAEAAF}" type="presOf" srcId="{BFEBB2C2-6657-44DA-B97E-F5D778775B0E}" destId="{D6445152-7166-4D33-9376-E2EA570E2699}" srcOrd="0" destOrd="0" presId="urn:microsoft.com/office/officeart/2016/7/layout/BasicLinearProcessNumbered"/>
    <dgm:cxn modelId="{ABA5DAE0-5109-49E6-AE1E-6ED803234515}" srcId="{C40C14CD-E9A0-448E-A242-52ED928FE5C8}" destId="{60A630B1-4C25-4FF4-AA20-AA46D13104B3}" srcOrd="1" destOrd="0" parTransId="{B49E2D43-E3C2-4367-871C-12AC887E02A9}" sibTransId="{E7FDE6FB-AB12-4323-AD17-7E43348AC995}"/>
    <dgm:cxn modelId="{C2E46433-C8B0-4B1D-9D86-D3262C4D4376}" type="presOf" srcId="{E7FDE6FB-AB12-4323-AD17-7E43348AC995}" destId="{5E5A95C2-2127-4002-B6C4-14816804AB96}" srcOrd="0" destOrd="0" presId="urn:microsoft.com/office/officeart/2016/7/layout/BasicLinearProcessNumbered"/>
    <dgm:cxn modelId="{85A67396-D258-4956-8413-E83BD71ABA87}" type="presOf" srcId="{881D9CE4-D5BC-4F8A-A926-4CCD4FE558AE}" destId="{9FA45DDD-4194-48FA-9700-9DC02A490892}" srcOrd="1" destOrd="0" presId="urn:microsoft.com/office/officeart/2016/7/layout/BasicLinearProcessNumbered"/>
    <dgm:cxn modelId="{F382045D-6698-41C7-8C40-4053C411C1BD}" srcId="{C40C14CD-E9A0-448E-A242-52ED928FE5C8}" destId="{881D9CE4-D5BC-4F8A-A926-4CCD4FE558AE}" srcOrd="3" destOrd="0" parTransId="{7D16931E-0974-42E6-91E9-9169CBB9EC37}" sibTransId="{BFEBB2C2-6657-44DA-B97E-F5D778775B0E}"/>
    <dgm:cxn modelId="{64DA2CE2-2A05-43CE-BCC2-0FC1CEFA0559}" srcId="{C40C14CD-E9A0-448E-A242-52ED928FE5C8}" destId="{79CDEE28-F131-4DAB-9956-E3459D8C43E1}" srcOrd="2" destOrd="0" parTransId="{AE8E3881-23B5-467E-BCB9-6F0865597E99}" sibTransId="{CF259168-EE50-43D3-82E2-900A99455F04}"/>
    <dgm:cxn modelId="{67E7A83C-2F92-48B8-8C55-03AC3121EABF}" type="presOf" srcId="{79CDEE28-F131-4DAB-9956-E3459D8C43E1}" destId="{5DC75BA5-8CC2-4665-862B-5204320F31F6}" srcOrd="1" destOrd="0" presId="urn:microsoft.com/office/officeart/2016/7/layout/BasicLinearProcessNumbered"/>
    <dgm:cxn modelId="{F478F498-D8DF-4471-ACFD-D62BFACB7309}" type="presOf" srcId="{60A630B1-4C25-4FF4-AA20-AA46D13104B3}" destId="{EA29B162-BFAA-4F25-A3EF-1F82BF61F6AA}" srcOrd="1" destOrd="0" presId="urn:microsoft.com/office/officeart/2016/7/layout/BasicLinearProcessNumbered"/>
    <dgm:cxn modelId="{F4B9127C-145E-4595-A003-66E279148343}" type="presParOf" srcId="{36E57CF1-77A7-4987-87E5-56B44336F6AF}" destId="{D1EFB690-E6D9-40CF-BFB7-B860FF3E8522}" srcOrd="0" destOrd="0" presId="urn:microsoft.com/office/officeart/2016/7/layout/BasicLinearProcessNumbered"/>
    <dgm:cxn modelId="{CAAC14FA-05D9-42B3-B3A2-8FBC1D04B4BD}" type="presParOf" srcId="{D1EFB690-E6D9-40CF-BFB7-B860FF3E8522}" destId="{98D91097-17DA-47EB-B2DB-4D62388B1093}" srcOrd="0" destOrd="0" presId="urn:microsoft.com/office/officeart/2016/7/layout/BasicLinearProcessNumbered"/>
    <dgm:cxn modelId="{074524BE-471E-4BDD-88D1-106ACDD6BEC5}" type="presParOf" srcId="{D1EFB690-E6D9-40CF-BFB7-B860FF3E8522}" destId="{A27FE078-ED67-401B-90FF-F14D62CE06EE}" srcOrd="1" destOrd="0" presId="urn:microsoft.com/office/officeart/2016/7/layout/BasicLinearProcessNumbered"/>
    <dgm:cxn modelId="{12B723A6-A6BF-4F5B-81A7-BFB5188087A6}" type="presParOf" srcId="{D1EFB690-E6D9-40CF-BFB7-B860FF3E8522}" destId="{B4DB92ED-C45B-4C3F-8C8E-7C639F65171B}" srcOrd="2" destOrd="0" presId="urn:microsoft.com/office/officeart/2016/7/layout/BasicLinearProcessNumbered"/>
    <dgm:cxn modelId="{48D26F16-666E-4C94-BCB0-479A5879BA32}" type="presParOf" srcId="{D1EFB690-E6D9-40CF-BFB7-B860FF3E8522}" destId="{9B4F7835-493D-4268-8844-4A060E29E309}" srcOrd="3" destOrd="0" presId="urn:microsoft.com/office/officeart/2016/7/layout/BasicLinearProcessNumbered"/>
    <dgm:cxn modelId="{F2F69CFA-98D0-4699-863B-36A1F2BEA974}" type="presParOf" srcId="{36E57CF1-77A7-4987-87E5-56B44336F6AF}" destId="{D765F59C-9812-4E59-88FA-33A1769C29CD}" srcOrd="1" destOrd="0" presId="urn:microsoft.com/office/officeart/2016/7/layout/BasicLinearProcessNumbered"/>
    <dgm:cxn modelId="{82D79134-7809-4BB0-B8AC-AA3084F3B788}" type="presParOf" srcId="{36E57CF1-77A7-4987-87E5-56B44336F6AF}" destId="{408701CA-0344-402E-B8F6-0A0586FAAC7B}" srcOrd="2" destOrd="0" presId="urn:microsoft.com/office/officeart/2016/7/layout/BasicLinearProcessNumbered"/>
    <dgm:cxn modelId="{D0FC72E5-87A9-49F5-9F8A-0E5F104F28FF}" type="presParOf" srcId="{408701CA-0344-402E-B8F6-0A0586FAAC7B}" destId="{A92E1B02-A54B-4752-B018-DF6C4C16EAAE}" srcOrd="0" destOrd="0" presId="urn:microsoft.com/office/officeart/2016/7/layout/BasicLinearProcessNumbered"/>
    <dgm:cxn modelId="{728BD072-5F0A-4CBA-8F65-4CD5F5CEB4F8}" type="presParOf" srcId="{408701CA-0344-402E-B8F6-0A0586FAAC7B}" destId="{5E5A95C2-2127-4002-B6C4-14816804AB96}" srcOrd="1" destOrd="0" presId="urn:microsoft.com/office/officeart/2016/7/layout/BasicLinearProcessNumbered"/>
    <dgm:cxn modelId="{ACEE0FE7-6C41-4D61-BFE9-05A28C08280A}" type="presParOf" srcId="{408701CA-0344-402E-B8F6-0A0586FAAC7B}" destId="{B9925DEC-131B-426B-94F8-9FABE039608E}" srcOrd="2" destOrd="0" presId="urn:microsoft.com/office/officeart/2016/7/layout/BasicLinearProcessNumbered"/>
    <dgm:cxn modelId="{0BF29D6F-8F49-4747-A2E8-00166EC389D1}" type="presParOf" srcId="{408701CA-0344-402E-B8F6-0A0586FAAC7B}" destId="{EA29B162-BFAA-4F25-A3EF-1F82BF61F6AA}" srcOrd="3" destOrd="0" presId="urn:microsoft.com/office/officeart/2016/7/layout/BasicLinearProcessNumbered"/>
    <dgm:cxn modelId="{910BAA73-DF7F-40C1-A758-B44520C63266}" type="presParOf" srcId="{36E57CF1-77A7-4987-87E5-56B44336F6AF}" destId="{77C9A0B9-0370-4CB0-BCDB-4DC04ACAAD09}" srcOrd="3" destOrd="0" presId="urn:microsoft.com/office/officeart/2016/7/layout/BasicLinearProcessNumbered"/>
    <dgm:cxn modelId="{0634FA42-7C57-466A-86D3-B8F03E3133E9}" type="presParOf" srcId="{36E57CF1-77A7-4987-87E5-56B44336F6AF}" destId="{7EB55336-FF75-48D1-9755-4DBED0D93148}" srcOrd="4" destOrd="0" presId="urn:microsoft.com/office/officeart/2016/7/layout/BasicLinearProcessNumbered"/>
    <dgm:cxn modelId="{E1666E85-EB05-49BA-9E6E-C3FBAFA09077}" type="presParOf" srcId="{7EB55336-FF75-48D1-9755-4DBED0D93148}" destId="{491DEF79-2E33-488F-BE2F-154AC1E37BC2}" srcOrd="0" destOrd="0" presId="urn:microsoft.com/office/officeart/2016/7/layout/BasicLinearProcessNumbered"/>
    <dgm:cxn modelId="{E7309646-F1DE-40A7-ABC7-280225E91236}" type="presParOf" srcId="{7EB55336-FF75-48D1-9755-4DBED0D93148}" destId="{CC6C40CA-0B70-4B9E-8374-E011819BF70C}" srcOrd="1" destOrd="0" presId="urn:microsoft.com/office/officeart/2016/7/layout/BasicLinearProcessNumbered"/>
    <dgm:cxn modelId="{0B6B03AD-F73F-4EDA-ACE0-DF4BF3C16D3F}" type="presParOf" srcId="{7EB55336-FF75-48D1-9755-4DBED0D93148}" destId="{43D9AC8A-0E53-4538-BA2C-F4914819D278}" srcOrd="2" destOrd="0" presId="urn:microsoft.com/office/officeart/2016/7/layout/BasicLinearProcessNumbered"/>
    <dgm:cxn modelId="{AE31DDD8-AED7-4F05-B96D-EE56019DD1B2}" type="presParOf" srcId="{7EB55336-FF75-48D1-9755-4DBED0D93148}" destId="{5DC75BA5-8CC2-4665-862B-5204320F31F6}" srcOrd="3" destOrd="0" presId="urn:microsoft.com/office/officeart/2016/7/layout/BasicLinearProcessNumbered"/>
    <dgm:cxn modelId="{4CF055E1-BFA5-4F76-B1E3-32174CB49A54}" type="presParOf" srcId="{36E57CF1-77A7-4987-87E5-56B44336F6AF}" destId="{801A112E-5304-403A-B08B-EB6A2B4526E4}" srcOrd="5" destOrd="0" presId="urn:microsoft.com/office/officeart/2016/7/layout/BasicLinearProcessNumbered"/>
    <dgm:cxn modelId="{3B17882B-02C1-4376-A959-0ECF13FFAA33}" type="presParOf" srcId="{36E57CF1-77A7-4987-87E5-56B44336F6AF}" destId="{DD5F3ED3-49EE-421F-B633-3B75F554C0B2}" srcOrd="6" destOrd="0" presId="urn:microsoft.com/office/officeart/2016/7/layout/BasicLinearProcessNumbered"/>
    <dgm:cxn modelId="{765039AB-55AE-4E72-8593-CDC2BACE0EC2}" type="presParOf" srcId="{DD5F3ED3-49EE-421F-B633-3B75F554C0B2}" destId="{FBBE568A-6C1A-43DF-9945-6C8ECB8FEE24}" srcOrd="0" destOrd="0" presId="urn:microsoft.com/office/officeart/2016/7/layout/BasicLinearProcessNumbered"/>
    <dgm:cxn modelId="{ED80E95E-6893-47F4-A6DB-87DF61388245}" type="presParOf" srcId="{DD5F3ED3-49EE-421F-B633-3B75F554C0B2}" destId="{D6445152-7166-4D33-9376-E2EA570E2699}" srcOrd="1" destOrd="0" presId="urn:microsoft.com/office/officeart/2016/7/layout/BasicLinearProcessNumbered"/>
    <dgm:cxn modelId="{EFD3D223-6B39-42A8-BF0A-EBB53D0315B3}" type="presParOf" srcId="{DD5F3ED3-49EE-421F-B633-3B75F554C0B2}" destId="{7B83546B-2DFA-4645-806A-558C55064BF0}" srcOrd="2" destOrd="0" presId="urn:microsoft.com/office/officeart/2016/7/layout/BasicLinearProcessNumbered"/>
    <dgm:cxn modelId="{9436B9CB-EAA3-4250-BEF4-A0F583948578}" type="presParOf" srcId="{DD5F3ED3-49EE-421F-B633-3B75F554C0B2}" destId="{9FA45DDD-4194-48FA-9700-9DC02A490892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D91097-17DA-47EB-B2DB-4D62388B1093}">
      <dsp:nvSpPr>
        <dsp:cNvPr id="0" name=""/>
        <dsp:cNvSpPr/>
      </dsp:nvSpPr>
      <dsp:spPr>
        <a:xfrm>
          <a:off x="3080" y="352598"/>
          <a:ext cx="2444055" cy="342167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Today’s Marketing challenges </a:t>
          </a:r>
        </a:p>
      </dsp:txBody>
      <dsp:txXfrm>
        <a:off x="3080" y="1652836"/>
        <a:ext cx="2444055" cy="2053006"/>
      </dsp:txXfrm>
    </dsp:sp>
    <dsp:sp modelId="{A27FE078-ED67-401B-90FF-F14D62CE06EE}">
      <dsp:nvSpPr>
        <dsp:cNvPr id="0" name=""/>
        <dsp:cNvSpPr/>
      </dsp:nvSpPr>
      <dsp:spPr>
        <a:xfrm>
          <a:off x="711856" y="694766"/>
          <a:ext cx="1026503" cy="102650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/>
            <a:t>1</a:t>
          </a:r>
        </a:p>
      </dsp:txBody>
      <dsp:txXfrm>
        <a:off x="862184" y="845094"/>
        <a:ext cx="725847" cy="725847"/>
      </dsp:txXfrm>
    </dsp:sp>
    <dsp:sp modelId="{B4DB92ED-C45B-4C3F-8C8E-7C639F65171B}">
      <dsp:nvSpPr>
        <dsp:cNvPr id="0" name=""/>
        <dsp:cNvSpPr/>
      </dsp:nvSpPr>
      <dsp:spPr>
        <a:xfrm>
          <a:off x="3080" y="3774204"/>
          <a:ext cx="2444055" cy="72"/>
        </a:xfrm>
        <a:prstGeom prst="rect">
          <a:avLst/>
        </a:prstGeom>
        <a:solidFill>
          <a:schemeClr val="accent2">
            <a:hueOff val="2357"/>
            <a:satOff val="-7545"/>
            <a:lumOff val="5378"/>
            <a:alphaOff val="0"/>
          </a:schemeClr>
        </a:solidFill>
        <a:ln w="12700" cap="flat" cmpd="sng" algn="ctr">
          <a:solidFill>
            <a:schemeClr val="accent2">
              <a:hueOff val="2357"/>
              <a:satOff val="-7545"/>
              <a:lumOff val="537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92E1B02-A54B-4752-B018-DF6C4C16EAAE}">
      <dsp:nvSpPr>
        <dsp:cNvPr id="0" name=""/>
        <dsp:cNvSpPr/>
      </dsp:nvSpPr>
      <dsp:spPr>
        <a:xfrm>
          <a:off x="2691541" y="352598"/>
          <a:ext cx="2444055" cy="3421677"/>
        </a:xfrm>
        <a:prstGeom prst="rect">
          <a:avLst/>
        </a:prstGeom>
        <a:solidFill>
          <a:schemeClr val="accent2">
            <a:tint val="40000"/>
            <a:alpha val="90000"/>
            <a:hueOff val="218439"/>
            <a:satOff val="-12728"/>
            <a:lumOff val="2218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218439"/>
              <a:satOff val="-12728"/>
              <a:lumOff val="221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Student Profile </a:t>
          </a:r>
        </a:p>
      </dsp:txBody>
      <dsp:txXfrm>
        <a:off x="2691541" y="1652836"/>
        <a:ext cx="2444055" cy="2053006"/>
      </dsp:txXfrm>
    </dsp:sp>
    <dsp:sp modelId="{5E5A95C2-2127-4002-B6C4-14816804AB96}">
      <dsp:nvSpPr>
        <dsp:cNvPr id="0" name=""/>
        <dsp:cNvSpPr/>
      </dsp:nvSpPr>
      <dsp:spPr>
        <a:xfrm>
          <a:off x="3400317" y="694766"/>
          <a:ext cx="1026503" cy="1026503"/>
        </a:xfrm>
        <a:prstGeom prst="ellipse">
          <a:avLst/>
        </a:prstGeom>
        <a:solidFill>
          <a:schemeClr val="accent2">
            <a:hueOff val="4714"/>
            <a:satOff val="-15090"/>
            <a:lumOff val="10757"/>
            <a:alphaOff val="0"/>
          </a:schemeClr>
        </a:solidFill>
        <a:ln w="12700" cap="flat" cmpd="sng" algn="ctr">
          <a:solidFill>
            <a:schemeClr val="accent2">
              <a:hueOff val="4714"/>
              <a:satOff val="-15090"/>
              <a:lumOff val="107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/>
            <a:t>2</a:t>
          </a:r>
          <a:endParaRPr lang="en-US" sz="4800" kern="1200" dirty="0"/>
        </a:p>
      </dsp:txBody>
      <dsp:txXfrm>
        <a:off x="3550645" y="845094"/>
        <a:ext cx="725847" cy="725847"/>
      </dsp:txXfrm>
    </dsp:sp>
    <dsp:sp modelId="{B9925DEC-131B-426B-94F8-9FABE039608E}">
      <dsp:nvSpPr>
        <dsp:cNvPr id="0" name=""/>
        <dsp:cNvSpPr/>
      </dsp:nvSpPr>
      <dsp:spPr>
        <a:xfrm>
          <a:off x="2691541" y="3774204"/>
          <a:ext cx="2444055" cy="72"/>
        </a:xfrm>
        <a:prstGeom prst="rect">
          <a:avLst/>
        </a:prstGeom>
        <a:solidFill>
          <a:schemeClr val="accent2">
            <a:hueOff val="7071"/>
            <a:satOff val="-22635"/>
            <a:lumOff val="16135"/>
            <a:alphaOff val="0"/>
          </a:schemeClr>
        </a:solidFill>
        <a:ln w="12700" cap="flat" cmpd="sng" algn="ctr">
          <a:solidFill>
            <a:schemeClr val="accent2">
              <a:hueOff val="7071"/>
              <a:satOff val="-22635"/>
              <a:lumOff val="1613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91DEF79-2E33-488F-BE2F-154AC1E37BC2}">
      <dsp:nvSpPr>
        <dsp:cNvPr id="0" name=""/>
        <dsp:cNvSpPr/>
      </dsp:nvSpPr>
      <dsp:spPr>
        <a:xfrm>
          <a:off x="5418081" y="349656"/>
          <a:ext cx="2444055" cy="3449290"/>
        </a:xfrm>
        <a:prstGeom prst="rect">
          <a:avLst/>
        </a:prstGeom>
        <a:solidFill>
          <a:schemeClr val="accent2">
            <a:tint val="40000"/>
            <a:alpha val="90000"/>
            <a:hueOff val="436878"/>
            <a:satOff val="-25455"/>
            <a:lumOff val="443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436878"/>
              <a:satOff val="-25455"/>
              <a:lumOff val="443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Our </a:t>
          </a:r>
          <a:r>
            <a:rPr lang="en-US" sz="2600" kern="1200" dirty="0" err="1"/>
            <a:t>Programme</a:t>
          </a:r>
          <a:endParaRPr lang="en-US" sz="2600" kern="1200" dirty="0"/>
        </a:p>
      </dsp:txBody>
      <dsp:txXfrm>
        <a:off x="5418081" y="1660386"/>
        <a:ext cx="2444055" cy="2069574"/>
      </dsp:txXfrm>
    </dsp:sp>
    <dsp:sp modelId="{CC6C40CA-0B70-4B9E-8374-E011819BF70C}">
      <dsp:nvSpPr>
        <dsp:cNvPr id="0" name=""/>
        <dsp:cNvSpPr/>
      </dsp:nvSpPr>
      <dsp:spPr>
        <a:xfrm>
          <a:off x="6088778" y="708572"/>
          <a:ext cx="1026503" cy="1026503"/>
        </a:xfrm>
        <a:prstGeom prst="ellipse">
          <a:avLst/>
        </a:prstGeom>
        <a:solidFill>
          <a:schemeClr val="accent2">
            <a:hueOff val="9427"/>
            <a:satOff val="-30180"/>
            <a:lumOff val="21513"/>
            <a:alphaOff val="0"/>
          </a:schemeClr>
        </a:solidFill>
        <a:ln w="12700" cap="flat" cmpd="sng" algn="ctr">
          <a:solidFill>
            <a:schemeClr val="accent2">
              <a:hueOff val="9427"/>
              <a:satOff val="-30180"/>
              <a:lumOff val="215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/>
            <a:t>3</a:t>
          </a:r>
        </a:p>
      </dsp:txBody>
      <dsp:txXfrm>
        <a:off x="6239106" y="858900"/>
        <a:ext cx="725847" cy="725847"/>
      </dsp:txXfrm>
    </dsp:sp>
    <dsp:sp modelId="{43D9AC8A-0E53-4538-BA2C-F4914819D278}">
      <dsp:nvSpPr>
        <dsp:cNvPr id="0" name=""/>
        <dsp:cNvSpPr/>
      </dsp:nvSpPr>
      <dsp:spPr>
        <a:xfrm>
          <a:off x="5418130" y="3788010"/>
          <a:ext cx="2444055" cy="72"/>
        </a:xfrm>
        <a:prstGeom prst="rect">
          <a:avLst/>
        </a:prstGeom>
        <a:solidFill>
          <a:schemeClr val="accent2">
            <a:hueOff val="11784"/>
            <a:satOff val="-37725"/>
            <a:lumOff val="26891"/>
            <a:alphaOff val="0"/>
          </a:schemeClr>
        </a:solidFill>
        <a:ln w="12700" cap="flat" cmpd="sng" algn="ctr">
          <a:solidFill>
            <a:schemeClr val="accent2">
              <a:hueOff val="11784"/>
              <a:satOff val="-37725"/>
              <a:lumOff val="2689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BBE568A-6C1A-43DF-9945-6C8ECB8FEE24}">
      <dsp:nvSpPr>
        <dsp:cNvPr id="0" name=""/>
        <dsp:cNvSpPr/>
      </dsp:nvSpPr>
      <dsp:spPr>
        <a:xfrm>
          <a:off x="8068463" y="352598"/>
          <a:ext cx="2444055" cy="3421677"/>
        </a:xfrm>
        <a:prstGeom prst="rect">
          <a:avLst/>
        </a:prstGeom>
        <a:solidFill>
          <a:schemeClr val="accent2">
            <a:tint val="40000"/>
            <a:alpha val="90000"/>
            <a:hueOff val="655317"/>
            <a:satOff val="-38183"/>
            <a:lumOff val="6654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655317"/>
              <a:satOff val="-38183"/>
              <a:lumOff val="66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What does the future hold?</a:t>
          </a:r>
        </a:p>
      </dsp:txBody>
      <dsp:txXfrm>
        <a:off x="8068463" y="1652836"/>
        <a:ext cx="2444055" cy="2053006"/>
      </dsp:txXfrm>
    </dsp:sp>
    <dsp:sp modelId="{D6445152-7166-4D33-9376-E2EA570E2699}">
      <dsp:nvSpPr>
        <dsp:cNvPr id="0" name=""/>
        <dsp:cNvSpPr/>
      </dsp:nvSpPr>
      <dsp:spPr>
        <a:xfrm>
          <a:off x="8777239" y="694766"/>
          <a:ext cx="1026503" cy="1026503"/>
        </a:xfrm>
        <a:prstGeom prst="ellipse">
          <a:avLst/>
        </a:prstGeom>
        <a:solidFill>
          <a:schemeClr val="accent2">
            <a:hueOff val="14141"/>
            <a:satOff val="-45270"/>
            <a:lumOff val="32270"/>
            <a:alphaOff val="0"/>
          </a:schemeClr>
        </a:solidFill>
        <a:ln w="12700" cap="flat" cmpd="sng" algn="ctr">
          <a:solidFill>
            <a:schemeClr val="accent2">
              <a:hueOff val="14141"/>
              <a:satOff val="-45270"/>
              <a:lumOff val="3227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/>
            <a:t>4</a:t>
          </a:r>
        </a:p>
      </dsp:txBody>
      <dsp:txXfrm>
        <a:off x="8927567" y="845094"/>
        <a:ext cx="725847" cy="725847"/>
      </dsp:txXfrm>
    </dsp:sp>
    <dsp:sp modelId="{7B83546B-2DFA-4645-806A-558C55064BF0}">
      <dsp:nvSpPr>
        <dsp:cNvPr id="0" name=""/>
        <dsp:cNvSpPr/>
      </dsp:nvSpPr>
      <dsp:spPr>
        <a:xfrm>
          <a:off x="8068463" y="3774204"/>
          <a:ext cx="2444055" cy="72"/>
        </a:xfrm>
        <a:prstGeom prst="rect">
          <a:avLst/>
        </a:prstGeom>
        <a:solidFill>
          <a:schemeClr val="accent2">
            <a:hueOff val="16498"/>
            <a:satOff val="-52815"/>
            <a:lumOff val="37648"/>
            <a:alphaOff val="0"/>
          </a:schemeClr>
        </a:solidFill>
        <a:ln w="12700" cap="flat" cmpd="sng" algn="ctr">
          <a:solidFill>
            <a:schemeClr val="accent2">
              <a:hueOff val="16498"/>
              <a:satOff val="-52815"/>
              <a:lumOff val="3764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=""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4B95DD-8D23-4837-9FFB-866B6D98CA37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4934BD-5420-4FFD-9E82-94B5DA55A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878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934BD-5420-4FFD-9E82-94B5DA55AB7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789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76D22AC6-E1F9-9D42-850A-6FE256A147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52102"/>
            <a:ext cx="6889750" cy="580589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22B0CCA7-C719-9646-BE9D-940DD201A4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F6162A87-4DF9-484F-8AFF-328C0E22F4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02966" y="2196789"/>
            <a:ext cx="4773650" cy="1516567"/>
          </a:xfrm>
        </p:spPr>
        <p:txBody>
          <a:bodyPr anchor="t">
            <a:normAutofit/>
          </a:bodyPr>
          <a:lstStyle>
            <a:lvl1pPr algn="l"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02966" y="3914078"/>
            <a:ext cx="4773650" cy="1293541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460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5BB1A0-075C-45C1-8A16-53FB1955B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13285F7-9C0A-42BF-8658-CDD5DEB31A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7B665EB-120B-4EF6-92D6-936C021AB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DA8-AF19-49CC-AD21-F08F07905076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EEFAFD2-F8D8-47EE-87D8-339F196FF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D439833-962B-4CC8-8951-1D376AC97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2998F-CCAF-4E83-9400-AD2CE8D90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58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D0A2B7-1DF0-4F94-9857-769F24FD7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FD061E6-AFE4-4104-9DA5-7B70B706D9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F158192-0FD5-4E6C-8394-1B4AD5128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F7FF939-3830-488A-999D-8DA3D6FCD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DA8-AF19-49CC-AD21-F08F07905076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5AC43BB-1B7A-45CE-8900-33FB90F22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9D5B948-814A-428B-B070-9097902B3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2998F-CCAF-4E83-9400-AD2CE8D90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358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ACAD66-D64C-46B7-B373-4CFF717BD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786F271-CDCA-42F2-8392-89ECFB32F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45AEF21-B52A-4BC2-AE84-DD474DC90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EE3220A-8C4E-482A-BB07-F4D7D18AAF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676C443C-8E92-4605-B2B0-85BC206B56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6601F8B1-FDEE-46C6-9050-99C951832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DA8-AF19-49CC-AD21-F08F07905076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76EA49DB-B340-4644-875A-AF7934A2E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F5A36C2-F9EA-46F7-8B2A-1881A700E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2998F-CCAF-4E83-9400-AD2CE8D90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191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30A818-186B-4400-A387-35C316305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DF5DFB2-271A-48C7-BF8D-D6FC0A959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DA8-AF19-49CC-AD21-F08F07905076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190A447-3510-42BC-9B43-F68E6AA2C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7888705-8DED-4C0A-BEDE-711AF9352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2998F-CCAF-4E83-9400-AD2CE8D90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630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F4A04B9-EE73-43DC-AC89-FA2BA7707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DA8-AF19-49CC-AD21-F08F07905076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CC5C139-7A14-4C26-B62A-03C5F2F6A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A306C8F-5462-4722-8C05-1CDDD99D3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2998F-CCAF-4E83-9400-AD2CE8D90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5660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FFFB48-1604-43B5-A82E-E16A9697B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A543BD6-A9C6-4107-9012-29B671F01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8C48850-793B-42C2-A500-1EFC2CAC9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2961473-1A36-4EDC-ACE5-D69B79850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DA8-AF19-49CC-AD21-F08F07905076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99E8F39-DBE7-4BA0-BCEF-A46BB7863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1928723-C949-4E00-979C-CCC6F3ACB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2998F-CCAF-4E83-9400-AD2CE8D90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4873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18A65A-83FA-4A99-AF37-A0BCCAAAB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6ED76A2-62B2-41EC-A299-E8975BFEDE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BB55C7F-74DA-4EC6-9E4F-2FE25F9649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DE11BF3-C6F2-4B69-A327-066FBE4FD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DA8-AF19-49CC-AD21-F08F07905076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D6E5BF7-45AC-4390-9B29-2F15CC8AB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C936725-FE90-4924-A95C-7A786E352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2998F-CCAF-4E83-9400-AD2CE8D90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658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C3F28B-B12B-4C04-9CDC-E1DD8870A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14C3CC6-A43D-4F90-ADDA-EBB0F7EDAE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874C6C7-641B-475F-8406-C659270A3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DA8-AF19-49CC-AD21-F08F07905076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691D103-2CB7-4366-9704-5C71B1541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F8CB599-1C57-4DF8-89B3-F9ACC4D72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2998F-CCAF-4E83-9400-AD2CE8D90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447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A97D006F-31B7-4039-A74C-3BB8E39BF6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2D671AC-3D5F-4588-A746-D32D59EAE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7E37FE-014F-4336-8AEC-C3D8D5F7B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DA8-AF19-49CC-AD21-F08F07905076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1268356-1881-4820-AF26-5A4084868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0779EA2-E7BC-42E1-8371-085DD20DE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2998F-CCAF-4E83-9400-AD2CE8D90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78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25">
            <a:extLst>
              <a:ext uri="{FF2B5EF4-FFF2-40B4-BE49-F238E27FC236}">
                <a16:creationId xmlns:a16="http://schemas.microsoft.com/office/drawing/2014/main" id="{D002D0A5-6151-9346-A05E-EA4601F4EE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13EF0342-920F-A640-9013-39B9EE29E6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5EEFC5E6-2C6A-6044-A210-A91791ABA4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8797" y="2072744"/>
            <a:ext cx="9578897" cy="3768300"/>
          </a:xfrm>
        </p:spPr>
        <p:txBody>
          <a:bodyPr/>
          <a:lstStyle/>
          <a:p>
            <a:pPr lvl="0"/>
            <a:r>
              <a:rPr lang="nl-NL" dirty="0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8797" y="1268441"/>
            <a:ext cx="8069107" cy="56775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59A88169-647B-C443-83D8-2805F98FF0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35290" y="6430992"/>
            <a:ext cx="1605144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>
                <a:solidFill>
                  <a:srgbClr val="9FD7E4"/>
                </a:solidFill>
              </a:defRPr>
            </a:lvl1pPr>
          </a:lstStyle>
          <a:p>
            <a:fld id="{0E137427-91FE-8F4E-8389-AD4B23A28155}" type="datetimeFigureOut">
              <a:rPr lang="nl-NL" smtClean="0"/>
              <a:pPr/>
              <a:t>4-3-2020</a:t>
            </a:fld>
            <a:endParaRPr lang="nl-NL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5437A1BD-AE71-9748-A5ED-B8DBB5B390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1662" y="6430992"/>
            <a:ext cx="4882337" cy="223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>
                <a:solidFill>
                  <a:srgbClr val="9FD7E4"/>
                </a:solidFill>
              </a:defRPr>
            </a:lvl1pPr>
          </a:lstStyle>
          <a:p>
            <a:endParaRPr lang="nl-NL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D5F41A4E-EBC4-814E-A9B6-540028E90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68090" y="6430992"/>
            <a:ext cx="1446835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>
                <a:solidFill>
                  <a:srgbClr val="9FD7E4"/>
                </a:solidFill>
              </a:defRPr>
            </a:lvl1pPr>
          </a:lstStyle>
          <a:p>
            <a:fld id="{F750406C-F22A-CC42-A137-272B29852968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180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FC0AF574-6D75-9946-B430-8133733B9A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0418EBAF-B2D0-3349-8656-E565426F0C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440B2BDE-AA48-E84E-8539-EA010F2A9E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1239" y="2071729"/>
            <a:ext cx="4666784" cy="3712541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2071729"/>
            <a:ext cx="4666784" cy="3712541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7427-91FE-8F4E-8389-AD4B23A28155}" type="datetimeFigureOut">
              <a:rPr lang="nl-NL" smtClean="0"/>
              <a:t>4-3-2020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406C-F22A-CC42-A137-272B2985296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9677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A59BB052-4EC4-FA46-8F1F-D2FC1226DF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02C2E0D-E66C-C643-88D7-05D0B15306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7C3F247-2B34-DC4A-B875-DEDAA64ECF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7427-91FE-8F4E-8389-AD4B23A28155}" type="datetimeFigureOut">
              <a:rPr lang="nl-NL" smtClean="0"/>
              <a:t>4-3-2020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406C-F22A-CC42-A137-272B2985296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7982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/fot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502C2E0D-E66C-C643-88D7-05D0B15306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7C3F247-2B34-DC4A-B875-DEDAA64ECF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7427-91FE-8F4E-8389-AD4B23A28155}" type="datetimeFigureOut">
              <a:rPr lang="nl-NL" smtClean="0"/>
              <a:t>4-3-2020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406C-F22A-CC42-A137-272B29852968}" type="slidenum">
              <a:rPr lang="nl-NL" smtClean="0"/>
              <a:t>‹#›</a:t>
            </a:fld>
            <a:endParaRPr lang="nl-NL"/>
          </a:p>
        </p:txBody>
      </p:sp>
      <p:sp>
        <p:nvSpPr>
          <p:cNvPr id="11" name="Tijdelijke aanduiding voor afbeelding 7">
            <a:extLst>
              <a:ext uri="{FF2B5EF4-FFF2-40B4-BE49-F238E27FC236}">
                <a16:creationId xmlns:a16="http://schemas.microsoft.com/office/drawing/2014/main" id="{E454672A-4925-B149-BBD9-C63CA5BC21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-2371"/>
            <a:ext cx="6096000" cy="686037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nl-NL" dirty="0"/>
          </a:p>
        </p:txBody>
      </p:sp>
      <p:sp>
        <p:nvSpPr>
          <p:cNvPr id="21" name="Tijdelijke aanduiding voor tekst 19">
            <a:extLst>
              <a:ext uri="{FF2B5EF4-FFF2-40B4-BE49-F238E27FC236}">
                <a16:creationId xmlns:a16="http://schemas.microsoft.com/office/drawing/2014/main" id="{57C5724E-377B-444E-8D47-8BFBE12EC5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92248" y="-446044"/>
            <a:ext cx="4004272" cy="2769367"/>
          </a:xfrm>
          <a:blipFill>
            <a:blip r:embed="rId4"/>
            <a:stretch>
              <a:fillRect/>
            </a:stretch>
          </a:blipFill>
        </p:spPr>
        <p:txBody>
          <a:bodyPr wrap="non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36035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7427-91FE-8F4E-8389-AD4B23A28155}" type="datetimeFigureOut">
              <a:rPr lang="nl-NL" smtClean="0"/>
              <a:t>4-3-2020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406C-F22A-CC42-A137-272B29852968}" type="slidenum">
              <a:rPr lang="nl-NL" smtClean="0"/>
              <a:t>‹#›</a:t>
            </a:fld>
            <a:endParaRPr lang="nl-NL"/>
          </a:p>
        </p:txBody>
      </p:sp>
      <p:sp>
        <p:nvSpPr>
          <p:cNvPr id="11" name="Tijdelijke aanduiding voor afbeelding 7">
            <a:extLst>
              <a:ext uri="{FF2B5EF4-FFF2-40B4-BE49-F238E27FC236}">
                <a16:creationId xmlns:a16="http://schemas.microsoft.com/office/drawing/2014/main" id="{E454672A-4925-B149-BBD9-C63CA5BC21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2371"/>
            <a:ext cx="12192000" cy="686037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nl-NL" dirty="0"/>
          </a:p>
        </p:txBody>
      </p:sp>
      <p:sp>
        <p:nvSpPr>
          <p:cNvPr id="12" name="Tijdelijke aanduiding voor tekst 19">
            <a:extLst>
              <a:ext uri="{FF2B5EF4-FFF2-40B4-BE49-F238E27FC236}">
                <a16:creationId xmlns:a16="http://schemas.microsoft.com/office/drawing/2014/main" id="{539964F3-3192-0043-8D3A-2CB4E88840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92248" y="-446044"/>
            <a:ext cx="4004272" cy="2769367"/>
          </a:xfrm>
          <a:blipFill>
            <a:blip r:embed="rId2"/>
            <a:stretch>
              <a:fillRect/>
            </a:stretch>
          </a:blipFill>
        </p:spPr>
        <p:txBody>
          <a:bodyPr wrap="non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D55B978D-5DBE-A045-9B5A-DCFE654B97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5032" y="447495"/>
            <a:ext cx="1627378" cy="245800"/>
          </a:xfrm>
          <a:blipFill>
            <a:blip r:embed="rId3"/>
            <a:stretch>
              <a:fillRect/>
            </a:stretch>
          </a:blipFill>
        </p:spPr>
        <p:txBody>
          <a:bodyPr wrap="non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45366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25">
            <a:extLst>
              <a:ext uri="{FF2B5EF4-FFF2-40B4-BE49-F238E27FC236}">
                <a16:creationId xmlns:a16="http://schemas.microsoft.com/office/drawing/2014/main" id="{D002D0A5-6151-9346-A05E-EA4601F4EE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13EF0342-920F-A640-9013-39B9EE29E6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5EEFC5E6-2C6A-6044-A210-A91791ABA4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8797" y="1268441"/>
            <a:ext cx="8069107" cy="56775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59A88169-647B-C443-83D8-2805F98FF0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35290" y="6430992"/>
            <a:ext cx="1605144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>
                <a:solidFill>
                  <a:srgbClr val="9FD7E4"/>
                </a:solidFill>
              </a:defRPr>
            </a:lvl1pPr>
          </a:lstStyle>
          <a:p>
            <a:fld id="{0E137427-91FE-8F4E-8389-AD4B23A28155}" type="datetimeFigureOut">
              <a:rPr lang="nl-NL" smtClean="0"/>
              <a:pPr/>
              <a:t>4-3-2020</a:t>
            </a:fld>
            <a:endParaRPr lang="nl-NL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5437A1BD-AE71-9748-A5ED-B8DBB5B390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1662" y="6430992"/>
            <a:ext cx="4882337" cy="223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>
                <a:solidFill>
                  <a:srgbClr val="9FD7E4"/>
                </a:solidFill>
              </a:defRPr>
            </a:lvl1pPr>
          </a:lstStyle>
          <a:p>
            <a:endParaRPr lang="nl-NL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D5F41A4E-EBC4-814E-A9B6-540028E90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68090" y="6430992"/>
            <a:ext cx="1446835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>
                <a:solidFill>
                  <a:srgbClr val="9FD7E4"/>
                </a:solidFill>
              </a:defRPr>
            </a:lvl1pPr>
          </a:lstStyle>
          <a:p>
            <a:fld id="{F750406C-F22A-CC42-A137-272B29852968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5" name="Tijdelijke aanduiding voor tabel 4">
            <a:extLst>
              <a:ext uri="{FF2B5EF4-FFF2-40B4-BE49-F238E27FC236}">
                <a16:creationId xmlns:a16="http://schemas.microsoft.com/office/drawing/2014/main" id="{AD79582F-1E1D-BE43-A115-10EEF4471D03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268413" y="2071688"/>
            <a:ext cx="9647237" cy="3929062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4264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01BAF7-BD8F-4B12-853C-46C4FC8C8D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B248770-5D54-48CA-8E2A-6A44EEC8B2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CE5E7CB-CE38-49AA-96FE-EEF34F4D6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DA8-AF19-49CC-AD21-F08F07905076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C2FC81C-6C16-435C-BA02-E9437CE35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5AC71BC-0F84-46EF-AF18-ED868C4F9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2998F-CCAF-4E83-9400-AD2CE8D90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3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F53DD6-BC7E-4A6D-8101-D7ABF8531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5A54865-89BF-4DE0-A162-DDA113BF7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155070C-7AD4-4C65-9650-DA120CE7A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DA8-AF19-49CC-AD21-F08F07905076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8A12102-940C-476C-919B-738EBD958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A070749-4CFD-4116-A575-20D83A1DA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2998F-CCAF-4E83-9400-AD2CE8D90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216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71239" y="1268441"/>
            <a:ext cx="8057956" cy="55718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1239" y="2118166"/>
            <a:ext cx="9643687" cy="37501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35290" y="6430992"/>
            <a:ext cx="1605144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 baseline="0">
                <a:solidFill>
                  <a:srgbClr val="9FD7E4"/>
                </a:solidFill>
                <a:latin typeface="Calibri" panose="020F0502020204030204" pitchFamily="34" charset="0"/>
              </a:defRPr>
            </a:lvl1pPr>
          </a:lstStyle>
          <a:p>
            <a:fld id="{0E137427-91FE-8F4E-8389-AD4B23A28155}" type="datetimeFigureOut">
              <a:rPr lang="nl-NL" smtClean="0"/>
              <a:pPr/>
              <a:t>4-3-2020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61662" y="6430992"/>
            <a:ext cx="4882337" cy="223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 baseline="0">
                <a:solidFill>
                  <a:srgbClr val="9FD7E4"/>
                </a:solidFill>
                <a:latin typeface="Calibri" panose="020F050202020403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68090" y="6430992"/>
            <a:ext cx="1446835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aseline="0">
                <a:solidFill>
                  <a:srgbClr val="9FD7E4"/>
                </a:solidFill>
                <a:latin typeface="Calibri" panose="020F0502020204030204" pitchFamily="34" charset="0"/>
              </a:defRPr>
            </a:lvl1pPr>
          </a:lstStyle>
          <a:p>
            <a:fld id="{F750406C-F22A-CC42-A137-272B29852968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8927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7" r:id="rId4"/>
    <p:sldLayoutId id="2147483668" r:id="rId5"/>
    <p:sldLayoutId id="2147483669" r:id="rId6"/>
    <p:sldLayoutId id="214748367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baseline="0">
          <a:solidFill>
            <a:srgbClr val="151D37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 baseline="0">
          <a:solidFill>
            <a:srgbClr val="151D37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D1E79AD-0750-4188-82DD-2B352F302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BE01D08-56C6-484A-A685-D5EE19409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E1333A8-E060-4B26-86B5-E3356B2E3E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49DA8-AF19-49CC-AD21-F08F07905076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1BD3AEF-8D66-4E32-B2CE-D35768D6A3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0795F28-F7C9-411E-8E05-8CB5CBD4C8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2998F-CCAF-4E83-9400-AD2CE8D90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9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microsoft.com/office/2007/relationships/hdphoto" Target="../media/hdphoto1.wdp"/><Relationship Id="rId5" Type="http://schemas.openxmlformats.org/officeDocument/2006/relationships/image" Target="../media/image36.png"/><Relationship Id="rId4" Type="http://schemas.openxmlformats.org/officeDocument/2006/relationships/image" Target="../media/image35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mailto:Gsbe-sbe@maastrichtuniversity.nl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940186-42D1-0C49-9BE4-A3B38CD581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87219" y="2196789"/>
            <a:ext cx="5189034" cy="1516567"/>
          </a:xfrm>
        </p:spPr>
        <p:txBody>
          <a:bodyPr>
            <a:noAutofit/>
          </a:bodyPr>
          <a:lstStyle/>
          <a:p>
            <a:pPr algn="ctr"/>
            <a:r>
              <a:rPr lang="en-US" sz="4200" dirty="0" smtClean="0"/>
              <a:t>MSc IB </a:t>
            </a:r>
            <a:br>
              <a:rPr lang="en-US" sz="4200" dirty="0" smtClean="0"/>
            </a:br>
            <a:r>
              <a:rPr lang="en-US" sz="4200" dirty="0" smtClean="0"/>
              <a:t>Strategic Marketing</a:t>
            </a:r>
            <a:endParaRPr lang="nl-NL" sz="40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7B445C6-14CC-8D44-BA0D-43CF4B74E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94911" y="3140562"/>
            <a:ext cx="4773650" cy="1700490"/>
          </a:xfrm>
        </p:spPr>
        <p:txBody>
          <a:bodyPr>
            <a:normAutofit/>
          </a:bodyPr>
          <a:lstStyle/>
          <a:p>
            <a:pPr algn="ctr"/>
            <a:r>
              <a:rPr lang="fr-FR" sz="2200" dirty="0"/>
              <a:t/>
            </a:r>
            <a:br>
              <a:rPr lang="fr-FR" sz="2200" dirty="0"/>
            </a:br>
            <a:r>
              <a:rPr lang="fr-FR" sz="2200" dirty="0"/>
              <a:t>Maastricht </a:t>
            </a:r>
            <a:r>
              <a:rPr lang="fr-FR" sz="2200" dirty="0" err="1"/>
              <a:t>University</a:t>
            </a:r>
            <a:r>
              <a:rPr lang="fr-FR" sz="2200" dirty="0"/>
              <a:t>, </a:t>
            </a:r>
            <a:r>
              <a:rPr lang="fr-FR" sz="2200" dirty="0" err="1"/>
              <a:t>School</a:t>
            </a:r>
            <a:r>
              <a:rPr lang="fr-FR" sz="2200" dirty="0"/>
              <a:t> of Business and </a:t>
            </a:r>
            <a:r>
              <a:rPr lang="fr-FR" sz="2200" dirty="0" err="1"/>
              <a:t>Economics</a:t>
            </a:r>
            <a:endParaRPr lang="nl-NL" sz="2200" dirty="0"/>
          </a:p>
        </p:txBody>
      </p:sp>
    </p:spTree>
    <p:extLst>
      <p:ext uri="{BB962C8B-B14F-4D97-AF65-F5344CB8AC3E}">
        <p14:creationId xmlns:p14="http://schemas.microsoft.com/office/powerpoint/2010/main" val="144722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persoon, kantoorartikelen, schrijfgerei, binnen&#10;&#10;Automatisch gegenereerde beschrijving">
            <a:extLst>
              <a:ext uri="{FF2B5EF4-FFF2-40B4-BE49-F238E27FC236}">
                <a16:creationId xmlns:a16="http://schemas.microsoft.com/office/drawing/2014/main" id="{55C0292E-AB68-404C-B554-4CD5336D544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5" r="24402" b="15094"/>
          <a:stretch/>
        </p:blipFill>
        <p:spPr>
          <a:xfrm>
            <a:off x="6662738" y="0"/>
            <a:ext cx="5529262" cy="685800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6404B22F-F9EE-41DB-9931-A45A504122F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48931" y="760915"/>
            <a:ext cx="5705570" cy="1676400"/>
          </a:xfrm>
        </p:spPr>
        <p:txBody>
          <a:bodyPr>
            <a:noAutofit/>
          </a:bodyPr>
          <a:lstStyle/>
          <a:p>
            <a:r>
              <a:rPr lang="en-US" sz="4200" b="1" dirty="0">
                <a:cs typeface="Calibri" panose="020F0502020204030204" pitchFamily="34" charset="0"/>
              </a:rPr>
              <a:t>4. From gut feeling to informed decisions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36DA81EE-9900-48E8-A21A-3196462E7C72}"/>
              </a:ext>
            </a:extLst>
          </p:cNvPr>
          <p:cNvSpPr txBox="1">
            <a:spLocks/>
          </p:cNvSpPr>
          <p:nvPr/>
        </p:nvSpPr>
        <p:spPr>
          <a:xfrm>
            <a:off x="648931" y="2067330"/>
            <a:ext cx="5447069" cy="36874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Formerly 	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Gut feeling and experience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Today 	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Data-driven decisions, 		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accountable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de-DE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4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 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Take advantage of the exponential increase 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in 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data 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availability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itchFamily="2" charset="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 Use data to inform decision-making 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	throughout the marketing process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53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4A06A5C8-97BC-4870-9AD0-97A6A4B5366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1" b="3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AF9EE875-81BC-4D3A-99CC-224FEB83B2A0}"/>
              </a:ext>
            </a:extLst>
          </p:cNvPr>
          <p:cNvGrpSpPr/>
          <p:nvPr/>
        </p:nvGrpSpPr>
        <p:grpSpPr>
          <a:xfrm>
            <a:off x="8640855" y="548292"/>
            <a:ext cx="1924493" cy="2232412"/>
            <a:chOff x="1887066" y="526524"/>
            <a:chExt cx="1924493" cy="2232412"/>
          </a:xfrm>
          <a:solidFill>
            <a:srgbClr val="9FD7E4"/>
          </a:solidFill>
        </p:grpSpPr>
        <p:sp>
          <p:nvSpPr>
            <p:cNvPr id="7" name="Zeshoek 6">
              <a:extLst>
                <a:ext uri="{FF2B5EF4-FFF2-40B4-BE49-F238E27FC236}">
                  <a16:creationId xmlns:a16="http://schemas.microsoft.com/office/drawing/2014/main" id="{5589DE5F-53C4-4D5F-94EC-F2DA1B60022F}"/>
                </a:ext>
              </a:extLst>
            </p:cNvPr>
            <p:cNvSpPr/>
            <p:nvPr/>
          </p:nvSpPr>
          <p:spPr>
            <a:xfrm rot="5400000">
              <a:off x="1733107" y="680483"/>
              <a:ext cx="2232412" cy="1924493"/>
            </a:xfrm>
            <a:prstGeom prst="hexagon">
              <a:avLst>
                <a:gd name="adj" fmla="val 25552"/>
                <a:gd name="vf" fmla="val 115470"/>
              </a:avLst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srgbClr val="00B0F0">
                  <a:lumMod val="50000"/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9DF55C09-F854-493A-9B91-828D1B0ADD17}"/>
                </a:ext>
              </a:extLst>
            </p:cNvPr>
            <p:cNvSpPr txBox="1"/>
            <p:nvPr/>
          </p:nvSpPr>
          <p:spPr>
            <a:xfrm>
              <a:off x="2057187" y="1227230"/>
              <a:ext cx="1584251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Student Profile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778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Tijdelijke aanduiding voor inhoud 4">
            <a:extLst>
              <a:ext uri="{FF2B5EF4-FFF2-40B4-BE49-F238E27FC236}">
                <a16:creationId xmlns:a16="http://schemas.microsoft.com/office/drawing/2014/main" id="{CE16AA5D-DBDC-470E-B221-CB638234AD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2" r="12882" b="2"/>
          <a:stretch/>
        </p:blipFill>
        <p:spPr>
          <a:xfrm>
            <a:off x="4198385" y="320511"/>
            <a:ext cx="3794760" cy="3930978"/>
          </a:xfrm>
          <a:prstGeom prst="rect">
            <a:avLst/>
          </a:prstGeom>
        </p:spPr>
      </p:pic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CE16AA5D-DBDC-470E-B221-CB638234AD6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2" r="12882" b="2"/>
          <a:stretch/>
        </p:blipFill>
        <p:spPr>
          <a:xfrm>
            <a:off x="0" y="320675"/>
            <a:ext cx="3794125" cy="393065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85721AD-B6E8-4229-AFE1-3B63CC9FF6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1" b="3"/>
          <a:stretch/>
        </p:blipFill>
        <p:spPr>
          <a:xfrm>
            <a:off x="321628" y="320511"/>
            <a:ext cx="3794760" cy="393097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E489E60-1E61-4DF2-8F78-C84B5C9A78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5" r="28949" b="2"/>
          <a:stretch/>
        </p:blipFill>
        <p:spPr>
          <a:xfrm>
            <a:off x="8075142" y="320511"/>
            <a:ext cx="3794760" cy="3930978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17292BCE-B80F-496C-8724-4DCF7C998FA6}"/>
              </a:ext>
            </a:extLst>
          </p:cNvPr>
          <p:cNvSpPr/>
          <p:nvPr/>
        </p:nvSpPr>
        <p:spPr>
          <a:xfrm>
            <a:off x="321627" y="4323522"/>
            <a:ext cx="11548275" cy="2195957"/>
          </a:xfrm>
          <a:prstGeom prst="rect">
            <a:avLst/>
          </a:prstGeom>
          <a:solidFill>
            <a:srgbClr val="E053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955CCB7-B129-4F24-AE3A-C7992546E0F5}"/>
              </a:ext>
            </a:extLst>
          </p:cNvPr>
          <p:cNvSpPr/>
          <p:nvPr/>
        </p:nvSpPr>
        <p:spPr>
          <a:xfrm>
            <a:off x="4116388" y="4251489"/>
            <a:ext cx="81997" cy="26065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F6F05C5F-7BA4-4AAB-8915-74E0652122FE}"/>
              </a:ext>
            </a:extLst>
          </p:cNvPr>
          <p:cNvSpPr/>
          <p:nvPr/>
        </p:nvSpPr>
        <p:spPr>
          <a:xfrm>
            <a:off x="7993145" y="4287502"/>
            <a:ext cx="81997" cy="26065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886F4F3E-30F6-4721-A9A7-B7D46DF6543B}"/>
              </a:ext>
            </a:extLst>
          </p:cNvPr>
          <p:cNvSpPr txBox="1"/>
          <p:nvPr/>
        </p:nvSpPr>
        <p:spPr>
          <a:xfrm>
            <a:off x="1006434" y="4821335"/>
            <a:ext cx="2425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Strong Interpersonal Skills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D343FD5C-8E83-40BA-B31F-111A637F8348}"/>
              </a:ext>
            </a:extLst>
          </p:cNvPr>
          <p:cNvSpPr txBox="1"/>
          <p:nvPr/>
        </p:nvSpPr>
        <p:spPr>
          <a:xfrm>
            <a:off x="4883191" y="4636669"/>
            <a:ext cx="24251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Able to look at old problems in a new way (think outside the box)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E5E44F90-33FB-43CE-B75B-0FD9E4727530}"/>
              </a:ext>
            </a:extLst>
          </p:cNvPr>
          <p:cNvSpPr txBox="1"/>
          <p:nvPr/>
        </p:nvSpPr>
        <p:spPr>
          <a:xfrm>
            <a:off x="8767209" y="4740240"/>
            <a:ext cx="2425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Flexible, able to change perspectives</a:t>
            </a:r>
          </a:p>
        </p:txBody>
      </p:sp>
      <p:sp>
        <p:nvSpPr>
          <p:cNvPr id="18" name="Tekstballon: ovaal 17">
            <a:extLst>
              <a:ext uri="{FF2B5EF4-FFF2-40B4-BE49-F238E27FC236}">
                <a16:creationId xmlns:a16="http://schemas.microsoft.com/office/drawing/2014/main" id="{AD08629C-03AB-42A3-8440-F37A767B7695}"/>
              </a:ext>
            </a:extLst>
          </p:cNvPr>
          <p:cNvSpPr/>
          <p:nvPr/>
        </p:nvSpPr>
        <p:spPr>
          <a:xfrm>
            <a:off x="3083615" y="1630017"/>
            <a:ext cx="2713382" cy="1311965"/>
          </a:xfrm>
          <a:prstGeom prst="wedgeEllipseCallout">
            <a:avLst>
              <a:gd name="adj1" fmla="val -56364"/>
              <a:gd name="adj2" fmla="val -53409"/>
            </a:avLst>
          </a:prstGeom>
          <a:solidFill>
            <a:srgbClr val="9FD7E4"/>
          </a:solidFill>
          <a:ln w="28575"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Statistics are alright!</a:t>
            </a:r>
          </a:p>
        </p:txBody>
      </p:sp>
      <p:sp>
        <p:nvSpPr>
          <p:cNvPr id="19" name="Tekstballon: ovaal 18">
            <a:extLst>
              <a:ext uri="{FF2B5EF4-FFF2-40B4-BE49-F238E27FC236}">
                <a16:creationId xmlns:a16="http://schemas.microsoft.com/office/drawing/2014/main" id="{11A3BBEA-4CF4-49D8-98F6-C6E46AB3234B}"/>
              </a:ext>
            </a:extLst>
          </p:cNvPr>
          <p:cNvSpPr/>
          <p:nvPr/>
        </p:nvSpPr>
        <p:spPr>
          <a:xfrm>
            <a:off x="718200" y="2796672"/>
            <a:ext cx="2713382" cy="1311965"/>
          </a:xfrm>
          <a:prstGeom prst="wedgeEllipseCallout">
            <a:avLst>
              <a:gd name="adj1" fmla="val -37316"/>
              <a:gd name="adj2" fmla="val -85227"/>
            </a:avLst>
          </a:prstGeom>
          <a:solidFill>
            <a:srgbClr val="9FD7E4"/>
          </a:solidFill>
          <a:ln w="28575"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am a pro-active thinker!</a:t>
            </a:r>
          </a:p>
        </p:txBody>
      </p:sp>
    </p:spTree>
    <p:extLst>
      <p:ext uri="{BB962C8B-B14F-4D97-AF65-F5344CB8AC3E}">
        <p14:creationId xmlns:p14="http://schemas.microsoft.com/office/powerpoint/2010/main" val="134983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5F6C330-7EDE-4DA1-8255-1449B0FA2F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3" b="1192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4" name="Groep 3">
            <a:extLst>
              <a:ext uri="{FF2B5EF4-FFF2-40B4-BE49-F238E27FC236}">
                <a16:creationId xmlns:a16="http://schemas.microsoft.com/office/drawing/2014/main" id="{91E212FD-A603-4B86-AEEF-4E132C4CB0D3}"/>
              </a:ext>
            </a:extLst>
          </p:cNvPr>
          <p:cNvGrpSpPr/>
          <p:nvPr/>
        </p:nvGrpSpPr>
        <p:grpSpPr>
          <a:xfrm>
            <a:off x="2428898" y="955796"/>
            <a:ext cx="1924493" cy="2232412"/>
            <a:chOff x="1887066" y="526524"/>
            <a:chExt cx="1924493" cy="2232412"/>
          </a:xfrm>
        </p:grpSpPr>
        <p:sp>
          <p:nvSpPr>
            <p:cNvPr id="5" name="Zeshoek 4">
              <a:extLst>
                <a:ext uri="{FF2B5EF4-FFF2-40B4-BE49-F238E27FC236}">
                  <a16:creationId xmlns:a16="http://schemas.microsoft.com/office/drawing/2014/main" id="{5A096759-43A3-4FEA-846D-53E43D50435B}"/>
                </a:ext>
              </a:extLst>
            </p:cNvPr>
            <p:cNvSpPr/>
            <p:nvPr/>
          </p:nvSpPr>
          <p:spPr>
            <a:xfrm rot="5400000">
              <a:off x="1733107" y="680483"/>
              <a:ext cx="2232412" cy="1924493"/>
            </a:xfrm>
            <a:prstGeom prst="hexagon">
              <a:avLst>
                <a:gd name="adj" fmla="val 25552"/>
                <a:gd name="vf" fmla="val 115470"/>
              </a:avLst>
            </a:prstGeom>
            <a:solidFill>
              <a:srgbClr val="9FD7E4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srgbClr val="00B0F0">
                  <a:lumMod val="50000"/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11F27F03-A040-4C81-BBFD-CFBB39F65296}"/>
                </a:ext>
              </a:extLst>
            </p:cNvPr>
            <p:cNvSpPr txBox="1"/>
            <p:nvPr/>
          </p:nvSpPr>
          <p:spPr>
            <a:xfrm>
              <a:off x="1972126" y="1227230"/>
              <a:ext cx="17543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Our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Programme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861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2E8357-162C-4563-8FFD-B3BCD15E6652}"/>
              </a:ext>
            </a:extLst>
          </p:cNvPr>
          <p:cNvSpPr txBox="1"/>
          <p:nvPr/>
        </p:nvSpPr>
        <p:spPr>
          <a:xfrm>
            <a:off x="1629387" y="2580264"/>
            <a:ext cx="5805487" cy="14515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Connect with your customers</a:t>
            </a:r>
          </a:p>
          <a:p>
            <a:pPr marL="723900" marR="0" lvl="1" indent="-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Understand the customer</a:t>
            </a:r>
          </a:p>
          <a:p>
            <a:pPr marL="723900" marR="0" lvl="1" indent="-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Understanding complex service relationships</a:t>
            </a:r>
          </a:p>
          <a:p>
            <a:pPr marL="723900" marR="0" lvl="1" indent="-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Provide value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A1E6D2F8-601C-416C-A733-0F483B9494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6106" y="5948736"/>
            <a:ext cx="3715069" cy="502259"/>
          </a:xfrm>
          <a:prstGeom prst="rect">
            <a:avLst/>
          </a:prstGeom>
          <a:solidFill>
            <a:srgbClr val="9FD7E4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lvl="0" algn="ctr" defTabSz="914400">
              <a:defRPr/>
            </a:pPr>
            <a:r>
              <a:rPr lang="en-US" sz="2000" dirty="0">
                <a:solidFill>
                  <a:schemeClr val="bg1"/>
                </a:solidFill>
                <a:latin typeface="Calibri" panose="020F0502020204030204"/>
              </a:rPr>
              <a:t>Digital Marketing</a:t>
            </a:r>
            <a:endParaRPr lang="nl-NL" sz="2000" dirty="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06B00A97-2E71-4989-9A52-7D25F85F34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6109" y="3426712"/>
            <a:ext cx="3715066" cy="707886"/>
          </a:xfrm>
          <a:prstGeom prst="rect">
            <a:avLst/>
          </a:prstGeom>
          <a:solidFill>
            <a:srgbClr val="9FD7E4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F25C0727-9B2F-4118-B0FE-9B76D9DF9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6107" y="2587392"/>
            <a:ext cx="3715068" cy="707886"/>
          </a:xfrm>
          <a:prstGeom prst="rect">
            <a:avLst/>
          </a:prstGeom>
          <a:solidFill>
            <a:srgbClr val="9FD7E4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Consumer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Psychology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42D140B2-0BE5-4BCB-9B2E-CE6E2203E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6108" y="5378451"/>
            <a:ext cx="3715066" cy="502260"/>
          </a:xfrm>
          <a:prstGeom prst="rect">
            <a:avLst/>
          </a:prstGeom>
          <a:solidFill>
            <a:srgbClr val="9FD7E4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Analytics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5D290E2F-2922-49F2-B9A0-1A01AFC6A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6107" y="4290127"/>
            <a:ext cx="3715066" cy="795759"/>
          </a:xfrm>
          <a:prstGeom prst="rect">
            <a:avLst/>
          </a:prstGeom>
          <a:solidFill>
            <a:srgbClr val="9FD7E4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Marketing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Strategy and Innovation</a:t>
            </a: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5C012892-44F1-44A4-9037-46865CEF1A79}"/>
              </a:ext>
            </a:extLst>
          </p:cNvPr>
          <p:cNvSpPr txBox="1"/>
          <p:nvPr/>
        </p:nvSpPr>
        <p:spPr>
          <a:xfrm>
            <a:off x="1629387" y="4292259"/>
            <a:ext cx="5805487" cy="7957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177800" marR="0" lvl="1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Innovate products, services and processes</a:t>
            </a:r>
          </a:p>
          <a:p>
            <a:pPr marL="177800" marR="0" lvl="1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85BA6E04-2032-4C9D-A89E-83EC72F38B9F}"/>
              </a:ext>
            </a:extLst>
          </p:cNvPr>
          <p:cNvSpPr txBox="1"/>
          <p:nvPr/>
        </p:nvSpPr>
        <p:spPr>
          <a:xfrm>
            <a:off x="1629387" y="5378452"/>
            <a:ext cx="5805487" cy="10725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177800" marR="0" lvl="1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 accountable </a:t>
            </a:r>
          </a:p>
          <a:p>
            <a:pPr marL="723900" marR="0" lvl="1" indent="-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Data-driven decisions</a:t>
            </a:r>
          </a:p>
          <a:p>
            <a:pPr marL="723900" marR="0" lvl="1" indent="-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 and improve performance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8F4CC157-66C8-4426-8616-5C054F0A5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6106" y="2018144"/>
            <a:ext cx="4233430" cy="400110"/>
          </a:xfrm>
          <a:prstGeom prst="rect">
            <a:avLst/>
          </a:prstGeom>
          <a:solidFill>
            <a:srgbClr val="9FD7E4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 COURSES</a:t>
            </a:r>
            <a:endParaRPr kumimoji="0" lang="nl-NL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10A62BAA-1DB8-4B3A-8826-734F83385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9388" y="2018144"/>
            <a:ext cx="5783793" cy="400110"/>
          </a:xfrm>
          <a:prstGeom prst="rect">
            <a:avLst/>
          </a:prstGeom>
          <a:solidFill>
            <a:srgbClr val="9FD7E4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COMPETENCIES</a:t>
            </a:r>
            <a:endParaRPr kumimoji="0" lang="nl-NL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101D0826-CAD3-4055-ADC7-D170A2FE7246}"/>
              </a:ext>
            </a:extLst>
          </p:cNvPr>
          <p:cNvSpPr txBox="1"/>
          <p:nvPr/>
        </p:nvSpPr>
        <p:spPr>
          <a:xfrm>
            <a:off x="564517" y="633149"/>
            <a:ext cx="92971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today’s Marketing Managers need…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06B00A97-2E71-4989-9A52-7D25F85F349D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9614115" y="4315574"/>
            <a:ext cx="3870731" cy="400110"/>
          </a:xfrm>
          <a:prstGeom prst="rect">
            <a:avLst/>
          </a:prstGeom>
          <a:solidFill>
            <a:srgbClr val="9FD7E4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Elective</a:t>
            </a: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0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1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E7CF3026-AF52-49A8-86F0-E7FA0992CC67}"/>
              </a:ext>
            </a:extLst>
          </p:cNvPr>
          <p:cNvSpPr txBox="1">
            <a:spLocks noChangeArrowheads="1"/>
          </p:cNvSpPr>
          <p:nvPr/>
        </p:nvSpPr>
        <p:spPr>
          <a:xfrm>
            <a:off x="1074249" y="1312506"/>
            <a:ext cx="1656331" cy="17279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34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51939A1A-FCBA-43BE-B223-89E8C06D6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249" y="586410"/>
            <a:ext cx="1656331" cy="539863"/>
          </a:xfrm>
          <a:prstGeom prst="rect">
            <a:avLst/>
          </a:prstGeom>
          <a:solidFill>
            <a:srgbClr val="9FD7E4"/>
          </a:solidFill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Block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E276D757-0326-4B07-92CC-DC875530FA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6135" y="586410"/>
            <a:ext cx="8156524" cy="539863"/>
          </a:xfrm>
          <a:prstGeom prst="rect">
            <a:avLst/>
          </a:prstGeom>
          <a:solidFill>
            <a:srgbClr val="9FD7E4"/>
          </a:solidFill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MSc IB/Strategic Marketing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E03B97A9-2D77-4594-AE60-E7A3942CD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9960" y="1312506"/>
            <a:ext cx="3551016" cy="173032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6775C6FF-12F4-472D-AFDD-EE0871D59E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9341" y="3295073"/>
            <a:ext cx="1641609" cy="169733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34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81945AE5-ADD4-479B-A8E6-C873DE2274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1427" y="3295073"/>
            <a:ext cx="3551016" cy="169733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4A0A72C4-0F81-460D-BB11-EC4B2B527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9960" y="3295073"/>
            <a:ext cx="3551016" cy="169733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7C98463E-02CA-47DA-9AB5-A23E053B5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1424" y="5239922"/>
            <a:ext cx="8171235" cy="117398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CE1DCC84-FA3C-40FB-BB4A-816186EC6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249" y="5239922"/>
            <a:ext cx="1656331" cy="117634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3F08F588-DB2A-4904-A665-D50ECE6503E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694" y="1864921"/>
            <a:ext cx="772770" cy="742407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828DC42C-71B1-4C71-BE99-7AE5CC2D7D1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389" y="3642573"/>
            <a:ext cx="862643" cy="828748"/>
          </a:xfrm>
          <a:prstGeom prst="rect">
            <a:avLst/>
          </a:prstGeom>
        </p:spPr>
      </p:pic>
      <p:grpSp>
        <p:nvGrpSpPr>
          <p:cNvPr id="23" name="Groep 22">
            <a:extLst>
              <a:ext uri="{FF2B5EF4-FFF2-40B4-BE49-F238E27FC236}">
                <a16:creationId xmlns:a16="http://schemas.microsoft.com/office/drawing/2014/main" id="{12A5C435-D336-470D-9CE7-E70FB4592B5D}"/>
              </a:ext>
            </a:extLst>
          </p:cNvPr>
          <p:cNvGrpSpPr/>
          <p:nvPr/>
        </p:nvGrpSpPr>
        <p:grpSpPr>
          <a:xfrm>
            <a:off x="2951427" y="1312506"/>
            <a:ext cx="3551016" cy="1730326"/>
            <a:chOff x="2951426" y="1312506"/>
            <a:chExt cx="3975195" cy="1730326"/>
          </a:xfrm>
          <a:solidFill>
            <a:schemeClr val="bg1">
              <a:lumMod val="95000"/>
            </a:schemeClr>
          </a:solidFill>
        </p:grpSpPr>
        <p:sp>
          <p:nvSpPr>
            <p:cNvPr id="6" name="Rectangle 10">
              <a:extLst>
                <a:ext uri="{FF2B5EF4-FFF2-40B4-BE49-F238E27FC236}">
                  <a16:creationId xmlns:a16="http://schemas.microsoft.com/office/drawing/2014/main" id="{CDF299B7-44FC-4FC5-9D4B-7FDA70A430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1426" y="1312506"/>
              <a:ext cx="3975195" cy="173032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12">
              <a:extLst>
                <a:ext uri="{FF2B5EF4-FFF2-40B4-BE49-F238E27FC236}">
                  <a16:creationId xmlns:a16="http://schemas.microsoft.com/office/drawing/2014/main" id="{E67CC341-C2A0-4FC6-B098-ADB4A26BC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0869" y="1737782"/>
              <a:ext cx="879503" cy="844946"/>
            </a:xfrm>
            <a:prstGeom prst="rect">
              <a:avLst/>
            </a:prstGeom>
            <a:grpFill/>
          </p:spPr>
        </p:pic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9B6C1AB0-1D95-4E6E-B591-1E35BF886617}"/>
                </a:ext>
              </a:extLst>
            </p:cNvPr>
            <p:cNvSpPr/>
            <p:nvPr/>
          </p:nvSpPr>
          <p:spPr>
            <a:xfrm>
              <a:off x="4310372" y="1937903"/>
              <a:ext cx="2534986" cy="54104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Marketing Strategy</a:t>
              </a:r>
              <a:r>
                <a:rPr kumimoji="0" lang="en-US" sz="1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and Innovation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Rechthoek 17">
            <a:extLst>
              <a:ext uri="{FF2B5EF4-FFF2-40B4-BE49-F238E27FC236}">
                <a16:creationId xmlns:a16="http://schemas.microsoft.com/office/drawing/2014/main" id="{84BC7654-92A2-4669-8750-2275FBC95E25}"/>
              </a:ext>
            </a:extLst>
          </p:cNvPr>
          <p:cNvSpPr/>
          <p:nvPr/>
        </p:nvSpPr>
        <p:spPr>
          <a:xfrm>
            <a:off x="8369290" y="1993302"/>
            <a:ext cx="2182158" cy="319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Analytics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991AF7C9-E9D2-42FB-8B52-326A2AE0B030}"/>
              </a:ext>
            </a:extLst>
          </p:cNvPr>
          <p:cNvSpPr/>
          <p:nvPr/>
        </p:nvSpPr>
        <p:spPr>
          <a:xfrm>
            <a:off x="8866487" y="3835245"/>
            <a:ext cx="1444487" cy="319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Elective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A2B07F2A-61EF-4550-89F4-0C33F7F8F58E}"/>
              </a:ext>
            </a:extLst>
          </p:cNvPr>
          <p:cNvSpPr/>
          <p:nvPr/>
        </p:nvSpPr>
        <p:spPr>
          <a:xfrm>
            <a:off x="4452553" y="3801403"/>
            <a:ext cx="1996537" cy="596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Consumer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Psychology</a:t>
            </a: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6D60C2FB-D2AD-46C4-A211-701271D38030}"/>
              </a:ext>
            </a:extLst>
          </p:cNvPr>
          <p:cNvSpPr/>
          <p:nvPr/>
        </p:nvSpPr>
        <p:spPr>
          <a:xfrm>
            <a:off x="5957642" y="5595880"/>
            <a:ext cx="23250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Skills: Master Thesis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7C98463E-02CA-47DA-9AB5-A23E053B5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1448" y="1312506"/>
            <a:ext cx="571210" cy="510139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694" y="3593323"/>
            <a:ext cx="920247" cy="92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97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5">
            <a:extLst>
              <a:ext uri="{FF2B5EF4-FFF2-40B4-BE49-F238E27FC236}">
                <a16:creationId xmlns:a16="http://schemas.microsoft.com/office/drawing/2014/main" id="{F5F60C17-331F-49FE-9751-E9EE974B1C3C}"/>
              </a:ext>
            </a:extLst>
          </p:cNvPr>
          <p:cNvSpPr txBox="1">
            <a:spLocks noChangeArrowheads="1"/>
          </p:cNvSpPr>
          <p:nvPr/>
        </p:nvSpPr>
        <p:spPr>
          <a:xfrm>
            <a:off x="1069341" y="1310946"/>
            <a:ext cx="1657880" cy="17263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vert="horz" lIns="0" tIns="0" rIns="0" bIns="0" rtlCol="0" anchor="ctr" anchorCtr="1">
            <a:noAutofit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32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346"/>
                </a:solidFill>
                <a:effectLst/>
                <a:uLnTx/>
                <a:uFillTx/>
                <a:latin typeface="Calibri"/>
                <a:ea typeface="+mn-ea"/>
              </a:rPr>
              <a:t>4</a:t>
            </a:r>
          </a:p>
        </p:txBody>
      </p:sp>
      <p:sp>
        <p:nvSpPr>
          <p:cNvPr id="36" name="Rectangle 6">
            <a:extLst>
              <a:ext uri="{FF2B5EF4-FFF2-40B4-BE49-F238E27FC236}">
                <a16:creationId xmlns:a16="http://schemas.microsoft.com/office/drawing/2014/main" id="{B8E75468-3C0E-4C53-AF3F-BE219C9C9C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9341" y="585533"/>
            <a:ext cx="1657880" cy="539355"/>
          </a:xfrm>
          <a:prstGeom prst="rect">
            <a:avLst/>
          </a:prstGeom>
          <a:solidFill>
            <a:srgbClr val="9FD7E4"/>
          </a:solidFill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 anchor="ctr" anchorCtr="1"/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Block</a:t>
            </a:r>
          </a:p>
        </p:txBody>
      </p:sp>
      <p:sp>
        <p:nvSpPr>
          <p:cNvPr id="37" name="Rectangle 7">
            <a:extLst>
              <a:ext uri="{FF2B5EF4-FFF2-40B4-BE49-F238E27FC236}">
                <a16:creationId xmlns:a16="http://schemas.microsoft.com/office/drawing/2014/main" id="{239679D6-67F2-467D-824F-9A7C4E1B52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2996" y="585533"/>
            <a:ext cx="8164153" cy="539355"/>
          </a:xfrm>
          <a:prstGeom prst="rect">
            <a:avLst/>
          </a:prstGeom>
          <a:solidFill>
            <a:srgbClr val="9FD7E4"/>
          </a:solidFill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 anchor="ctr" anchorCtr="1"/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MSc IB/Strategic Marketing</a:t>
            </a:r>
          </a:p>
        </p:txBody>
      </p:sp>
      <p:sp>
        <p:nvSpPr>
          <p:cNvPr id="38" name="Rectangle 9">
            <a:extLst>
              <a:ext uri="{FF2B5EF4-FFF2-40B4-BE49-F238E27FC236}">
                <a16:creationId xmlns:a16="http://schemas.microsoft.com/office/drawing/2014/main" id="{D548AAFB-152B-41DC-BFA8-4D46A43A2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8236" y="1310946"/>
            <a:ext cx="3978913" cy="361991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 anchor="ctr" anchorCtr="1"/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1C3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10">
            <a:extLst>
              <a:ext uri="{FF2B5EF4-FFF2-40B4-BE49-F238E27FC236}">
                <a16:creationId xmlns:a16="http://schemas.microsoft.com/office/drawing/2014/main" id="{BB8A9B74-D4AB-4327-BE6E-BCBE2C9AF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8274" y="1310946"/>
            <a:ext cx="3978913" cy="172869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 anchor="ctr" anchorCtr="1"/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1C3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11">
            <a:extLst>
              <a:ext uri="{FF2B5EF4-FFF2-40B4-BE49-F238E27FC236}">
                <a16:creationId xmlns:a16="http://schemas.microsoft.com/office/drawing/2014/main" id="{C0D1F81A-140A-455C-8E13-C2480300AC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4078" y="3291650"/>
            <a:ext cx="1643144" cy="163921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34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41" name="Rectangle 12">
            <a:extLst>
              <a:ext uri="{FF2B5EF4-FFF2-40B4-BE49-F238E27FC236}">
                <a16:creationId xmlns:a16="http://schemas.microsoft.com/office/drawing/2014/main" id="{0FBAF6FA-70E2-4C68-A3BE-EFF5FB0C2D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8274" y="3291650"/>
            <a:ext cx="3978913" cy="163921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 anchor="ctr" anchorCtr="1"/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1C3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14">
            <a:extLst>
              <a:ext uri="{FF2B5EF4-FFF2-40B4-BE49-F238E27FC236}">
                <a16:creationId xmlns:a16="http://schemas.microsoft.com/office/drawing/2014/main" id="{175F582E-8022-4815-B397-121235938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2996" y="5234669"/>
            <a:ext cx="8178877" cy="117287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/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noProof="0" dirty="0">
                <a:solidFill>
                  <a:srgbClr val="00B0F0"/>
                </a:solidFill>
                <a:latin typeface="Calibri" panose="020F0502020204030204"/>
              </a:rPr>
              <a:t/>
            </a:r>
            <a:br>
              <a:rPr lang="en-US" sz="1600" kern="0" noProof="0" dirty="0">
                <a:solidFill>
                  <a:srgbClr val="00B0F0"/>
                </a:solidFill>
                <a:latin typeface="Calibri" panose="020F0502020204030204"/>
              </a:rPr>
            </a:br>
            <a:r>
              <a:rPr lang="en-US" sz="1600" kern="0" noProof="0" dirty="0" smtClean="0">
                <a:solidFill>
                  <a:srgbClr val="00B0F0"/>
                </a:solidFill>
                <a:latin typeface="Calibri" panose="020F0502020204030204"/>
              </a:rPr>
              <a:t/>
            </a:r>
            <a:br>
              <a:rPr lang="en-US" sz="1600" kern="0" noProof="0" dirty="0" smtClean="0">
                <a:solidFill>
                  <a:srgbClr val="00B0F0"/>
                </a:solidFill>
                <a:latin typeface="Calibri" panose="020F0502020204030204"/>
              </a:rPr>
            </a:b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Completing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Master’s Thesis</a:t>
            </a:r>
          </a:p>
        </p:txBody>
      </p:sp>
      <p:sp>
        <p:nvSpPr>
          <p:cNvPr id="43" name="Rectangle 15">
            <a:extLst>
              <a:ext uri="{FF2B5EF4-FFF2-40B4-BE49-F238E27FC236}">
                <a16:creationId xmlns:a16="http://schemas.microsoft.com/office/drawing/2014/main" id="{8BDB3507-CFB7-493C-90E3-7A587A6614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9341" y="5234669"/>
            <a:ext cx="1657880" cy="117523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pic>
        <p:nvPicPr>
          <p:cNvPr id="44" name="Picture 1">
            <a:extLst>
              <a:ext uri="{FF2B5EF4-FFF2-40B4-BE49-F238E27FC236}">
                <a16:creationId xmlns:a16="http://schemas.microsoft.com/office/drawing/2014/main" id="{515434FA-4485-47B5-9A68-F372C3BF9AC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569" y="1738209"/>
            <a:ext cx="950935" cy="911859"/>
          </a:xfrm>
          <a:prstGeom prst="rect">
            <a:avLst/>
          </a:prstGeom>
        </p:spPr>
      </p:pic>
      <p:pic>
        <p:nvPicPr>
          <p:cNvPr id="46" name="Picture 3">
            <a:extLst>
              <a:ext uri="{FF2B5EF4-FFF2-40B4-BE49-F238E27FC236}">
                <a16:creationId xmlns:a16="http://schemas.microsoft.com/office/drawing/2014/main" id="{926185F8-5C52-476C-8E3D-ED9797DE975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518" y="2209046"/>
            <a:ext cx="950934" cy="911858"/>
          </a:xfrm>
          <a:prstGeom prst="rect">
            <a:avLst/>
          </a:prstGeom>
        </p:spPr>
      </p:pic>
      <p:sp>
        <p:nvSpPr>
          <p:cNvPr id="48" name="Rechthoek 47">
            <a:extLst>
              <a:ext uri="{FF2B5EF4-FFF2-40B4-BE49-F238E27FC236}">
                <a16:creationId xmlns:a16="http://schemas.microsoft.com/office/drawing/2014/main" id="{647BFDC2-9B2D-40FA-A5C6-FEAC802DBAA2}"/>
              </a:ext>
            </a:extLst>
          </p:cNvPr>
          <p:cNvSpPr/>
          <p:nvPr/>
        </p:nvSpPr>
        <p:spPr>
          <a:xfrm>
            <a:off x="4217504" y="1895916"/>
            <a:ext cx="2339009" cy="319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Service Management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151D3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hthoek 48">
            <a:extLst>
              <a:ext uri="{FF2B5EF4-FFF2-40B4-BE49-F238E27FC236}">
                <a16:creationId xmlns:a16="http://schemas.microsoft.com/office/drawing/2014/main" id="{FAE78E06-4AF9-4D5C-96E5-BC97709C0FF2}"/>
              </a:ext>
            </a:extLst>
          </p:cNvPr>
          <p:cNvSpPr/>
          <p:nvPr/>
        </p:nvSpPr>
        <p:spPr>
          <a:xfrm>
            <a:off x="4381090" y="3881131"/>
            <a:ext cx="2011835" cy="319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Marketing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hthoek 49">
            <a:extLst>
              <a:ext uri="{FF2B5EF4-FFF2-40B4-BE49-F238E27FC236}">
                <a16:creationId xmlns:a16="http://schemas.microsoft.com/office/drawing/2014/main" id="{5FEAFA8E-030A-47C5-8096-E097F24AAD5A}"/>
              </a:ext>
            </a:extLst>
          </p:cNvPr>
          <p:cNvSpPr/>
          <p:nvPr/>
        </p:nvSpPr>
        <p:spPr>
          <a:xfrm>
            <a:off x="7759750" y="3280398"/>
            <a:ext cx="2755883" cy="3194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Writing the Master’s Thesis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1388" y="3602819"/>
            <a:ext cx="1457726" cy="91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43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6A9371-F3CF-46FF-8CB9-0582DD6264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9757" y="655321"/>
            <a:ext cx="5764192" cy="1676400"/>
          </a:xfrm>
        </p:spPr>
        <p:txBody>
          <a:bodyPr>
            <a:noAutofit/>
          </a:bodyPr>
          <a:lstStyle/>
          <a:p>
            <a:r>
              <a:rPr lang="en-GB" sz="4200" b="1" dirty="0">
                <a:cs typeface="Calibri" panose="020F0502020204030204" pitchFamily="34" charset="0"/>
              </a:rPr>
              <a:t>Marketing </a:t>
            </a:r>
            <a:r>
              <a:rPr lang="en-GB" sz="4200" b="1" dirty="0" smtClean="0">
                <a:cs typeface="Calibri" panose="020F0502020204030204" pitchFamily="34" charset="0"/>
              </a:rPr>
              <a:t>Strategy and Innovation</a:t>
            </a:r>
            <a:endParaRPr lang="en-US" sz="4200" b="1" dirty="0">
              <a:cs typeface="Calibri" panose="020F05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978062C-CF3F-498A-B1AF-FAE656AB31C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59757" y="1758387"/>
            <a:ext cx="5301205" cy="4270375"/>
          </a:xfrm>
        </p:spPr>
        <p:txBody>
          <a:bodyPr>
            <a:noAutofit/>
          </a:bodyPr>
          <a:lstStyle/>
          <a:p>
            <a:pPr>
              <a:spcBef>
                <a:spcPct val="20000"/>
              </a:spcBef>
            </a:pPr>
            <a:r>
              <a:rPr lang="en-GB" dirty="0">
                <a:cs typeface="Calibri" panose="020F0502020204030204" pitchFamily="34" charset="0"/>
              </a:rPr>
              <a:t>Understanding:</a:t>
            </a:r>
          </a:p>
          <a:p>
            <a:pPr lvl="1">
              <a:spcBef>
                <a:spcPct val="20000"/>
              </a:spcBef>
            </a:pPr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Principles of marketing strategy</a:t>
            </a:r>
            <a:endParaRPr lang="en-GB" sz="2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ct val="20000"/>
              </a:spcBef>
            </a:pPr>
            <a:r>
              <a:rPr lang="en-GB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Detection 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of business opportunities, </a:t>
            </a:r>
            <a:r>
              <a:rPr lang="en-GB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innovation-oriented 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culture</a:t>
            </a:r>
          </a:p>
          <a:p>
            <a:pPr lvl="1">
              <a:spcBef>
                <a:spcPct val="20000"/>
              </a:spcBef>
            </a:pP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Interaction of marketing with, e.g., Operations, </a:t>
            </a:r>
            <a:r>
              <a:rPr lang="en-GB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R&amp;D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, HR, and Information </a:t>
            </a:r>
            <a:r>
              <a:rPr lang="en-GB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systems</a:t>
            </a:r>
          </a:p>
          <a:p>
            <a:pPr marL="457200" lvl="1" indent="0">
              <a:spcBef>
                <a:spcPct val="20000"/>
              </a:spcBef>
              <a:buNone/>
            </a:pPr>
            <a:endParaRPr lang="en-GB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20000"/>
              </a:spcBef>
            </a:pPr>
            <a:r>
              <a:rPr lang="en-GB" dirty="0">
                <a:cs typeface="Calibri" panose="020F0502020204030204" pitchFamily="34" charset="0"/>
              </a:rPr>
              <a:t>Applying:</a:t>
            </a:r>
          </a:p>
          <a:p>
            <a:pPr lvl="1">
              <a:spcBef>
                <a:spcPct val="20000"/>
              </a:spcBef>
            </a:pP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Real-life assignments: development / launch of novel idea</a:t>
            </a:r>
          </a:p>
          <a:p>
            <a:pPr lvl="1">
              <a:spcBef>
                <a:spcPct val="20000"/>
              </a:spcBef>
            </a:pP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Guest lectures, </a:t>
            </a:r>
            <a:r>
              <a:rPr lang="en-GB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hackathon</a:t>
            </a:r>
            <a:endParaRPr lang="en-GB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cs typeface="Calibri" panose="020F0502020204030204" pitchFamily="34" charset="0"/>
            </a:endParaRPr>
          </a:p>
        </p:txBody>
      </p:sp>
      <p:pic>
        <p:nvPicPr>
          <p:cNvPr id="1026" name="Picture 2" descr="Image result for coffee lovers maastricht">
            <a:extLst>
              <a:ext uri="{FF2B5EF4-FFF2-40B4-BE49-F238E27FC236}">
                <a16:creationId xmlns:a16="http://schemas.microsoft.com/office/drawing/2014/main" id="{57A06D0C-1D25-4AD1-8DA4-31397B4100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4" r="11426" b="-1"/>
          <a:stretch/>
        </p:blipFill>
        <p:spPr bwMode="auto">
          <a:xfrm>
            <a:off x="6201638" y="0"/>
            <a:ext cx="7552944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E67CC341-C2A0-4FC6-B098-ADB4A26BC10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686" y="5895895"/>
            <a:ext cx="785654" cy="8449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70306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78D257-6DED-40F7-9EAB-7A4A31AF209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2907" y="862013"/>
            <a:ext cx="6493397" cy="1677987"/>
          </a:xfrm>
        </p:spPr>
        <p:txBody>
          <a:bodyPr>
            <a:noAutofit/>
          </a:bodyPr>
          <a:lstStyle/>
          <a:p>
            <a:r>
              <a:rPr lang="en-US" sz="4200" b="1" dirty="0" smtClean="0">
                <a:solidFill>
                  <a:schemeClr val="tx1"/>
                </a:solidFill>
                <a:cs typeface="Calibri" panose="020F0502020204030204" pitchFamily="34" charset="0"/>
              </a:rPr>
              <a:t>Data Analytics</a:t>
            </a:r>
            <a:endParaRPr lang="en-US" sz="4200" b="1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64EFE51-2708-46ED-8D0D-EE9B37C8EB4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82907" y="1628403"/>
            <a:ext cx="4745620" cy="3786188"/>
          </a:xfrm>
        </p:spPr>
        <p:txBody>
          <a:bodyPr>
            <a:noAutofit/>
          </a:bodyPr>
          <a:lstStyle/>
          <a:p>
            <a:r>
              <a:rPr lang="en-US" sz="2600" dirty="0">
                <a:solidFill>
                  <a:schemeClr val="tx1"/>
                </a:solidFill>
              </a:rPr>
              <a:t>Quantitative </a:t>
            </a:r>
            <a:r>
              <a:rPr lang="en-US" sz="2600" dirty="0" smtClean="0">
                <a:solidFill>
                  <a:schemeClr val="tx1"/>
                </a:solidFill>
              </a:rPr>
              <a:t>methods </a:t>
            </a:r>
            <a:r>
              <a:rPr lang="en-US" sz="2600" dirty="0">
                <a:solidFill>
                  <a:schemeClr val="tx1"/>
                </a:solidFill>
              </a:rPr>
              <a:t>for problem-solving and research in Strategic </a:t>
            </a:r>
            <a:r>
              <a:rPr lang="en-US" sz="2600" dirty="0" smtClean="0">
                <a:solidFill>
                  <a:schemeClr val="tx1"/>
                </a:solidFill>
              </a:rPr>
              <a:t>Marketing</a:t>
            </a:r>
          </a:p>
          <a:p>
            <a:r>
              <a:rPr lang="en-GB" sz="2600" dirty="0">
                <a:solidFill>
                  <a:schemeClr val="tx1"/>
                </a:solidFill>
              </a:rPr>
              <a:t>Generate insights that improve management </a:t>
            </a:r>
            <a:r>
              <a:rPr lang="en-GB" sz="2600" dirty="0" smtClean="0">
                <a:solidFill>
                  <a:schemeClr val="tx1"/>
                </a:solidFill>
              </a:rPr>
              <a:t>decision-making</a:t>
            </a:r>
            <a:endParaRPr lang="nl-NL" sz="2600" dirty="0" smtClean="0">
              <a:solidFill>
                <a:schemeClr val="tx1"/>
              </a:solidFill>
            </a:endParaRPr>
          </a:p>
          <a:p>
            <a:r>
              <a:rPr lang="nl-NL" sz="2600" dirty="0" smtClean="0">
                <a:solidFill>
                  <a:schemeClr val="tx1"/>
                </a:solidFill>
              </a:rPr>
              <a:t>R </a:t>
            </a:r>
            <a:r>
              <a:rPr lang="nl-NL" sz="2600" dirty="0" err="1" smtClean="0">
                <a:solidFill>
                  <a:schemeClr val="tx1"/>
                </a:solidFill>
              </a:rPr>
              <a:t>language</a:t>
            </a:r>
            <a:r>
              <a:rPr lang="nl-NL" sz="2600" dirty="0" smtClean="0">
                <a:solidFill>
                  <a:schemeClr val="tx1"/>
                </a:solidFill>
              </a:rPr>
              <a:t> </a:t>
            </a:r>
            <a:r>
              <a:rPr lang="nl-NL" sz="2600" dirty="0" err="1" smtClean="0">
                <a:solidFill>
                  <a:schemeClr val="tx1"/>
                </a:solidFill>
              </a:rPr>
              <a:t>for</a:t>
            </a:r>
            <a:r>
              <a:rPr lang="nl-NL" sz="2600" dirty="0" smtClean="0">
                <a:solidFill>
                  <a:schemeClr val="tx1"/>
                </a:solidFill>
              </a:rPr>
              <a:t> </a:t>
            </a:r>
            <a:r>
              <a:rPr lang="nl-NL" sz="2600" dirty="0" err="1" smtClean="0">
                <a:solidFill>
                  <a:schemeClr val="tx1"/>
                </a:solidFill>
              </a:rPr>
              <a:t>statistical</a:t>
            </a:r>
            <a:r>
              <a:rPr lang="nl-NL" sz="2600" dirty="0" smtClean="0">
                <a:solidFill>
                  <a:schemeClr val="tx1"/>
                </a:solidFill>
              </a:rPr>
              <a:t> analyses</a:t>
            </a:r>
          </a:p>
          <a:p>
            <a:endParaRPr lang="en-GB" sz="2600" dirty="0">
              <a:solidFill>
                <a:schemeClr val="tx1"/>
              </a:solidFill>
            </a:endParaRPr>
          </a:p>
          <a:p>
            <a:endParaRPr lang="en-GB" sz="2600" dirty="0">
              <a:solidFill>
                <a:schemeClr val="tx1"/>
              </a:solidFill>
            </a:endParaRPr>
          </a:p>
          <a:p>
            <a:endParaRPr lang="en-US" sz="2600" dirty="0">
              <a:solidFill>
                <a:srgbClr val="FF0000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FECEFDB-AA75-4CCE-8C08-47BCC1F12B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03" r="-1" b="18089"/>
          <a:stretch/>
        </p:blipFill>
        <p:spPr>
          <a:xfrm>
            <a:off x="6294236" y="10"/>
            <a:ext cx="7552944" cy="6857990"/>
          </a:xfrm>
          <a:prstGeom prst="rect">
            <a:avLst/>
          </a:prstGeom>
          <a:effectLst/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5C761410-3471-4FEE-AB16-91097FFF5D1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094" y="5335364"/>
            <a:ext cx="704097" cy="70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89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F04E13-F22A-4049-A64D-FF80BAF9529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9757" y="835025"/>
            <a:ext cx="4502552" cy="1676400"/>
          </a:xfrm>
        </p:spPr>
        <p:txBody>
          <a:bodyPr>
            <a:normAutofit/>
          </a:bodyPr>
          <a:lstStyle/>
          <a:p>
            <a:r>
              <a:rPr lang="en-US" sz="4200" b="1" dirty="0" smtClean="0">
                <a:solidFill>
                  <a:schemeClr val="tx1"/>
                </a:solidFill>
                <a:cs typeface="Calibri" panose="020F0502020204030204" pitchFamily="34" charset="0"/>
              </a:rPr>
              <a:t>Elective</a:t>
            </a:r>
            <a:endParaRPr lang="en-US" sz="4200" b="1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C8F78F9-F966-4420-B387-5BD10FBA557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59757" y="2035091"/>
            <a:ext cx="5333537" cy="3128794"/>
          </a:xfrm>
        </p:spPr>
        <p:txBody>
          <a:bodyPr>
            <a:noAutofit/>
          </a:bodyPr>
          <a:lstStyle/>
          <a:p>
            <a:pPr marL="457189" lvl="0" indent="-457189" defTabSz="1219170">
              <a:lnSpc>
                <a:spcPct val="100000"/>
              </a:lnSpc>
              <a:spcBef>
                <a:spcPct val="20000"/>
              </a:spcBef>
              <a:defRPr/>
            </a:pPr>
            <a:r>
              <a:rPr lang="en-GB" altLang="en-US" sz="2600" dirty="0">
                <a:latin typeface="Calibri" panose="020F0502020204030204"/>
              </a:rPr>
              <a:t>Choose your own course from a wide range of </a:t>
            </a:r>
            <a:r>
              <a:rPr lang="en-GB" altLang="en-US" sz="2600" dirty="0" smtClean="0">
                <a:latin typeface="Calibri" panose="020F0502020204030204"/>
              </a:rPr>
              <a:t>options</a:t>
            </a:r>
            <a:endParaRPr lang="en-GB" altLang="en-US" sz="2600" dirty="0">
              <a:latin typeface="Calibri" panose="020F0502020204030204"/>
            </a:endParaRPr>
          </a:p>
          <a:p>
            <a:pPr marL="457189" lvl="0" indent="-457189" defTabSz="1219170">
              <a:lnSpc>
                <a:spcPct val="100000"/>
              </a:lnSpc>
              <a:spcBef>
                <a:spcPct val="20000"/>
              </a:spcBef>
              <a:defRPr/>
            </a:pPr>
            <a:r>
              <a:rPr lang="en-US" altLang="en-US" sz="2600" dirty="0">
                <a:latin typeface="Calibri" panose="020F0502020204030204"/>
              </a:rPr>
              <a:t>From another MSc IB </a:t>
            </a:r>
            <a:r>
              <a:rPr lang="en-US" altLang="en-US" sz="2600" dirty="0" smtClean="0">
                <a:latin typeface="Calibri" panose="020F0502020204030204"/>
              </a:rPr>
              <a:t>Program</a:t>
            </a:r>
          </a:p>
          <a:p>
            <a:pPr marL="457189" lvl="0" indent="-457189" defTabSz="1219170">
              <a:lnSpc>
                <a:spcPct val="100000"/>
              </a:lnSpc>
              <a:spcBef>
                <a:spcPct val="20000"/>
              </a:spcBef>
              <a:defRPr/>
            </a:pPr>
            <a:r>
              <a:rPr lang="en-US" altLang="en-US" sz="2600" dirty="0">
                <a:latin typeface="Calibri" panose="020F0502020204030204"/>
              </a:rPr>
              <a:t>Or: Multidisciplinary Business Challenge </a:t>
            </a:r>
          </a:p>
          <a:p>
            <a:pPr marL="457189" lvl="0" indent="-457189" defTabSz="1219170">
              <a:lnSpc>
                <a:spcPct val="100000"/>
              </a:lnSpc>
              <a:spcBef>
                <a:spcPct val="20000"/>
              </a:spcBef>
              <a:defRPr/>
            </a:pPr>
            <a:r>
              <a:rPr lang="en-US" altLang="en-US" sz="2600" dirty="0">
                <a:latin typeface="Calibri" panose="020F0502020204030204"/>
              </a:rPr>
              <a:t>Broaden your horizon and go the extra </a:t>
            </a:r>
            <a:r>
              <a:rPr lang="en-US" altLang="en-US" sz="2600" dirty="0" smtClean="0">
                <a:latin typeface="Calibri" panose="020F0502020204030204"/>
              </a:rPr>
              <a:t>mile!</a:t>
            </a:r>
            <a:endParaRPr lang="en-GB" altLang="en-US" sz="2600" dirty="0">
              <a:latin typeface="Calibri" panose="020F0502020204030204"/>
            </a:endParaRPr>
          </a:p>
          <a:p>
            <a:endParaRPr lang="en-US" sz="2600" dirty="0">
              <a:cs typeface="Calibri" panose="020F0502020204030204" pitchFamily="34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6557782"/>
              </p:ext>
            </p:extLst>
          </p:nvPr>
        </p:nvGraphicFramePr>
        <p:xfrm>
          <a:off x="7464425" y="1911350"/>
          <a:ext cx="1800225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Bitmap Image" r:id="rId3" imgW="1800360" imgH="1800360" progId="Paint.Picture">
                  <p:embed/>
                </p:oleObj>
              </mc:Choice>
              <mc:Fallback>
                <p:oleObj name="Bitmap Image" r:id="rId3" imgW="1800360" imgH="18003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64425" y="1911350"/>
                        <a:ext cx="1800225" cy="1800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4530" y="2154508"/>
            <a:ext cx="5750355" cy="28899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569" y="5593573"/>
            <a:ext cx="920247" cy="92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61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6C24F4-7291-46BC-95E0-10416B81BF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07326" y="2484035"/>
            <a:ext cx="6275387" cy="1889929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b="1" dirty="0">
                <a:cs typeface="Calibri" panose="020F0502020204030204" pitchFamily="34" charset="0"/>
              </a:rPr>
              <a:t>Dr. Niels </a:t>
            </a:r>
            <a:r>
              <a:rPr lang="en-US" sz="4200" b="1" dirty="0" err="1" smtClean="0">
                <a:cs typeface="Calibri" panose="020F0502020204030204" pitchFamily="34" charset="0"/>
              </a:rPr>
              <a:t>Holtrop</a:t>
            </a:r>
            <a:r>
              <a:rPr lang="en-US" sz="4200" b="1" dirty="0">
                <a:cs typeface="Calibri" panose="020F0502020204030204" pitchFamily="34" charset="0"/>
              </a:rPr>
              <a:t/>
            </a:r>
            <a:br>
              <a:rPr lang="en-US" sz="4200" b="1" dirty="0">
                <a:cs typeface="Calibri" panose="020F0502020204030204" pitchFamily="34" charset="0"/>
              </a:rPr>
            </a:br>
            <a:r>
              <a:rPr lang="en-US" sz="4200" b="0" dirty="0" err="1">
                <a:cs typeface="Calibri" panose="020F0502020204030204" pitchFamily="34" charset="0"/>
              </a:rPr>
              <a:t>Programme</a:t>
            </a:r>
            <a:r>
              <a:rPr lang="en-US" sz="4200" b="0" dirty="0">
                <a:cs typeface="Calibri" panose="020F0502020204030204" pitchFamily="34" charset="0"/>
              </a:rPr>
              <a:t> Leader</a:t>
            </a:r>
            <a:br>
              <a:rPr lang="en-US" sz="4200" b="0" dirty="0">
                <a:cs typeface="Calibri" panose="020F0502020204030204" pitchFamily="34" charset="0"/>
              </a:rPr>
            </a:br>
            <a:r>
              <a:rPr lang="en-US" sz="4200" b="0" dirty="0">
                <a:cs typeface="Calibri" panose="020F0502020204030204" pitchFamily="34" charset="0"/>
              </a:rPr>
              <a:t>Strategic Marketing</a:t>
            </a:r>
          </a:p>
        </p:txBody>
      </p:sp>
      <p:pic>
        <p:nvPicPr>
          <p:cNvPr id="4" name="Content Placeholder 2">
            <a:extLst>
              <a:ext uri="{FF2B5EF4-FFF2-40B4-BE49-F238E27FC236}">
                <a16:creationId xmlns:a16="http://schemas.microsoft.com/office/drawing/2014/main" id="{D6055842-3CF1-4974-9D71-049F4B396C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1" r="1" b="1"/>
          <a:stretch/>
        </p:blipFill>
        <p:spPr>
          <a:xfrm>
            <a:off x="904778" y="1158938"/>
            <a:ext cx="3259291" cy="454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75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8D188F-94A6-4E5E-A08E-3BD3DBB59FD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9757" y="780735"/>
            <a:ext cx="5081286" cy="1676400"/>
          </a:xfrm>
        </p:spPr>
        <p:txBody>
          <a:bodyPr>
            <a:normAutofit/>
          </a:bodyPr>
          <a:lstStyle/>
          <a:p>
            <a:r>
              <a:rPr lang="en-US" sz="4200" b="1" dirty="0" smtClean="0">
                <a:cs typeface="Calibri" panose="020F0502020204030204" pitchFamily="34" charset="0"/>
              </a:rPr>
              <a:t>Consumer Psychology</a:t>
            </a:r>
            <a:endParaRPr lang="en-US" sz="4200" b="1" dirty="0">
              <a:cs typeface="Calibri" panose="020F05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FF2CB11-0420-4EA7-8DC7-CADAE9B5163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59757" y="1689904"/>
            <a:ext cx="4676172" cy="3786188"/>
          </a:xfrm>
        </p:spPr>
        <p:txBody>
          <a:bodyPr>
            <a:noAutofit/>
          </a:bodyPr>
          <a:lstStyle/>
          <a:p>
            <a:pPr marL="0" lvl="1" indent="0">
              <a:buNone/>
              <a:defRPr/>
            </a:pP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Understanding consumers:</a:t>
            </a:r>
          </a:p>
          <a:p>
            <a:pPr marL="800100" lvl="2" indent="-342900">
              <a:buFont typeface="Arial"/>
              <a:buChar char="•"/>
              <a:defRPr/>
            </a:pP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Why do consumers often act “irrational”?</a:t>
            </a:r>
          </a:p>
          <a:p>
            <a:pPr marL="800100" lvl="2" indent="-342900">
              <a:buFont typeface="Arial"/>
              <a:buChar char="•"/>
              <a:defRPr/>
            </a:pP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Role of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emotions, social norms, expectations, context</a:t>
            </a:r>
          </a:p>
          <a:p>
            <a:pPr marL="800100" lvl="2" indent="-342900">
              <a:buFont typeface="Arial"/>
              <a:buChar char="•"/>
              <a:defRPr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How to conduct research in the area of consumer behavior?</a:t>
            </a:r>
            <a:endParaRPr lang="en-GB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600" dirty="0">
              <a:cs typeface="Calibri" panose="020F0502020204030204" pitchFamily="34" charset="0"/>
            </a:endParaRPr>
          </a:p>
        </p:txBody>
      </p:sp>
      <p:pic>
        <p:nvPicPr>
          <p:cNvPr id="4" name="Picture 2" descr="Afbeeldingsresultaat voor irrational consumer">
            <a:extLst>
              <a:ext uri="{FF2B5EF4-FFF2-40B4-BE49-F238E27FC236}">
                <a16:creationId xmlns:a16="http://schemas.microsoft.com/office/drawing/2014/main" id="{575755E8-8F46-4A84-8FC0-560DC80A92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" r="5642"/>
          <a:stretch/>
        </p:blipFill>
        <p:spPr bwMode="auto">
          <a:xfrm>
            <a:off x="6362851" y="1689904"/>
            <a:ext cx="5562182" cy="442034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>
            <a:extLst>
              <a:ext uri="{FF2B5EF4-FFF2-40B4-BE49-F238E27FC236}">
                <a16:creationId xmlns:a16="http://schemas.microsoft.com/office/drawing/2014/main" id="{90912583-96CE-4453-B616-D64D129BB55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426" y="5277696"/>
            <a:ext cx="819431" cy="81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80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FF6B06-0D1E-43D3-AC32-36E89F0E3F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7880" y="717490"/>
            <a:ext cx="5347504" cy="1676400"/>
          </a:xfrm>
        </p:spPr>
        <p:txBody>
          <a:bodyPr>
            <a:normAutofit/>
          </a:bodyPr>
          <a:lstStyle/>
          <a:p>
            <a:r>
              <a:rPr lang="en-GB" sz="4200" b="1" dirty="0" smtClean="0">
                <a:cs typeface="Calibri" panose="020F0502020204030204" pitchFamily="34" charset="0"/>
              </a:rPr>
              <a:t>Skill: Writing a Master’s </a:t>
            </a:r>
            <a:r>
              <a:rPr lang="en-GB" sz="4200" b="1" dirty="0">
                <a:cs typeface="Calibri" panose="020F0502020204030204" pitchFamily="34" charset="0"/>
              </a:rPr>
              <a:t>Thesis</a:t>
            </a:r>
            <a:endParaRPr lang="en-US" sz="4200" b="1" dirty="0">
              <a:cs typeface="Calibri" panose="020F05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F7B9186-C02C-4197-800C-1288C799C0F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7880" y="1941934"/>
            <a:ext cx="5347504" cy="4429125"/>
          </a:xfrm>
        </p:spPr>
        <p:txBody>
          <a:bodyPr>
            <a:noAutofit/>
          </a:bodyPr>
          <a:lstStyle/>
          <a:p>
            <a:r>
              <a:rPr lang="en-US" sz="2600" dirty="0"/>
              <a:t>Information on </a:t>
            </a:r>
            <a:r>
              <a:rPr lang="en-US" sz="2600" dirty="0" smtClean="0"/>
              <a:t>Master’s </a:t>
            </a:r>
            <a:r>
              <a:rPr lang="en-US" sz="2600" dirty="0"/>
              <a:t>thesis</a:t>
            </a:r>
          </a:p>
          <a:p>
            <a:r>
              <a:rPr lang="en-US" sz="2600" dirty="0"/>
              <a:t>Develop high quality research proposal </a:t>
            </a:r>
          </a:p>
          <a:p>
            <a:r>
              <a:rPr lang="en-US" sz="2600" dirty="0"/>
              <a:t>Receive first feedback from supervisor</a:t>
            </a:r>
          </a:p>
          <a:p>
            <a:endParaRPr lang="en-US" sz="2600" dirty="0"/>
          </a:p>
          <a:p>
            <a:pPr marL="457200" indent="-457200">
              <a:buFont typeface="+mj-lt"/>
              <a:buAutoNum type="arabicPeriod"/>
            </a:pPr>
            <a:r>
              <a:rPr lang="en-US" sz="2600" dirty="0"/>
              <a:t>Develop your own idea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600" dirty="0"/>
              <a:t>Join one of our research projects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600" dirty="0"/>
              <a:t>Do TIP </a:t>
            </a:r>
            <a:r>
              <a:rPr lang="en-US" sz="2600" dirty="0" smtClean="0"/>
              <a:t>(Thesis </a:t>
            </a:r>
            <a:r>
              <a:rPr lang="en-US" sz="2600" dirty="0"/>
              <a:t>and </a:t>
            </a:r>
            <a:r>
              <a:rPr lang="en-US" sz="2600" dirty="0" smtClean="0"/>
              <a:t>Internship </a:t>
            </a:r>
            <a:r>
              <a:rPr lang="en-US" sz="2600" dirty="0"/>
              <a:t>P</a:t>
            </a:r>
            <a:r>
              <a:rPr lang="en-US" sz="2600" dirty="0" smtClean="0"/>
              <a:t>roject</a:t>
            </a:r>
            <a:r>
              <a:rPr lang="en-US" sz="2600" dirty="0"/>
              <a:t>)</a:t>
            </a:r>
          </a:p>
          <a:p>
            <a:endParaRPr lang="en-US" sz="26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8F9A456-F40C-48B0-9255-7D4C0186B5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1" t="2"/>
          <a:stretch/>
        </p:blipFill>
        <p:spPr>
          <a:xfrm>
            <a:off x="6253897" y="10"/>
            <a:ext cx="7552944" cy="6857990"/>
          </a:xfrm>
          <a:prstGeom prst="rect">
            <a:avLst/>
          </a:prstGeom>
          <a:effectLst/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926185F8-5C52-476C-8E3D-ED9797DE975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698" y="5799269"/>
            <a:ext cx="950934" cy="91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21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D16C28-9987-4C9A-9E88-382C9F504C9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48182" y="763728"/>
            <a:ext cx="5254906" cy="1389063"/>
          </a:xfrm>
        </p:spPr>
        <p:txBody>
          <a:bodyPr>
            <a:normAutofit/>
          </a:bodyPr>
          <a:lstStyle/>
          <a:p>
            <a:r>
              <a:rPr lang="en-US" sz="4200" b="1" dirty="0">
                <a:cs typeface="Calibri" panose="020F0502020204030204" pitchFamily="34" charset="0"/>
              </a:rPr>
              <a:t>Service Management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01EE49B-074D-479B-90E4-170696DD573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48182" y="1643506"/>
            <a:ext cx="4560426" cy="3970215"/>
          </a:xfrm>
        </p:spPr>
        <p:txBody>
          <a:bodyPr>
            <a:normAutofit/>
          </a:bodyPr>
          <a:lstStyle/>
          <a:p>
            <a:pPr marL="342900" lvl="1" indent="-342900">
              <a:buFont typeface="Arial"/>
              <a:buChar char="•"/>
            </a:pP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Managing service relationships</a:t>
            </a:r>
          </a:p>
          <a:p>
            <a:pPr marL="342900" lvl="1" indent="-342900">
              <a:buFont typeface="Arial"/>
              <a:buChar char="•"/>
            </a:pP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Complex service systems</a:t>
            </a:r>
          </a:p>
          <a:p>
            <a:pPr marL="342900" lvl="1" indent="-342900">
              <a:buFont typeface="Arial"/>
              <a:buChar char="•"/>
            </a:pP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Practicing service design </a:t>
            </a:r>
          </a:p>
          <a:p>
            <a:pPr marL="342900" lvl="1" indent="-342900">
              <a:buFont typeface="Arial"/>
              <a:buChar char="•"/>
            </a:pP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Emphasizing transformative services</a:t>
            </a:r>
          </a:p>
          <a:p>
            <a:pPr marL="342900" lvl="1" indent="-342900">
              <a:buFont typeface="Arial"/>
              <a:buChar char="•"/>
            </a:pP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indent="-342900">
              <a:buFont typeface="Arial"/>
              <a:buChar char="•"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Real-life case </a:t>
            </a:r>
            <a:r>
              <a:rPr lang="nl-NL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nl-NL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nl-NL" sz="2600" dirty="0">
                <a:latin typeface="Calibri" panose="020F0502020204030204" pitchFamily="34" charset="0"/>
                <a:cs typeface="Calibri" panose="020F0502020204030204" pitchFamily="34" charset="0"/>
              </a:rPr>
              <a:t> services sector</a:t>
            </a:r>
            <a:endParaRPr lang="en-GB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600" dirty="0">
              <a:cs typeface="Calibri" panose="020F0502020204030204" pitchFamily="34" charset="0"/>
            </a:endParaRPr>
          </a:p>
        </p:txBody>
      </p:sp>
      <p:pic>
        <p:nvPicPr>
          <p:cNvPr id="4" name="Picture 4" descr="Image may contain: 4 people, people smiling, people sitting, screen and indoor">
            <a:extLst>
              <a:ext uri="{FF2B5EF4-FFF2-40B4-BE49-F238E27FC236}">
                <a16:creationId xmlns:a16="http://schemas.microsoft.com/office/drawing/2014/main" id="{DBA355B6-3CDB-4298-B3AE-749F6AC9FB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00"/>
          <a:stretch/>
        </p:blipFill>
        <p:spPr bwMode="auto">
          <a:xfrm>
            <a:off x="6273478" y="10"/>
            <a:ext cx="7552944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55073F0E-6FD7-45F7-99A5-A1C2D993FDA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403" y="5409056"/>
            <a:ext cx="579480" cy="556711"/>
          </a:xfrm>
          <a:prstGeom prst="rect">
            <a:avLst/>
          </a:prstGeom>
        </p:spPr>
      </p:pic>
      <p:pic>
        <p:nvPicPr>
          <p:cNvPr id="6" name="Picture 6" descr="Image result for henkel">
            <a:extLst>
              <a:ext uri="{FF2B5EF4-FFF2-40B4-BE49-F238E27FC236}">
                <a16:creationId xmlns:a16="http://schemas.microsoft.com/office/drawing/2014/main" id="{20DC927C-4C30-473B-A73A-7D9FD2433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7431" y="5613721"/>
            <a:ext cx="1594348" cy="89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84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3CCFB2-54F1-4E6D-8281-B79414AAFC5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2905" y="862738"/>
            <a:ext cx="5289631" cy="1677987"/>
          </a:xfrm>
        </p:spPr>
        <p:txBody>
          <a:bodyPr>
            <a:normAutofit/>
          </a:bodyPr>
          <a:lstStyle/>
          <a:p>
            <a:r>
              <a:rPr lang="en-GB" sz="4200" b="1" dirty="0" smtClean="0">
                <a:solidFill>
                  <a:schemeClr val="tx1"/>
                </a:solidFill>
                <a:cs typeface="Calibri" panose="020F0502020204030204" pitchFamily="34" charset="0"/>
              </a:rPr>
              <a:t>Digital Marketing</a:t>
            </a:r>
            <a:endParaRPr lang="en-US" sz="4200" b="1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029B697-25BA-42B2-B59F-BCA12263F79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82904" y="1616746"/>
            <a:ext cx="5289631" cy="3786187"/>
          </a:xfrm>
        </p:spPr>
        <p:txBody>
          <a:bodyPr>
            <a:noAutofit/>
          </a:bodyPr>
          <a:lstStyle/>
          <a:p>
            <a:r>
              <a:rPr lang="en-US" sz="2600" dirty="0" smtClean="0">
                <a:solidFill>
                  <a:schemeClr val="tx1"/>
                </a:solidFill>
                <a:cs typeface="Calibri" panose="020F0502020204030204" pitchFamily="34" charset="0"/>
              </a:rPr>
              <a:t>Assess the strategic impact of digitalization on marketing activities </a:t>
            </a:r>
            <a:endParaRPr lang="en-US" sz="2600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r>
              <a:rPr lang="en-GB" sz="2600" dirty="0">
                <a:cs typeface="Verdana"/>
              </a:rPr>
              <a:t>Quantify &amp; measure effectiveness of </a:t>
            </a:r>
            <a:r>
              <a:rPr lang="en-GB" sz="2600" dirty="0" smtClean="0">
                <a:cs typeface="Verdana"/>
              </a:rPr>
              <a:t>digital </a:t>
            </a:r>
            <a:r>
              <a:rPr lang="en-GB" sz="2600" dirty="0">
                <a:cs typeface="Verdana"/>
              </a:rPr>
              <a:t>marketing </a:t>
            </a:r>
            <a:r>
              <a:rPr lang="en-GB" sz="2600" dirty="0" smtClean="0">
                <a:cs typeface="Verdana"/>
              </a:rPr>
              <a:t>decisions</a:t>
            </a:r>
          </a:p>
          <a:p>
            <a:endParaRPr lang="nl-NL" sz="2800" dirty="0">
              <a:cs typeface="Verdana"/>
            </a:endParaRPr>
          </a:p>
          <a:p>
            <a:r>
              <a:rPr lang="en-GB" sz="2600" dirty="0">
                <a:cs typeface="Verdana"/>
              </a:rPr>
              <a:t>Hands-on experience in marketing modelling, real life company </a:t>
            </a:r>
            <a:r>
              <a:rPr lang="en-GB" sz="2600" dirty="0" smtClean="0">
                <a:cs typeface="Verdana"/>
              </a:rPr>
              <a:t>data</a:t>
            </a:r>
          </a:p>
          <a:p>
            <a:pPr lvl="1"/>
            <a:r>
              <a:rPr lang="nl-NL" sz="2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Which</a:t>
            </a:r>
            <a:r>
              <a:rPr lang="nl-NL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channels</a:t>
            </a:r>
            <a:r>
              <a:rPr lang="nl-NL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 are most </a:t>
            </a:r>
            <a:r>
              <a:rPr lang="nl-NL" sz="2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valuable</a:t>
            </a:r>
            <a:r>
              <a:rPr lang="nl-NL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lvl="1"/>
            <a:r>
              <a:rPr lang="nl-NL" sz="2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nl-NL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 content </a:t>
            </a:r>
            <a:r>
              <a:rPr lang="nl-NL" sz="2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works</a:t>
            </a:r>
            <a:r>
              <a:rPr lang="nl-NL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 best?</a:t>
            </a:r>
            <a:endParaRPr lang="en-GB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800" dirty="0">
              <a:cs typeface="Verdana"/>
            </a:endParaRPr>
          </a:p>
          <a:p>
            <a:endParaRPr lang="en-US" sz="2600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261" y="5760835"/>
            <a:ext cx="1457726" cy="913425"/>
          </a:xfrm>
          <a:prstGeom prst="rect">
            <a:avLst/>
          </a:prstGeom>
        </p:spPr>
      </p:pic>
      <p:pic>
        <p:nvPicPr>
          <p:cNvPr id="7" name="Afbeelding 4">
            <a:extLst>
              <a:ext uri="{FF2B5EF4-FFF2-40B4-BE49-F238E27FC236}">
                <a16:creationId xmlns:a16="http://schemas.microsoft.com/office/drawing/2014/main" id="{00324568-3A98-49FB-BEC2-AC73C374F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2" t="1" r="16475" b="-3"/>
          <a:stretch/>
        </p:blipFill>
        <p:spPr>
          <a:xfrm>
            <a:off x="6273478" y="0"/>
            <a:ext cx="6605239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2447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115C98E-AE85-4205-81CD-EED044118B5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1" b="62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AAB5C46C-D48A-4E41-8D32-DBAEE65160D3}"/>
              </a:ext>
            </a:extLst>
          </p:cNvPr>
          <p:cNvSpPr/>
          <p:nvPr/>
        </p:nvSpPr>
        <p:spPr>
          <a:xfrm>
            <a:off x="0" y="-123825"/>
            <a:ext cx="12192000" cy="7001697"/>
          </a:xfrm>
          <a:prstGeom prst="rect">
            <a:avLst/>
          </a:prstGeom>
          <a:solidFill>
            <a:schemeClr val="tx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CD93CEF-D3D2-45E1-8CD7-093C8EFBF751}"/>
              </a:ext>
            </a:extLst>
          </p:cNvPr>
          <p:cNvSpPr txBox="1"/>
          <p:nvPr/>
        </p:nvSpPr>
        <p:spPr>
          <a:xfrm>
            <a:off x="79513" y="2664048"/>
            <a:ext cx="5642114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noFill/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we offer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noFill/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a nutshell…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D512E491-F1C2-4432-8C90-2D46AA686FA0}"/>
              </a:ext>
            </a:extLst>
          </p:cNvPr>
          <p:cNvSpPr txBox="1"/>
          <p:nvPr/>
        </p:nvSpPr>
        <p:spPr>
          <a:xfrm>
            <a:off x="5990644" y="982170"/>
            <a:ext cx="513521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programme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with a clear focus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Strengthening managerial and analytical skills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healthy mix of academic rigor and real-life applications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Award-winning professors and tutors, researchers that publish in the top journals.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International setting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5601AA1C-E8E5-415D-8261-360905CDFBC9}"/>
              </a:ext>
            </a:extLst>
          </p:cNvPr>
          <p:cNvSpPr/>
          <p:nvPr/>
        </p:nvSpPr>
        <p:spPr>
          <a:xfrm>
            <a:off x="5589768" y="765313"/>
            <a:ext cx="45720" cy="5367130"/>
          </a:xfrm>
          <a:prstGeom prst="rect">
            <a:avLst/>
          </a:prstGeom>
          <a:solidFill>
            <a:srgbClr val="9FD7E4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36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uub.meijers\AppData\Local\Microsoft\Windows\Temporary Internet Files\Content.IE5\JEPMJ591\17389070555_192ed892c0_o.jpg">
            <a:extLst>
              <a:ext uri="{FF2B5EF4-FFF2-40B4-BE49-F238E27FC236}">
                <a16:creationId xmlns:a16="http://schemas.microsoft.com/office/drawing/2014/main" id="{A25FF621-E63F-4CA3-A2B5-5809AEC876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1" b="670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F0D15506-D3E1-4F46-97FF-CD813E40582B}"/>
              </a:ext>
            </a:extLst>
          </p:cNvPr>
          <p:cNvGrpSpPr/>
          <p:nvPr/>
        </p:nvGrpSpPr>
        <p:grpSpPr>
          <a:xfrm>
            <a:off x="2019678" y="861745"/>
            <a:ext cx="1924493" cy="2232412"/>
            <a:chOff x="1887066" y="526524"/>
            <a:chExt cx="1924493" cy="2232412"/>
          </a:xfrm>
          <a:solidFill>
            <a:srgbClr val="9FD7E4"/>
          </a:solidFill>
        </p:grpSpPr>
        <p:sp>
          <p:nvSpPr>
            <p:cNvPr id="6" name="Zeshoek 5">
              <a:extLst>
                <a:ext uri="{FF2B5EF4-FFF2-40B4-BE49-F238E27FC236}">
                  <a16:creationId xmlns:a16="http://schemas.microsoft.com/office/drawing/2014/main" id="{4EC5D122-B893-4D9C-8B50-CE224AFD22AB}"/>
                </a:ext>
              </a:extLst>
            </p:cNvPr>
            <p:cNvSpPr/>
            <p:nvPr/>
          </p:nvSpPr>
          <p:spPr>
            <a:xfrm rot="5400000">
              <a:off x="1733107" y="680483"/>
              <a:ext cx="2232412" cy="1924493"/>
            </a:xfrm>
            <a:prstGeom prst="hexagon">
              <a:avLst>
                <a:gd name="adj" fmla="val 25552"/>
                <a:gd name="vf" fmla="val 115470"/>
              </a:avLst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1D0976A8-6BE2-40B2-B204-5F0A1E25FE28}"/>
                </a:ext>
              </a:extLst>
            </p:cNvPr>
            <p:cNvSpPr txBox="1"/>
            <p:nvPr/>
          </p:nvSpPr>
          <p:spPr>
            <a:xfrm>
              <a:off x="2057187" y="1042564"/>
              <a:ext cx="1584251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 does the future hold?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137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C9BC7B92-E271-43E6-BD20-0635137DF40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3" t="15261" r="25069" b="469"/>
          <a:stretch/>
        </p:blipFill>
        <p:spPr>
          <a:xfrm>
            <a:off x="5230813" y="0"/>
            <a:ext cx="6961187" cy="685800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283D46BF-1932-4CC9-B8F7-E5B2F52CC36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65116" y="706363"/>
            <a:ext cx="3836988" cy="1325563"/>
          </a:xfrm>
        </p:spPr>
        <p:txBody>
          <a:bodyPr>
            <a:normAutofit/>
          </a:bodyPr>
          <a:lstStyle/>
          <a:p>
            <a:r>
              <a:rPr lang="en-US" sz="4200" b="1" dirty="0">
                <a:cs typeface="Calibri" panose="020F0502020204030204" pitchFamily="34" charset="0"/>
              </a:rPr>
              <a:t>Alumni Careers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27D4F0A3-3715-4C07-B29A-B6A8478CFBAD}"/>
              </a:ext>
            </a:extLst>
          </p:cNvPr>
          <p:cNvSpPr txBox="1">
            <a:spLocks/>
          </p:cNvSpPr>
          <p:nvPr/>
        </p:nvSpPr>
        <p:spPr>
          <a:xfrm>
            <a:off x="519574" y="1380900"/>
            <a:ext cx="4128073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Management Consultant at Apple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Brand Manager at Unilever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Marketing Researcher at </a:t>
            </a:r>
            <a:r>
              <a:rPr kumimoji="0" lang="nl-NL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Nielsen</a:t>
            </a:r>
            <a:endParaRPr kumimoji="0" lang="nl-NL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Community Manager at Vodafone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Account </a:t>
            </a:r>
            <a:r>
              <a:rPr kumimoji="0" lang="nl-NL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Strategist</a:t>
            </a:r>
            <a:r>
              <a:rPr kumimoji="0" lang="nl-NL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at Google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Communication Manager at Facebook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Policy advisor at the Ministry of Health, Welfare and Sports</a:t>
            </a:r>
            <a:endParaRPr kumimoji="0" lang="nl-NL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</a:t>
            </a:r>
            <a:r>
              <a:rPr kumimoji="0" lang="nl-NL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manager at 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Customer Service expert at Philips Healthcare</a:t>
            </a: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CB760749-30DF-4E6E-9051-2B714EAD3DFE}"/>
              </a:ext>
            </a:extLst>
          </p:cNvPr>
          <p:cNvSpPr/>
          <p:nvPr/>
        </p:nvSpPr>
        <p:spPr>
          <a:xfrm>
            <a:off x="5292623" y="-10"/>
            <a:ext cx="1193800" cy="68580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Image result for apple logo png">
            <a:extLst>
              <a:ext uri="{FF2B5EF4-FFF2-40B4-BE49-F238E27FC236}">
                <a16:creationId xmlns:a16="http://schemas.microsoft.com/office/drawing/2014/main" id="{4C3253E9-8ECA-44EA-9228-5571F88E1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78" y="87998"/>
            <a:ext cx="608292" cy="73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unilever logo png">
            <a:extLst>
              <a:ext uri="{FF2B5EF4-FFF2-40B4-BE49-F238E27FC236}">
                <a16:creationId xmlns:a16="http://schemas.microsoft.com/office/drawing/2014/main" id="{0578FA0D-06C0-41DC-9F99-442509CF2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913" y="988312"/>
            <a:ext cx="681544" cy="75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nielsen logo png">
            <a:extLst>
              <a:ext uri="{FF2B5EF4-FFF2-40B4-BE49-F238E27FC236}">
                <a16:creationId xmlns:a16="http://schemas.microsoft.com/office/drawing/2014/main" id="{1E879365-A139-4978-8BBE-98166D611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177" y="1996840"/>
            <a:ext cx="904106" cy="32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vodafone logo png">
            <a:extLst>
              <a:ext uri="{FF2B5EF4-FFF2-40B4-BE49-F238E27FC236}">
                <a16:creationId xmlns:a16="http://schemas.microsoft.com/office/drawing/2014/main" id="{5FCBBB08-1755-4C45-A380-BE8C0831C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401" y="2379812"/>
            <a:ext cx="917868" cy="66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google logo png">
            <a:extLst>
              <a:ext uri="{FF2B5EF4-FFF2-40B4-BE49-F238E27FC236}">
                <a16:creationId xmlns:a16="http://schemas.microsoft.com/office/drawing/2014/main" id="{87065AEB-77F9-4AC0-861D-D44F8B54B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469" y="3250703"/>
            <a:ext cx="611732" cy="61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facebook logo png">
            <a:extLst>
              <a:ext uri="{FF2B5EF4-FFF2-40B4-BE49-F238E27FC236}">
                <a16:creationId xmlns:a16="http://schemas.microsoft.com/office/drawing/2014/main" id="{67C35BB8-2A76-4382-A49A-71B341F37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975" y="4140419"/>
            <a:ext cx="851093" cy="63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ing logo png">
            <a:extLst>
              <a:ext uri="{FF2B5EF4-FFF2-40B4-BE49-F238E27FC236}">
                <a16:creationId xmlns:a16="http://schemas.microsoft.com/office/drawing/2014/main" id="{0F9B0B97-3C76-447F-B3B0-78C59E4CE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624" y="4666185"/>
            <a:ext cx="1003558" cy="100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ministerie van gezondheid welzijn en sport logo png">
            <a:extLst>
              <a:ext uri="{FF2B5EF4-FFF2-40B4-BE49-F238E27FC236}">
                <a16:creationId xmlns:a16="http://schemas.microsoft.com/office/drawing/2014/main" id="{9295AD0C-2E47-4F1B-B217-14CF80B1A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961" y="5669748"/>
            <a:ext cx="1109822" cy="44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e result for philips logo png">
            <a:extLst>
              <a:ext uri="{FF2B5EF4-FFF2-40B4-BE49-F238E27FC236}">
                <a16:creationId xmlns:a16="http://schemas.microsoft.com/office/drawing/2014/main" id="{7E5452FE-53E6-44E2-9686-98B4ACDC0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591" y="6399726"/>
            <a:ext cx="970678" cy="17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202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1EE965-321E-42E5-A89E-79164F522D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9335" y="753350"/>
            <a:ext cx="10515600" cy="1325563"/>
          </a:xfrm>
        </p:spPr>
        <p:txBody>
          <a:bodyPr>
            <a:normAutofit/>
          </a:bodyPr>
          <a:lstStyle/>
          <a:p>
            <a:r>
              <a:rPr lang="en-US" sz="4200" b="1" dirty="0">
                <a:cs typeface="Calibri" panose="020F0502020204030204" pitchFamily="34" charset="0"/>
              </a:rPr>
              <a:t>Statistics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1B490D9-0AC3-4909-B99F-F6F1F049CD57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817" y="0"/>
            <a:ext cx="7703183" cy="628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48AA435-9459-47BC-B2F1-5C7F184D00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13886" r="26699" b="6005"/>
          <a:stretch/>
        </p:blipFill>
        <p:spPr bwMode="auto">
          <a:xfrm>
            <a:off x="420990" y="1705499"/>
            <a:ext cx="3859482" cy="4025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156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el 2">
            <a:extLst>
              <a:ext uri="{FF2B5EF4-FFF2-40B4-BE49-F238E27FC236}">
                <a16:creationId xmlns:a16="http://schemas.microsoft.com/office/drawing/2014/main" id="{7A612449-D88D-40E6-A327-E10504842B3C}"/>
              </a:ext>
            </a:extLst>
          </p:cNvPr>
          <p:cNvSpPr txBox="1">
            <a:spLocks/>
          </p:cNvSpPr>
          <p:nvPr/>
        </p:nvSpPr>
        <p:spPr>
          <a:xfrm>
            <a:off x="3360845" y="1606428"/>
            <a:ext cx="5470310" cy="3645144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Questions?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8000" b="0" i="0" u="none" strike="noStrike" kern="1200" cap="none" spc="0" normalizeH="0" baseline="0" noProof="0" dirty="0" smtClean="0">
              <a:ln>
                <a:noFill/>
              </a:ln>
              <a:solidFill>
                <a:srgbClr val="151D3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Contact: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8000" dirty="0" smtClean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Gsbe-sbe@maastrichtuniversity.nl</a:t>
            </a:r>
            <a:endParaRPr lang="en-US" sz="8000" dirty="0" smtClean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8000" b="0" i="0" u="none" strike="noStrike" kern="1200" cap="none" spc="0" normalizeH="0" baseline="0" noProof="0" dirty="0" smtClean="0">
              <a:ln>
                <a:noFill/>
              </a:ln>
              <a:solidFill>
                <a:srgbClr val="151D3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</a:t>
            </a:r>
            <a:r>
              <a:rPr kumimoji="0" lang="en-US" alt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r </a:t>
            </a:r>
            <a:r>
              <a:rPr kumimoji="0" lang="en-US" alt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visit us </a:t>
            </a:r>
            <a:r>
              <a:rPr kumimoji="0" lang="en-US" alt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at </a:t>
            </a:r>
            <a:r>
              <a:rPr kumimoji="0" lang="en-US" alt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the information market in the Mensa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5500" b="0" i="0" u="none" strike="noStrike" kern="1200" cap="none" spc="0" normalizeH="0" baseline="0" noProof="0" dirty="0">
              <a:ln>
                <a:noFill/>
              </a:ln>
              <a:solidFill>
                <a:srgbClr val="151D3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28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269B87-C146-41E4-9E91-50DD7E407F7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48182" y="102790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200" b="0" dirty="0">
                <a:cs typeface="Calibri" panose="020F0502020204030204" pitchFamily="34" charset="0"/>
              </a:rPr>
              <a:t>Today’s Agenda</a:t>
            </a:r>
          </a:p>
        </p:txBody>
      </p:sp>
      <p:graphicFrame>
        <p:nvGraphicFramePr>
          <p:cNvPr id="9" name="Tijdelijke aanduiding voor inhoud 2">
            <a:extLst>
              <a:ext uri="{FF2B5EF4-FFF2-40B4-BE49-F238E27FC236}">
                <a16:creationId xmlns:a16="http://schemas.microsoft.com/office/drawing/2014/main" id="{0C2CF306-9C1E-48E1-8365-71AA4D253A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4272932"/>
              </p:ext>
            </p:extLst>
          </p:nvPr>
        </p:nvGraphicFramePr>
        <p:xfrm>
          <a:off x="838200" y="1690688"/>
          <a:ext cx="10515600" cy="4154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4462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4DB92ED-C45B-4C3F-8C8E-7C639F6517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8D91097-17DA-47EB-B2DB-4D62388B10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27FE078-ED67-401B-90FF-F14D62CE06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9925DEC-131B-426B-94F8-9FABE03960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92E1B02-A54B-4752-B018-DF6C4C16EA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E5A95C2-2127-4002-B6C4-14816804AB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3D9AC8A-0E53-4538-BA2C-F4914819D2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91DEF79-2E33-488F-BE2F-154AC1E37B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C6C40CA-0B70-4B9E-8374-E011819BF7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B83546B-2DFA-4645-806A-558C55064B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BBE568A-6C1A-43DF-9945-6C8ECB8FEE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6445152-7166-4D33-9376-E2EA570E26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 uiExpand="1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6759887-E260-4E96-AEB7-E9D2EB888E0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F3E45AB4-8205-4951-9318-6A38CF5AC0BA}"/>
              </a:ext>
            </a:extLst>
          </p:cNvPr>
          <p:cNvGrpSpPr/>
          <p:nvPr/>
        </p:nvGrpSpPr>
        <p:grpSpPr>
          <a:xfrm>
            <a:off x="7127366" y="621864"/>
            <a:ext cx="1924493" cy="2232412"/>
            <a:chOff x="1887066" y="526524"/>
            <a:chExt cx="1924493" cy="2232412"/>
          </a:xfrm>
        </p:grpSpPr>
        <p:sp>
          <p:nvSpPr>
            <p:cNvPr id="7" name="Zeshoek 6">
              <a:extLst>
                <a:ext uri="{FF2B5EF4-FFF2-40B4-BE49-F238E27FC236}">
                  <a16:creationId xmlns:a16="http://schemas.microsoft.com/office/drawing/2014/main" id="{4F5BD9E2-1FD0-4C5E-BE7E-7E6CBEEF90C1}"/>
                </a:ext>
              </a:extLst>
            </p:cNvPr>
            <p:cNvSpPr/>
            <p:nvPr/>
          </p:nvSpPr>
          <p:spPr>
            <a:xfrm rot="5400000">
              <a:off x="1733107" y="680483"/>
              <a:ext cx="2232412" cy="1924493"/>
            </a:xfrm>
            <a:prstGeom prst="hexagon">
              <a:avLst>
                <a:gd name="adj" fmla="val 25552"/>
                <a:gd name="vf" fmla="val 115470"/>
              </a:avLst>
            </a:prstGeom>
            <a:solidFill>
              <a:srgbClr val="9FD7E4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srgbClr val="00B0F0">
                  <a:lumMod val="50000"/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B4C9946E-4B6A-4452-9551-D8C9732A84A3}"/>
                </a:ext>
              </a:extLst>
            </p:cNvPr>
            <p:cNvSpPr txBox="1"/>
            <p:nvPr/>
          </p:nvSpPr>
          <p:spPr>
            <a:xfrm>
              <a:off x="2057187" y="1042564"/>
              <a:ext cx="158425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Today’s Marketing Challenges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993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75F1431D-1BE8-4567-85E3-2D0F5A35D47A}"/>
              </a:ext>
            </a:extLst>
          </p:cNvPr>
          <p:cNvSpPr txBox="1">
            <a:spLocks/>
          </p:cNvSpPr>
          <p:nvPr/>
        </p:nvSpPr>
        <p:spPr>
          <a:xfrm>
            <a:off x="3102154" y="1238494"/>
            <a:ext cx="5987691" cy="1215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E05329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What is Marketing?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1464C0F-5AAD-4F9E-A34C-30A100FFF73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928813" y="2218481"/>
            <a:ext cx="8334375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i="1" dirty="0"/>
              <a:t>Marketing is the activity, set of institutions, and processes for creating, communicating, delivering, and exchanging offerings that have value for customers, clients, partners, and society at large</a:t>
            </a:r>
            <a:r>
              <a:rPr lang="en-US" i="1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112645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Image result for industry 4.0">
            <a:extLst>
              <a:ext uri="{FF2B5EF4-FFF2-40B4-BE49-F238E27FC236}">
                <a16:creationId xmlns:a16="http://schemas.microsoft.com/office/drawing/2014/main" id="{8C3F7257-E77A-49FE-8281-200304924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458" y="661385"/>
            <a:ext cx="8219263" cy="533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4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6D608437-2B8D-4EB5-B476-3932B798EB7D}"/>
              </a:ext>
            </a:extLst>
          </p:cNvPr>
          <p:cNvSpPr/>
          <p:nvPr/>
        </p:nvSpPr>
        <p:spPr>
          <a:xfrm>
            <a:off x="0" y="4469363"/>
            <a:ext cx="12192002" cy="2585391"/>
          </a:xfrm>
          <a:prstGeom prst="rect">
            <a:avLst/>
          </a:prstGeom>
          <a:solidFill>
            <a:srgbClr val="9FD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21467CC-DBA3-4F9F-B9EA-248A4DB94A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8001" y="4559722"/>
            <a:ext cx="10923587" cy="13176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100" b="1" dirty="0">
                <a:cs typeface="Calibri" panose="020F0502020204030204" pitchFamily="34" charset="0"/>
              </a:rPr>
              <a:t>1</a:t>
            </a:r>
            <a:r>
              <a:rPr lang="en-US" sz="4100" b="1" kern="1200" dirty="0">
                <a:cs typeface="Calibri" panose="020F0502020204030204" pitchFamily="34" charset="0"/>
              </a:rPr>
              <a:t>. Disruptive changes in </a:t>
            </a:r>
            <a:r>
              <a:rPr lang="en-US" sz="4100" b="1" kern="1200" dirty="0" smtClean="0">
                <a:cs typeface="Calibri" panose="020F0502020204030204" pitchFamily="34" charset="0"/>
              </a:rPr>
              <a:t>consumption</a:t>
            </a:r>
            <a:endParaRPr lang="en-US" sz="4100" kern="1200" dirty="0">
              <a:cs typeface="Calibri" panose="020F0502020204030204" pitchFamily="34" charset="0"/>
            </a:endParaRP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EAAE7895-B9A0-4300-A072-48CE314ED90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0" t="186" r="38086" b="-188"/>
          <a:stretch/>
        </p:blipFill>
        <p:spPr>
          <a:xfrm>
            <a:off x="0" y="0"/>
            <a:ext cx="3008313" cy="425767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552A26B8-F55A-4781-A78E-AF9381EEC4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6" r="22725" b="-1"/>
          <a:stretch/>
        </p:blipFill>
        <p:spPr>
          <a:xfrm>
            <a:off x="3061261" y="10"/>
            <a:ext cx="3008534" cy="426109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E336D71-7A9A-4EB3-B091-C3282953E7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74" r="-1" b="-1"/>
          <a:stretch/>
        </p:blipFill>
        <p:spPr>
          <a:xfrm>
            <a:off x="6122522" y="10"/>
            <a:ext cx="3008376" cy="426109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49CE6ED-DD41-4ACB-BB07-9ECA262B29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1" t="-1011" r="47852" b="1010"/>
          <a:stretch/>
        </p:blipFill>
        <p:spPr>
          <a:xfrm>
            <a:off x="9183624" y="-9929"/>
            <a:ext cx="3008376" cy="4261094"/>
          </a:xfrm>
          <a:prstGeom prst="rect">
            <a:avLst/>
          </a:prstGeom>
        </p:spPr>
      </p:pic>
      <p:sp>
        <p:nvSpPr>
          <p:cNvPr id="17" name="Titel 1">
            <a:extLst>
              <a:ext uri="{FF2B5EF4-FFF2-40B4-BE49-F238E27FC236}">
                <a16:creationId xmlns:a16="http://schemas.microsoft.com/office/drawing/2014/main" id="{60C35542-48F3-45FD-A0DD-CF98D3F50AC8}"/>
              </a:ext>
            </a:extLst>
          </p:cNvPr>
          <p:cNvSpPr txBox="1">
            <a:spLocks/>
          </p:cNvSpPr>
          <p:nvPr/>
        </p:nvSpPr>
        <p:spPr>
          <a:xfrm>
            <a:off x="162355" y="3743990"/>
            <a:ext cx="2617304" cy="417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Robotics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57ED5537-5731-4433-9506-54B7454968BB}"/>
              </a:ext>
            </a:extLst>
          </p:cNvPr>
          <p:cNvSpPr txBox="1">
            <a:spLocks/>
          </p:cNvSpPr>
          <p:nvPr/>
        </p:nvSpPr>
        <p:spPr>
          <a:xfrm>
            <a:off x="3136925" y="3760430"/>
            <a:ext cx="2836686" cy="417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Digital Business Models</a:t>
            </a: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43BF3CA5-4999-4CEF-B54D-3200508EC1B1}"/>
              </a:ext>
            </a:extLst>
          </p:cNvPr>
          <p:cNvSpPr txBox="1">
            <a:spLocks/>
          </p:cNvSpPr>
          <p:nvPr/>
        </p:nvSpPr>
        <p:spPr>
          <a:xfrm>
            <a:off x="6484074" y="3763682"/>
            <a:ext cx="2617304" cy="417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IoT, Smart Home</a:t>
            </a: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DFAB1825-3B75-4255-9520-96BE5B4ACAE3}"/>
              </a:ext>
            </a:extLst>
          </p:cNvPr>
          <p:cNvSpPr txBox="1">
            <a:spLocks/>
          </p:cNvSpPr>
          <p:nvPr/>
        </p:nvSpPr>
        <p:spPr>
          <a:xfrm>
            <a:off x="9204793" y="3743802"/>
            <a:ext cx="2966038" cy="417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From ownership to access</a:t>
            </a:r>
          </a:p>
        </p:txBody>
      </p:sp>
    </p:spTree>
    <p:extLst>
      <p:ext uri="{BB962C8B-B14F-4D97-AF65-F5344CB8AC3E}">
        <p14:creationId xmlns:p14="http://schemas.microsoft.com/office/powerpoint/2010/main" val="27819368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D6A00A-6EAD-40B8-A19F-C758B4D0D5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1332" y="794795"/>
            <a:ext cx="4362450" cy="1676400"/>
          </a:xfrm>
        </p:spPr>
        <p:txBody>
          <a:bodyPr>
            <a:noAutofit/>
          </a:bodyPr>
          <a:lstStyle/>
          <a:p>
            <a:r>
              <a:rPr lang="en-US" sz="4200" b="1" dirty="0">
                <a:solidFill>
                  <a:srgbClr val="151D37"/>
                </a:solidFill>
                <a:cs typeface="Calibri" panose="020F0502020204030204" pitchFamily="34" charset="0"/>
              </a:rPr>
              <a:t>2. Communication Channels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6900228-985A-43BB-9C52-C2DC44B0B34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71332" y="2206906"/>
            <a:ext cx="4178461" cy="3786188"/>
          </a:xfrm>
        </p:spPr>
        <p:txBody>
          <a:bodyPr>
            <a:normAutofit/>
          </a:bodyPr>
          <a:lstStyle/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de-DE" sz="2800" b="1" kern="0" dirty="0" err="1"/>
              <a:t>Formerly</a:t>
            </a:r>
            <a:r>
              <a:rPr lang="de-DE" sz="2800" kern="0" dirty="0"/>
              <a:t> </a:t>
            </a:r>
            <a:r>
              <a:rPr lang="de-DE" sz="2800" kern="0" dirty="0" err="1"/>
              <a:t>Mass</a:t>
            </a:r>
            <a:r>
              <a:rPr lang="de-DE" sz="2800" kern="0" dirty="0"/>
              <a:t> Media Advertising.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de-DE" sz="2800" b="1" kern="0" dirty="0"/>
              <a:t>Today </a:t>
            </a:r>
            <a:r>
              <a:rPr lang="de-DE" sz="2800" kern="0" dirty="0" err="1"/>
              <a:t>Social</a:t>
            </a:r>
            <a:r>
              <a:rPr lang="de-DE" sz="2800" kern="0" dirty="0"/>
              <a:t> Media, Mobile Marketing.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de-DE" sz="2800" kern="0" dirty="0"/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lang="de-DE" sz="2800" b="1" i="1" kern="0" dirty="0">
                <a:sym typeface="Wingdings" pitchFamily="2" charset="2"/>
              </a:rPr>
              <a:t> </a:t>
            </a:r>
            <a:r>
              <a:rPr lang="de-DE" sz="2800" b="1" i="1" kern="0" dirty="0" err="1">
                <a:sym typeface="Wingdings" pitchFamily="2" charset="2"/>
              </a:rPr>
              <a:t>Risks</a:t>
            </a:r>
            <a:r>
              <a:rPr lang="de-DE" sz="2800" b="1" i="1" kern="0" dirty="0">
                <a:sym typeface="Wingdings" pitchFamily="2" charset="2"/>
              </a:rPr>
              <a:t> &amp; </a:t>
            </a:r>
            <a:r>
              <a:rPr lang="de-DE" sz="2800" b="1" i="1" kern="0" dirty="0" err="1">
                <a:sym typeface="Wingdings" pitchFamily="2" charset="2"/>
              </a:rPr>
              <a:t>Opportunities</a:t>
            </a:r>
            <a:r>
              <a:rPr lang="de-DE" sz="2800" b="1" i="1" kern="0" dirty="0">
                <a:sym typeface="Wingdings" pitchFamily="2" charset="2"/>
              </a:rPr>
              <a:t>?</a:t>
            </a:r>
            <a:endParaRPr lang="de-DE" sz="2800" b="1" i="1" kern="0" dirty="0"/>
          </a:p>
          <a:p>
            <a:endParaRPr lang="en-US" sz="28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3912ADB-0E96-45B9-A268-F2FEB67036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2" r="6643" b="-1"/>
          <a:stretch/>
        </p:blipFill>
        <p:spPr>
          <a:xfrm>
            <a:off x="4951573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6713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ep 24">
            <a:extLst>
              <a:ext uri="{FF2B5EF4-FFF2-40B4-BE49-F238E27FC236}">
                <a16:creationId xmlns:a16="http://schemas.microsoft.com/office/drawing/2014/main" id="{C0E8548A-6F3A-483A-8495-4035A604D622}"/>
              </a:ext>
            </a:extLst>
          </p:cNvPr>
          <p:cNvGrpSpPr/>
          <p:nvPr/>
        </p:nvGrpSpPr>
        <p:grpSpPr>
          <a:xfrm>
            <a:off x="1946483" y="3459044"/>
            <a:ext cx="7499265" cy="2996310"/>
            <a:chOff x="178993" y="2658645"/>
            <a:chExt cx="7245935" cy="2704534"/>
          </a:xfrm>
        </p:grpSpPr>
        <p:cxnSp>
          <p:nvCxnSpPr>
            <p:cNvPr id="4" name="Straight Arrow Connector 14">
              <a:extLst>
                <a:ext uri="{FF2B5EF4-FFF2-40B4-BE49-F238E27FC236}">
                  <a16:creationId xmlns:a16="http://schemas.microsoft.com/office/drawing/2014/main" id="{8B0C0F68-FD0C-4819-87B6-F3D167447516}"/>
                </a:ext>
              </a:extLst>
            </p:cNvPr>
            <p:cNvCxnSpPr/>
            <p:nvPr/>
          </p:nvCxnSpPr>
          <p:spPr>
            <a:xfrm flipH="1" flipV="1">
              <a:off x="1764792" y="3009896"/>
              <a:ext cx="18288" cy="196443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" name="Straight Arrow Connector 17">
              <a:extLst>
                <a:ext uri="{FF2B5EF4-FFF2-40B4-BE49-F238E27FC236}">
                  <a16:creationId xmlns:a16="http://schemas.microsoft.com/office/drawing/2014/main" id="{4DFAE8C1-FB3F-4E10-871B-89A174155F67}"/>
                </a:ext>
              </a:extLst>
            </p:cNvPr>
            <p:cNvCxnSpPr/>
            <p:nvPr/>
          </p:nvCxnSpPr>
          <p:spPr>
            <a:xfrm flipH="1" flipV="1">
              <a:off x="6470904" y="3009895"/>
              <a:ext cx="18288" cy="196443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6" name="TextBox 18">
              <a:extLst>
                <a:ext uri="{FF2B5EF4-FFF2-40B4-BE49-F238E27FC236}">
                  <a16:creationId xmlns:a16="http://schemas.microsoft.com/office/drawing/2014/main" id="{D9056577-32B9-4970-B681-EF6ED19E4F93}"/>
                </a:ext>
              </a:extLst>
            </p:cNvPr>
            <p:cNvSpPr txBox="1"/>
            <p:nvPr/>
          </p:nvSpPr>
          <p:spPr>
            <a:xfrm>
              <a:off x="178993" y="3019467"/>
              <a:ext cx="16459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Different &amp; Unique</a:t>
              </a:r>
            </a:p>
          </p:txBody>
        </p:sp>
        <p:sp>
          <p:nvSpPr>
            <p:cNvPr id="7" name="TextBox 21">
              <a:extLst>
                <a:ext uri="{FF2B5EF4-FFF2-40B4-BE49-F238E27FC236}">
                  <a16:creationId xmlns:a16="http://schemas.microsoft.com/office/drawing/2014/main" id="{67C098AB-EF24-4A5F-8CC4-D3517EA3D7AE}"/>
                </a:ext>
              </a:extLst>
            </p:cNvPr>
            <p:cNvSpPr txBox="1"/>
            <p:nvPr/>
          </p:nvSpPr>
          <p:spPr>
            <a:xfrm>
              <a:off x="295245" y="4605808"/>
              <a:ext cx="14134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Undifferentiated</a:t>
              </a:r>
            </a:p>
          </p:txBody>
        </p:sp>
        <p:sp>
          <p:nvSpPr>
            <p:cNvPr id="8" name="TextBox 19">
              <a:extLst>
                <a:ext uri="{FF2B5EF4-FFF2-40B4-BE49-F238E27FC236}">
                  <a16:creationId xmlns:a16="http://schemas.microsoft.com/office/drawing/2014/main" id="{6E4805F1-C86C-469F-87FC-215C2780C0C1}"/>
                </a:ext>
              </a:extLst>
            </p:cNvPr>
            <p:cNvSpPr txBox="1"/>
            <p:nvPr/>
          </p:nvSpPr>
          <p:spPr>
            <a:xfrm rot="16200000">
              <a:off x="988818" y="3624217"/>
              <a:ext cx="8825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Diversity</a:t>
              </a: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EA003DA3-AD53-4E66-AA50-B24AC0303F3A}"/>
                </a:ext>
              </a:extLst>
            </p:cNvPr>
            <p:cNvSpPr txBox="1"/>
            <p:nvPr/>
          </p:nvSpPr>
          <p:spPr>
            <a:xfrm>
              <a:off x="1583999" y="5052969"/>
              <a:ext cx="5063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Low</a:t>
              </a:r>
            </a:p>
          </p:txBody>
        </p:sp>
        <p:sp>
          <p:nvSpPr>
            <p:cNvPr id="10" name="TextBox 24">
              <a:extLst>
                <a:ext uri="{FF2B5EF4-FFF2-40B4-BE49-F238E27FC236}">
                  <a16:creationId xmlns:a16="http://schemas.microsoft.com/office/drawing/2014/main" id="{C00B2DD9-5652-4CBB-8ABC-BE93D3456252}"/>
                </a:ext>
              </a:extLst>
            </p:cNvPr>
            <p:cNvSpPr txBox="1"/>
            <p:nvPr/>
          </p:nvSpPr>
          <p:spPr>
            <a:xfrm>
              <a:off x="6132485" y="5055402"/>
              <a:ext cx="6768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High</a:t>
              </a:r>
            </a:p>
          </p:txBody>
        </p:sp>
        <p:sp>
          <p:nvSpPr>
            <p:cNvPr id="11" name="TextBox 25">
              <a:extLst>
                <a:ext uri="{FF2B5EF4-FFF2-40B4-BE49-F238E27FC236}">
                  <a16:creationId xmlns:a16="http://schemas.microsoft.com/office/drawing/2014/main" id="{D25DE901-65E7-496C-81D8-C3A17C29EE4B}"/>
                </a:ext>
              </a:extLst>
            </p:cNvPr>
            <p:cNvSpPr txBox="1"/>
            <p:nvPr/>
          </p:nvSpPr>
          <p:spPr>
            <a:xfrm>
              <a:off x="3466536" y="5047099"/>
              <a:ext cx="14620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Market Value</a:t>
              </a:r>
            </a:p>
          </p:txBody>
        </p:sp>
        <p:sp>
          <p:nvSpPr>
            <p:cNvPr id="12" name="TextBox 26">
              <a:extLst>
                <a:ext uri="{FF2B5EF4-FFF2-40B4-BE49-F238E27FC236}">
                  <a16:creationId xmlns:a16="http://schemas.microsoft.com/office/drawing/2014/main" id="{C1B411CC-9139-4BC5-9433-487617186996}"/>
                </a:ext>
              </a:extLst>
            </p:cNvPr>
            <p:cNvSpPr txBox="1"/>
            <p:nvPr/>
          </p:nvSpPr>
          <p:spPr>
            <a:xfrm>
              <a:off x="6602755" y="2937074"/>
              <a:ext cx="8221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Specific</a:t>
              </a:r>
            </a:p>
          </p:txBody>
        </p:sp>
        <p:sp>
          <p:nvSpPr>
            <p:cNvPr id="13" name="TextBox 27">
              <a:extLst>
                <a:ext uri="{FF2B5EF4-FFF2-40B4-BE49-F238E27FC236}">
                  <a16:creationId xmlns:a16="http://schemas.microsoft.com/office/drawing/2014/main" id="{355F664E-AA06-4AD4-83CF-12257D395233}"/>
                </a:ext>
              </a:extLst>
            </p:cNvPr>
            <p:cNvSpPr txBox="1"/>
            <p:nvPr/>
          </p:nvSpPr>
          <p:spPr>
            <a:xfrm>
              <a:off x="6591819" y="4619696"/>
              <a:ext cx="8221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Generic</a:t>
              </a:r>
            </a:p>
          </p:txBody>
        </p:sp>
        <p:sp>
          <p:nvSpPr>
            <p:cNvPr id="14" name="TextBox 28">
              <a:extLst>
                <a:ext uri="{FF2B5EF4-FFF2-40B4-BE49-F238E27FC236}">
                  <a16:creationId xmlns:a16="http://schemas.microsoft.com/office/drawing/2014/main" id="{484CBEF3-CCF8-4952-B8CA-A8CEA915FFD6}"/>
                </a:ext>
              </a:extLst>
            </p:cNvPr>
            <p:cNvSpPr txBox="1"/>
            <p:nvPr/>
          </p:nvSpPr>
          <p:spPr>
            <a:xfrm rot="5400000">
              <a:off x="6121397" y="3838369"/>
              <a:ext cx="13758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Customer Need</a:t>
              </a:r>
            </a:p>
          </p:txBody>
        </p:sp>
        <p:pic>
          <p:nvPicPr>
            <p:cNvPr id="15" name="Picture 2" descr="Image result for coffee beans">
              <a:extLst>
                <a:ext uri="{FF2B5EF4-FFF2-40B4-BE49-F238E27FC236}">
                  <a16:creationId xmlns:a16="http://schemas.microsoft.com/office/drawing/2014/main" id="{93EC561D-3966-450F-BE13-0CD1C328A3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9175" y="4111210"/>
              <a:ext cx="624412" cy="624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20">
              <a:extLst>
                <a:ext uri="{FF2B5EF4-FFF2-40B4-BE49-F238E27FC236}">
                  <a16:creationId xmlns:a16="http://schemas.microsoft.com/office/drawing/2014/main" id="{5CA3100C-FB97-4DE3-8209-031E5B23540A}"/>
                </a:ext>
              </a:extLst>
            </p:cNvPr>
            <p:cNvSpPr txBox="1"/>
            <p:nvPr/>
          </p:nvSpPr>
          <p:spPr>
            <a:xfrm>
              <a:off x="1874903" y="4609582"/>
              <a:ext cx="11706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Commodity</a:t>
              </a:r>
            </a:p>
          </p:txBody>
        </p:sp>
        <p:pic>
          <p:nvPicPr>
            <p:cNvPr id="17" name="Picture 8" descr="Image result for ground coffee filter">
              <a:extLst>
                <a:ext uri="{FF2B5EF4-FFF2-40B4-BE49-F238E27FC236}">
                  <a16:creationId xmlns:a16="http://schemas.microsoft.com/office/drawing/2014/main" id="{D0F2CCC0-96F3-4EC0-BB2F-C7C07A66D1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6281" y="3764355"/>
              <a:ext cx="858321" cy="572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22">
              <a:extLst>
                <a:ext uri="{FF2B5EF4-FFF2-40B4-BE49-F238E27FC236}">
                  <a16:creationId xmlns:a16="http://schemas.microsoft.com/office/drawing/2014/main" id="{628CC8F0-2D52-4DEE-8D4F-1B19C2FBA219}"/>
                </a:ext>
              </a:extLst>
            </p:cNvPr>
            <p:cNvSpPr/>
            <p:nvPr/>
          </p:nvSpPr>
          <p:spPr>
            <a:xfrm>
              <a:off x="2952089" y="4328934"/>
              <a:ext cx="75725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Product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Picture 12" descr="Image result for cup of coffee">
              <a:extLst>
                <a:ext uri="{FF2B5EF4-FFF2-40B4-BE49-F238E27FC236}">
                  <a16:creationId xmlns:a16="http://schemas.microsoft.com/office/drawing/2014/main" id="{805845AC-FC4C-4942-99B6-E542202188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4600" y="3212289"/>
              <a:ext cx="903859" cy="565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37">
              <a:extLst>
                <a:ext uri="{FF2B5EF4-FFF2-40B4-BE49-F238E27FC236}">
                  <a16:creationId xmlns:a16="http://schemas.microsoft.com/office/drawing/2014/main" id="{46FBD0CF-D4A5-4142-A94B-D1B689B5F403}"/>
                </a:ext>
              </a:extLst>
            </p:cNvPr>
            <p:cNvSpPr/>
            <p:nvPr/>
          </p:nvSpPr>
          <p:spPr>
            <a:xfrm>
              <a:off x="3908940" y="3719367"/>
              <a:ext cx="70891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Service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16" descr="Image result for starbucks cup">
              <a:extLst>
                <a:ext uri="{FF2B5EF4-FFF2-40B4-BE49-F238E27FC236}">
                  <a16:creationId xmlns:a16="http://schemas.microsoft.com/office/drawing/2014/main" id="{4AA7D34B-B326-49EF-AD97-174FBE3FF9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4924" y="2658645"/>
              <a:ext cx="673873" cy="10397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41">
              <a:extLst>
                <a:ext uri="{FF2B5EF4-FFF2-40B4-BE49-F238E27FC236}">
                  <a16:creationId xmlns:a16="http://schemas.microsoft.com/office/drawing/2014/main" id="{CDE33766-D697-4B48-BA6A-594B7F0C39E8}"/>
                </a:ext>
              </a:extLst>
            </p:cNvPr>
            <p:cNvSpPr/>
            <p:nvPr/>
          </p:nvSpPr>
          <p:spPr>
            <a:xfrm>
              <a:off x="5075848" y="3624216"/>
              <a:ext cx="98937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Experience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42">
              <a:extLst>
                <a:ext uri="{FF2B5EF4-FFF2-40B4-BE49-F238E27FC236}">
                  <a16:creationId xmlns:a16="http://schemas.microsoft.com/office/drawing/2014/main" id="{F5F19398-DC97-4085-9993-924BBA0780A9}"/>
                </a:ext>
              </a:extLst>
            </p:cNvPr>
            <p:cNvSpPr/>
            <p:nvPr/>
          </p:nvSpPr>
          <p:spPr>
            <a:xfrm>
              <a:off x="5153657" y="2800095"/>
              <a:ext cx="51648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ladimir Script" panose="03050402040407070305" pitchFamily="66" charset="0"/>
                  <a:ea typeface="+mn-ea"/>
                  <a:cs typeface="+mn-cs"/>
                </a:rPr>
                <a:t>Niels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ladimir Script" panose="03050402040407070305" pitchFamily="66" charset="0"/>
                <a:ea typeface="+mn-ea"/>
                <a:cs typeface="+mn-cs"/>
              </a:endParaRPr>
            </a:p>
          </p:txBody>
        </p:sp>
        <p:cxnSp>
          <p:nvCxnSpPr>
            <p:cNvPr id="24" name="Straight Connector 88063">
              <a:extLst>
                <a:ext uri="{FF2B5EF4-FFF2-40B4-BE49-F238E27FC236}">
                  <a16:creationId xmlns:a16="http://schemas.microsoft.com/office/drawing/2014/main" id="{1BA0B3C3-5868-4F52-90E4-BEBBF2EEEE33}"/>
                </a:ext>
              </a:extLst>
            </p:cNvPr>
            <p:cNvCxnSpPr/>
            <p:nvPr/>
          </p:nvCxnSpPr>
          <p:spPr>
            <a:xfrm flipV="1">
              <a:off x="1772276" y="4927473"/>
              <a:ext cx="4738214" cy="46861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6" name="Titel 1">
            <a:extLst>
              <a:ext uri="{FF2B5EF4-FFF2-40B4-BE49-F238E27FC236}">
                <a16:creationId xmlns:a16="http://schemas.microsoft.com/office/drawing/2014/main" id="{F9F4ACBE-909E-4420-A7F0-6047A8ED054D}"/>
              </a:ext>
            </a:extLst>
          </p:cNvPr>
          <p:cNvSpPr txBox="1">
            <a:spLocks/>
          </p:cNvSpPr>
          <p:nvPr/>
        </p:nvSpPr>
        <p:spPr>
          <a:xfrm>
            <a:off x="-95729" y="278190"/>
            <a:ext cx="8819351" cy="1676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3. From commodity to experience</a:t>
            </a:r>
          </a:p>
        </p:txBody>
      </p:sp>
      <p:sp>
        <p:nvSpPr>
          <p:cNvPr id="27" name="Tijdelijke aanduiding voor inhoud 2">
            <a:extLst>
              <a:ext uri="{FF2B5EF4-FFF2-40B4-BE49-F238E27FC236}">
                <a16:creationId xmlns:a16="http://schemas.microsoft.com/office/drawing/2014/main" id="{EA523963-4885-41F6-950A-E110041236B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93210" y="1565951"/>
            <a:ext cx="10893047" cy="3786187"/>
          </a:xfrm>
        </p:spPr>
        <p:txBody>
          <a:bodyPr>
            <a:norm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600" b="1" kern="0" dirty="0" smtClean="0"/>
              <a:t>  Formerly 	</a:t>
            </a:r>
            <a:r>
              <a:rPr lang="en-US" sz="2600" kern="0" dirty="0" smtClean="0"/>
              <a:t>Commodities and products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US" sz="2600" b="1" kern="0" dirty="0" smtClean="0"/>
              <a:t>Today 	</a:t>
            </a:r>
            <a:r>
              <a:rPr lang="en-US" sz="2600" kern="0" dirty="0" smtClean="0"/>
              <a:t>Addition of services, focus on experience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de-DE" sz="2600" kern="0" dirty="0" smtClean="0"/>
          </a:p>
          <a:p>
            <a:pPr marL="0" indent="0">
              <a:buNone/>
            </a:pPr>
            <a:r>
              <a:rPr lang="en-US" sz="2600" b="1" dirty="0" smtClean="0">
                <a:sym typeface="Wingdings" panose="05000000000000000000" pitchFamily="2" charset="2"/>
              </a:rPr>
              <a:t> </a:t>
            </a:r>
            <a:r>
              <a:rPr lang="de-DE" sz="2600" b="1" i="1" dirty="0" err="1" smtClean="0">
                <a:sym typeface="Wingdings" pitchFamily="2" charset="2"/>
              </a:rPr>
              <a:t>What</a:t>
            </a:r>
            <a:r>
              <a:rPr lang="de-DE" sz="2600" b="1" i="1" dirty="0" smtClean="0">
                <a:sym typeface="Wingdings" pitchFamily="2" charset="2"/>
              </a:rPr>
              <a:t> </a:t>
            </a:r>
            <a:r>
              <a:rPr lang="de-DE" sz="2600" b="1" i="1" dirty="0" err="1" smtClean="0">
                <a:sym typeface="Wingdings" pitchFamily="2" charset="2"/>
              </a:rPr>
              <a:t>are</a:t>
            </a:r>
            <a:r>
              <a:rPr lang="de-DE" sz="2600" b="1" i="1" dirty="0" smtClean="0">
                <a:sym typeface="Wingdings" pitchFamily="2" charset="2"/>
              </a:rPr>
              <a:t> relevant </a:t>
            </a:r>
            <a:r>
              <a:rPr lang="de-DE" sz="2600" b="1" i="1" dirty="0" err="1" smtClean="0">
                <a:sym typeface="Wingdings" pitchFamily="2" charset="2"/>
              </a:rPr>
              <a:t>services</a:t>
            </a:r>
            <a:r>
              <a:rPr lang="de-DE" sz="2600" b="1" i="1" dirty="0" smtClean="0">
                <a:sym typeface="Wingdings" pitchFamily="2" charset="2"/>
              </a:rPr>
              <a:t> </a:t>
            </a:r>
            <a:r>
              <a:rPr lang="de-DE" sz="2600" b="1" i="1" dirty="0" err="1" smtClean="0">
                <a:sym typeface="Wingdings" pitchFamily="2" charset="2"/>
              </a:rPr>
              <a:t>and</a:t>
            </a:r>
            <a:r>
              <a:rPr lang="de-DE" sz="2600" b="1" i="1" dirty="0" smtClean="0">
                <a:sym typeface="Wingdings" pitchFamily="2" charset="2"/>
              </a:rPr>
              <a:t> </a:t>
            </a:r>
            <a:r>
              <a:rPr lang="de-DE" sz="2600" b="1" i="1" dirty="0" err="1" smtClean="0">
                <a:sym typeface="Wingdings" pitchFamily="2" charset="2"/>
              </a:rPr>
              <a:t>experiences</a:t>
            </a:r>
            <a:r>
              <a:rPr lang="de-DE" sz="2600" b="1" i="1" dirty="0" smtClean="0">
                <a:sym typeface="Wingdings" pitchFamily="2" charset="2"/>
              </a:rPr>
              <a:t> </a:t>
            </a:r>
            <a:r>
              <a:rPr lang="de-DE" sz="2600" b="1" i="1" dirty="0" err="1" smtClean="0">
                <a:sym typeface="Wingdings" pitchFamily="2" charset="2"/>
              </a:rPr>
              <a:t>customers</a:t>
            </a:r>
            <a:r>
              <a:rPr lang="de-DE" sz="2600" b="1" i="1" dirty="0" smtClean="0">
                <a:sym typeface="Wingdings" pitchFamily="2" charset="2"/>
              </a:rPr>
              <a:t> </a:t>
            </a:r>
            <a:r>
              <a:rPr lang="de-DE" sz="2600" b="1" i="1" dirty="0" err="1" smtClean="0">
                <a:sym typeface="Wingdings" pitchFamily="2" charset="2"/>
              </a:rPr>
              <a:t>need</a:t>
            </a:r>
            <a:r>
              <a:rPr lang="de-DE" sz="2600" b="1" i="1" dirty="0" smtClean="0">
                <a:sym typeface="Wingdings" pitchFamily="2" charset="2"/>
              </a:rPr>
              <a:t> </a:t>
            </a:r>
            <a:r>
              <a:rPr lang="de-DE" sz="2600" b="1" i="1" dirty="0" err="1" smtClean="0">
                <a:sym typeface="Wingdings" pitchFamily="2" charset="2"/>
              </a:rPr>
              <a:t>and</a:t>
            </a:r>
            <a:r>
              <a:rPr lang="de-DE" sz="2600" b="1" i="1" dirty="0" smtClean="0">
                <a:sym typeface="Wingdings" pitchFamily="2" charset="2"/>
              </a:rPr>
              <a:t> </a:t>
            </a:r>
            <a:r>
              <a:rPr lang="de-DE" sz="2600" b="1" i="1" dirty="0" err="1" smtClean="0">
                <a:sym typeface="Wingdings" pitchFamily="2" charset="2"/>
              </a:rPr>
              <a:t>want</a:t>
            </a:r>
            <a:r>
              <a:rPr lang="de-DE" sz="2600" b="1" i="1" dirty="0" smtClean="0">
                <a:sym typeface="Wingdings" pitchFamily="2" charset="2"/>
              </a:rPr>
              <a:t>?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376203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Aangepast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84E10"/>
      </a:accent2>
      <a:accent3>
        <a:srgbClr val="E8D7D0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erdana Bold-Verdana">
      <a:majorFont>
        <a:latin typeface="Verdana Bold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M-GTEM-template" id="{9F9D0604-00A4-4348-9E97-F2825FDF5DB5}" vid="{5CC98AE1-18B4-904F-90D7-9615E3EAF172}"/>
    </a:ext>
  </a:extLst>
</a:theme>
</file>

<file path=ppt/theme/theme2.xml><?xml version="1.0" encoding="utf-8"?>
<a:theme xmlns:a="http://schemas.openxmlformats.org/drawingml/2006/main" name="1_Kantoorthema">
  <a:themeElements>
    <a:clrScheme name="Aangepast 9">
      <a:dk1>
        <a:sysClr val="windowText" lastClr="000000"/>
      </a:dk1>
      <a:lt1>
        <a:sysClr val="window" lastClr="FFFFFF"/>
      </a:lt1>
      <a:dk2>
        <a:srgbClr val="00B0F0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Kantoorthema</Template>
  <TotalTime>2098</TotalTime>
  <Words>692</Words>
  <Application>Microsoft Office PowerPoint</Application>
  <PresentationFormat>Widescreen</PresentationFormat>
  <Paragraphs>171</Paragraphs>
  <Slides>28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ＭＳ Ｐゴシック</vt:lpstr>
      <vt:lpstr>ＭＳ Ｐゴシック</vt:lpstr>
      <vt:lpstr>Arial</vt:lpstr>
      <vt:lpstr>Calibri</vt:lpstr>
      <vt:lpstr>Calibri Light</vt:lpstr>
      <vt:lpstr>Symbol</vt:lpstr>
      <vt:lpstr>Verdana</vt:lpstr>
      <vt:lpstr>Vladimir Script</vt:lpstr>
      <vt:lpstr>Wingdings</vt:lpstr>
      <vt:lpstr>Kantoorthema</vt:lpstr>
      <vt:lpstr>1_Kantoorthema</vt:lpstr>
      <vt:lpstr>Bitmap Image</vt:lpstr>
      <vt:lpstr>MSc IB  Strategic Marketing</vt:lpstr>
      <vt:lpstr>Dr. Niels Holtrop Programme Leader Strategic Marketing</vt:lpstr>
      <vt:lpstr>Today’s Agenda</vt:lpstr>
      <vt:lpstr>PowerPoint Presentation</vt:lpstr>
      <vt:lpstr>PowerPoint Presentation</vt:lpstr>
      <vt:lpstr>PowerPoint Presentation</vt:lpstr>
      <vt:lpstr>1. Disruptive changes in consumption</vt:lpstr>
      <vt:lpstr>2. Communication Channels</vt:lpstr>
      <vt:lpstr>PowerPoint Presentation</vt:lpstr>
      <vt:lpstr>4. From gut feeling to informed decisions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Marketing Strategy and Innovation</vt:lpstr>
      <vt:lpstr>Data Analytics</vt:lpstr>
      <vt:lpstr>Elective</vt:lpstr>
      <vt:lpstr>Consumer Psychology</vt:lpstr>
      <vt:lpstr>Skill: Writing a Master’s Thesis</vt:lpstr>
      <vt:lpstr>Service Management</vt:lpstr>
      <vt:lpstr>Digital Marketing</vt:lpstr>
      <vt:lpstr>PowerPoint Presentation</vt:lpstr>
      <vt:lpstr>PowerPoint Presentation</vt:lpstr>
      <vt:lpstr>Alumni Careers</vt:lpstr>
      <vt:lpstr>Statistics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Communications Toolkit</dc:title>
  <dc:creator>Guy Borghouts</dc:creator>
  <cp:lastModifiedBy>Holtrop, Niels (MW)</cp:lastModifiedBy>
  <cp:revision>115</cp:revision>
  <dcterms:created xsi:type="dcterms:W3CDTF">2018-12-05T12:39:01Z</dcterms:created>
  <dcterms:modified xsi:type="dcterms:W3CDTF">2020-03-04T10:13:47Z</dcterms:modified>
</cp:coreProperties>
</file>