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3" r:id="rId3"/>
    <p:sldId id="274" r:id="rId4"/>
    <p:sldId id="275" r:id="rId5"/>
    <p:sldId id="276" r:id="rId6"/>
    <p:sldId id="291" r:id="rId7"/>
    <p:sldId id="292" r:id="rId8"/>
    <p:sldId id="293" r:id="rId9"/>
    <p:sldId id="280" r:id="rId10"/>
    <p:sldId id="281" r:id="rId11"/>
    <p:sldId id="282" r:id="rId12"/>
    <p:sldId id="283" r:id="rId13"/>
    <p:sldId id="294" r:id="rId14"/>
    <p:sldId id="295" r:id="rId15"/>
    <p:sldId id="286" r:id="rId16"/>
    <p:sldId id="287" r:id="rId17"/>
    <p:sldId id="298" r:id="rId18"/>
    <p:sldId id="299" r:id="rId19"/>
    <p:sldId id="300" r:id="rId20"/>
    <p:sldId id="289" r:id="rId21"/>
    <p:sldId id="290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lisa van de Poll" initials="MvdP" lastIdx="1" clrIdx="0">
    <p:extLst>
      <p:ext uri="{19B8F6BF-5375-455C-9EA6-DF929625EA0E}">
        <p15:presenceInfo xmlns:p15="http://schemas.microsoft.com/office/powerpoint/2012/main" userId="e0185cb54ff6bc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D37"/>
    <a:srgbClr val="E05329"/>
    <a:srgbClr val="9FD7E4"/>
    <a:srgbClr val="79C7D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4"/>
    <p:restoredTop sz="94647"/>
  </p:normalViewPr>
  <p:slideViewPr>
    <p:cSldViewPr snapToGrid="0" snapToObjects="1">
      <p:cViewPr varScale="1">
        <p:scale>
          <a:sx n="116" d="100"/>
          <a:sy n="116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EFECE-94E9-4E8E-A0AF-29424ECF1320}" type="doc">
      <dgm:prSet loTypeId="urn:microsoft.com/office/officeart/2005/8/layout/matrix1" loCatId="matrix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FDBE15F-9EC3-45E3-99E0-2A61CF6BA6B4}">
      <dgm:prSet phldrT="[Text]" custT="1"/>
      <dgm:spPr>
        <a:solidFill>
          <a:srgbClr val="FF9966"/>
        </a:solidFill>
      </dgm:spPr>
      <dgm:t>
        <a:bodyPr/>
        <a:lstStyle/>
        <a:p>
          <a:r>
            <a:rPr lang="en-US" sz="2800" b="1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Corporate Finance</a:t>
          </a:r>
          <a:endParaRPr lang="en-US" sz="2800" b="1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C5E97A-296B-421E-A84F-99B456C67BDB}" type="parTrans" cxnId="{E45EFB7A-9AAE-4D7C-AE5B-551685FB08FE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C67B4B26-6449-45C8-B054-24BE5199F474}" type="sibTrans" cxnId="{E45EFB7A-9AAE-4D7C-AE5B-551685FB08FE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D4A516DF-CA7A-48F3-B179-AA4D58951D65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small and medium sized companies: </a:t>
          </a:r>
        </a:p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From start-up to exit</a:t>
          </a:r>
        </a:p>
      </dgm:t>
    </dgm:pt>
    <dgm:pt modelId="{19798222-92A8-40D7-8D7C-09B2A833DD06}" type="parTrans" cxnId="{F8E2B3FE-367A-4AAE-BB51-0127B0992D4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DD2BC642-230A-4E3F-86E8-0C1C22FEDCC2}" type="sibTrans" cxnId="{F8E2B3FE-367A-4AAE-BB51-0127B0992D4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5C175C2A-EA96-4B33-8F09-286A408F86E5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multinational corporations: </a:t>
          </a:r>
        </a:p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Investment, financing and risk management policies</a:t>
          </a:r>
        </a:p>
      </dgm:t>
    </dgm:pt>
    <dgm:pt modelId="{AD158507-C3E6-4BF6-8006-BC82FD14C66E}" type="parTrans" cxnId="{ACED2F77-CC9B-4E31-A456-5B07B9E79E99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DBAF6D14-AF0E-464C-A5D1-A70762EE04D0}" type="sibTrans" cxnId="{ACED2F77-CC9B-4E31-A456-5B07B9E79E99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0A3FB2F4-4E84-4743-A656-4FD9DC4B8630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Creating corporate value: </a:t>
          </a:r>
        </a:p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Improving governance and managing stakeholder relations</a:t>
          </a:r>
          <a:endParaRPr lang="en-US" sz="22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B598EC-CA2F-4156-B019-C4B6D66CCBD8}" type="parTrans" cxnId="{735E3850-E2AB-4AC7-BFA0-7DE2537C095E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BBE17C26-2A45-42A1-8870-E65D1D3C0EB6}" type="sibTrans" cxnId="{735E3850-E2AB-4AC7-BFA0-7DE2537C095E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6C76A332-27C0-4D68-8A73-A5937B1C7CE9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Understanding management </a:t>
          </a:r>
          <a:r>
            <a:rPr lang="en-GB" sz="2200" noProof="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behaviour</a:t>
          </a:r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  <a:p>
          <a:r>
            <a:rPr lang="en-US" sz="2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The psychological underpinnings of financial decision making</a:t>
          </a:r>
        </a:p>
      </dgm:t>
    </dgm:pt>
    <dgm:pt modelId="{84A877CC-2521-44CE-B66F-A5A4F6C77663}" type="parTrans" cxnId="{F87A74A7-FEB4-49CF-88CD-4D3E2A899C75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407386C6-6A57-4DB3-9708-C6E4C8CE7699}" type="sibTrans" cxnId="{F87A74A7-FEB4-49CF-88CD-4D3E2A899C75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4EDC1A74-3976-4AFA-ACC1-9F67FF98757C}" type="pres">
      <dgm:prSet presAssocID="{6E1EFECE-94E9-4E8E-A0AF-29424ECF132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D56A76-BA50-4741-B913-5EAEB5DE9744}" type="pres">
      <dgm:prSet presAssocID="{6E1EFECE-94E9-4E8E-A0AF-29424ECF1320}" presName="matrix" presStyleCnt="0"/>
      <dgm:spPr/>
      <dgm:t>
        <a:bodyPr/>
        <a:lstStyle/>
        <a:p>
          <a:endParaRPr lang="en-US"/>
        </a:p>
      </dgm:t>
    </dgm:pt>
    <dgm:pt modelId="{DFCF4018-20CC-47CB-A6FC-5518978A3002}" type="pres">
      <dgm:prSet presAssocID="{6E1EFECE-94E9-4E8E-A0AF-29424ECF1320}" presName="tile1" presStyleLbl="node1" presStyleIdx="0" presStyleCnt="4"/>
      <dgm:spPr/>
      <dgm:t>
        <a:bodyPr/>
        <a:lstStyle/>
        <a:p>
          <a:endParaRPr lang="en-US"/>
        </a:p>
      </dgm:t>
    </dgm:pt>
    <dgm:pt modelId="{2A2AB2F9-0245-410A-912F-DDFCB8CF6D9D}" type="pres">
      <dgm:prSet presAssocID="{6E1EFECE-94E9-4E8E-A0AF-29424ECF132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24D69-AA34-4A57-B475-4303F9DC7E68}" type="pres">
      <dgm:prSet presAssocID="{6E1EFECE-94E9-4E8E-A0AF-29424ECF1320}" presName="tile2" presStyleLbl="node1" presStyleIdx="1" presStyleCnt="4"/>
      <dgm:spPr/>
      <dgm:t>
        <a:bodyPr/>
        <a:lstStyle/>
        <a:p>
          <a:endParaRPr lang="en-US"/>
        </a:p>
      </dgm:t>
    </dgm:pt>
    <dgm:pt modelId="{B52F3654-9558-463E-89AF-0F43FC4DAA0E}" type="pres">
      <dgm:prSet presAssocID="{6E1EFECE-94E9-4E8E-A0AF-29424ECF132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57077-7376-42E1-B1C4-55FCE1DCF6F9}" type="pres">
      <dgm:prSet presAssocID="{6E1EFECE-94E9-4E8E-A0AF-29424ECF1320}" presName="tile3" presStyleLbl="node1" presStyleIdx="2" presStyleCnt="4" custLinFactNeighborX="-4545" custLinFactNeighborY="1099"/>
      <dgm:spPr/>
      <dgm:t>
        <a:bodyPr/>
        <a:lstStyle/>
        <a:p>
          <a:endParaRPr lang="en-US"/>
        </a:p>
      </dgm:t>
    </dgm:pt>
    <dgm:pt modelId="{B64B7D2C-A6AC-4BF0-A859-CED992A72117}" type="pres">
      <dgm:prSet presAssocID="{6E1EFECE-94E9-4E8E-A0AF-29424ECF132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ACC80-E4B0-483D-A73B-E88CBFAF9DEA}" type="pres">
      <dgm:prSet presAssocID="{6E1EFECE-94E9-4E8E-A0AF-29424ECF1320}" presName="tile4" presStyleLbl="node1" presStyleIdx="3" presStyleCnt="4"/>
      <dgm:spPr/>
      <dgm:t>
        <a:bodyPr/>
        <a:lstStyle/>
        <a:p>
          <a:endParaRPr lang="en-US"/>
        </a:p>
      </dgm:t>
    </dgm:pt>
    <dgm:pt modelId="{E2F9626A-DCDF-44B4-9FF7-7BD6B0DE3CE4}" type="pres">
      <dgm:prSet presAssocID="{6E1EFECE-94E9-4E8E-A0AF-29424ECF132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E421E-15EA-49BC-841E-68B43C061C2C}" type="pres">
      <dgm:prSet presAssocID="{6E1EFECE-94E9-4E8E-A0AF-29424ECF1320}" presName="centerTile" presStyleLbl="fgShp" presStyleIdx="0" presStyleCnt="1" custScaleX="128788" custScaleY="110779" custLinFactNeighborY="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5DF94-1270-47B1-A683-1D31B6082C0B}" type="presOf" srcId="{5C175C2A-EA96-4B33-8F09-286A408F86E5}" destId="{A8A24D69-AA34-4A57-B475-4303F9DC7E68}" srcOrd="0" destOrd="0" presId="urn:microsoft.com/office/officeart/2005/8/layout/matrix1"/>
    <dgm:cxn modelId="{0FC729BC-985F-46FC-A306-748D327904BF}" type="presOf" srcId="{6C76A332-27C0-4D68-8A73-A5937B1C7CE9}" destId="{E2F9626A-DCDF-44B4-9FF7-7BD6B0DE3CE4}" srcOrd="1" destOrd="0" presId="urn:microsoft.com/office/officeart/2005/8/layout/matrix1"/>
    <dgm:cxn modelId="{D08FDD83-BE83-4690-B80F-36AA37846E88}" type="presOf" srcId="{5C175C2A-EA96-4B33-8F09-286A408F86E5}" destId="{B52F3654-9558-463E-89AF-0F43FC4DAA0E}" srcOrd="1" destOrd="0" presId="urn:microsoft.com/office/officeart/2005/8/layout/matrix1"/>
    <dgm:cxn modelId="{ABFE31FF-7798-4B7B-9132-FC8F305213B0}" type="presOf" srcId="{6C76A332-27C0-4D68-8A73-A5937B1C7CE9}" destId="{F3EACC80-E4B0-483D-A73B-E88CBFAF9DEA}" srcOrd="0" destOrd="0" presId="urn:microsoft.com/office/officeart/2005/8/layout/matrix1"/>
    <dgm:cxn modelId="{F8E2B3FE-367A-4AAE-BB51-0127B0992D41}" srcId="{0FDBE15F-9EC3-45E3-99E0-2A61CF6BA6B4}" destId="{D4A516DF-CA7A-48F3-B179-AA4D58951D65}" srcOrd="0" destOrd="0" parTransId="{19798222-92A8-40D7-8D7C-09B2A833DD06}" sibTransId="{DD2BC642-230A-4E3F-86E8-0C1C22FEDCC2}"/>
    <dgm:cxn modelId="{E45EFB7A-9AAE-4D7C-AE5B-551685FB08FE}" srcId="{6E1EFECE-94E9-4E8E-A0AF-29424ECF1320}" destId="{0FDBE15F-9EC3-45E3-99E0-2A61CF6BA6B4}" srcOrd="0" destOrd="0" parTransId="{AEC5E97A-296B-421E-A84F-99B456C67BDB}" sibTransId="{C67B4B26-6449-45C8-B054-24BE5199F474}"/>
    <dgm:cxn modelId="{AB624E50-7607-49DC-B120-313A5A6B7F53}" type="presOf" srcId="{6E1EFECE-94E9-4E8E-A0AF-29424ECF1320}" destId="{4EDC1A74-3976-4AFA-ACC1-9F67FF98757C}" srcOrd="0" destOrd="0" presId="urn:microsoft.com/office/officeart/2005/8/layout/matrix1"/>
    <dgm:cxn modelId="{735E3850-E2AB-4AC7-BFA0-7DE2537C095E}" srcId="{0FDBE15F-9EC3-45E3-99E0-2A61CF6BA6B4}" destId="{0A3FB2F4-4E84-4743-A656-4FD9DC4B8630}" srcOrd="2" destOrd="0" parTransId="{CEB598EC-CA2F-4156-B019-C4B6D66CCBD8}" sibTransId="{BBE17C26-2A45-42A1-8870-E65D1D3C0EB6}"/>
    <dgm:cxn modelId="{9F3A5D87-7EF2-49D3-A212-D38242873BC9}" type="presOf" srcId="{0A3FB2F4-4E84-4743-A656-4FD9DC4B8630}" destId="{B64B7D2C-A6AC-4BF0-A859-CED992A72117}" srcOrd="1" destOrd="0" presId="urn:microsoft.com/office/officeart/2005/8/layout/matrix1"/>
    <dgm:cxn modelId="{ACED2F77-CC9B-4E31-A456-5B07B9E79E99}" srcId="{0FDBE15F-9EC3-45E3-99E0-2A61CF6BA6B4}" destId="{5C175C2A-EA96-4B33-8F09-286A408F86E5}" srcOrd="1" destOrd="0" parTransId="{AD158507-C3E6-4BF6-8006-BC82FD14C66E}" sibTransId="{DBAF6D14-AF0E-464C-A5D1-A70762EE04D0}"/>
    <dgm:cxn modelId="{416ACF98-4D74-4798-9EA7-78503448092C}" type="presOf" srcId="{D4A516DF-CA7A-48F3-B179-AA4D58951D65}" destId="{DFCF4018-20CC-47CB-A6FC-5518978A3002}" srcOrd="0" destOrd="0" presId="urn:microsoft.com/office/officeart/2005/8/layout/matrix1"/>
    <dgm:cxn modelId="{F87A74A7-FEB4-49CF-88CD-4D3E2A899C75}" srcId="{0FDBE15F-9EC3-45E3-99E0-2A61CF6BA6B4}" destId="{6C76A332-27C0-4D68-8A73-A5937B1C7CE9}" srcOrd="3" destOrd="0" parTransId="{84A877CC-2521-44CE-B66F-A5A4F6C77663}" sibTransId="{407386C6-6A57-4DB3-9708-C6E4C8CE7699}"/>
    <dgm:cxn modelId="{63B708C4-6EF5-4526-AD9C-51CF12C8DBB5}" type="presOf" srcId="{0A3FB2F4-4E84-4743-A656-4FD9DC4B8630}" destId="{9A457077-7376-42E1-B1C4-55FCE1DCF6F9}" srcOrd="0" destOrd="0" presId="urn:microsoft.com/office/officeart/2005/8/layout/matrix1"/>
    <dgm:cxn modelId="{4387CF66-8329-4710-9A7F-D5748D11081A}" type="presOf" srcId="{D4A516DF-CA7A-48F3-B179-AA4D58951D65}" destId="{2A2AB2F9-0245-410A-912F-DDFCB8CF6D9D}" srcOrd="1" destOrd="0" presId="urn:microsoft.com/office/officeart/2005/8/layout/matrix1"/>
    <dgm:cxn modelId="{3FA60464-759D-4E51-8D21-DDDE801244D7}" type="presOf" srcId="{0FDBE15F-9EC3-45E3-99E0-2A61CF6BA6B4}" destId="{F58E421E-15EA-49BC-841E-68B43C061C2C}" srcOrd="0" destOrd="0" presId="urn:microsoft.com/office/officeart/2005/8/layout/matrix1"/>
    <dgm:cxn modelId="{52C6C8C0-E706-4439-932D-BD2A3BB259E4}" type="presParOf" srcId="{4EDC1A74-3976-4AFA-ACC1-9F67FF98757C}" destId="{EAD56A76-BA50-4741-B913-5EAEB5DE9744}" srcOrd="0" destOrd="0" presId="urn:microsoft.com/office/officeart/2005/8/layout/matrix1"/>
    <dgm:cxn modelId="{E5118713-D8FA-451D-A1A0-735F9AD17B43}" type="presParOf" srcId="{EAD56A76-BA50-4741-B913-5EAEB5DE9744}" destId="{DFCF4018-20CC-47CB-A6FC-5518978A3002}" srcOrd="0" destOrd="0" presId="urn:microsoft.com/office/officeart/2005/8/layout/matrix1"/>
    <dgm:cxn modelId="{ACCBA44D-7E2A-43D2-A72B-69061BD8A345}" type="presParOf" srcId="{EAD56A76-BA50-4741-B913-5EAEB5DE9744}" destId="{2A2AB2F9-0245-410A-912F-DDFCB8CF6D9D}" srcOrd="1" destOrd="0" presId="urn:microsoft.com/office/officeart/2005/8/layout/matrix1"/>
    <dgm:cxn modelId="{8EC86BE6-B62F-4A52-A6F8-9142A6099150}" type="presParOf" srcId="{EAD56A76-BA50-4741-B913-5EAEB5DE9744}" destId="{A8A24D69-AA34-4A57-B475-4303F9DC7E68}" srcOrd="2" destOrd="0" presId="urn:microsoft.com/office/officeart/2005/8/layout/matrix1"/>
    <dgm:cxn modelId="{7A457A30-00A7-48F8-9680-7AD1B2BE2C5A}" type="presParOf" srcId="{EAD56A76-BA50-4741-B913-5EAEB5DE9744}" destId="{B52F3654-9558-463E-89AF-0F43FC4DAA0E}" srcOrd="3" destOrd="0" presId="urn:microsoft.com/office/officeart/2005/8/layout/matrix1"/>
    <dgm:cxn modelId="{48B8B50C-429D-4A92-A0EA-8595DFF8CAD6}" type="presParOf" srcId="{EAD56A76-BA50-4741-B913-5EAEB5DE9744}" destId="{9A457077-7376-42E1-B1C4-55FCE1DCF6F9}" srcOrd="4" destOrd="0" presId="urn:microsoft.com/office/officeart/2005/8/layout/matrix1"/>
    <dgm:cxn modelId="{616EA2DE-841F-4404-BB6E-38A49292014A}" type="presParOf" srcId="{EAD56A76-BA50-4741-B913-5EAEB5DE9744}" destId="{B64B7D2C-A6AC-4BF0-A859-CED992A72117}" srcOrd="5" destOrd="0" presId="urn:microsoft.com/office/officeart/2005/8/layout/matrix1"/>
    <dgm:cxn modelId="{CB955F6E-C58D-4254-B0D8-BCFD106CB032}" type="presParOf" srcId="{EAD56A76-BA50-4741-B913-5EAEB5DE9744}" destId="{F3EACC80-E4B0-483D-A73B-E88CBFAF9DEA}" srcOrd="6" destOrd="0" presId="urn:microsoft.com/office/officeart/2005/8/layout/matrix1"/>
    <dgm:cxn modelId="{A31B0CAB-884A-47F0-819E-B1B8F1BDAACC}" type="presParOf" srcId="{EAD56A76-BA50-4741-B913-5EAEB5DE9744}" destId="{E2F9626A-DCDF-44B4-9FF7-7BD6B0DE3CE4}" srcOrd="7" destOrd="0" presId="urn:microsoft.com/office/officeart/2005/8/layout/matrix1"/>
    <dgm:cxn modelId="{7EE9A941-6708-4079-A03E-53099236B448}" type="presParOf" srcId="{4EDC1A74-3976-4AFA-ACC1-9F67FF98757C}" destId="{F58E421E-15EA-49BC-841E-68B43C061C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EFECE-94E9-4E8E-A0AF-29424ECF1320}" type="doc">
      <dgm:prSet loTypeId="urn:microsoft.com/office/officeart/2005/8/layout/matrix1" loCatId="matrix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FDBE15F-9EC3-45E3-99E0-2A61CF6BA6B4}">
      <dgm:prSet phldrT="[Text]" custT="1"/>
      <dgm:spPr>
        <a:solidFill>
          <a:srgbClr val="FF9966"/>
        </a:solidFill>
      </dgm:spPr>
      <dgm:t>
        <a:bodyPr/>
        <a:lstStyle/>
        <a:p>
          <a:r>
            <a:rPr lang="en-US" sz="2800" b="1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Corporate Finance</a:t>
          </a:r>
          <a:endParaRPr lang="en-US" sz="2800" b="1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C5E97A-296B-421E-A84F-99B456C67BDB}" type="parTrans" cxnId="{E45EFB7A-9AAE-4D7C-AE5B-551685FB08FE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C67B4B26-6449-45C8-B054-24BE5199F474}" type="sibTrans" cxnId="{E45EFB7A-9AAE-4D7C-AE5B-551685FB08FE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D4A516DF-CA7A-48F3-B179-AA4D58951D65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Entrepreneurial Finance </a:t>
          </a:r>
        </a:p>
        <a:p>
          <a:r>
            <a:rPr lang="en-US" sz="16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Drs</a:t>
          </a:r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Theunissen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small and medium sized companies: 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From start-up to exit</a:t>
          </a:r>
        </a:p>
      </dgm:t>
    </dgm:pt>
    <dgm:pt modelId="{19798222-92A8-40D7-8D7C-09B2A833DD06}" type="parTrans" cxnId="{F8E2B3FE-367A-4AAE-BB51-0127B0992D41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DD2BC642-230A-4E3F-86E8-0C1C22FEDCC2}" type="sibTrans" cxnId="{F8E2B3FE-367A-4AAE-BB51-0127B0992D41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5C175C2A-EA96-4B33-8F09-286A408F86E5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Corporate Finance</a:t>
          </a:r>
        </a:p>
        <a:p>
          <a:r>
            <a:rPr lang="en-US" sz="16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Dr</a:t>
          </a:r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Rodrigues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multinational corporations: 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Investment, financing and risk management policies</a:t>
          </a:r>
        </a:p>
      </dgm:t>
    </dgm:pt>
    <dgm:pt modelId="{AD158507-C3E6-4BF6-8006-BC82FD14C66E}" type="parTrans" cxnId="{ACED2F77-CC9B-4E31-A456-5B07B9E79E99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DBAF6D14-AF0E-464C-A5D1-A70762EE04D0}" type="sibTrans" cxnId="{ACED2F77-CC9B-4E31-A456-5B07B9E79E99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0A3FB2F4-4E84-4743-A656-4FD9DC4B8630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Corporate Governance &amp; Financial Stakeholders </a:t>
          </a:r>
        </a:p>
        <a:p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Prof Kleimeier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Creating corporate value: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Improving governance and managing stakeholder relations</a:t>
          </a:r>
          <a:endParaRPr lang="en-US" sz="16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B598EC-CA2F-4156-B019-C4B6D66CCBD8}" type="parTrans" cxnId="{735E3850-E2AB-4AC7-BFA0-7DE2537C095E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BBE17C26-2A45-42A1-8870-E65D1D3C0EB6}" type="sibTrans" cxnId="{735E3850-E2AB-4AC7-BFA0-7DE2537C095E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6C76A332-27C0-4D68-8A73-A5937B1C7CE9}">
      <dgm:prSet phldrT="[Text]" custT="1"/>
      <dgm:spPr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Behavioural</a:t>
          </a:r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Finance </a:t>
          </a:r>
        </a:p>
        <a:p>
          <a:r>
            <a:rPr lang="en-US" sz="16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Dr</a:t>
          </a:r>
          <a:r>
            <a:rPr lang="en-US" sz="16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Post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Understanding management </a:t>
          </a:r>
          <a:r>
            <a:rPr lang="en-GB" sz="1600" noProof="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behaviour</a:t>
          </a:r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  <a:p>
          <a:r>
            <a:rPr lang="en-US" sz="16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The psychological underpinnings of financial decision making</a:t>
          </a:r>
        </a:p>
      </dgm:t>
    </dgm:pt>
    <dgm:pt modelId="{84A877CC-2521-44CE-B66F-A5A4F6C77663}" type="parTrans" cxnId="{F87A74A7-FEB4-49CF-88CD-4D3E2A899C75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407386C6-6A57-4DB3-9708-C6E4C8CE7699}" type="sibTrans" cxnId="{F87A74A7-FEB4-49CF-88CD-4D3E2A899C75}">
      <dgm:prSet/>
      <dgm:spPr/>
      <dgm:t>
        <a:bodyPr/>
        <a:lstStyle/>
        <a:p>
          <a:endParaRPr lang="en-US" sz="1400">
            <a:solidFill>
              <a:srgbClr val="002060"/>
            </a:solidFill>
          </a:endParaRPr>
        </a:p>
      </dgm:t>
    </dgm:pt>
    <dgm:pt modelId="{4EDC1A74-3976-4AFA-ACC1-9F67FF98757C}" type="pres">
      <dgm:prSet presAssocID="{6E1EFECE-94E9-4E8E-A0AF-29424ECF132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D56A76-BA50-4741-B913-5EAEB5DE9744}" type="pres">
      <dgm:prSet presAssocID="{6E1EFECE-94E9-4E8E-A0AF-29424ECF1320}" presName="matrix" presStyleCnt="0"/>
      <dgm:spPr/>
      <dgm:t>
        <a:bodyPr/>
        <a:lstStyle/>
        <a:p>
          <a:endParaRPr lang="en-US"/>
        </a:p>
      </dgm:t>
    </dgm:pt>
    <dgm:pt modelId="{DFCF4018-20CC-47CB-A6FC-5518978A3002}" type="pres">
      <dgm:prSet presAssocID="{6E1EFECE-94E9-4E8E-A0AF-29424ECF1320}" presName="tile1" presStyleLbl="node1" presStyleIdx="0" presStyleCnt="4"/>
      <dgm:spPr/>
      <dgm:t>
        <a:bodyPr/>
        <a:lstStyle/>
        <a:p>
          <a:endParaRPr lang="en-US"/>
        </a:p>
      </dgm:t>
    </dgm:pt>
    <dgm:pt modelId="{2A2AB2F9-0245-410A-912F-DDFCB8CF6D9D}" type="pres">
      <dgm:prSet presAssocID="{6E1EFECE-94E9-4E8E-A0AF-29424ECF132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24D69-AA34-4A57-B475-4303F9DC7E68}" type="pres">
      <dgm:prSet presAssocID="{6E1EFECE-94E9-4E8E-A0AF-29424ECF1320}" presName="tile2" presStyleLbl="node1" presStyleIdx="1" presStyleCnt="4"/>
      <dgm:spPr/>
      <dgm:t>
        <a:bodyPr/>
        <a:lstStyle/>
        <a:p>
          <a:endParaRPr lang="en-US"/>
        </a:p>
      </dgm:t>
    </dgm:pt>
    <dgm:pt modelId="{B52F3654-9558-463E-89AF-0F43FC4DAA0E}" type="pres">
      <dgm:prSet presAssocID="{6E1EFECE-94E9-4E8E-A0AF-29424ECF132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57077-7376-42E1-B1C4-55FCE1DCF6F9}" type="pres">
      <dgm:prSet presAssocID="{6E1EFECE-94E9-4E8E-A0AF-29424ECF1320}" presName="tile3" presStyleLbl="node1" presStyleIdx="2" presStyleCnt="4" custLinFactNeighborX="-4545" custLinFactNeighborY="1099"/>
      <dgm:spPr/>
      <dgm:t>
        <a:bodyPr/>
        <a:lstStyle/>
        <a:p>
          <a:endParaRPr lang="en-US"/>
        </a:p>
      </dgm:t>
    </dgm:pt>
    <dgm:pt modelId="{B64B7D2C-A6AC-4BF0-A859-CED992A72117}" type="pres">
      <dgm:prSet presAssocID="{6E1EFECE-94E9-4E8E-A0AF-29424ECF132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ACC80-E4B0-483D-A73B-E88CBFAF9DEA}" type="pres">
      <dgm:prSet presAssocID="{6E1EFECE-94E9-4E8E-A0AF-29424ECF1320}" presName="tile4" presStyleLbl="node1" presStyleIdx="3" presStyleCnt="4"/>
      <dgm:spPr/>
      <dgm:t>
        <a:bodyPr/>
        <a:lstStyle/>
        <a:p>
          <a:endParaRPr lang="en-US"/>
        </a:p>
      </dgm:t>
    </dgm:pt>
    <dgm:pt modelId="{E2F9626A-DCDF-44B4-9FF7-7BD6B0DE3CE4}" type="pres">
      <dgm:prSet presAssocID="{6E1EFECE-94E9-4E8E-A0AF-29424ECF132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E421E-15EA-49BC-841E-68B43C061C2C}" type="pres">
      <dgm:prSet presAssocID="{6E1EFECE-94E9-4E8E-A0AF-29424ECF1320}" presName="centerTile" presStyleLbl="fgShp" presStyleIdx="0" presStyleCnt="1" custScaleX="128788" custScaleY="110779" custLinFactNeighborY="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3AF1C-7727-4C78-8DA3-1D6A08E0B71E}" type="presOf" srcId="{0A3FB2F4-4E84-4743-A656-4FD9DC4B8630}" destId="{9A457077-7376-42E1-B1C4-55FCE1DCF6F9}" srcOrd="0" destOrd="0" presId="urn:microsoft.com/office/officeart/2005/8/layout/matrix1"/>
    <dgm:cxn modelId="{E45EFB7A-9AAE-4D7C-AE5B-551685FB08FE}" srcId="{6E1EFECE-94E9-4E8E-A0AF-29424ECF1320}" destId="{0FDBE15F-9EC3-45E3-99E0-2A61CF6BA6B4}" srcOrd="0" destOrd="0" parTransId="{AEC5E97A-296B-421E-A84F-99B456C67BDB}" sibTransId="{C67B4B26-6449-45C8-B054-24BE5199F474}"/>
    <dgm:cxn modelId="{7045E3E4-170D-4946-AB15-72C3714C1768}" type="presOf" srcId="{0A3FB2F4-4E84-4743-A656-4FD9DC4B8630}" destId="{B64B7D2C-A6AC-4BF0-A859-CED992A72117}" srcOrd="1" destOrd="0" presId="urn:microsoft.com/office/officeart/2005/8/layout/matrix1"/>
    <dgm:cxn modelId="{735E3850-E2AB-4AC7-BFA0-7DE2537C095E}" srcId="{0FDBE15F-9EC3-45E3-99E0-2A61CF6BA6B4}" destId="{0A3FB2F4-4E84-4743-A656-4FD9DC4B8630}" srcOrd="2" destOrd="0" parTransId="{CEB598EC-CA2F-4156-B019-C4B6D66CCBD8}" sibTransId="{BBE17C26-2A45-42A1-8870-E65D1D3C0EB6}"/>
    <dgm:cxn modelId="{BB71E201-7A36-4869-81E8-E6E4B4BFCFF7}" type="presOf" srcId="{6C76A332-27C0-4D68-8A73-A5937B1C7CE9}" destId="{F3EACC80-E4B0-483D-A73B-E88CBFAF9DEA}" srcOrd="0" destOrd="0" presId="urn:microsoft.com/office/officeart/2005/8/layout/matrix1"/>
    <dgm:cxn modelId="{FEA20E20-5001-49E6-B2A3-30B55F95D256}" type="presOf" srcId="{0FDBE15F-9EC3-45E3-99E0-2A61CF6BA6B4}" destId="{F58E421E-15EA-49BC-841E-68B43C061C2C}" srcOrd="0" destOrd="0" presId="urn:microsoft.com/office/officeart/2005/8/layout/matrix1"/>
    <dgm:cxn modelId="{85B312A2-E877-4D52-877A-6CDF186DC02C}" type="presOf" srcId="{6C76A332-27C0-4D68-8A73-A5937B1C7CE9}" destId="{E2F9626A-DCDF-44B4-9FF7-7BD6B0DE3CE4}" srcOrd="1" destOrd="0" presId="urn:microsoft.com/office/officeart/2005/8/layout/matrix1"/>
    <dgm:cxn modelId="{ECB281A1-4391-474F-96EE-2DF4960F3138}" type="presOf" srcId="{D4A516DF-CA7A-48F3-B179-AA4D58951D65}" destId="{2A2AB2F9-0245-410A-912F-DDFCB8CF6D9D}" srcOrd="1" destOrd="0" presId="urn:microsoft.com/office/officeart/2005/8/layout/matrix1"/>
    <dgm:cxn modelId="{6ADB18C7-EC39-4047-A504-0FAFFF62D2ED}" type="presOf" srcId="{5C175C2A-EA96-4B33-8F09-286A408F86E5}" destId="{B52F3654-9558-463E-89AF-0F43FC4DAA0E}" srcOrd="1" destOrd="0" presId="urn:microsoft.com/office/officeart/2005/8/layout/matrix1"/>
    <dgm:cxn modelId="{FE7A7B2E-9EAC-495F-9EB4-FEAB9C0EACE9}" type="presOf" srcId="{6E1EFECE-94E9-4E8E-A0AF-29424ECF1320}" destId="{4EDC1A74-3976-4AFA-ACC1-9F67FF98757C}" srcOrd="0" destOrd="0" presId="urn:microsoft.com/office/officeart/2005/8/layout/matrix1"/>
    <dgm:cxn modelId="{F8E2B3FE-367A-4AAE-BB51-0127B0992D41}" srcId="{0FDBE15F-9EC3-45E3-99E0-2A61CF6BA6B4}" destId="{D4A516DF-CA7A-48F3-B179-AA4D58951D65}" srcOrd="0" destOrd="0" parTransId="{19798222-92A8-40D7-8D7C-09B2A833DD06}" sibTransId="{DD2BC642-230A-4E3F-86E8-0C1C22FEDCC2}"/>
    <dgm:cxn modelId="{CCA35DC0-6552-41EF-9A41-EE1FC8CBBDD6}" type="presOf" srcId="{D4A516DF-CA7A-48F3-B179-AA4D58951D65}" destId="{DFCF4018-20CC-47CB-A6FC-5518978A3002}" srcOrd="0" destOrd="0" presId="urn:microsoft.com/office/officeart/2005/8/layout/matrix1"/>
    <dgm:cxn modelId="{FEC65B2F-2D3A-454A-B0CA-B5AFF105EBB0}" type="presOf" srcId="{5C175C2A-EA96-4B33-8F09-286A408F86E5}" destId="{A8A24D69-AA34-4A57-B475-4303F9DC7E68}" srcOrd="0" destOrd="0" presId="urn:microsoft.com/office/officeart/2005/8/layout/matrix1"/>
    <dgm:cxn modelId="{ACED2F77-CC9B-4E31-A456-5B07B9E79E99}" srcId="{0FDBE15F-9EC3-45E3-99E0-2A61CF6BA6B4}" destId="{5C175C2A-EA96-4B33-8F09-286A408F86E5}" srcOrd="1" destOrd="0" parTransId="{AD158507-C3E6-4BF6-8006-BC82FD14C66E}" sibTransId="{DBAF6D14-AF0E-464C-A5D1-A70762EE04D0}"/>
    <dgm:cxn modelId="{F87A74A7-FEB4-49CF-88CD-4D3E2A899C75}" srcId="{0FDBE15F-9EC3-45E3-99E0-2A61CF6BA6B4}" destId="{6C76A332-27C0-4D68-8A73-A5937B1C7CE9}" srcOrd="3" destOrd="0" parTransId="{84A877CC-2521-44CE-B66F-A5A4F6C77663}" sibTransId="{407386C6-6A57-4DB3-9708-C6E4C8CE7699}"/>
    <dgm:cxn modelId="{F2560418-230E-4B86-8675-447C1B7F9AB2}" type="presParOf" srcId="{4EDC1A74-3976-4AFA-ACC1-9F67FF98757C}" destId="{EAD56A76-BA50-4741-B913-5EAEB5DE9744}" srcOrd="0" destOrd="0" presId="urn:microsoft.com/office/officeart/2005/8/layout/matrix1"/>
    <dgm:cxn modelId="{72470636-70F6-4778-96F1-2F36E0140663}" type="presParOf" srcId="{EAD56A76-BA50-4741-B913-5EAEB5DE9744}" destId="{DFCF4018-20CC-47CB-A6FC-5518978A3002}" srcOrd="0" destOrd="0" presId="urn:microsoft.com/office/officeart/2005/8/layout/matrix1"/>
    <dgm:cxn modelId="{22EF3937-E76C-4A9D-B800-5C2C1FB71BC6}" type="presParOf" srcId="{EAD56A76-BA50-4741-B913-5EAEB5DE9744}" destId="{2A2AB2F9-0245-410A-912F-DDFCB8CF6D9D}" srcOrd="1" destOrd="0" presId="urn:microsoft.com/office/officeart/2005/8/layout/matrix1"/>
    <dgm:cxn modelId="{878AC93C-9F9B-4DF4-AF93-EC38801AB85A}" type="presParOf" srcId="{EAD56A76-BA50-4741-B913-5EAEB5DE9744}" destId="{A8A24D69-AA34-4A57-B475-4303F9DC7E68}" srcOrd="2" destOrd="0" presId="urn:microsoft.com/office/officeart/2005/8/layout/matrix1"/>
    <dgm:cxn modelId="{3E8BD1D3-33FE-4435-AFA2-906829F278C5}" type="presParOf" srcId="{EAD56A76-BA50-4741-B913-5EAEB5DE9744}" destId="{B52F3654-9558-463E-89AF-0F43FC4DAA0E}" srcOrd="3" destOrd="0" presId="urn:microsoft.com/office/officeart/2005/8/layout/matrix1"/>
    <dgm:cxn modelId="{510B044E-CAD2-4211-98EA-FC820D96602D}" type="presParOf" srcId="{EAD56A76-BA50-4741-B913-5EAEB5DE9744}" destId="{9A457077-7376-42E1-B1C4-55FCE1DCF6F9}" srcOrd="4" destOrd="0" presId="urn:microsoft.com/office/officeart/2005/8/layout/matrix1"/>
    <dgm:cxn modelId="{7E815D87-2281-4C28-A949-F0A9E31211A3}" type="presParOf" srcId="{EAD56A76-BA50-4741-B913-5EAEB5DE9744}" destId="{B64B7D2C-A6AC-4BF0-A859-CED992A72117}" srcOrd="5" destOrd="0" presId="urn:microsoft.com/office/officeart/2005/8/layout/matrix1"/>
    <dgm:cxn modelId="{1A9892C5-5276-4140-A03D-F8A792A2BBA9}" type="presParOf" srcId="{EAD56A76-BA50-4741-B913-5EAEB5DE9744}" destId="{F3EACC80-E4B0-483D-A73B-E88CBFAF9DEA}" srcOrd="6" destOrd="0" presId="urn:microsoft.com/office/officeart/2005/8/layout/matrix1"/>
    <dgm:cxn modelId="{472147E8-AAF4-42CD-B197-01D89A2CD322}" type="presParOf" srcId="{EAD56A76-BA50-4741-B913-5EAEB5DE9744}" destId="{E2F9626A-DCDF-44B4-9FF7-7BD6B0DE3CE4}" srcOrd="7" destOrd="0" presId="urn:microsoft.com/office/officeart/2005/8/layout/matrix1"/>
    <dgm:cxn modelId="{3FC142BE-A6F2-424E-BC5F-770907F20F8F}" type="presParOf" srcId="{4EDC1A74-3976-4AFA-ACC1-9F67FF98757C}" destId="{F58E421E-15EA-49BC-841E-68B43C061C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D565B-B1BF-4B58-8B8F-3D2D1EDCEBE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CD70-5B30-4ADE-984F-B3BF83604A12}">
      <dgm:prSet phldrT="[Text]"/>
      <dgm:spPr>
        <a:solidFill>
          <a:srgbClr val="9FD7E4"/>
        </a:solidFill>
        <a:ln>
          <a:solidFill>
            <a:srgbClr val="9FD7E4"/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3CC2D6-022E-4192-AE05-14DC86777B21}" type="parTrans" cxnId="{C5FBEE38-C00D-4847-9A36-FDF158B497EF}">
      <dgm:prSet/>
      <dgm:spPr/>
      <dgm:t>
        <a:bodyPr/>
        <a:lstStyle/>
        <a:p>
          <a:endParaRPr lang="en-US"/>
        </a:p>
      </dgm:t>
    </dgm:pt>
    <dgm:pt modelId="{29F8D5B3-B5B2-4661-86E9-EB4B37EC2277}" type="sibTrans" cxnId="{C5FBEE38-C00D-4847-9A36-FDF158B497EF}">
      <dgm:prSet/>
      <dgm:spPr/>
      <dgm:t>
        <a:bodyPr/>
        <a:lstStyle/>
        <a:p>
          <a:endParaRPr lang="en-US"/>
        </a:p>
      </dgm:t>
    </dgm:pt>
    <dgm:pt modelId="{4C51B70C-C6AC-48C5-9709-F92B3FAD9577}">
      <dgm:prSet phldrT="[Text]"/>
      <dgm:spPr>
        <a:ln w="28575">
          <a:solidFill>
            <a:srgbClr val="9FD7E4"/>
          </a:solidFill>
        </a:ln>
      </dgm:spPr>
      <dgm:t>
        <a:bodyPr/>
        <a:lstStyle/>
        <a:p>
          <a:r>
            <a:rPr lang="en-US" dirty="0" smtClean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rPr>
            <a:t>Learn how to do research</a:t>
          </a:r>
          <a:endParaRPr lang="en-US" dirty="0">
            <a:solidFill>
              <a:srgbClr val="E0532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516F6A-2B65-477C-B980-B811D7A83F9C}" type="parTrans" cxnId="{22C8FD54-ECD1-42F6-B484-039C750B6DC9}">
      <dgm:prSet/>
      <dgm:spPr/>
      <dgm:t>
        <a:bodyPr/>
        <a:lstStyle/>
        <a:p>
          <a:endParaRPr lang="en-US"/>
        </a:p>
      </dgm:t>
    </dgm:pt>
    <dgm:pt modelId="{EF424058-0813-448F-99CB-4332AEC9562D}" type="sibTrans" cxnId="{22C8FD54-ECD1-42F6-B484-039C750B6DC9}">
      <dgm:prSet/>
      <dgm:spPr/>
      <dgm:t>
        <a:bodyPr/>
        <a:lstStyle/>
        <a:p>
          <a:endParaRPr lang="en-US"/>
        </a:p>
      </dgm:t>
    </dgm:pt>
    <dgm:pt modelId="{B1913666-C3D3-4B1D-816A-936113F45CCC}">
      <dgm:prSet phldrT="[Text]"/>
      <dgm:spPr>
        <a:solidFill>
          <a:srgbClr val="9FD7E4"/>
        </a:solidFill>
        <a:ln>
          <a:solidFill>
            <a:srgbClr val="9FD7E4"/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E167180-2EEB-4C99-9B54-0BD42BD4B0D9}" type="parTrans" cxnId="{BD457647-0AA0-4593-AF51-ABC89B64921B}">
      <dgm:prSet/>
      <dgm:spPr/>
      <dgm:t>
        <a:bodyPr/>
        <a:lstStyle/>
        <a:p>
          <a:endParaRPr lang="en-US"/>
        </a:p>
      </dgm:t>
    </dgm:pt>
    <dgm:pt modelId="{F2B874B3-BF44-4D25-B7B4-D77EEB30AD43}" type="sibTrans" cxnId="{BD457647-0AA0-4593-AF51-ABC89B64921B}">
      <dgm:prSet/>
      <dgm:spPr/>
      <dgm:t>
        <a:bodyPr/>
        <a:lstStyle/>
        <a:p>
          <a:endParaRPr lang="en-US"/>
        </a:p>
      </dgm:t>
    </dgm:pt>
    <dgm:pt modelId="{83C8B22A-FF10-405F-A93A-687DCA31B82B}">
      <dgm:prSet phldrT="[Text]"/>
      <dgm:spPr>
        <a:ln w="28575">
          <a:solidFill>
            <a:srgbClr val="9FD7E4"/>
          </a:solidFill>
        </a:ln>
      </dgm:spPr>
      <dgm:t>
        <a:bodyPr/>
        <a:lstStyle/>
        <a:p>
          <a:r>
            <a:rPr lang="en-US" dirty="0" smtClean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your own research idea</a:t>
          </a:r>
          <a:endParaRPr lang="en-US" dirty="0">
            <a:solidFill>
              <a:srgbClr val="E0532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D9A2B1-BD22-4203-917C-3C7316F4295C}" type="parTrans" cxnId="{C1A2704C-549E-40A6-83CE-22B050F460B1}">
      <dgm:prSet/>
      <dgm:spPr/>
      <dgm:t>
        <a:bodyPr/>
        <a:lstStyle/>
        <a:p>
          <a:endParaRPr lang="en-US"/>
        </a:p>
      </dgm:t>
    </dgm:pt>
    <dgm:pt modelId="{123B4C12-2317-4227-8E4C-7661B7F3E1F9}" type="sibTrans" cxnId="{C1A2704C-549E-40A6-83CE-22B050F460B1}">
      <dgm:prSet/>
      <dgm:spPr/>
      <dgm:t>
        <a:bodyPr/>
        <a:lstStyle/>
        <a:p>
          <a:endParaRPr lang="en-US"/>
        </a:p>
      </dgm:t>
    </dgm:pt>
    <dgm:pt modelId="{269AAF73-8AE3-4389-9E43-A8D6824CED6A}">
      <dgm:prSet phldrT="[Text]"/>
      <dgm:spPr>
        <a:ln w="28575">
          <a:solidFill>
            <a:srgbClr val="9FD7E4"/>
          </a:solidFill>
        </a:ln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Thesis Research Skills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7039E1-2217-4349-A1BC-8069F451E158}" type="parTrans" cxnId="{83033ED4-67C3-4034-904F-637812263CB8}">
      <dgm:prSet/>
      <dgm:spPr/>
      <dgm:t>
        <a:bodyPr/>
        <a:lstStyle/>
        <a:p>
          <a:endParaRPr lang="en-US"/>
        </a:p>
      </dgm:t>
    </dgm:pt>
    <dgm:pt modelId="{8219A3A3-DC70-472D-B8A8-5A93E397B325}" type="sibTrans" cxnId="{83033ED4-67C3-4034-904F-637812263CB8}">
      <dgm:prSet/>
      <dgm:spPr/>
      <dgm:t>
        <a:bodyPr/>
        <a:lstStyle/>
        <a:p>
          <a:endParaRPr lang="en-US"/>
        </a:p>
      </dgm:t>
    </dgm:pt>
    <dgm:pt modelId="{3E265EE1-EBBA-4FFE-A382-0F8D0F05E35E}">
      <dgm:prSet phldrT="[Text]"/>
      <dgm:spPr>
        <a:solidFill>
          <a:srgbClr val="9FD7E4"/>
        </a:solidFill>
        <a:ln>
          <a:solidFill>
            <a:srgbClr val="9FD7E4"/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BED6554-7CAD-49FD-BB1A-BF1DC3041FCF}" type="parTrans" cxnId="{146DDF7E-BB7E-46F8-9C95-BA972AAE0DF7}">
      <dgm:prSet/>
      <dgm:spPr/>
      <dgm:t>
        <a:bodyPr/>
        <a:lstStyle/>
        <a:p>
          <a:endParaRPr lang="en-US"/>
        </a:p>
      </dgm:t>
    </dgm:pt>
    <dgm:pt modelId="{E4245F39-1F64-4468-84B4-8D7F67959F9B}" type="sibTrans" cxnId="{146DDF7E-BB7E-46F8-9C95-BA972AAE0DF7}">
      <dgm:prSet/>
      <dgm:spPr/>
      <dgm:t>
        <a:bodyPr/>
        <a:lstStyle/>
        <a:p>
          <a:endParaRPr lang="en-US"/>
        </a:p>
      </dgm:t>
    </dgm:pt>
    <dgm:pt modelId="{D8BA700D-5473-4F67-A56A-F73F5D422766}">
      <dgm:prSet phldrT="[Text]"/>
      <dgm:spPr>
        <a:ln w="28575">
          <a:solidFill>
            <a:srgbClr val="9FD7E4"/>
          </a:solidFill>
        </a:ln>
      </dgm:spPr>
      <dgm:t>
        <a:bodyPr/>
        <a:lstStyle/>
        <a:p>
          <a:r>
            <a:rPr lang="en-US" dirty="0" smtClean="0">
              <a:solidFill>
                <a:srgbClr val="EA6631"/>
              </a:solidFill>
              <a:latin typeface="Calibri" panose="020F0502020204030204" pitchFamily="34" charset="0"/>
              <a:cs typeface="Calibri" panose="020F0502020204030204" pitchFamily="34" charset="0"/>
            </a:rPr>
            <a:t>Execute your research</a:t>
          </a:r>
          <a:endParaRPr lang="en-US" dirty="0">
            <a:solidFill>
              <a:srgbClr val="EA663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2B0575-6CB4-4A21-B7B4-705BECC14615}" type="parTrans" cxnId="{828F5C77-A811-4652-9EE7-5E635EE7EE05}">
      <dgm:prSet/>
      <dgm:spPr/>
      <dgm:t>
        <a:bodyPr/>
        <a:lstStyle/>
        <a:p>
          <a:endParaRPr lang="en-US"/>
        </a:p>
      </dgm:t>
    </dgm:pt>
    <dgm:pt modelId="{3396563F-A009-4C64-AAFD-85B96845FD34}" type="sibTrans" cxnId="{828F5C77-A811-4652-9EE7-5E635EE7EE05}">
      <dgm:prSet/>
      <dgm:spPr/>
      <dgm:t>
        <a:bodyPr/>
        <a:lstStyle/>
        <a:p>
          <a:endParaRPr lang="en-US"/>
        </a:p>
      </dgm:t>
    </dgm:pt>
    <dgm:pt modelId="{A3017A9F-FB49-4901-A76B-0F0BE3DC9951}">
      <dgm:prSet phldrT="[Text]"/>
      <dgm:spPr>
        <a:ln w="28575">
          <a:solidFill>
            <a:srgbClr val="9FD7E4"/>
          </a:solidFill>
        </a:ln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Guided by finance supervisor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15F142-610B-4FC7-994D-1EE9E136E12C}" type="parTrans" cxnId="{E6E6F7C0-34B1-41DF-B9DB-931EA94204AC}">
      <dgm:prSet/>
      <dgm:spPr/>
      <dgm:t>
        <a:bodyPr/>
        <a:lstStyle/>
        <a:p>
          <a:endParaRPr lang="en-US"/>
        </a:p>
      </dgm:t>
    </dgm:pt>
    <dgm:pt modelId="{2451A46F-CFD2-4EE2-BC0A-4290C2132206}" type="sibTrans" cxnId="{E6E6F7C0-34B1-41DF-B9DB-931EA94204AC}">
      <dgm:prSet/>
      <dgm:spPr/>
      <dgm:t>
        <a:bodyPr/>
        <a:lstStyle/>
        <a:p>
          <a:endParaRPr lang="en-US"/>
        </a:p>
      </dgm:t>
    </dgm:pt>
    <dgm:pt modelId="{9702F27D-A80C-46E2-BB26-83A754B39AF3}">
      <dgm:prSet phldrT="[Text]"/>
      <dgm:spPr>
        <a:ln w="28575">
          <a:solidFill>
            <a:srgbClr val="9FD7E4"/>
          </a:solidFill>
        </a:ln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Data Analytics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5F6A3B-489C-4176-9FAE-A842AF431BF2}" type="parTrans" cxnId="{E601D196-D391-4EDA-A9E9-62CF2B8B4053}">
      <dgm:prSet/>
      <dgm:spPr/>
      <dgm:t>
        <a:bodyPr/>
        <a:lstStyle/>
        <a:p>
          <a:endParaRPr lang="en-US"/>
        </a:p>
      </dgm:t>
    </dgm:pt>
    <dgm:pt modelId="{058E09C4-51B8-4E97-97D3-6EA68039FAC5}" type="sibTrans" cxnId="{E601D196-D391-4EDA-A9E9-62CF2B8B4053}">
      <dgm:prSet/>
      <dgm:spPr/>
      <dgm:t>
        <a:bodyPr/>
        <a:lstStyle/>
        <a:p>
          <a:endParaRPr lang="en-US"/>
        </a:p>
      </dgm:t>
    </dgm:pt>
    <dgm:pt modelId="{E6B85F06-0588-427B-9EB1-2B2D92DEA196}" type="pres">
      <dgm:prSet presAssocID="{126D565B-B1BF-4B58-8B8F-3D2D1EDCEB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85C9A-DAAD-458F-A784-2617890AEF20}" type="pres">
      <dgm:prSet presAssocID="{D4BACD70-5B30-4ADE-984F-B3BF83604A12}" presName="composite" presStyleCnt="0"/>
      <dgm:spPr/>
    </dgm:pt>
    <dgm:pt modelId="{2D29F885-B9AB-453E-BFBD-DC023C2A7E8C}" type="pres">
      <dgm:prSet presAssocID="{D4BACD70-5B30-4ADE-984F-B3BF83604A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DFF15-D7CE-452F-9D54-F6284A16EC1E}" type="pres">
      <dgm:prSet presAssocID="{D4BACD70-5B30-4ADE-984F-B3BF83604A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D82C3-DBC4-48D1-BE2D-4620535ECBA8}" type="pres">
      <dgm:prSet presAssocID="{29F8D5B3-B5B2-4661-86E9-EB4B37EC2277}" presName="sp" presStyleCnt="0"/>
      <dgm:spPr/>
    </dgm:pt>
    <dgm:pt modelId="{4966451C-2D92-4062-9EE7-903201911153}" type="pres">
      <dgm:prSet presAssocID="{B1913666-C3D3-4B1D-816A-936113F45CCC}" presName="composite" presStyleCnt="0"/>
      <dgm:spPr/>
    </dgm:pt>
    <dgm:pt modelId="{C01BF9BB-1B52-47A0-BC99-45577ADF181F}" type="pres">
      <dgm:prSet presAssocID="{B1913666-C3D3-4B1D-816A-936113F45C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0E0C2-BC35-4CC1-A8F0-E710F0EEA468}" type="pres">
      <dgm:prSet presAssocID="{B1913666-C3D3-4B1D-816A-936113F45C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6BC30-ECA9-4F8A-88E8-C340B29D65B2}" type="pres">
      <dgm:prSet presAssocID="{F2B874B3-BF44-4D25-B7B4-D77EEB30AD43}" presName="sp" presStyleCnt="0"/>
      <dgm:spPr/>
    </dgm:pt>
    <dgm:pt modelId="{82352208-D222-4420-A0F5-78A8C5E4B14D}" type="pres">
      <dgm:prSet presAssocID="{3E265EE1-EBBA-4FFE-A382-0F8D0F05E35E}" presName="composite" presStyleCnt="0"/>
      <dgm:spPr/>
    </dgm:pt>
    <dgm:pt modelId="{26CA2C3A-2C52-4783-A516-99FE942EC0CA}" type="pres">
      <dgm:prSet presAssocID="{3E265EE1-EBBA-4FFE-A382-0F8D0F05E3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1C25A-D191-4CDA-84A8-81AE88D43C21}" type="pres">
      <dgm:prSet presAssocID="{3E265EE1-EBBA-4FFE-A382-0F8D0F05E3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6DDF7E-BB7E-46F8-9C95-BA972AAE0DF7}" srcId="{126D565B-B1BF-4B58-8B8F-3D2D1EDCEBE1}" destId="{3E265EE1-EBBA-4FFE-A382-0F8D0F05E35E}" srcOrd="2" destOrd="0" parTransId="{9BED6554-7CAD-49FD-BB1A-BF1DC3041FCF}" sibTransId="{E4245F39-1F64-4468-84B4-8D7F67959F9B}"/>
    <dgm:cxn modelId="{828F5C77-A811-4652-9EE7-5E635EE7EE05}" srcId="{3E265EE1-EBBA-4FFE-A382-0F8D0F05E35E}" destId="{D8BA700D-5473-4F67-A56A-F73F5D422766}" srcOrd="0" destOrd="0" parTransId="{812B0575-6CB4-4A21-B7B4-705BECC14615}" sibTransId="{3396563F-A009-4C64-AAFD-85B96845FD34}"/>
    <dgm:cxn modelId="{FC7D30B4-E0CB-4AE5-9380-4C24CC863B94}" type="presOf" srcId="{A3017A9F-FB49-4901-A76B-0F0BE3DC9951}" destId="{3401C25A-D191-4CDA-84A8-81AE88D43C21}" srcOrd="0" destOrd="1" presId="urn:microsoft.com/office/officeart/2005/8/layout/chevron2"/>
    <dgm:cxn modelId="{5951347B-854F-44DA-A4F1-D8DFC2717F65}" type="presOf" srcId="{D4BACD70-5B30-4ADE-984F-B3BF83604A12}" destId="{2D29F885-B9AB-453E-BFBD-DC023C2A7E8C}" srcOrd="0" destOrd="0" presId="urn:microsoft.com/office/officeart/2005/8/layout/chevron2"/>
    <dgm:cxn modelId="{BD457647-0AA0-4593-AF51-ABC89B64921B}" srcId="{126D565B-B1BF-4B58-8B8F-3D2D1EDCEBE1}" destId="{B1913666-C3D3-4B1D-816A-936113F45CCC}" srcOrd="1" destOrd="0" parTransId="{EE167180-2EEB-4C99-9B54-0BD42BD4B0D9}" sibTransId="{F2B874B3-BF44-4D25-B7B4-D77EEB30AD43}"/>
    <dgm:cxn modelId="{83033ED4-67C3-4034-904F-637812263CB8}" srcId="{B1913666-C3D3-4B1D-816A-936113F45CCC}" destId="{269AAF73-8AE3-4389-9E43-A8D6824CED6A}" srcOrd="1" destOrd="0" parTransId="{987039E1-2217-4349-A1BC-8069F451E158}" sibTransId="{8219A3A3-DC70-472D-B8A8-5A93E397B325}"/>
    <dgm:cxn modelId="{575B4B87-B1BB-4307-B71A-5E32B51BF184}" type="presOf" srcId="{D8BA700D-5473-4F67-A56A-F73F5D422766}" destId="{3401C25A-D191-4CDA-84A8-81AE88D43C21}" srcOrd="0" destOrd="0" presId="urn:microsoft.com/office/officeart/2005/8/layout/chevron2"/>
    <dgm:cxn modelId="{A6D687B3-CA37-4E31-8C8A-47368CBEC0EC}" type="presOf" srcId="{83C8B22A-FF10-405F-A93A-687DCA31B82B}" destId="{64A0E0C2-BC35-4CC1-A8F0-E710F0EEA468}" srcOrd="0" destOrd="0" presId="urn:microsoft.com/office/officeart/2005/8/layout/chevron2"/>
    <dgm:cxn modelId="{E601D196-D391-4EDA-A9E9-62CF2B8B4053}" srcId="{D4BACD70-5B30-4ADE-984F-B3BF83604A12}" destId="{9702F27D-A80C-46E2-BB26-83A754B39AF3}" srcOrd="1" destOrd="0" parTransId="{605F6A3B-489C-4176-9FAE-A842AF431BF2}" sibTransId="{058E09C4-51B8-4E97-97D3-6EA68039FAC5}"/>
    <dgm:cxn modelId="{C1A2704C-549E-40A6-83CE-22B050F460B1}" srcId="{B1913666-C3D3-4B1D-816A-936113F45CCC}" destId="{83C8B22A-FF10-405F-A93A-687DCA31B82B}" srcOrd="0" destOrd="0" parTransId="{8FD9A2B1-BD22-4203-917C-3C7316F4295C}" sibTransId="{123B4C12-2317-4227-8E4C-7661B7F3E1F9}"/>
    <dgm:cxn modelId="{F92D6314-2EC8-48B9-977B-430A4750EDF7}" type="presOf" srcId="{9702F27D-A80C-46E2-BB26-83A754B39AF3}" destId="{570DFF15-D7CE-452F-9D54-F6284A16EC1E}" srcOrd="0" destOrd="1" presId="urn:microsoft.com/office/officeart/2005/8/layout/chevron2"/>
    <dgm:cxn modelId="{BB05E035-5405-4E6F-B4FD-FAFDD12F193C}" type="presOf" srcId="{4C51B70C-C6AC-48C5-9709-F92B3FAD9577}" destId="{570DFF15-D7CE-452F-9D54-F6284A16EC1E}" srcOrd="0" destOrd="0" presId="urn:microsoft.com/office/officeart/2005/8/layout/chevron2"/>
    <dgm:cxn modelId="{3872A805-C6D2-4AE6-A968-C4A6F86BF90A}" type="presOf" srcId="{126D565B-B1BF-4B58-8B8F-3D2D1EDCEBE1}" destId="{E6B85F06-0588-427B-9EB1-2B2D92DEA196}" srcOrd="0" destOrd="0" presId="urn:microsoft.com/office/officeart/2005/8/layout/chevron2"/>
    <dgm:cxn modelId="{C5FBEE38-C00D-4847-9A36-FDF158B497EF}" srcId="{126D565B-B1BF-4B58-8B8F-3D2D1EDCEBE1}" destId="{D4BACD70-5B30-4ADE-984F-B3BF83604A12}" srcOrd="0" destOrd="0" parTransId="{023CC2D6-022E-4192-AE05-14DC86777B21}" sibTransId="{29F8D5B3-B5B2-4661-86E9-EB4B37EC2277}"/>
    <dgm:cxn modelId="{E6E6F7C0-34B1-41DF-B9DB-931EA94204AC}" srcId="{3E265EE1-EBBA-4FFE-A382-0F8D0F05E35E}" destId="{A3017A9F-FB49-4901-A76B-0F0BE3DC9951}" srcOrd="1" destOrd="0" parTransId="{C315F142-610B-4FC7-994D-1EE9E136E12C}" sibTransId="{2451A46F-CFD2-4EE2-BC0A-4290C2132206}"/>
    <dgm:cxn modelId="{22C8FD54-ECD1-42F6-B484-039C750B6DC9}" srcId="{D4BACD70-5B30-4ADE-984F-B3BF83604A12}" destId="{4C51B70C-C6AC-48C5-9709-F92B3FAD9577}" srcOrd="0" destOrd="0" parTransId="{42516F6A-2B65-477C-B980-B811D7A83F9C}" sibTransId="{EF424058-0813-448F-99CB-4332AEC9562D}"/>
    <dgm:cxn modelId="{A506A21E-45B1-4ACC-82A2-A72F0392BEA7}" type="presOf" srcId="{269AAF73-8AE3-4389-9E43-A8D6824CED6A}" destId="{64A0E0C2-BC35-4CC1-A8F0-E710F0EEA468}" srcOrd="0" destOrd="1" presId="urn:microsoft.com/office/officeart/2005/8/layout/chevron2"/>
    <dgm:cxn modelId="{A8CA3748-379D-4CEA-AA50-EC533937C912}" type="presOf" srcId="{B1913666-C3D3-4B1D-816A-936113F45CCC}" destId="{C01BF9BB-1B52-47A0-BC99-45577ADF181F}" srcOrd="0" destOrd="0" presId="urn:microsoft.com/office/officeart/2005/8/layout/chevron2"/>
    <dgm:cxn modelId="{73B498EC-267A-43AD-8865-9E19664B2F9A}" type="presOf" srcId="{3E265EE1-EBBA-4FFE-A382-0F8D0F05E35E}" destId="{26CA2C3A-2C52-4783-A516-99FE942EC0CA}" srcOrd="0" destOrd="0" presId="urn:microsoft.com/office/officeart/2005/8/layout/chevron2"/>
    <dgm:cxn modelId="{441548A5-03B8-45A2-B199-86094F4E82FB}" type="presParOf" srcId="{E6B85F06-0588-427B-9EB1-2B2D92DEA196}" destId="{5D185C9A-DAAD-458F-A784-2617890AEF20}" srcOrd="0" destOrd="0" presId="urn:microsoft.com/office/officeart/2005/8/layout/chevron2"/>
    <dgm:cxn modelId="{9E6F213C-279A-4BCE-B2FB-19358C99A200}" type="presParOf" srcId="{5D185C9A-DAAD-458F-A784-2617890AEF20}" destId="{2D29F885-B9AB-453E-BFBD-DC023C2A7E8C}" srcOrd="0" destOrd="0" presId="urn:microsoft.com/office/officeart/2005/8/layout/chevron2"/>
    <dgm:cxn modelId="{B45E0463-607C-4741-A16C-775BAED523A4}" type="presParOf" srcId="{5D185C9A-DAAD-458F-A784-2617890AEF20}" destId="{570DFF15-D7CE-452F-9D54-F6284A16EC1E}" srcOrd="1" destOrd="0" presId="urn:microsoft.com/office/officeart/2005/8/layout/chevron2"/>
    <dgm:cxn modelId="{C5A3AA53-B210-4B59-88DF-232FEA15223F}" type="presParOf" srcId="{E6B85F06-0588-427B-9EB1-2B2D92DEA196}" destId="{607D82C3-DBC4-48D1-BE2D-4620535ECBA8}" srcOrd="1" destOrd="0" presId="urn:microsoft.com/office/officeart/2005/8/layout/chevron2"/>
    <dgm:cxn modelId="{E00F2014-EFAF-42E8-95D4-C5271013B425}" type="presParOf" srcId="{E6B85F06-0588-427B-9EB1-2B2D92DEA196}" destId="{4966451C-2D92-4062-9EE7-903201911153}" srcOrd="2" destOrd="0" presId="urn:microsoft.com/office/officeart/2005/8/layout/chevron2"/>
    <dgm:cxn modelId="{B99F74F0-8498-4C52-A98B-BC9BDC5BEC8F}" type="presParOf" srcId="{4966451C-2D92-4062-9EE7-903201911153}" destId="{C01BF9BB-1B52-47A0-BC99-45577ADF181F}" srcOrd="0" destOrd="0" presId="urn:microsoft.com/office/officeart/2005/8/layout/chevron2"/>
    <dgm:cxn modelId="{F9599202-6C80-4FCB-AA2D-F752F40F4871}" type="presParOf" srcId="{4966451C-2D92-4062-9EE7-903201911153}" destId="{64A0E0C2-BC35-4CC1-A8F0-E710F0EEA468}" srcOrd="1" destOrd="0" presId="urn:microsoft.com/office/officeart/2005/8/layout/chevron2"/>
    <dgm:cxn modelId="{00173D99-69A2-47F8-BFBE-967CDC29A179}" type="presParOf" srcId="{E6B85F06-0588-427B-9EB1-2B2D92DEA196}" destId="{94F6BC30-ECA9-4F8A-88E8-C340B29D65B2}" srcOrd="3" destOrd="0" presId="urn:microsoft.com/office/officeart/2005/8/layout/chevron2"/>
    <dgm:cxn modelId="{3F3E7BCE-D896-4458-A1EB-8845DC0E60AA}" type="presParOf" srcId="{E6B85F06-0588-427B-9EB1-2B2D92DEA196}" destId="{82352208-D222-4420-A0F5-78A8C5E4B14D}" srcOrd="4" destOrd="0" presId="urn:microsoft.com/office/officeart/2005/8/layout/chevron2"/>
    <dgm:cxn modelId="{DD3B6DCF-E183-49D9-AB27-848C0A26CDD7}" type="presParOf" srcId="{82352208-D222-4420-A0F5-78A8C5E4B14D}" destId="{26CA2C3A-2C52-4783-A516-99FE942EC0CA}" srcOrd="0" destOrd="0" presId="urn:microsoft.com/office/officeart/2005/8/layout/chevron2"/>
    <dgm:cxn modelId="{412F23A7-CCCC-4A4B-92E6-AC69E1DDBA34}" type="presParOf" srcId="{82352208-D222-4420-A0F5-78A8C5E4B14D}" destId="{3401C25A-D191-4CDA-84A8-81AE88D43C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19184-578C-4953-A99A-58B6D7D0773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D1CD94-13DD-40BD-8CC7-796FD0BF5322}">
      <dgm:prSet phldrT="[Text]" custT="1"/>
      <dgm:spPr>
        <a:solidFill>
          <a:srgbClr val="E05329"/>
        </a:solidFill>
        <a:ln w="57150">
          <a:solidFill>
            <a:srgbClr val="9FD7E4"/>
          </a:solidFill>
        </a:ln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2000" b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838 graduates</a:t>
          </a:r>
        </a:p>
        <a:p>
          <a:r>
            <a:rPr lang="en-US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Employed in more than 30 countries</a:t>
          </a:r>
        </a:p>
        <a:p>
          <a:endParaRPr lang="en-GB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4FE84D-A785-493D-AF44-6477DDF8E64E}" type="parTrans" cxnId="{3A21934E-E074-4DCB-B730-93E35B3CDBD1}">
      <dgm:prSet/>
      <dgm:spPr/>
      <dgm:t>
        <a:bodyPr/>
        <a:lstStyle/>
        <a:p>
          <a:endParaRPr lang="en-GB" sz="2800"/>
        </a:p>
      </dgm:t>
    </dgm:pt>
    <dgm:pt modelId="{174A2B07-A995-491A-A0EC-9CDED44580A0}" type="sibTrans" cxnId="{3A21934E-E074-4DCB-B730-93E35B3CDBD1}">
      <dgm:prSet/>
      <dgm:spPr/>
      <dgm:t>
        <a:bodyPr/>
        <a:lstStyle/>
        <a:p>
          <a:endParaRPr lang="en-GB" sz="2800"/>
        </a:p>
      </dgm:t>
    </dgm:pt>
    <dgm:pt modelId="{7A44ED5F-326B-41A4-A4B8-0DEE3EED32EC}">
      <dgm:prSet phldrT="[Text]" custT="1"/>
      <dgm:spPr>
        <a:solidFill>
          <a:srgbClr val="E05329"/>
        </a:solidFill>
        <a:ln w="57150">
          <a:solidFill>
            <a:srgbClr val="9FD7E4"/>
          </a:solidFill>
        </a:ln>
      </dgm:spPr>
      <dgm:t>
        <a:bodyPr/>
        <a:lstStyle/>
        <a:p>
          <a:pPr algn="l">
            <a:tabLst>
              <a:tab pos="862013" algn="l"/>
              <a:tab pos="3200400" algn="dec"/>
            </a:tabLst>
          </a:pPr>
          <a:endParaRPr lang="en-US" sz="2000" b="1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>
            <a:tabLst>
              <a:tab pos="2462213" algn="l"/>
            </a:tabLst>
          </a:pPr>
          <a:r>
            <a:rPr lang="en-US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Financial Advisor 	Consultant</a:t>
          </a:r>
        </a:p>
        <a:p>
          <a:pPr algn="l">
            <a:tabLst>
              <a:tab pos="2462213" algn="l"/>
              <a:tab pos="3200400" algn="dec"/>
            </a:tabLst>
          </a:pPr>
          <a:r>
            <a:rPr lang="en-US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Risk Analyst 	M&amp;A Specialist</a:t>
          </a:r>
        </a:p>
        <a:p>
          <a:pPr algn="l">
            <a:tabLst>
              <a:tab pos="2462213" algn="l"/>
              <a:tab pos="3200400" algn="dec"/>
            </a:tabLst>
          </a:pPr>
          <a:r>
            <a:rPr lang="en-US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Business Controller  	Finance Director</a:t>
          </a:r>
        </a:p>
        <a:p>
          <a:pPr algn="ctr"/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7589D-875C-4AD8-B55B-2BF0691767DB}" type="parTrans" cxnId="{2EA7A09C-BC3B-41A6-BF0B-BFFEF62ADEB0}">
      <dgm:prSet/>
      <dgm:spPr/>
      <dgm:t>
        <a:bodyPr/>
        <a:lstStyle/>
        <a:p>
          <a:endParaRPr lang="en-GB" sz="2800"/>
        </a:p>
      </dgm:t>
    </dgm:pt>
    <dgm:pt modelId="{37E8A867-707A-4CB6-A90B-B48469D38F00}" type="sibTrans" cxnId="{2EA7A09C-BC3B-41A6-BF0B-BFFEF62ADEB0}">
      <dgm:prSet/>
      <dgm:spPr/>
      <dgm:t>
        <a:bodyPr/>
        <a:lstStyle/>
        <a:p>
          <a:endParaRPr lang="en-GB" sz="2800"/>
        </a:p>
      </dgm:t>
    </dgm:pt>
    <dgm:pt modelId="{91BB627C-E4F1-46C7-8970-F2F498C83C2B}">
      <dgm:prSet phldrT="[Text]" custT="1"/>
      <dgm:spPr>
        <a:solidFill>
          <a:srgbClr val="E05329"/>
        </a:solidFill>
        <a:ln w="57150">
          <a:solidFill>
            <a:srgbClr val="9FD7E4"/>
          </a:solidFill>
        </a:ln>
      </dgm:spPr>
      <dgm:t>
        <a:bodyPr/>
        <a:lstStyle/>
        <a:p>
          <a:endParaRPr lang="en-GB" sz="1050" dirty="0"/>
        </a:p>
      </dgm:t>
    </dgm:pt>
    <dgm:pt modelId="{021BF80A-A0F6-4887-8E73-106034038214}" type="parTrans" cxnId="{AF2BD915-12B2-4DFF-B5D1-F09D5930B1FC}">
      <dgm:prSet/>
      <dgm:spPr/>
      <dgm:t>
        <a:bodyPr/>
        <a:lstStyle/>
        <a:p>
          <a:endParaRPr lang="en-GB" sz="2800"/>
        </a:p>
      </dgm:t>
    </dgm:pt>
    <dgm:pt modelId="{975C8D81-D544-4E7B-BC76-BD277C4EE79B}" type="sibTrans" cxnId="{AF2BD915-12B2-4DFF-B5D1-F09D5930B1FC}">
      <dgm:prSet/>
      <dgm:spPr/>
      <dgm:t>
        <a:bodyPr/>
        <a:lstStyle/>
        <a:p>
          <a:endParaRPr lang="en-GB" sz="2800"/>
        </a:p>
      </dgm:t>
    </dgm:pt>
    <dgm:pt modelId="{049260F3-3E1F-4175-AD65-27A2CFC21E4C}" type="pres">
      <dgm:prSet presAssocID="{A3C19184-578C-4953-A99A-58B6D7D077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543A88-7C74-416C-9226-7F056430CEF2}" type="pres">
      <dgm:prSet presAssocID="{87D1CD94-13DD-40BD-8CC7-796FD0BF5322}" presName="composite" presStyleCnt="0"/>
      <dgm:spPr/>
    </dgm:pt>
    <dgm:pt modelId="{83D48A6E-482C-4001-A0E4-45CEBA904204}" type="pres">
      <dgm:prSet presAssocID="{87D1CD94-13DD-40BD-8CC7-796FD0BF5322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D321D751-0FC9-451D-9BBF-E1F6004F312B}" type="pres">
      <dgm:prSet presAssocID="{87D1CD94-13DD-40BD-8CC7-796FD0BF5322}" presName="txShp" presStyleLbl="node1" presStyleIdx="0" presStyleCnt="3" custLinFactNeighborX="98" custLinFactNeighborY="1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FAE49-FBFD-498F-972E-1ECFF6FDA5FD}" type="pres">
      <dgm:prSet presAssocID="{174A2B07-A995-491A-A0EC-9CDED44580A0}" presName="spacing" presStyleCnt="0"/>
      <dgm:spPr/>
    </dgm:pt>
    <dgm:pt modelId="{EF5E5DD0-18DA-4FA3-8D2C-F9C150D9B2E1}" type="pres">
      <dgm:prSet presAssocID="{7A44ED5F-326B-41A4-A4B8-0DEE3EED32EC}" presName="composite" presStyleCnt="0"/>
      <dgm:spPr/>
    </dgm:pt>
    <dgm:pt modelId="{5A10E615-28C2-4E4A-9359-E0C9C7C256C0}" type="pres">
      <dgm:prSet presAssocID="{7A44ED5F-326B-41A4-A4B8-0DEE3EED32E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5E44D906-7821-434F-AE73-5CB2699D518B}" type="pres">
      <dgm:prSet presAssocID="{7A44ED5F-326B-41A4-A4B8-0DEE3EED32E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A80CD-7004-4300-A096-8AE3D12D8D13}" type="pres">
      <dgm:prSet presAssocID="{37E8A867-707A-4CB6-A90B-B48469D38F00}" presName="spacing" presStyleCnt="0"/>
      <dgm:spPr/>
    </dgm:pt>
    <dgm:pt modelId="{B4C2DCBA-B1D4-4702-AD52-CA7B08E421A1}" type="pres">
      <dgm:prSet presAssocID="{91BB627C-E4F1-46C7-8970-F2F498C83C2B}" presName="composite" presStyleCnt="0"/>
      <dgm:spPr/>
    </dgm:pt>
    <dgm:pt modelId="{284FA401-C900-4E06-BA6C-BA6E9E06FCEC}" type="pres">
      <dgm:prSet presAssocID="{91BB627C-E4F1-46C7-8970-F2F498C83C2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GB"/>
        </a:p>
      </dgm:t>
    </dgm:pt>
    <dgm:pt modelId="{7FAC7C3E-AE6C-4E58-BB57-916276E63F8B}" type="pres">
      <dgm:prSet presAssocID="{91BB627C-E4F1-46C7-8970-F2F498C83C2B}" presName="txShp" presStyleLbl="node1" presStyleIdx="2" presStyleCnt="3" custLinFactNeighborX="1033" custLinFactNeighborY="-1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55584B-F07A-4D7B-A24E-0B1B7923D0BD}" type="presOf" srcId="{91BB627C-E4F1-46C7-8970-F2F498C83C2B}" destId="{7FAC7C3E-AE6C-4E58-BB57-916276E63F8B}" srcOrd="0" destOrd="0" presId="urn:microsoft.com/office/officeart/2005/8/layout/vList3#1"/>
    <dgm:cxn modelId="{2EA7A09C-BC3B-41A6-BF0B-BFFEF62ADEB0}" srcId="{A3C19184-578C-4953-A99A-58B6D7D0773F}" destId="{7A44ED5F-326B-41A4-A4B8-0DEE3EED32EC}" srcOrd="1" destOrd="0" parTransId="{08F7589D-875C-4AD8-B55B-2BF0691767DB}" sibTransId="{37E8A867-707A-4CB6-A90B-B48469D38F00}"/>
    <dgm:cxn modelId="{11E23CB2-9C96-44C1-B557-49D578629DC1}" type="presOf" srcId="{7A44ED5F-326B-41A4-A4B8-0DEE3EED32EC}" destId="{5E44D906-7821-434F-AE73-5CB2699D518B}" srcOrd="0" destOrd="0" presId="urn:microsoft.com/office/officeart/2005/8/layout/vList3#1"/>
    <dgm:cxn modelId="{3A21934E-E074-4DCB-B730-93E35B3CDBD1}" srcId="{A3C19184-578C-4953-A99A-58B6D7D0773F}" destId="{87D1CD94-13DD-40BD-8CC7-796FD0BF5322}" srcOrd="0" destOrd="0" parTransId="{6E4FE84D-A785-493D-AF44-6477DDF8E64E}" sibTransId="{174A2B07-A995-491A-A0EC-9CDED44580A0}"/>
    <dgm:cxn modelId="{744C4D74-82C1-4EE7-BCE3-5F98F6FE087A}" type="presOf" srcId="{87D1CD94-13DD-40BD-8CC7-796FD0BF5322}" destId="{D321D751-0FC9-451D-9BBF-E1F6004F312B}" srcOrd="0" destOrd="0" presId="urn:microsoft.com/office/officeart/2005/8/layout/vList3#1"/>
    <dgm:cxn modelId="{3B13ED7E-00F6-4DF4-B496-D20FBDFC45C8}" type="presOf" srcId="{A3C19184-578C-4953-A99A-58B6D7D0773F}" destId="{049260F3-3E1F-4175-AD65-27A2CFC21E4C}" srcOrd="0" destOrd="0" presId="urn:microsoft.com/office/officeart/2005/8/layout/vList3#1"/>
    <dgm:cxn modelId="{AF2BD915-12B2-4DFF-B5D1-F09D5930B1FC}" srcId="{A3C19184-578C-4953-A99A-58B6D7D0773F}" destId="{91BB627C-E4F1-46C7-8970-F2F498C83C2B}" srcOrd="2" destOrd="0" parTransId="{021BF80A-A0F6-4887-8E73-106034038214}" sibTransId="{975C8D81-D544-4E7B-BC76-BD277C4EE79B}"/>
    <dgm:cxn modelId="{15551D7A-2BE5-47D2-997B-463E5398C82D}" type="presParOf" srcId="{049260F3-3E1F-4175-AD65-27A2CFC21E4C}" destId="{CC543A88-7C74-416C-9226-7F056430CEF2}" srcOrd="0" destOrd="0" presId="urn:microsoft.com/office/officeart/2005/8/layout/vList3#1"/>
    <dgm:cxn modelId="{FEF07758-90D9-4525-92F1-CFFC3F67CC6E}" type="presParOf" srcId="{CC543A88-7C74-416C-9226-7F056430CEF2}" destId="{83D48A6E-482C-4001-A0E4-45CEBA904204}" srcOrd="0" destOrd="0" presId="urn:microsoft.com/office/officeart/2005/8/layout/vList3#1"/>
    <dgm:cxn modelId="{604C0791-E6BD-4631-B72E-E4822201BDDD}" type="presParOf" srcId="{CC543A88-7C74-416C-9226-7F056430CEF2}" destId="{D321D751-0FC9-451D-9BBF-E1F6004F312B}" srcOrd="1" destOrd="0" presId="urn:microsoft.com/office/officeart/2005/8/layout/vList3#1"/>
    <dgm:cxn modelId="{8595BBAF-B1CA-498F-8EFE-44B9BFBE08B1}" type="presParOf" srcId="{049260F3-3E1F-4175-AD65-27A2CFC21E4C}" destId="{2DDFAE49-FBFD-498F-972E-1ECFF6FDA5FD}" srcOrd="1" destOrd="0" presId="urn:microsoft.com/office/officeart/2005/8/layout/vList3#1"/>
    <dgm:cxn modelId="{DA8A8C8C-816C-4A23-86A4-929CE7C64DB2}" type="presParOf" srcId="{049260F3-3E1F-4175-AD65-27A2CFC21E4C}" destId="{EF5E5DD0-18DA-4FA3-8D2C-F9C150D9B2E1}" srcOrd="2" destOrd="0" presId="urn:microsoft.com/office/officeart/2005/8/layout/vList3#1"/>
    <dgm:cxn modelId="{94ED53AA-B8BF-4231-9D3E-4D6934BDA54B}" type="presParOf" srcId="{EF5E5DD0-18DA-4FA3-8D2C-F9C150D9B2E1}" destId="{5A10E615-28C2-4E4A-9359-E0C9C7C256C0}" srcOrd="0" destOrd="0" presId="urn:microsoft.com/office/officeart/2005/8/layout/vList3#1"/>
    <dgm:cxn modelId="{65F2E8FE-34AC-43AD-8BC1-B74D0243965A}" type="presParOf" srcId="{EF5E5DD0-18DA-4FA3-8D2C-F9C150D9B2E1}" destId="{5E44D906-7821-434F-AE73-5CB2699D518B}" srcOrd="1" destOrd="0" presId="urn:microsoft.com/office/officeart/2005/8/layout/vList3#1"/>
    <dgm:cxn modelId="{C3DC407F-0B16-4AB1-ADA8-43E6B840890C}" type="presParOf" srcId="{049260F3-3E1F-4175-AD65-27A2CFC21E4C}" destId="{68FA80CD-7004-4300-A096-8AE3D12D8D13}" srcOrd="3" destOrd="0" presId="urn:microsoft.com/office/officeart/2005/8/layout/vList3#1"/>
    <dgm:cxn modelId="{2F50C779-9EA9-48FB-A46F-87C1E9235BC2}" type="presParOf" srcId="{049260F3-3E1F-4175-AD65-27A2CFC21E4C}" destId="{B4C2DCBA-B1D4-4702-AD52-CA7B08E421A1}" srcOrd="4" destOrd="0" presId="urn:microsoft.com/office/officeart/2005/8/layout/vList3#1"/>
    <dgm:cxn modelId="{1126B748-51BF-44D9-9C5A-033DE601DD41}" type="presParOf" srcId="{B4C2DCBA-B1D4-4702-AD52-CA7B08E421A1}" destId="{284FA401-C900-4E06-BA6C-BA6E9E06FCEC}" srcOrd="0" destOrd="0" presId="urn:microsoft.com/office/officeart/2005/8/layout/vList3#1"/>
    <dgm:cxn modelId="{3961989D-EDDD-4B2A-BAA9-25E42C864050}" type="presParOf" srcId="{B4C2DCBA-B1D4-4702-AD52-CA7B08E421A1}" destId="{7FAC7C3E-AE6C-4E58-BB57-916276E63F8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F4018-20CC-47CB-A6FC-5518978A3002}">
      <dsp:nvSpPr>
        <dsp:cNvPr id="0" name=""/>
        <dsp:cNvSpPr/>
      </dsp:nvSpPr>
      <dsp:spPr>
        <a:xfrm rot="16200000">
          <a:off x="658525" y="-658525"/>
          <a:ext cx="2480275" cy="3797326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small and medium sized companies: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From start-up to exit</a:t>
          </a:r>
        </a:p>
      </dsp:txBody>
      <dsp:txXfrm rot="5400000">
        <a:off x="0" y="0"/>
        <a:ext cx="3797326" cy="1860206"/>
      </dsp:txXfrm>
    </dsp:sp>
    <dsp:sp modelId="{A8A24D69-AA34-4A57-B475-4303F9DC7E68}">
      <dsp:nvSpPr>
        <dsp:cNvPr id="0" name=""/>
        <dsp:cNvSpPr/>
      </dsp:nvSpPr>
      <dsp:spPr>
        <a:xfrm>
          <a:off x="3797326" y="0"/>
          <a:ext cx="3797326" cy="2480275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multinational corporations: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Investment, financing and risk management policies</a:t>
          </a:r>
        </a:p>
      </dsp:txBody>
      <dsp:txXfrm>
        <a:off x="3797326" y="0"/>
        <a:ext cx="3797326" cy="1860206"/>
      </dsp:txXfrm>
    </dsp:sp>
    <dsp:sp modelId="{9A457077-7376-42E1-B1C4-55FCE1DCF6F9}">
      <dsp:nvSpPr>
        <dsp:cNvPr id="0" name=""/>
        <dsp:cNvSpPr/>
      </dsp:nvSpPr>
      <dsp:spPr>
        <a:xfrm rot="10800000">
          <a:off x="0" y="2480275"/>
          <a:ext cx="3797326" cy="2480275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Creating corporate value: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Improving governance and managing stakeholder relations</a:t>
          </a:r>
          <a:endParaRPr lang="en-US" sz="2200" kern="12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3100343"/>
        <a:ext cx="3797326" cy="1860206"/>
      </dsp:txXfrm>
    </dsp:sp>
    <dsp:sp modelId="{F3EACC80-E4B0-483D-A73B-E88CBFAF9DEA}">
      <dsp:nvSpPr>
        <dsp:cNvPr id="0" name=""/>
        <dsp:cNvSpPr/>
      </dsp:nvSpPr>
      <dsp:spPr>
        <a:xfrm rot="5400000">
          <a:off x="4455852" y="1821749"/>
          <a:ext cx="2480275" cy="3797326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Understanding management </a:t>
          </a:r>
          <a:r>
            <a:rPr lang="en-GB" sz="2200" kern="1200" noProof="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behaviour</a:t>
          </a: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The psychological underpinnings of financial decision making</a:t>
          </a:r>
        </a:p>
      </dsp:txBody>
      <dsp:txXfrm rot="-5400000">
        <a:off x="3797326" y="3100343"/>
        <a:ext cx="3797326" cy="1860206"/>
      </dsp:txXfrm>
    </dsp:sp>
    <dsp:sp modelId="{F58E421E-15EA-49BC-841E-68B43C061C2C}">
      <dsp:nvSpPr>
        <dsp:cNvPr id="0" name=""/>
        <dsp:cNvSpPr/>
      </dsp:nvSpPr>
      <dsp:spPr>
        <a:xfrm>
          <a:off x="2330176" y="1858873"/>
          <a:ext cx="2934300" cy="1373811"/>
        </a:xfrm>
        <a:prstGeom prst="roundRect">
          <a:avLst/>
        </a:prstGeom>
        <a:solidFill>
          <a:srgbClr val="FF9966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Corporate Finance</a:t>
          </a:r>
          <a:endParaRPr lang="en-US" sz="2800" b="1" kern="12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7240" y="1925937"/>
        <a:ext cx="2800172" cy="1239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F4018-20CC-47CB-A6FC-5518978A3002}">
      <dsp:nvSpPr>
        <dsp:cNvPr id="0" name=""/>
        <dsp:cNvSpPr/>
      </dsp:nvSpPr>
      <dsp:spPr>
        <a:xfrm rot="16200000">
          <a:off x="634129" y="-634129"/>
          <a:ext cx="2529068" cy="3797326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Entrepreneurial Finance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Drs</a:t>
          </a: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Theunissen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small and medium sized companies: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From start-up to exit</a:t>
          </a:r>
        </a:p>
      </dsp:txBody>
      <dsp:txXfrm rot="5400000">
        <a:off x="0" y="0"/>
        <a:ext cx="3797326" cy="1896801"/>
      </dsp:txXfrm>
    </dsp:sp>
    <dsp:sp modelId="{A8A24D69-AA34-4A57-B475-4303F9DC7E68}">
      <dsp:nvSpPr>
        <dsp:cNvPr id="0" name=""/>
        <dsp:cNvSpPr/>
      </dsp:nvSpPr>
      <dsp:spPr>
        <a:xfrm>
          <a:off x="3797326" y="0"/>
          <a:ext cx="3797326" cy="2529068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Corporate Finance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Dr</a:t>
          </a: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Rodrigues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 decision making for multinational corporations: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Investment, financing and risk management policies</a:t>
          </a:r>
        </a:p>
      </dsp:txBody>
      <dsp:txXfrm>
        <a:off x="3797326" y="0"/>
        <a:ext cx="3797326" cy="1896801"/>
      </dsp:txXfrm>
    </dsp:sp>
    <dsp:sp modelId="{9A457077-7376-42E1-B1C4-55FCE1DCF6F9}">
      <dsp:nvSpPr>
        <dsp:cNvPr id="0" name=""/>
        <dsp:cNvSpPr/>
      </dsp:nvSpPr>
      <dsp:spPr>
        <a:xfrm rot="10800000">
          <a:off x="0" y="2529068"/>
          <a:ext cx="3797326" cy="2529068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Corporate Governance &amp; Financial Stakeholders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Prof Kleimeier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Creating corporate value: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Improving governance and managing stakeholder relations</a:t>
          </a:r>
          <a:endParaRPr lang="en-US" sz="1600" kern="12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3161335"/>
        <a:ext cx="3797326" cy="1896801"/>
      </dsp:txXfrm>
    </dsp:sp>
    <dsp:sp modelId="{F3EACC80-E4B0-483D-A73B-E88CBFAF9DEA}">
      <dsp:nvSpPr>
        <dsp:cNvPr id="0" name=""/>
        <dsp:cNvSpPr/>
      </dsp:nvSpPr>
      <dsp:spPr>
        <a:xfrm rot="5400000">
          <a:off x="4431455" y="1894939"/>
          <a:ext cx="2529068" cy="3797326"/>
        </a:xfrm>
        <a:prstGeom prst="round1Rect">
          <a:avLst/>
        </a:prstGeom>
        <a:solidFill>
          <a:schemeClr val="tx1">
            <a:lumMod val="10000"/>
            <a:lumOff val="9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Behavioural</a:t>
          </a: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Finance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Dr</a:t>
          </a:r>
          <a:r>
            <a:rPr lang="en-US" sz="1600" kern="1200" dirty="0" smtClean="0">
              <a:solidFill>
                <a:srgbClr val="EF5011"/>
              </a:solidFill>
              <a:latin typeface="Calibri" panose="020F0502020204030204" pitchFamily="34" charset="0"/>
              <a:cs typeface="Calibri" panose="020F0502020204030204" pitchFamily="34" charset="0"/>
            </a:rPr>
            <a:t> Post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Understanding management </a:t>
          </a:r>
          <a:r>
            <a:rPr lang="en-GB" sz="1600" kern="1200" noProof="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behaviour</a:t>
          </a: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The psychological underpinnings of financial decision making</a:t>
          </a:r>
        </a:p>
      </dsp:txBody>
      <dsp:txXfrm rot="-5400000">
        <a:off x="3797327" y="3161335"/>
        <a:ext cx="3797326" cy="1896801"/>
      </dsp:txXfrm>
    </dsp:sp>
    <dsp:sp modelId="{F58E421E-15EA-49BC-841E-68B43C061C2C}">
      <dsp:nvSpPr>
        <dsp:cNvPr id="0" name=""/>
        <dsp:cNvSpPr/>
      </dsp:nvSpPr>
      <dsp:spPr>
        <a:xfrm>
          <a:off x="2330176" y="1895442"/>
          <a:ext cx="2934300" cy="1400838"/>
        </a:xfrm>
        <a:prstGeom prst="roundRect">
          <a:avLst/>
        </a:prstGeom>
        <a:solidFill>
          <a:srgbClr val="FF9966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Corporate Finance</a:t>
          </a:r>
          <a:endParaRPr lang="en-US" sz="2800" b="1" kern="12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8559" y="1963825"/>
        <a:ext cx="2797534" cy="1264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9F885-B9AB-453E-BFBD-DC023C2A7E8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rgbClr val="9FD7E4"/>
        </a:solidFill>
        <a:ln w="1270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 rot="-5400000">
        <a:off x="1" y="520688"/>
        <a:ext cx="1039018" cy="445294"/>
      </dsp:txXfrm>
    </dsp:sp>
    <dsp:sp modelId="{570DFF15-D7CE-452F-9D54-F6284A16EC1E}">
      <dsp:nvSpPr>
        <dsp:cNvPr id="0" name=""/>
        <dsp:cNvSpPr/>
      </dsp:nvSpPr>
      <dsp:spPr>
        <a:xfrm rot="5400000">
          <a:off x="3531309" y="-2491111"/>
          <a:ext cx="964803" cy="5949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rPr>
            <a:t>Learn how to do research</a:t>
          </a:r>
          <a:endParaRPr lang="en-US" sz="2700" kern="1200" dirty="0">
            <a:solidFill>
              <a:srgbClr val="E05329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Data Analytics</a:t>
          </a:r>
          <a:endParaRPr lang="en-US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39018" y="48278"/>
        <a:ext cx="5902287" cy="870607"/>
      </dsp:txXfrm>
    </dsp:sp>
    <dsp:sp modelId="{C01BF9BB-1B52-47A0-BC99-45577ADF181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rgbClr val="9FD7E4"/>
        </a:solidFill>
        <a:ln w="1270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 rot="-5400000">
        <a:off x="1" y="1809352"/>
        <a:ext cx="1039018" cy="445294"/>
      </dsp:txXfrm>
    </dsp:sp>
    <dsp:sp modelId="{64A0E0C2-BC35-4CC1-A8F0-E710F0EEA468}">
      <dsp:nvSpPr>
        <dsp:cNvPr id="0" name=""/>
        <dsp:cNvSpPr/>
      </dsp:nvSpPr>
      <dsp:spPr>
        <a:xfrm rot="5400000">
          <a:off x="3531309" y="-1202447"/>
          <a:ext cx="964803" cy="5949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your own research idea</a:t>
          </a:r>
          <a:endParaRPr lang="en-US" sz="2700" kern="1200" dirty="0">
            <a:solidFill>
              <a:srgbClr val="E05329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Thesis Research Skills</a:t>
          </a:r>
          <a:endParaRPr lang="en-US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39018" y="1336942"/>
        <a:ext cx="5902287" cy="870607"/>
      </dsp:txXfrm>
    </dsp:sp>
    <dsp:sp modelId="{26CA2C3A-2C52-4783-A516-99FE942EC0CA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rgbClr val="9FD7E4"/>
        </a:solidFill>
        <a:ln w="1270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endParaRPr lang="en-US" sz="2900" kern="1200" dirty="0"/>
        </a:p>
      </dsp:txBody>
      <dsp:txXfrm rot="-5400000">
        <a:off x="1" y="3098016"/>
        <a:ext cx="1039018" cy="445294"/>
      </dsp:txXfrm>
    </dsp:sp>
    <dsp:sp modelId="{3401C25A-D191-4CDA-84A8-81AE88D43C21}">
      <dsp:nvSpPr>
        <dsp:cNvPr id="0" name=""/>
        <dsp:cNvSpPr/>
      </dsp:nvSpPr>
      <dsp:spPr>
        <a:xfrm rot="5400000">
          <a:off x="3531309" y="86216"/>
          <a:ext cx="964803" cy="5949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rgbClr val="EA6631"/>
              </a:solidFill>
              <a:latin typeface="Calibri" panose="020F0502020204030204" pitchFamily="34" charset="0"/>
              <a:cs typeface="Calibri" panose="020F0502020204030204" pitchFamily="34" charset="0"/>
            </a:rPr>
            <a:t>Execute your research</a:t>
          </a:r>
          <a:endParaRPr lang="en-US" sz="2700" kern="1200" dirty="0">
            <a:solidFill>
              <a:srgbClr val="EA663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Guided by finance supervisor</a:t>
          </a:r>
          <a:endParaRPr lang="en-US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39018" y="2625605"/>
        <a:ext cx="5902287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1D751-0FC9-451D-9BBF-E1F6004F312B}">
      <dsp:nvSpPr>
        <dsp:cNvPr id="0" name=""/>
        <dsp:cNvSpPr/>
      </dsp:nvSpPr>
      <dsp:spPr>
        <a:xfrm rot="10800000">
          <a:off x="1705887" y="16157"/>
          <a:ext cx="5472684" cy="1288265"/>
        </a:xfrm>
        <a:prstGeom prst="homePlate">
          <a:avLst/>
        </a:prstGeom>
        <a:solidFill>
          <a:srgbClr val="E05329"/>
        </a:solidFill>
        <a:ln w="5715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08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n-US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838 graduates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Employed in more than 30 countries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027953" y="16157"/>
        <a:ext cx="5150618" cy="1288265"/>
      </dsp:txXfrm>
    </dsp:sp>
    <dsp:sp modelId="{83D48A6E-482C-4001-A0E4-45CEBA904204}">
      <dsp:nvSpPr>
        <dsp:cNvPr id="0" name=""/>
        <dsp:cNvSpPr/>
      </dsp:nvSpPr>
      <dsp:spPr>
        <a:xfrm>
          <a:off x="1056391" y="1587"/>
          <a:ext cx="1288265" cy="12882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D906-7821-434F-AE73-5CB2699D518B}">
      <dsp:nvSpPr>
        <dsp:cNvPr id="0" name=""/>
        <dsp:cNvSpPr/>
      </dsp:nvSpPr>
      <dsp:spPr>
        <a:xfrm rot="10800000">
          <a:off x="1700524" y="1674410"/>
          <a:ext cx="5472684" cy="1288265"/>
        </a:xfrm>
        <a:prstGeom prst="homePlate">
          <a:avLst/>
        </a:prstGeom>
        <a:solidFill>
          <a:srgbClr val="E05329"/>
        </a:solidFill>
        <a:ln w="5715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08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862013" algn="l"/>
              <a:tab pos="3200400" algn="dec"/>
            </a:tabLst>
          </a:pPr>
          <a:endParaRPr lang="en-US" sz="2000" b="1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462213" algn="l"/>
            </a:tabLst>
          </a:pPr>
          <a:r>
            <a:rPr lang="en-US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Financial Advisor 	Consultant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462213" algn="l"/>
              <a:tab pos="3200400" algn="dec"/>
            </a:tabLst>
          </a:pPr>
          <a:r>
            <a:rPr lang="en-US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Risk Analyst 	M&amp;A Specialist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462213" algn="l"/>
              <a:tab pos="3200400" algn="dec"/>
            </a:tabLst>
          </a:pPr>
          <a:r>
            <a:rPr lang="en-US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Business Controller  	Finance Director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022590" y="1674410"/>
        <a:ext cx="5150618" cy="1288265"/>
      </dsp:txXfrm>
    </dsp:sp>
    <dsp:sp modelId="{5A10E615-28C2-4E4A-9359-E0C9C7C256C0}">
      <dsp:nvSpPr>
        <dsp:cNvPr id="0" name=""/>
        <dsp:cNvSpPr/>
      </dsp:nvSpPr>
      <dsp:spPr>
        <a:xfrm>
          <a:off x="1056391" y="1674410"/>
          <a:ext cx="1288265" cy="12882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C7C3E-AE6C-4E58-BB57-916276E63F8B}">
      <dsp:nvSpPr>
        <dsp:cNvPr id="0" name=""/>
        <dsp:cNvSpPr/>
      </dsp:nvSpPr>
      <dsp:spPr>
        <a:xfrm rot="10800000">
          <a:off x="1757057" y="3327651"/>
          <a:ext cx="5472684" cy="1288265"/>
        </a:xfrm>
        <a:prstGeom prst="homePlate">
          <a:avLst/>
        </a:prstGeom>
        <a:solidFill>
          <a:srgbClr val="E05329"/>
        </a:solidFill>
        <a:ln w="5715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089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 dirty="0"/>
        </a:p>
      </dsp:txBody>
      <dsp:txXfrm rot="10800000">
        <a:off x="2079123" y="3327651"/>
        <a:ext cx="5150618" cy="1288265"/>
      </dsp:txXfrm>
    </dsp:sp>
    <dsp:sp modelId="{284FA401-C900-4E06-BA6C-BA6E9E06FCEC}">
      <dsp:nvSpPr>
        <dsp:cNvPr id="0" name=""/>
        <dsp:cNvSpPr/>
      </dsp:nvSpPr>
      <dsp:spPr>
        <a:xfrm>
          <a:off x="1056391" y="3347233"/>
          <a:ext cx="1288265" cy="12882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B95DD-8D23-4837-9FFB-866B6D98CA3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34BD-5420-4FFD-9E82-94B5DA55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SCF program all about?</a:t>
            </a:r>
          </a:p>
          <a:p>
            <a:r>
              <a:rPr lang="en-US" dirty="0" smtClean="0"/>
              <a:t>4 building blocks</a:t>
            </a:r>
          </a:p>
          <a:p>
            <a:r>
              <a:rPr lang="en-US" dirty="0" smtClean="0"/>
              <a:t>Top two = what are key financial decisions for small and large</a:t>
            </a:r>
            <a:r>
              <a:rPr lang="en-US" baseline="0" dirty="0" smtClean="0"/>
              <a:t> firms? What tools do we have to make these decisions?</a:t>
            </a:r>
          </a:p>
          <a:p>
            <a:r>
              <a:rPr lang="en-US" baseline="0" dirty="0" smtClean="0"/>
              <a:t>Bottom two = how are decisions made? 1- How are managers affected in their decision making by their stakeholders = investors in debt/</a:t>
            </a:r>
            <a:r>
              <a:rPr lang="en-US" baseline="0" dirty="0" err="1" smtClean="0"/>
              <a:t>eqity</a:t>
            </a:r>
            <a:r>
              <a:rPr lang="en-US" baseline="0" dirty="0" smtClean="0"/>
              <a:t> but also employees, regulators,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? 2- How are managers affected in their decision making by their own psychological make-up?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0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dirty="0" smtClean="0"/>
              <a:t>Having</a:t>
            </a:r>
            <a:r>
              <a:rPr lang="en-GB" baseline="0" dirty="0" smtClean="0"/>
              <a:t> stress both the academic as well as the practical side of the IB finance program at UM, let me summarize what makes finance at UM special: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Managerial/strategic: not purely theoretical/academic level but with an eye towards practice</a:t>
            </a:r>
          </a:p>
          <a:p>
            <a:pPr eaLnBrk="1" hangingPunct="1"/>
            <a:r>
              <a:rPr lang="en-GB" dirty="0" smtClean="0"/>
              <a:t>Also highlight that</a:t>
            </a:r>
            <a:r>
              <a:rPr lang="en-GB" baseline="0" dirty="0" smtClean="0"/>
              <a:t> link to practice means they have valuable networks (student like to here that some practitioners got student into a good job after they wrote a very good thesis). You can also mentioned initiatives like GRESB, ECCE, etc.</a:t>
            </a:r>
          </a:p>
          <a:p>
            <a:pPr eaLnBrk="1" hangingPunct="1"/>
            <a:r>
              <a:rPr lang="en-GB" dirty="0" smtClean="0"/>
              <a:t> </a:t>
            </a:r>
          </a:p>
          <a:p>
            <a:pPr eaLnBrk="1" hangingPunct="1"/>
            <a:r>
              <a:rPr lang="en-GB" dirty="0" smtClean="0"/>
              <a:t>However a note of caution:</a:t>
            </a:r>
            <a:r>
              <a:rPr lang="en-GB" baseline="0" dirty="0" smtClean="0"/>
              <a:t> ask yourself honestly whether </a:t>
            </a:r>
            <a:r>
              <a:rPr lang="en-GB" baseline="0" dirty="0" err="1" smtClean="0"/>
              <a:t>pbl</a:t>
            </a:r>
            <a:r>
              <a:rPr lang="en-GB" baseline="0" dirty="0" smtClean="0"/>
              <a:t> is right for you</a:t>
            </a:r>
          </a:p>
          <a:p>
            <a:pPr eaLnBrk="1" hangingPunct="1"/>
            <a:r>
              <a:rPr lang="en-GB" baseline="0" dirty="0" smtClean="0"/>
              <a:t>You have to work in a small group of 2 to 4 students on different assignments that you then present in the larger tutorial group</a:t>
            </a:r>
          </a:p>
          <a:p>
            <a:pPr eaLnBrk="1" hangingPunct="1"/>
            <a:r>
              <a:rPr lang="en-GB" baseline="0" dirty="0" smtClean="0"/>
              <a:t>Now in some courses you will be in a working group and tutorial group that you like, where students have the same work attitude as you.</a:t>
            </a:r>
          </a:p>
          <a:p>
            <a:pPr eaLnBrk="1" hangingPunct="1"/>
            <a:r>
              <a:rPr lang="en-GB" baseline="0" dirty="0" smtClean="0"/>
              <a:t>In some courses, there might be initial problems in your group that you need to solve during the course. A group members does not work as much as you like, or works too hard and can never finish a project until its more than perfect. You need to deal with this and find a solution. – If you do, you will have learned valuable lessons for team work for you later career – where, trust me, you will face the same problems of motivating your colleagues, finishing work by a deadline, etc.</a:t>
            </a:r>
          </a:p>
          <a:p>
            <a:pPr eaLnBrk="1" hangingPunct="1"/>
            <a:endParaRPr lang="en-GB" baseline="0" dirty="0" smtClean="0"/>
          </a:p>
          <a:p>
            <a:pPr eaLnBrk="1" hangingPunct="1"/>
            <a:r>
              <a:rPr lang="en-GB" baseline="0" dirty="0" smtClean="0"/>
              <a:t>However if you rather work by yourself and study from a textbook and go to lectures, than </a:t>
            </a:r>
            <a:r>
              <a:rPr lang="en-GB" baseline="0" dirty="0" err="1" smtClean="0"/>
              <a:t>pbl</a:t>
            </a:r>
            <a:r>
              <a:rPr lang="en-GB" baseline="0" dirty="0" smtClean="0"/>
              <a:t> at um might not be right for you.</a:t>
            </a:r>
          </a:p>
          <a:p>
            <a:pPr eaLnBrk="1" hangingPunct="1"/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8D287-9AAD-459A-9FED-283C832BF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3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Let me </a:t>
            </a:r>
            <a:r>
              <a:rPr lang="nl-NL" dirty="0" err="1" smtClean="0"/>
              <a:t>summarize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8D287-9AAD-459A-9FED-283C832BF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82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HERE ON: ADDITIONAL SLIDES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Finally</a:t>
            </a:r>
            <a:r>
              <a:rPr lang="nl-NL" dirty="0" smtClean="0"/>
              <a:t>,</a:t>
            </a:r>
            <a:r>
              <a:rPr lang="nl-NL" baseline="0" dirty="0" smtClean="0"/>
              <a:t> ib </a:t>
            </a:r>
            <a:r>
              <a:rPr lang="nl-NL" baseline="0" dirty="0" err="1" smtClean="0"/>
              <a:t>finance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finance</a:t>
            </a:r>
            <a:r>
              <a:rPr lang="nl-NL" baseline="0" dirty="0" smtClean="0"/>
              <a:t> master program at </a:t>
            </a:r>
            <a:r>
              <a:rPr lang="nl-NL" baseline="0" dirty="0" err="1" smtClean="0"/>
              <a:t>um</a:t>
            </a:r>
            <a:endParaRPr lang="nl-NL" baseline="0" dirty="0" smtClean="0"/>
          </a:p>
          <a:p>
            <a:r>
              <a:rPr lang="nl-NL" baseline="0" dirty="0" smtClean="0"/>
              <a:t>We have 3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master</a:t>
            </a:r>
            <a:r>
              <a:rPr lang="nl-NL" baseline="0" dirty="0" smtClean="0"/>
              <a:t> programs – name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now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are these programs different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and ie different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ib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finance</a:t>
            </a:r>
            <a:r>
              <a:rPr lang="nl-NL" baseline="0" dirty="0" smtClean="0"/>
              <a:t>?</a:t>
            </a:r>
          </a:p>
          <a:p>
            <a:r>
              <a:rPr lang="nl-NL" baseline="0" dirty="0" err="1" smtClean="0"/>
              <a:t>Ib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finance</a:t>
            </a:r>
            <a:r>
              <a:rPr lang="nl-NL" baseline="0" dirty="0" smtClean="0"/>
              <a:t> is at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core a </a:t>
            </a:r>
            <a:r>
              <a:rPr lang="nl-NL" baseline="0" dirty="0" err="1" smtClean="0"/>
              <a:t>corporate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finance</a:t>
            </a:r>
            <a:r>
              <a:rPr lang="nl-NL" baseline="0" dirty="0" smtClean="0"/>
              <a:t> program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attention</a:t>
            </a:r>
            <a:r>
              <a:rPr lang="nl-NL" baseline="0" dirty="0" smtClean="0"/>
              <a:t> to the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finance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markets</a:t>
            </a:r>
            <a:r>
              <a:rPr lang="nl-NL" baseline="0" dirty="0" smtClean="0"/>
              <a:t> and fin </a:t>
            </a:r>
            <a:r>
              <a:rPr lang="nl-NL" baseline="0" dirty="0" err="1" smtClean="0"/>
              <a:t>institutions</a:t>
            </a:r>
            <a:endParaRPr lang="nl-NL" baseline="0" dirty="0" smtClean="0"/>
          </a:p>
          <a:p>
            <a:r>
              <a:rPr lang="nl-NL" baseline="0" dirty="0" smtClean="0"/>
              <a:t>In contrast, …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8D287-9AAD-459A-9FED-283C832BF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28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shown in prior graph can be found back in core courses of program</a:t>
            </a:r>
          </a:p>
          <a:p>
            <a:r>
              <a:rPr lang="en-US" dirty="0" smtClean="0"/>
              <a:t>Here is you start in September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0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shown in prior graph can be found back in core courses of program</a:t>
            </a:r>
          </a:p>
          <a:p>
            <a:r>
              <a:rPr lang="en-US" dirty="0" smtClean="0"/>
              <a:t>Here is you start in September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995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r>
              <a:rPr lang="en-US" baseline="0" dirty="0" smtClean="0"/>
              <a:t> screenshot to illustrate different thesis topics – that we help students to find topics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779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8D287-9AAD-459A-9FED-283C832BF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7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look into these</a:t>
            </a:r>
            <a:r>
              <a:rPr lang="en-US" baseline="0" dirty="0" smtClean="0"/>
              <a:t> for core topics in form of core course work of the program</a:t>
            </a:r>
          </a:p>
          <a:p>
            <a:r>
              <a:rPr lang="en-US" baseline="0" dirty="0" smtClean="0"/>
              <a:t>Here is opportunity to talk more about topics / courses in detail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6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to the course coursework,</a:t>
            </a:r>
            <a:r>
              <a:rPr lang="en-US" baseline="0" dirty="0" smtClean="0"/>
              <a:t> a main part of program is thesis = your own research into a </a:t>
            </a:r>
            <a:r>
              <a:rPr lang="en-US" baseline="0" dirty="0" err="1" smtClean="0"/>
              <a:t>corp</a:t>
            </a:r>
            <a:r>
              <a:rPr lang="en-US" baseline="0" dirty="0" smtClean="0"/>
              <a:t> fin topic that interests you </a:t>
            </a:r>
          </a:p>
          <a:p>
            <a:r>
              <a:rPr lang="en-US" baseline="0" dirty="0" smtClean="0"/>
              <a:t>You will spend time throughout the year on this</a:t>
            </a:r>
          </a:p>
          <a:p>
            <a:r>
              <a:rPr lang="en-US" baseline="0" dirty="0" smtClean="0"/>
              <a:t>Start with learning how to do research (what is a research question? How do you test it? Where do you find information? How do you write a thesis?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Then you develop your own research idea </a:t>
            </a:r>
          </a:p>
          <a:p>
            <a:r>
              <a:rPr lang="en-US" baseline="0" dirty="0" smtClean="0"/>
              <a:t>And finally you execute your idea under the supervision of an academic supervisor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Feel free to include as much detail as you like 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Topics are proposed by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members – various areas of interest (list them to show what’s possible)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68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has become clear from thesis, that you have freedom to shape your SCF program</a:t>
            </a:r>
          </a:p>
          <a:p>
            <a:r>
              <a:rPr lang="en-US" baseline="0" dirty="0" smtClean="0"/>
              <a:t>Yes, the core elements (in blue) are fixed and given by us</a:t>
            </a:r>
          </a:p>
          <a:p>
            <a:r>
              <a:rPr lang="en-US" baseline="0" dirty="0" smtClean="0"/>
              <a:t>But in your thesis AND in elective (in red) you can put your own stamp on SCF program and shape it so that it fits your career objective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some examples for career at corporation, consultancy or fin institution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1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has become clear from thesis, that you have freedom to shape your SCF program</a:t>
            </a:r>
          </a:p>
          <a:p>
            <a:r>
              <a:rPr lang="en-US" baseline="0" dirty="0" smtClean="0"/>
              <a:t>Yes, the core elements (in blue) are fixed and given by us</a:t>
            </a:r>
          </a:p>
          <a:p>
            <a:r>
              <a:rPr lang="en-US" baseline="0" dirty="0" smtClean="0"/>
              <a:t>But in your thesis AND in elective (in red) you can put your own stamp on SCF program and shape it so that it fits your career objective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some examples for career at corporation, consultancy or fin institution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16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has become clear from thesis, that you have freedom to shape your SCF program</a:t>
            </a:r>
          </a:p>
          <a:p>
            <a:r>
              <a:rPr lang="en-US" baseline="0" dirty="0" smtClean="0"/>
              <a:t>Yes, the core elements (in blue) are fixed and given by us</a:t>
            </a:r>
          </a:p>
          <a:p>
            <a:r>
              <a:rPr lang="en-US" baseline="0" dirty="0" smtClean="0"/>
              <a:t>But in your thesis AND in elective (in red) you can put your own stamp on SCF program and shape it so that it fits your career objective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some examples for career at corporation, consultancy or fin institution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96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has become clear from thesis, that you have freedom to shape your SCF program</a:t>
            </a:r>
          </a:p>
          <a:p>
            <a:r>
              <a:rPr lang="en-US" baseline="0" dirty="0" smtClean="0"/>
              <a:t>Yes, the core elements (in blue) are fixed and given by us</a:t>
            </a:r>
          </a:p>
          <a:p>
            <a:r>
              <a:rPr lang="en-US" baseline="0" dirty="0" smtClean="0"/>
              <a:t>But in your thesis AND in elective (in red) you can put your own stamp on SCF program and shape it so that it fits your career objective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some examples for career at corporation, consultancy or fin institution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60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DD gives you opportunity to really go in depth with corporate finance and at the same time branch into other areas such as strategy, taxation, law, and more </a:t>
            </a:r>
          </a:p>
          <a:p>
            <a:endParaRPr lang="en-US" baseline="0" dirty="0" smtClean="0"/>
          </a:p>
          <a:p>
            <a:r>
              <a:rPr lang="en-US" dirty="0" smtClean="0"/>
              <a:t>Note to Jeroen: </a:t>
            </a:r>
          </a:p>
          <a:p>
            <a:r>
              <a:rPr lang="en-US" dirty="0" smtClean="0"/>
              <a:t>We are not allowed to name</a:t>
            </a:r>
            <a:r>
              <a:rPr lang="en-US" baseline="0" dirty="0" smtClean="0"/>
              <a:t> who partner university is </a:t>
            </a:r>
          </a:p>
          <a:p>
            <a:r>
              <a:rPr lang="en-US" baseline="0" dirty="0" smtClean="0"/>
              <a:t>Thesis is written in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year in Italy under joint supervision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57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baseline="0" dirty="0" smtClean="0"/>
              <a:t>Jeroen –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next 3 slides are </a:t>
            </a:r>
            <a:r>
              <a:rPr lang="nl-BE" baseline="0" dirty="0" err="1" smtClean="0"/>
              <a:t>somwhat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repetitive</a:t>
            </a:r>
            <a:r>
              <a:rPr lang="nl-BE" baseline="0" dirty="0" smtClean="0"/>
              <a:t> – </a:t>
            </a:r>
            <a:r>
              <a:rPr lang="nl-BE" baseline="0" dirty="0" err="1" smtClean="0"/>
              <a:t>decide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yourself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want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keep</a:t>
            </a:r>
          </a:p>
          <a:p>
            <a:endParaRPr lang="nl-BE" baseline="0" dirty="0" smtClean="0"/>
          </a:p>
          <a:p>
            <a:r>
              <a:rPr lang="nl-BE" baseline="0" dirty="0" smtClean="0"/>
              <a:t>Back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big question: </a:t>
            </a:r>
            <a:r>
              <a:rPr lang="en-US" baseline="0" dirty="0" smtClean="0"/>
              <a:t>Why should you study Strategic Corporate Finance </a:t>
            </a:r>
            <a:r>
              <a:rPr lang="en-US" b="1" u="sng" baseline="0" dirty="0" smtClean="0"/>
              <a:t>in Maastricht</a:t>
            </a:r>
            <a:r>
              <a:rPr lang="en-US" baseline="0" dirty="0" smtClean="0"/>
              <a:t>? = stress on Maastricht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smtClean="0"/>
              <a:t>Here at UM in the IB </a:t>
            </a:r>
            <a:r>
              <a:rPr lang="nl-BE" baseline="0" dirty="0" err="1" smtClean="0"/>
              <a:t>finance</a:t>
            </a:r>
            <a:r>
              <a:rPr lang="nl-BE" baseline="0" dirty="0" smtClean="0"/>
              <a:t> master program, we offer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a master program in </a:t>
            </a:r>
            <a:r>
              <a:rPr lang="nl-BE" baseline="0" dirty="0" err="1" smtClean="0"/>
              <a:t>finance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both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academic</a:t>
            </a:r>
            <a:r>
              <a:rPr lang="nl-BE" baseline="0" dirty="0" smtClean="0"/>
              <a:t> and practical</a:t>
            </a:r>
          </a:p>
          <a:p>
            <a:pPr marL="170370" indent="-170370">
              <a:buFontTx/>
              <a:buChar char="-"/>
            </a:pP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heard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lecture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pbl</a:t>
            </a:r>
            <a:r>
              <a:rPr lang="nl-BE" baseline="0" dirty="0" smtClean="0"/>
              <a:t> – in the IB </a:t>
            </a:r>
            <a:r>
              <a:rPr lang="nl-BE" baseline="0" dirty="0" err="1" smtClean="0"/>
              <a:t>finance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master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work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</a:t>
            </a:r>
            <a:r>
              <a:rPr lang="nl-BE" baseline="0" dirty="0" smtClean="0"/>
              <a:t> case studies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companies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explore</a:t>
            </a:r>
            <a:r>
              <a:rPr lang="nl-BE" baseline="0" dirty="0" smtClean="0"/>
              <a:t> data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financial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markets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stock returns </a:t>
            </a:r>
            <a:r>
              <a:rPr lang="nl-BE" baseline="0" dirty="0" err="1" smtClean="0"/>
              <a:t>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corporate</a:t>
            </a:r>
            <a:r>
              <a:rPr lang="nl-BE" baseline="0" dirty="0" smtClean="0"/>
              <a:t> performance</a:t>
            </a:r>
          </a:p>
          <a:p>
            <a:pPr marL="170370" indent="-170370">
              <a:buFontTx/>
              <a:buChar char="-"/>
            </a:pPr>
            <a:r>
              <a:rPr lang="nl-BE" baseline="0" dirty="0" err="1" smtClean="0"/>
              <a:t>Along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line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learning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how</a:t>
            </a:r>
            <a:r>
              <a:rPr lang="nl-BE" baseline="0" dirty="0" smtClean="0"/>
              <a:t> to </a:t>
            </a:r>
            <a:r>
              <a:rPr lang="nl-BE" baseline="0" dirty="0" err="1" smtClean="0"/>
              <a:t>use</a:t>
            </a:r>
            <a:r>
              <a:rPr lang="nl-BE" baseline="0" dirty="0" smtClean="0"/>
              <a:t> databases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Thomson-Reuters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obtain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financial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market</a:t>
            </a:r>
            <a:r>
              <a:rPr lang="nl-BE" baseline="0" dirty="0" smtClean="0"/>
              <a:t> data </a:t>
            </a:r>
            <a:r>
              <a:rPr lang="nl-BE" baseline="0" dirty="0" err="1" smtClean="0"/>
              <a:t>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corporate</a:t>
            </a:r>
            <a:r>
              <a:rPr lang="nl-BE" baseline="0" dirty="0" smtClean="0"/>
              <a:t> data,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statistical</a:t>
            </a:r>
            <a:r>
              <a:rPr lang="nl-BE" baseline="0" dirty="0" smtClean="0"/>
              <a:t> software to analyse </a:t>
            </a:r>
            <a:r>
              <a:rPr lang="nl-BE" baseline="0" dirty="0" err="1" smtClean="0"/>
              <a:t>teh</a:t>
            </a:r>
            <a:r>
              <a:rPr lang="nl-BE" baseline="0" dirty="0" smtClean="0"/>
              <a:t> data,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present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analyses in the tutorial </a:t>
            </a:r>
            <a:r>
              <a:rPr lang="nl-BE" baseline="0" dirty="0" err="1" smtClean="0"/>
              <a:t>group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write</a:t>
            </a:r>
            <a:r>
              <a:rPr lang="nl-BE" baseline="0" dirty="0" smtClean="0"/>
              <a:t> up reports =&gt; these are all </a:t>
            </a:r>
            <a:r>
              <a:rPr lang="nl-BE" baseline="0" dirty="0" err="1" smtClean="0"/>
              <a:t>skills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learn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explore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financial</a:t>
            </a:r>
            <a:r>
              <a:rPr lang="nl-BE" baseline="0" dirty="0" smtClean="0"/>
              <a:t> issues </a:t>
            </a:r>
            <a:r>
              <a:rPr lang="nl-BE" baseline="0" dirty="0" err="1" smtClean="0"/>
              <a:t>facing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companies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investors</a:t>
            </a:r>
            <a:r>
              <a:rPr lang="nl-BE" baseline="0" dirty="0" smtClean="0"/>
              <a:t>. </a:t>
            </a:r>
          </a:p>
          <a:p>
            <a:r>
              <a:rPr lang="nl-BE" baseline="0" dirty="0" smtClean="0"/>
              <a:t>    =&gt; Let me stress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really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far</a:t>
            </a:r>
            <a:r>
              <a:rPr lang="nl-BE" baseline="0" dirty="0" smtClean="0"/>
              <a:t> more intensive </a:t>
            </a:r>
            <a:r>
              <a:rPr lang="nl-BE" baseline="0" dirty="0" err="1" smtClean="0"/>
              <a:t>than</a:t>
            </a:r>
            <a:r>
              <a:rPr lang="nl-BE" baseline="0" dirty="0" smtClean="0"/>
              <a:t> at </a:t>
            </a:r>
            <a:r>
              <a:rPr lang="nl-BE" baseline="0" dirty="0" err="1" smtClean="0"/>
              <a:t>other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universities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have a more traditional </a:t>
            </a:r>
            <a:r>
              <a:rPr lang="nl-BE" baseline="0" dirty="0" err="1" smtClean="0"/>
              <a:t>lecture</a:t>
            </a:r>
            <a:r>
              <a:rPr lang="nl-BE" baseline="0" dirty="0" smtClean="0"/>
              <a:t> system. I </a:t>
            </a:r>
            <a:r>
              <a:rPr lang="nl-BE" baseline="0" dirty="0" err="1" smtClean="0"/>
              <a:t>hear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again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again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come</a:t>
            </a:r>
            <a:r>
              <a:rPr lang="nl-BE" baseline="0" dirty="0" smtClean="0"/>
              <a:t> back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abroad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job interviews and </a:t>
            </a:r>
            <a:r>
              <a:rPr lang="nl-BE" baseline="0" dirty="0" err="1" smtClean="0"/>
              <a:t>assessment</a:t>
            </a:r>
            <a:r>
              <a:rPr lang="nl-BE" baseline="0" dirty="0" smtClean="0"/>
              <a:t> centers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far</a:t>
            </a:r>
            <a:r>
              <a:rPr lang="nl-BE" baseline="0" dirty="0" smtClean="0"/>
              <a:t> more </a:t>
            </a:r>
            <a:r>
              <a:rPr lang="nl-BE" baseline="0" dirty="0" err="1" smtClean="0"/>
              <a:t>familiar</a:t>
            </a:r>
            <a:r>
              <a:rPr lang="nl-BE" baseline="0" dirty="0" smtClean="0"/>
              <a:t> and relax in </a:t>
            </a:r>
            <a:r>
              <a:rPr lang="nl-BE" baseline="0" dirty="0" err="1" smtClean="0"/>
              <a:t>presentation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discussion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situations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fellow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other</a:t>
            </a:r>
            <a:r>
              <a:rPr lang="nl-BE" baseline="0" dirty="0" smtClean="0"/>
              <a:t> schools.</a:t>
            </a:r>
          </a:p>
          <a:p>
            <a:r>
              <a:rPr lang="nl-BE" baseline="0" dirty="0" smtClean="0"/>
              <a:t>- </a:t>
            </a:r>
            <a:r>
              <a:rPr lang="nl-BE" baseline="0" dirty="0" err="1" smtClean="0"/>
              <a:t>finally</a:t>
            </a:r>
            <a:r>
              <a:rPr lang="nl-BE" baseline="0" dirty="0" smtClean="0"/>
              <a:t>, in order to </a:t>
            </a:r>
            <a:r>
              <a:rPr lang="nl-BE" baseline="0" dirty="0" err="1" smtClean="0"/>
              <a:t>get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mix of </a:t>
            </a:r>
            <a:r>
              <a:rPr lang="nl-BE" baseline="0" dirty="0" err="1" smtClean="0"/>
              <a:t>acadmic</a:t>
            </a:r>
            <a:r>
              <a:rPr lang="nl-BE" baseline="0" dirty="0" smtClean="0"/>
              <a:t> and practical </a:t>
            </a:r>
            <a:r>
              <a:rPr lang="nl-BE" baseline="0" dirty="0" err="1" smtClean="0"/>
              <a:t>knowledge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across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many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my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colleagues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teh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finance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department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industry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experienc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myself</a:t>
            </a:r>
            <a:r>
              <a:rPr lang="nl-BE" baseline="0" dirty="0" smtClean="0"/>
              <a:t> = </a:t>
            </a:r>
            <a:r>
              <a:rPr lang="nl-BE" baseline="0" dirty="0" err="1" smtClean="0"/>
              <a:t>corp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officer</a:t>
            </a:r>
            <a:r>
              <a:rPr lang="nl-BE" baseline="0" dirty="0" smtClean="0"/>
              <a:t> in a </a:t>
            </a:r>
            <a:r>
              <a:rPr lang="nl-BE" baseline="0" dirty="0" err="1" smtClean="0"/>
              <a:t>larger</a:t>
            </a:r>
            <a:r>
              <a:rPr lang="nl-BE" baseline="0" dirty="0" smtClean="0"/>
              <a:t> bank, rob, </a:t>
            </a:r>
            <a:r>
              <a:rPr lang="nl-BE" baseline="0" dirty="0" err="1" smtClean="0"/>
              <a:t>roger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dennis</a:t>
            </a:r>
            <a:r>
              <a:rPr lang="nl-BE" baseline="0" dirty="0" smtClean="0"/>
              <a:t> = pension </a:t>
            </a:r>
            <a:r>
              <a:rPr lang="nl-BE" baseline="0" dirty="0" err="1" smtClean="0"/>
              <a:t>fund</a:t>
            </a:r>
            <a:r>
              <a:rPr lang="nl-BE" baseline="0" dirty="0" smtClean="0"/>
              <a:t>, piet = </a:t>
            </a:r>
            <a:r>
              <a:rPr lang="nl-BE" baseline="0" dirty="0" err="1" smtClean="0"/>
              <a:t>own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estate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company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etc</a:t>
            </a:r>
            <a:r>
              <a:rPr lang="nl-BE" baseline="0" dirty="0" smtClean="0"/>
              <a:t>)</a:t>
            </a:r>
          </a:p>
          <a:p>
            <a:endParaRPr lang="nl-BE" baseline="0" dirty="0" smtClean="0"/>
          </a:p>
          <a:p>
            <a:r>
              <a:rPr lang="nl-BE" baseline="0" dirty="0" smtClean="0"/>
              <a:t>But we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stress </a:t>
            </a:r>
            <a:r>
              <a:rPr lang="nl-BE" baseline="0" dirty="0" err="1" smtClean="0"/>
              <a:t>academic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credentials</a:t>
            </a:r>
            <a:r>
              <a:rPr lang="nl-BE" baseline="0" dirty="0" smtClean="0"/>
              <a:t> of professors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teach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courses</a:t>
            </a:r>
          </a:p>
          <a:p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enables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bring</a:t>
            </a:r>
            <a:r>
              <a:rPr lang="nl-BE" baseline="0" dirty="0" smtClean="0"/>
              <a:t> up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date </a:t>
            </a:r>
            <a:r>
              <a:rPr lang="nl-BE" baseline="0" dirty="0" err="1" smtClean="0"/>
              <a:t>academic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findings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classroom and </a:t>
            </a:r>
            <a:r>
              <a:rPr lang="nl-BE" baseline="0" dirty="0" err="1" smtClean="0"/>
              <a:t>continously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innovate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education</a:t>
            </a:r>
            <a:endParaRPr lang="nl-BE" baseline="0" dirty="0" smtClean="0"/>
          </a:p>
          <a:p>
            <a:r>
              <a:rPr lang="nl-BE" baseline="0" dirty="0" smtClean="0"/>
              <a:t>Most recent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Fintech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we are </a:t>
            </a:r>
            <a:r>
              <a:rPr lang="nl-BE" baseline="0" dirty="0" err="1" smtClean="0"/>
              <a:t>now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bringing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our</a:t>
            </a:r>
            <a:r>
              <a:rPr lang="nl-BE" baseline="0" dirty="0" smtClean="0"/>
              <a:t> courses and programs</a:t>
            </a:r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8D287-9AAD-459A-9FED-283C832BF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71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D22AC6-E1F9-9D42-850A-6FE256A14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52102"/>
            <a:ext cx="6889750" cy="58058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B0CCA7-C719-9646-BE9D-940DD201A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162A87-4DF9-484F-8AFF-328C0E22F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966" y="2196789"/>
            <a:ext cx="4773650" cy="15165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966" y="3914078"/>
            <a:ext cx="4773650" cy="12935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97" y="2072744"/>
            <a:ext cx="9578897" cy="3768300"/>
          </a:xfrm>
        </p:spPr>
        <p:txBody>
          <a:bodyPr/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0AF574-6D75-9946-B430-8133733B9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18EBAF-B2D0-3349-8656-E565426F0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40B2BDE-AA48-E84E-8539-EA010F2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239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59BB052-4EC4-FA46-8F1F-D2FC1226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371"/>
            <a:ext cx="6096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57C5724E-377B-444E-8D47-8BFBE12EC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4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371"/>
            <a:ext cx="12192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539964F3-3192-0043-8D3A-2CB4E888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2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5B978D-5DBE-A045-9B5A-DCFE654B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032" y="447495"/>
            <a:ext cx="1627378" cy="245800"/>
          </a:xfrm>
          <a:blipFill>
            <a:blip r:embed="rId3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AD79582F-1E1D-BE43-A115-10EEF4471D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68413" y="2071688"/>
            <a:ext cx="9647237" cy="392906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6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1239" y="1268441"/>
            <a:ext cx="8057956" cy="5571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239" y="2118166"/>
            <a:ext cx="9643687" cy="375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9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51D3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rgbClr val="151D37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strichtuniversity.nl/sb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aas.nl/finan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aas.nl/fina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strichtuniversity.nl/sb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40186-42D1-0C49-9BE4-A3B38CD5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7219" y="2196789"/>
            <a:ext cx="5189034" cy="1516567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MSc IB Strategic Corporate Finance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911" y="3140562"/>
            <a:ext cx="4773650" cy="1700490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Maastricht </a:t>
            </a:r>
            <a:r>
              <a:rPr lang="fr-FR" sz="2200" dirty="0" err="1"/>
              <a:t>University</a:t>
            </a:r>
            <a:r>
              <a:rPr lang="fr-FR" sz="2200" dirty="0"/>
              <a:t>, </a:t>
            </a:r>
            <a:r>
              <a:rPr lang="fr-FR" sz="2200" dirty="0" err="1"/>
              <a:t>School</a:t>
            </a:r>
            <a:r>
              <a:rPr lang="fr-FR" sz="2200" dirty="0"/>
              <a:t> of Business and </a:t>
            </a:r>
            <a:r>
              <a:rPr lang="fr-FR" sz="2200" dirty="0" err="1"/>
              <a:t>Economics</a:t>
            </a:r>
            <a:endParaRPr lang="nl-NL" sz="2200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 txBox="1">
            <a:spLocks/>
          </p:cNvSpPr>
          <p:nvPr/>
        </p:nvSpPr>
        <p:spPr>
          <a:xfrm>
            <a:off x="6632108" y="4659963"/>
            <a:ext cx="5699255" cy="170049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51D3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200" i="1" dirty="0" smtClean="0"/>
              <a:t>Training the finance </a:t>
            </a:r>
            <a:r>
              <a:rPr lang="fr-FR" sz="2200" i="1" dirty="0" err="1" smtClean="0"/>
              <a:t>professionals</a:t>
            </a:r>
            <a:r>
              <a:rPr lang="fr-FR" sz="2200" i="1" dirty="0" smtClean="0"/>
              <a:t> of </a:t>
            </a:r>
          </a:p>
          <a:p>
            <a:pPr algn="ctr"/>
            <a:r>
              <a:rPr lang="fr-FR" sz="2200" i="1" dirty="0" smtClean="0"/>
              <a:t>the future</a:t>
            </a:r>
          </a:p>
          <a:p>
            <a:pPr algn="ctr"/>
            <a:endParaRPr lang="fr-FR" sz="2200" i="1" dirty="0" smtClean="0"/>
          </a:p>
          <a:p>
            <a:pPr algn="ctr"/>
            <a:r>
              <a:rPr lang="fr-FR" sz="2200" b="1" dirty="0" smtClean="0"/>
              <a:t>Prof. Dr. Stefanie Kleimeier</a:t>
            </a:r>
          </a:p>
          <a:p>
            <a:pPr algn="ctr"/>
            <a:r>
              <a:rPr lang="fr-FR" sz="2200" dirty="0" err="1" smtClean="0"/>
              <a:t>Department</a:t>
            </a:r>
            <a:r>
              <a:rPr lang="fr-FR" sz="2200" dirty="0" smtClean="0"/>
              <a:t> of Finance</a:t>
            </a:r>
          </a:p>
        </p:txBody>
      </p:sp>
    </p:spTree>
    <p:extLst>
      <p:ext uri="{BB962C8B-B14F-4D97-AF65-F5344CB8AC3E}">
        <p14:creationId xmlns:p14="http://schemas.microsoft.com/office/powerpoint/2010/main" val="14472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8182" y="2092127"/>
            <a:ext cx="5220183" cy="4578350"/>
          </a:xfrm>
        </p:spPr>
        <p:txBody>
          <a:bodyPr>
            <a:noAutofit/>
          </a:bodyPr>
          <a:lstStyle/>
          <a:p>
            <a:pPr lvl="0"/>
            <a:r>
              <a:rPr lang="en-GB" sz="2600" dirty="0">
                <a:solidFill>
                  <a:srgbClr val="E05329"/>
                </a:solidFill>
                <a:cs typeface="Calibri" panose="020F0502020204030204" pitchFamily="34" charset="0"/>
              </a:rPr>
              <a:t>Our specialisations are academic and job oriented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We ask you to deal with real-life problems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Skill-enhancing: </a:t>
            </a: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Databases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&amp; software, presentation &amp; writing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Courses taught by people with corporate links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Combination of thesis and internship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2032" y="2092127"/>
            <a:ext cx="5049031" cy="4744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32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Internationally recognised school with strong academic credentials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1C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 have published in leading academic journals and top practitioner journals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182" y="738450"/>
            <a:ext cx="9120851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err="1" smtClean="0"/>
              <a:t>Why</a:t>
            </a:r>
            <a:r>
              <a:rPr lang="nl-NL" sz="4200" dirty="0" smtClean="0"/>
              <a:t> </a:t>
            </a:r>
            <a:r>
              <a:rPr lang="nl-NL" sz="4200" dirty="0" err="1" smtClean="0"/>
              <a:t>should</a:t>
            </a:r>
            <a:r>
              <a:rPr lang="nl-NL" sz="4200" dirty="0" smtClean="0"/>
              <a:t> </a:t>
            </a:r>
            <a:r>
              <a:rPr lang="nl-NL" sz="4200" dirty="0" err="1" smtClean="0"/>
              <a:t>you</a:t>
            </a:r>
            <a:r>
              <a:rPr lang="nl-NL" sz="4200" dirty="0" smtClean="0"/>
              <a:t> </a:t>
            </a:r>
            <a:r>
              <a:rPr lang="nl-NL" sz="4200" dirty="0" err="1" smtClean="0"/>
              <a:t>study</a:t>
            </a:r>
            <a:r>
              <a:rPr lang="nl-NL" sz="4200" dirty="0" smtClean="0"/>
              <a:t> Strategic Corporate Finance in Maastricht?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290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8182" y="1943582"/>
            <a:ext cx="11102975" cy="3627438"/>
          </a:xfrm>
        </p:spPr>
        <p:txBody>
          <a:bodyPr>
            <a:noAutofit/>
          </a:bodyPr>
          <a:lstStyle/>
          <a:p>
            <a:pPr lvl="0"/>
            <a:r>
              <a:rPr lang="en-GB" sz="2500" dirty="0">
                <a:solidFill>
                  <a:srgbClr val="E05329"/>
                </a:solidFill>
                <a:cs typeface="Calibri" panose="020F0502020204030204" pitchFamily="34" charset="0"/>
              </a:rPr>
              <a:t>Analyse and solve financial problems: learning by doing </a:t>
            </a:r>
          </a:p>
          <a:p>
            <a:pPr lvl="1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No mass-education</a:t>
            </a:r>
          </a:p>
          <a:p>
            <a:pPr lvl="1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Small groups, practical assignments, unique data</a:t>
            </a:r>
          </a:p>
          <a:p>
            <a:pPr lvl="1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Presentations, more interaction</a:t>
            </a:r>
          </a:p>
          <a:p>
            <a:pPr lvl="0"/>
            <a:r>
              <a:rPr lang="en-GB" sz="2500" dirty="0">
                <a:solidFill>
                  <a:srgbClr val="E05329"/>
                </a:solidFill>
                <a:cs typeface="Calibri" panose="020F0502020204030204" pitchFamily="34" charset="0"/>
              </a:rPr>
              <a:t>Learn from academics and practitioners</a:t>
            </a:r>
          </a:p>
          <a:p>
            <a:pPr lvl="1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Guest lecturers and professors also work in practice</a:t>
            </a:r>
          </a:p>
          <a:p>
            <a:pPr lvl="1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Ask you to think beyond textbook and academic articles</a:t>
            </a:r>
          </a:p>
          <a:p>
            <a:pPr lvl="1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Be able to confront theory with practice</a:t>
            </a:r>
          </a:p>
          <a:p>
            <a:pPr lvl="0"/>
            <a:r>
              <a:rPr lang="en-GB" sz="2500" dirty="0">
                <a:solidFill>
                  <a:srgbClr val="E05329"/>
                </a:solidFill>
                <a:cs typeface="Calibri" panose="020F0502020204030204" pitchFamily="34" charset="0"/>
              </a:rPr>
              <a:t>Learn to make translation to financial decisions </a:t>
            </a:r>
          </a:p>
          <a:p>
            <a:pPr lvl="1"/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With focus on strategic and managerial level</a:t>
            </a:r>
          </a:p>
          <a:p>
            <a:endParaRPr lang="en-US" sz="2500" dirty="0"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82" y="738450"/>
            <a:ext cx="9120851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err="1" smtClean="0"/>
              <a:t>What</a:t>
            </a:r>
            <a:r>
              <a:rPr lang="nl-NL" sz="4200" dirty="0" smtClean="0"/>
              <a:t> </a:t>
            </a:r>
            <a:r>
              <a:rPr lang="nl-NL" sz="4200" dirty="0" err="1" smtClean="0"/>
              <a:t>makes</a:t>
            </a:r>
            <a:r>
              <a:rPr lang="nl-NL" sz="4200" dirty="0" smtClean="0"/>
              <a:t> IB Strategic Corporate Finance in Maastricht different?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153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8182" y="1850984"/>
            <a:ext cx="11102975" cy="362743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smtClean="0">
                <a:cs typeface="Calibri" panose="020F0502020204030204" pitchFamily="34" charset="0"/>
              </a:rPr>
              <a:t>Have a keen interest in </a:t>
            </a:r>
            <a:r>
              <a:rPr lang="en-GB" sz="2600" dirty="0" smtClean="0">
                <a:cs typeface="Calibri" panose="020F0502020204030204" pitchFamily="34" charset="0"/>
              </a:rPr>
              <a:t>Finance </a:t>
            </a:r>
            <a:r>
              <a:rPr lang="en-GB" sz="2600" dirty="0" smtClean="0">
                <a:cs typeface="Calibri" panose="020F0502020204030204" pitchFamily="34" charset="0"/>
              </a:rPr>
              <a:t>in a business – corporate environment</a:t>
            </a:r>
          </a:p>
          <a:p>
            <a:pPr lvl="0">
              <a:lnSpc>
                <a:spcPct val="150000"/>
              </a:lnSpc>
            </a:pPr>
            <a:r>
              <a:rPr lang="en-GB" sz="2600" dirty="0" smtClean="0">
                <a:cs typeface="Calibri" panose="020F0502020204030204" pitchFamily="34" charset="0"/>
              </a:rPr>
              <a:t>Be an analytical, logical thinker</a:t>
            </a:r>
          </a:p>
          <a:p>
            <a:pPr lvl="0">
              <a:lnSpc>
                <a:spcPct val="150000"/>
              </a:lnSpc>
            </a:pPr>
            <a:r>
              <a:rPr lang="en-GB" sz="2600" dirty="0" smtClean="0">
                <a:cs typeface="Calibri" panose="020F0502020204030204" pitchFamily="34" charset="0"/>
              </a:rPr>
              <a:t>Be a strong team player, enabling you to work out complex, real-life case studies</a:t>
            </a:r>
          </a:p>
          <a:p>
            <a:pPr lvl="0">
              <a:lnSpc>
                <a:spcPct val="150000"/>
              </a:lnSpc>
            </a:pPr>
            <a:r>
              <a:rPr lang="en-GB" sz="2600" dirty="0" smtClean="0">
                <a:cs typeface="Calibri" panose="020F0502020204030204" pitchFamily="34" charset="0"/>
              </a:rPr>
              <a:t>Be pro-active in engaging in dialogues with fellow students</a:t>
            </a:r>
            <a:endParaRPr lang="en-US" sz="2600" dirty="0"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82" y="738450"/>
            <a:ext cx="9120851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err="1" smtClean="0"/>
              <a:t>So</a:t>
            </a:r>
            <a:r>
              <a:rPr lang="nl-NL" sz="4200" dirty="0" smtClean="0"/>
              <a:t> is IB Strategic Corporate Finance in Maastricht right </a:t>
            </a:r>
            <a:r>
              <a:rPr lang="nl-NL" sz="4200" dirty="0" err="1" smtClean="0"/>
              <a:t>for</a:t>
            </a:r>
            <a:r>
              <a:rPr lang="nl-NL" sz="4200" dirty="0" smtClean="0"/>
              <a:t> </a:t>
            </a:r>
            <a:r>
              <a:rPr lang="nl-NL" sz="4200" dirty="0" err="1" smtClean="0"/>
              <a:t>you</a:t>
            </a:r>
            <a:r>
              <a:rPr lang="nl-NL" sz="4200" dirty="0" smtClean="0"/>
              <a:t>?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048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>
            <a:extLst>
              <a:ext uri="{FF2B5EF4-FFF2-40B4-BE49-F238E27FC236}">
                <a16:creationId xmlns:a16="http://schemas.microsoft.com/office/drawing/2014/main" id="{7A612449-D88D-40E6-A327-E10504842B3C}"/>
              </a:ext>
            </a:extLst>
          </p:cNvPr>
          <p:cNvSpPr txBox="1">
            <a:spLocks/>
          </p:cNvSpPr>
          <p:nvPr/>
        </p:nvSpPr>
        <p:spPr>
          <a:xfrm>
            <a:off x="3360845" y="1606428"/>
            <a:ext cx="5470310" cy="364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 to: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www.maastrichtuniversity.nl/sbe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8000" dirty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 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visit us </a:t>
            </a:r>
            <a:r>
              <a:rPr kumimoji="0" lang="en-US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at 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information market in the Mensa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500" b="0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40186-42D1-0C49-9BE4-A3B38CD5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7219" y="2196789"/>
            <a:ext cx="5189034" cy="1516567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MSc IB Strategic Corporate Finance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911" y="3140562"/>
            <a:ext cx="4773650" cy="1700490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Maastricht </a:t>
            </a:r>
            <a:r>
              <a:rPr lang="fr-FR" sz="2200" dirty="0" err="1"/>
              <a:t>University</a:t>
            </a:r>
            <a:r>
              <a:rPr lang="fr-FR" sz="2200" dirty="0"/>
              <a:t>, </a:t>
            </a:r>
            <a:r>
              <a:rPr lang="fr-FR" sz="2200" dirty="0" err="1"/>
              <a:t>School</a:t>
            </a:r>
            <a:r>
              <a:rPr lang="fr-FR" sz="2200" dirty="0"/>
              <a:t> of Business and </a:t>
            </a:r>
            <a:r>
              <a:rPr lang="fr-FR" sz="2200" dirty="0" err="1"/>
              <a:t>Economics</a:t>
            </a:r>
            <a:endParaRPr lang="nl-NL" sz="2200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 txBox="1">
            <a:spLocks/>
          </p:cNvSpPr>
          <p:nvPr/>
        </p:nvSpPr>
        <p:spPr>
          <a:xfrm>
            <a:off x="6632108" y="4659963"/>
            <a:ext cx="5699255" cy="170049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51D3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the finance </a:t>
            </a:r>
            <a:r>
              <a:rPr kumimoji="0" lang="fr-F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professionals</a:t>
            </a:r>
            <a:r>
              <a:rPr kumimoji="0" lang="fr-FR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future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0" i="1" u="none" strike="noStrike" kern="1200" cap="none" spc="0" normalizeH="0" baseline="0" noProof="0" dirty="0" smtClean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ctr"/>
            <a:r>
              <a:rPr lang="fr-FR" sz="2200" b="1" dirty="0"/>
              <a:t>Prof. Dr. Stefanie Kleimeier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Department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Finance</a:t>
            </a:r>
          </a:p>
        </p:txBody>
      </p:sp>
    </p:spTree>
    <p:extLst>
      <p:ext uri="{BB962C8B-B14F-4D97-AF65-F5344CB8AC3E}">
        <p14:creationId xmlns:p14="http://schemas.microsoft.com/office/powerpoint/2010/main" val="1422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9757" y="566577"/>
            <a:ext cx="11102975" cy="1049337"/>
          </a:xfrm>
        </p:spPr>
        <p:txBody>
          <a:bodyPr anchor="ctr">
            <a:normAutofit/>
          </a:bodyPr>
          <a:lstStyle/>
          <a:p>
            <a:r>
              <a:rPr lang="en-US" sz="4200" dirty="0" smtClean="0"/>
              <a:t>Differences with other SBE Master’s</a:t>
            </a:r>
            <a:endParaRPr lang="nl-NL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9757" y="1364847"/>
            <a:ext cx="11102975" cy="50323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900" b="1" dirty="0" smtClean="0">
                <a:solidFill>
                  <a:srgbClr val="E05329"/>
                </a:solidFill>
                <a:cs typeface="Calibri" panose="020F0502020204030204" pitchFamily="34" charset="0"/>
              </a:rPr>
              <a:t>Financial Economics 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IB/Finance is more business oriented, Financial Economics more “markets” / ”macro”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IB-Finance is quantitative but less so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than Financial Economics </a:t>
            </a:r>
            <a:endParaRPr lang="en-U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IB-Finance applies techniques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whereas Financial Economics digs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deeper into techniques themselves</a:t>
            </a:r>
            <a:endParaRPr lang="en-US" sz="1900" dirty="0" smtClean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900" b="1" dirty="0" smtClean="0">
                <a:solidFill>
                  <a:srgbClr val="E05329"/>
                </a:solidFill>
                <a:cs typeface="Calibri" panose="020F0502020204030204" pitchFamily="34" charset="0"/>
              </a:rPr>
              <a:t>IB/Marketing-Finance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IB/Marketing-Finance focuses more on the marketing aspects of financial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products;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marketing’s contribution to financial outcome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b="1" dirty="0" smtClean="0">
                <a:solidFill>
                  <a:srgbClr val="E05329"/>
                </a:solidFill>
                <a:cs typeface="Calibri" panose="020F0502020204030204" pitchFamily="34" charset="0"/>
              </a:rPr>
              <a:t>IB/Sustainable Finance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IB/Sustainable Finance focuses on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corporate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lvl="1">
              <a:lnSpc>
                <a:spcPct val="120000"/>
              </a:lnSpc>
            </a:pP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these translate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corporate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investor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decisions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2440051" y="6171082"/>
            <a:ext cx="73349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i="1" dirty="0">
                <a:solidFill>
                  <a:srgbClr val="E05329"/>
                </a:solidFill>
                <a:latin typeface="Calibri"/>
              </a:rPr>
              <a:t>Details of this programme could change; before applying, please check </a:t>
            </a:r>
            <a:r>
              <a:rPr lang="en-GB" sz="1300" i="1" dirty="0">
                <a:solidFill>
                  <a:srgbClr val="E05329"/>
                </a:solidFill>
                <a:latin typeface="Calibri"/>
                <a:hlinkClick r:id="rId3"/>
              </a:rPr>
              <a:t>www.maastrichtuniversity.nl/sbe</a:t>
            </a:r>
            <a:r>
              <a:rPr lang="en-GB" sz="1300" i="1" dirty="0">
                <a:solidFill>
                  <a:srgbClr val="E05329"/>
                </a:solidFill>
                <a:latin typeface="Calibri"/>
              </a:rPr>
              <a:t> for the latest information.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9757" y="566577"/>
            <a:ext cx="11102975" cy="10493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Track structure if enrolled in September</a:t>
            </a:r>
            <a:endParaRPr lang="nl-NL" sz="4200" dirty="0"/>
          </a:p>
        </p:txBody>
      </p:sp>
      <p:grpSp>
        <p:nvGrpSpPr>
          <p:cNvPr id="24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2372499" y="1424481"/>
            <a:ext cx="7043298" cy="2427469"/>
            <a:chOff x="323528" y="1439863"/>
            <a:chExt cx="6330372" cy="2667872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98550" cy="6613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A0777C2E-DFEE-4F7C-A999-0ECC71F22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1439863"/>
              <a:ext cx="1098550" cy="260350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</a:t>
              </a: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7F4429AC-C5E4-449B-BD86-6F5C76DF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2" y="1439863"/>
              <a:ext cx="5106868" cy="260350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1" dirty="0" smtClean="0">
                  <a:solidFill>
                    <a:prstClr val="white"/>
                  </a:solidFill>
                  <a:latin typeface="Calibri" panose="020F0502020204030204"/>
                </a:rPr>
                <a:t>Strategic Corporate Finance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27FFA150-CA95-4366-A5F3-74DA2245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1844675"/>
              <a:ext cx="2154674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Analytics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3" y="1844675"/>
              <a:ext cx="2246478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Corporate Governance &amp; Financial Stakeholders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641652"/>
              <a:ext cx="1080120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208" y="2641652"/>
              <a:ext cx="2246303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Entrepreneurial Finance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200D2607-BA46-42EA-B175-77BB810E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2641651"/>
              <a:ext cx="2154909" cy="75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Elective</a:t>
              </a:r>
            </a:p>
          </p:txBody>
        </p:sp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85" y="3634269"/>
              <a:ext cx="4733350" cy="4697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3546574"/>
              <a:ext cx="1080120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1A6DC-1BA0-440F-9428-3004D842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49" y="1789665"/>
            <a:ext cx="415747" cy="2058747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-Shape 35"/>
          <p:cNvSpPr/>
          <p:nvPr/>
        </p:nvSpPr>
        <p:spPr>
          <a:xfrm rot="16200000">
            <a:off x="5541052" y="-26010"/>
            <a:ext cx="2067080" cy="5682000"/>
          </a:xfrm>
          <a:prstGeom prst="corner">
            <a:avLst>
              <a:gd name="adj1" fmla="val 20040"/>
              <a:gd name="adj2" fmla="val 23844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37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2373912" y="4017345"/>
            <a:ext cx="7041677" cy="2037202"/>
            <a:chOff x="323850" y="1844675"/>
            <a:chExt cx="5956244" cy="2160489"/>
          </a:xfrm>
        </p:grpSpPr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15288" cy="5609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245" y="1844675"/>
              <a:ext cx="2333008" cy="5609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Behavioral Finance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554000"/>
              <a:ext cx="1015288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5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8" y="2554000"/>
              <a:ext cx="2332835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Corporate Finance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7" y="3449200"/>
              <a:ext cx="4805677" cy="55076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444003"/>
              <a:ext cx="1015913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39491" y="3424889"/>
            <a:ext cx="441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Training: Writing a Master’s Thesis</a:t>
            </a:r>
            <a:endParaRPr lang="en-US" dirty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17146" y="5605311"/>
            <a:ext cx="311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Master’s Thesis</a:t>
            </a:r>
            <a:endParaRPr lang="en-US" dirty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CA583B54-FB07-4457-BBC2-18E21BED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65" y="4025002"/>
            <a:ext cx="2781392" cy="1370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the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31100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2440051" y="6171082"/>
            <a:ext cx="73349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i="1" dirty="0">
                <a:solidFill>
                  <a:srgbClr val="E05329"/>
                </a:solidFill>
                <a:latin typeface="Calibri"/>
              </a:rPr>
              <a:t>Details of this programme could change; before applying, please check </a:t>
            </a:r>
            <a:r>
              <a:rPr lang="en-GB" sz="1300" i="1" dirty="0">
                <a:solidFill>
                  <a:srgbClr val="E05329"/>
                </a:solidFill>
                <a:latin typeface="Calibri"/>
                <a:hlinkClick r:id="rId3"/>
              </a:rPr>
              <a:t>www.maastrichtuniversity.nl/sbe</a:t>
            </a:r>
            <a:r>
              <a:rPr lang="en-GB" sz="1300" i="1" dirty="0">
                <a:solidFill>
                  <a:srgbClr val="E05329"/>
                </a:solidFill>
                <a:latin typeface="Calibri"/>
              </a:rPr>
              <a:t> for the latest information.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9757" y="566577"/>
            <a:ext cx="11102975" cy="10493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Track structure if enrolled in February</a:t>
            </a:r>
            <a:endParaRPr lang="nl-NL" sz="4200" dirty="0"/>
          </a:p>
        </p:txBody>
      </p:sp>
      <p:grpSp>
        <p:nvGrpSpPr>
          <p:cNvPr id="24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2372499" y="1424481"/>
            <a:ext cx="7043298" cy="2427469"/>
            <a:chOff x="323528" y="1439863"/>
            <a:chExt cx="6330372" cy="2667872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98550" cy="6613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A0777C2E-DFEE-4F7C-A999-0ECC71F22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1439863"/>
              <a:ext cx="1098550" cy="260350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</a:t>
              </a: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7F4429AC-C5E4-449B-BD86-6F5C76DF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2" y="1439863"/>
              <a:ext cx="5106868" cy="260350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1" dirty="0" smtClean="0">
                  <a:solidFill>
                    <a:prstClr val="white"/>
                  </a:solidFill>
                  <a:latin typeface="Calibri" panose="020F0502020204030204"/>
                </a:rPr>
                <a:t>Strategic Corporate Finance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27FFA150-CA95-4366-A5F3-74DA2245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1844675"/>
              <a:ext cx="2154674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Analytics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3" y="1844675"/>
              <a:ext cx="2246478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Behavioural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Finance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641652"/>
              <a:ext cx="1080120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5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208" y="2641652"/>
              <a:ext cx="2246303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Corporate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Finance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200D2607-BA46-42EA-B175-77BB810E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2641651"/>
              <a:ext cx="2154909" cy="75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Elective</a:t>
              </a:r>
            </a:p>
          </p:txBody>
        </p:sp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85" y="3634269"/>
              <a:ext cx="4733350" cy="4697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3546574"/>
              <a:ext cx="1080120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1A6DC-1BA0-440F-9428-3004D842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49" y="1789665"/>
            <a:ext cx="415747" cy="2058747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-Shape 35"/>
          <p:cNvSpPr/>
          <p:nvPr/>
        </p:nvSpPr>
        <p:spPr>
          <a:xfrm rot="16200000">
            <a:off x="5541052" y="-26010"/>
            <a:ext cx="2067080" cy="5682000"/>
          </a:xfrm>
          <a:prstGeom prst="corner">
            <a:avLst>
              <a:gd name="adj1" fmla="val 20040"/>
              <a:gd name="adj2" fmla="val 23844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37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2373912" y="4017345"/>
            <a:ext cx="7041677" cy="2037202"/>
            <a:chOff x="323850" y="1844675"/>
            <a:chExt cx="5956244" cy="2160489"/>
          </a:xfrm>
        </p:grpSpPr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15288" cy="5609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srgbClr val="151D37"/>
                  </a:solidFill>
                  <a:latin typeface="Calibri" panose="020F0502020204030204"/>
                </a:rPr>
                <a:t>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245" y="1844675"/>
              <a:ext cx="2333008" cy="5609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Corporate Governance &amp; Financial Stakeholders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554000"/>
              <a:ext cx="1015288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srgbClr val="151D37"/>
                  </a:solidFill>
                  <a:latin typeface="Calibri" panose="020F0502020204030204"/>
                </a:rPr>
                <a:t>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8" y="2554000"/>
              <a:ext cx="2332835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Entrepreneurial Finance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7" y="3449200"/>
              <a:ext cx="4805677" cy="55076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444003"/>
              <a:ext cx="1015913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srgbClr val="151D37"/>
                  </a:solidFill>
                  <a:latin typeface="Calibri" panose="020F0502020204030204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39491" y="3424889"/>
            <a:ext cx="441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Training: Writing a Master’s Thesis</a:t>
            </a:r>
            <a:endParaRPr lang="en-US" dirty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17146" y="5605311"/>
            <a:ext cx="311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Master’s Thesis</a:t>
            </a:r>
            <a:endParaRPr lang="en-US" dirty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CA583B54-FB07-4457-BBC2-18E21BED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65" y="4025002"/>
            <a:ext cx="2781392" cy="1370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the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30907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8D257-6DED-40F7-9EAB-7A4A31AF2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907" y="862013"/>
            <a:ext cx="6493397" cy="1677987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Data Analytics</a:t>
            </a:r>
            <a:endParaRPr lang="en-US" sz="4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EFE51-2708-46ED-8D0D-EE9B37C8EB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2907" y="1628403"/>
            <a:ext cx="4745620" cy="378618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Quantitative </a:t>
            </a:r>
            <a:r>
              <a:rPr lang="en-US" sz="2600" dirty="0" smtClean="0">
                <a:solidFill>
                  <a:schemeClr val="tx1"/>
                </a:solidFill>
              </a:rPr>
              <a:t>methods </a:t>
            </a:r>
            <a:r>
              <a:rPr lang="en-US" sz="2600" dirty="0">
                <a:solidFill>
                  <a:schemeClr val="tx1"/>
                </a:solidFill>
              </a:rPr>
              <a:t>for problem-solving and research in Strategic </a:t>
            </a:r>
            <a:r>
              <a:rPr lang="en-US" sz="2600" dirty="0" smtClean="0">
                <a:solidFill>
                  <a:schemeClr val="tx1"/>
                </a:solidFill>
              </a:rPr>
              <a:t>Corporate Finance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Generate insights that improve management </a:t>
            </a:r>
            <a:r>
              <a:rPr lang="en-GB" sz="2600" dirty="0" smtClean="0">
                <a:solidFill>
                  <a:schemeClr val="tx1"/>
                </a:solidFill>
              </a:rPr>
              <a:t>decision-making</a:t>
            </a:r>
            <a:endParaRPr lang="nl-NL" sz="2600" dirty="0" smtClean="0">
              <a:solidFill>
                <a:schemeClr val="tx1"/>
              </a:solidFill>
            </a:endParaRPr>
          </a:p>
          <a:p>
            <a:r>
              <a:rPr lang="nl-NL" sz="2600" dirty="0" smtClean="0">
                <a:solidFill>
                  <a:schemeClr val="tx1"/>
                </a:solidFill>
              </a:rPr>
              <a:t>R </a:t>
            </a:r>
            <a:r>
              <a:rPr lang="nl-NL" sz="2600" dirty="0" err="1" smtClean="0">
                <a:solidFill>
                  <a:schemeClr val="tx1"/>
                </a:solidFill>
              </a:rPr>
              <a:t>language</a:t>
            </a:r>
            <a:r>
              <a:rPr lang="nl-NL" sz="2600" dirty="0" smtClean="0">
                <a:solidFill>
                  <a:schemeClr val="tx1"/>
                </a:solidFill>
              </a:rPr>
              <a:t> </a:t>
            </a:r>
            <a:r>
              <a:rPr lang="nl-NL" sz="2600" dirty="0" err="1" smtClean="0">
                <a:solidFill>
                  <a:schemeClr val="tx1"/>
                </a:solidFill>
              </a:rPr>
              <a:t>for</a:t>
            </a:r>
            <a:r>
              <a:rPr lang="nl-NL" sz="2600" dirty="0" smtClean="0">
                <a:solidFill>
                  <a:schemeClr val="tx1"/>
                </a:solidFill>
              </a:rPr>
              <a:t> </a:t>
            </a:r>
            <a:r>
              <a:rPr lang="nl-NL" sz="2600" dirty="0" err="1" smtClean="0">
                <a:solidFill>
                  <a:schemeClr val="tx1"/>
                </a:solidFill>
              </a:rPr>
              <a:t>statistical</a:t>
            </a:r>
            <a:r>
              <a:rPr lang="nl-NL" sz="2600" dirty="0" smtClean="0">
                <a:solidFill>
                  <a:schemeClr val="tx1"/>
                </a:solidFill>
              </a:rPr>
              <a:t> analyses</a:t>
            </a: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ECEFDB-AA75-4CCE-8C08-47BCC1F1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r="-1" b="18089"/>
          <a:stretch/>
        </p:blipFill>
        <p:spPr>
          <a:xfrm>
            <a:off x="6294236" y="10"/>
            <a:ext cx="7552944" cy="6857990"/>
          </a:xfrm>
          <a:prstGeom prst="rect">
            <a:avLst/>
          </a:prstGeom>
          <a:effectLst/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5C761410-3471-4FEE-AB16-91097FFF5D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94" y="5335364"/>
            <a:ext cx="704097" cy="7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04E13-F22A-4049-A64D-FF80BAF952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9757" y="835025"/>
            <a:ext cx="4502552" cy="16764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Elective</a:t>
            </a:r>
            <a:endParaRPr lang="en-US" sz="4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8F78F9-F966-4420-B387-5BD10FBA55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757" y="2035091"/>
            <a:ext cx="5333537" cy="3128794"/>
          </a:xfrm>
        </p:spPr>
        <p:txBody>
          <a:bodyPr>
            <a:noAutofit/>
          </a:bodyPr>
          <a:lstStyle/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altLang="en-US" sz="2600" dirty="0">
                <a:latin typeface="Calibri" panose="020F0502020204030204"/>
              </a:rPr>
              <a:t>Choose your own course from a wide range of </a:t>
            </a:r>
            <a:r>
              <a:rPr lang="en-GB" altLang="en-US" sz="2600" dirty="0" smtClean="0">
                <a:latin typeface="Calibri" panose="020F0502020204030204"/>
              </a:rPr>
              <a:t>options</a:t>
            </a:r>
            <a:endParaRPr lang="en-GB" altLang="en-US" sz="2600" dirty="0">
              <a:latin typeface="Calibri" panose="020F0502020204030204"/>
            </a:endParaRPr>
          </a:p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600" dirty="0">
                <a:latin typeface="Calibri" panose="020F0502020204030204"/>
              </a:rPr>
              <a:t>From another MSc IB </a:t>
            </a:r>
            <a:r>
              <a:rPr lang="en-US" altLang="en-US" sz="2600" dirty="0" smtClean="0">
                <a:latin typeface="Calibri" panose="020F0502020204030204"/>
              </a:rPr>
              <a:t>Program</a:t>
            </a:r>
          </a:p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600" dirty="0">
                <a:latin typeface="Calibri" panose="020F0502020204030204"/>
              </a:rPr>
              <a:t>Or: Multidisciplinary Business Challenge </a:t>
            </a:r>
          </a:p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600" dirty="0">
                <a:latin typeface="Calibri" panose="020F0502020204030204"/>
              </a:rPr>
              <a:t>Broaden your horizon and go the extra </a:t>
            </a:r>
            <a:r>
              <a:rPr lang="en-US" altLang="en-US" sz="2600" dirty="0" smtClean="0">
                <a:latin typeface="Calibri" panose="020F0502020204030204"/>
              </a:rPr>
              <a:t>mile!</a:t>
            </a:r>
            <a:endParaRPr lang="en-GB" altLang="en-US" sz="2600" dirty="0">
              <a:latin typeface="Calibri" panose="020F0502020204030204"/>
            </a:endParaRPr>
          </a:p>
          <a:p>
            <a:endParaRPr lang="en-US" sz="2600" dirty="0"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464425" y="1911350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1800360" imgH="1800360" progId="Paint.Picture">
                  <p:embed/>
                </p:oleObj>
              </mc:Choice>
              <mc:Fallback>
                <p:oleObj name="Bitmap Image" r:id="rId3" imgW="1800360" imgH="1800360" progId="Paint.Pictur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4425" y="1911350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30" y="2154508"/>
            <a:ext cx="5750355" cy="2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8182" y="687529"/>
            <a:ext cx="9722734" cy="571500"/>
          </a:xfrm>
        </p:spPr>
        <p:txBody>
          <a:bodyPr>
            <a:noAutofit/>
          </a:bodyPr>
          <a:lstStyle/>
          <a:p>
            <a:r>
              <a:rPr lang="nl-NL" sz="4200" dirty="0"/>
              <a:t>MSc </a:t>
            </a:r>
            <a:r>
              <a:rPr lang="nl-NL" sz="4200" dirty="0" smtClean="0"/>
              <a:t>IB Strategic Corporate Finance </a:t>
            </a:r>
            <a:endParaRPr lang="en-US" sz="4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147058"/>
              </p:ext>
            </p:extLst>
          </p:nvPr>
        </p:nvGraphicFramePr>
        <p:xfrm>
          <a:off x="2298674" y="1493134"/>
          <a:ext cx="7594653" cy="496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2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t="11503" r="26610" b="45626"/>
          <a:stretch/>
        </p:blipFill>
        <p:spPr bwMode="auto">
          <a:xfrm>
            <a:off x="1431141" y="270462"/>
            <a:ext cx="7674827" cy="348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45412" r="26735" b="9497"/>
          <a:stretch/>
        </p:blipFill>
        <p:spPr bwMode="auto">
          <a:xfrm>
            <a:off x="2419474" y="3758916"/>
            <a:ext cx="6686494" cy="37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620" y="149290"/>
            <a:ext cx="1272521" cy="774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608" y="531853"/>
            <a:ext cx="11102975" cy="1049337"/>
          </a:xfrm>
        </p:spPr>
        <p:txBody>
          <a:bodyPr anchor="ctr">
            <a:normAutofit/>
          </a:bodyPr>
          <a:lstStyle/>
          <a:p>
            <a:r>
              <a:rPr lang="en-GB" sz="4200" dirty="0" smtClean="0"/>
              <a:t>What are your career prospects?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0273656"/>
              </p:ext>
            </p:extLst>
          </p:nvPr>
        </p:nvGraphicFramePr>
        <p:xfrm>
          <a:off x="1909822" y="1740725"/>
          <a:ext cx="8229600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4" t="63429" r="30893" b="26476"/>
          <a:stretch/>
        </p:blipFill>
        <p:spPr bwMode="auto">
          <a:xfrm>
            <a:off x="4630917" y="5222180"/>
            <a:ext cx="4133851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 t="18488" r="9610" b="69035"/>
          <a:stretch/>
        </p:blipFill>
        <p:spPr bwMode="auto">
          <a:xfrm>
            <a:off x="8351264" y="5727005"/>
            <a:ext cx="413504" cy="3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15929" r="89741" b="73513"/>
          <a:stretch/>
        </p:blipFill>
        <p:spPr bwMode="auto">
          <a:xfrm>
            <a:off x="6497818" y="5344556"/>
            <a:ext cx="400050" cy="3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6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>
            <a:extLst>
              <a:ext uri="{FF2B5EF4-FFF2-40B4-BE49-F238E27FC236}">
                <a16:creationId xmlns:a16="http://schemas.microsoft.com/office/drawing/2014/main" id="{7A612449-D88D-40E6-A327-E10504842B3C}"/>
              </a:ext>
            </a:extLst>
          </p:cNvPr>
          <p:cNvSpPr txBox="1">
            <a:spLocks/>
          </p:cNvSpPr>
          <p:nvPr/>
        </p:nvSpPr>
        <p:spPr>
          <a:xfrm>
            <a:off x="3360845" y="1606428"/>
            <a:ext cx="5470310" cy="364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 to: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www.maastrichtuniversity.nl/sbe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en-US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 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visit us </a:t>
            </a:r>
            <a:r>
              <a:rPr kumimoji="0" lang="en-US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at 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information market in the Mensa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500" b="0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557543"/>
              </p:ext>
            </p:extLst>
          </p:nvPr>
        </p:nvGraphicFramePr>
        <p:xfrm>
          <a:off x="2298674" y="1493134"/>
          <a:ext cx="7594653" cy="505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46" y="4078460"/>
            <a:ext cx="730975" cy="730975"/>
          </a:xfrm>
          <a:prstGeom prst="round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5079" b="35761"/>
          <a:stretch/>
        </p:blipFill>
        <p:spPr>
          <a:xfrm>
            <a:off x="2538546" y="3226298"/>
            <a:ext cx="703209" cy="730976"/>
          </a:xfrm>
          <a:prstGeom prst="round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8182" y="687529"/>
            <a:ext cx="9722734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smtClean="0"/>
              <a:t>MSc IB Strategic Corporate Finance </a:t>
            </a:r>
            <a:endParaRPr lang="en-US" sz="4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1"/>
          <a:stretch/>
        </p:blipFill>
        <p:spPr>
          <a:xfrm>
            <a:off x="9103539" y="3218357"/>
            <a:ext cx="675977" cy="738917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4"/>
          <a:stretch/>
        </p:blipFill>
        <p:spPr>
          <a:xfrm>
            <a:off x="9103539" y="4078460"/>
            <a:ext cx="675977" cy="7026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7915127"/>
              </p:ext>
            </p:extLst>
          </p:nvPr>
        </p:nvGraphicFramePr>
        <p:xfrm>
          <a:off x="2538954" y="1528978"/>
          <a:ext cx="6988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 Same Side Corner Rectangle 4"/>
          <p:cNvSpPr txBox="1"/>
          <p:nvPr/>
        </p:nvSpPr>
        <p:spPr>
          <a:xfrm>
            <a:off x="2699563" y="5728823"/>
            <a:ext cx="6923318" cy="870607"/>
          </a:xfrm>
          <a:prstGeom prst="roundRect">
            <a:avLst/>
          </a:prstGeom>
          <a:ln w="19050">
            <a:solidFill>
              <a:srgbClr val="9FD7E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7145" rIns="17145" bIns="17145" numCol="1" spcCol="1270" anchor="ctr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700">
              <a:solidFill>
                <a:srgbClr val="001C3D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700">
              <a:solidFill>
                <a:srgbClr val="001C3D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5417" y="5799405"/>
            <a:ext cx="3391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05329"/>
                </a:solidFill>
                <a:latin typeface="Calibri"/>
              </a:rPr>
              <a:t>Master’s </a:t>
            </a:r>
            <a:r>
              <a:rPr lang="en-US" sz="4000" dirty="0">
                <a:solidFill>
                  <a:srgbClr val="E05329"/>
                </a:solidFill>
                <a:latin typeface="Calibri"/>
              </a:rPr>
              <a:t>Thesis</a:t>
            </a:r>
            <a:endParaRPr lang="nl-NL" sz="4000" dirty="0">
              <a:solidFill>
                <a:srgbClr val="E05329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8182" y="687529"/>
            <a:ext cx="9722734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smtClean="0"/>
              <a:t>MSc IB Strategic Corporate Finance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136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40356" y="2225804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Entrepreneurial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40356" y="4481891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83093" y="2236799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Governance and Financial Stakeholders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83093" y="4492886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latin typeface="Calibri"/>
              </a:rPr>
              <a:t>Behavioural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5259" y="2257221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Elective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35259" y="4513308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Thesis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182" y="687529"/>
            <a:ext cx="9722734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smtClean="0"/>
              <a:t>Strategic Corporate Finance</a:t>
            </a:r>
          </a:p>
          <a:p>
            <a:r>
              <a:rPr lang="nl-NL" sz="2800" b="0" dirty="0" err="1" smtClean="0"/>
              <a:t>Shape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programme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to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career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objective</a:t>
            </a:r>
            <a:r>
              <a:rPr lang="nl-NL" sz="2800" b="0" dirty="0" smtClean="0"/>
              <a:t>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0006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40356" y="2225804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Entrepreneurial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40356" y="4481891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83093" y="2236799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Governance and Financial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Stakeholders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83093" y="4492886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latin typeface="Calibri"/>
              </a:rPr>
              <a:t>Behavioural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5259" y="2257221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Elective: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Real Estate 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Finance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Financial Statement</a:t>
            </a:r>
            <a:r>
              <a:rPr lang="nl-NL" sz="16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nl-NL" sz="1600" dirty="0" smtClean="0">
                <a:solidFill>
                  <a:srgbClr val="FFFFFF"/>
                </a:solidFill>
                <a:latin typeface="Calibri"/>
              </a:rPr>
              <a:t>Analysis &amp; </a:t>
            </a:r>
            <a:r>
              <a:rPr lang="nl-NL" sz="1600" dirty="0" err="1" smtClean="0">
                <a:solidFill>
                  <a:srgbClr val="FFFFFF"/>
                </a:solidFill>
                <a:latin typeface="Calibri"/>
              </a:rPr>
              <a:t>Valuation</a:t>
            </a:r>
            <a:endParaRPr lang="nl-NL" sz="1600" dirty="0" smtClean="0">
              <a:solidFill>
                <a:srgbClr val="FFFFFF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err="1" smtClean="0">
                <a:solidFill>
                  <a:srgbClr val="FFFFFF"/>
                </a:solidFill>
                <a:latin typeface="Calibri"/>
              </a:rPr>
              <a:t>Entrepreneurship</a:t>
            </a:r>
            <a:r>
              <a:rPr lang="nl-NL" sz="16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nl-NL" sz="1600" dirty="0" err="1" smtClean="0">
                <a:solidFill>
                  <a:srgbClr val="FFFFFF"/>
                </a:solidFill>
                <a:latin typeface="Calibri"/>
              </a:rPr>
              <a:t>and</a:t>
            </a:r>
            <a:r>
              <a:rPr lang="nl-NL" sz="16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nl-NL" sz="1600" dirty="0" err="1" smtClean="0">
                <a:solidFill>
                  <a:srgbClr val="FFFFFF"/>
                </a:solidFill>
                <a:latin typeface="Calibri"/>
              </a:rPr>
              <a:t>Innovation</a:t>
            </a:r>
            <a:endParaRPr lang="en-US" sz="160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35259" y="4513308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Thesis: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Matching thesis topic or TIP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182" y="687529"/>
            <a:ext cx="9722734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smtClean="0"/>
              <a:t>Strategic Corporate Finance</a:t>
            </a:r>
          </a:p>
          <a:p>
            <a:r>
              <a:rPr lang="nl-NL" sz="2800" b="0" dirty="0" err="1" smtClean="0"/>
              <a:t>Shape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programme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to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career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objective</a:t>
            </a:r>
            <a:r>
              <a:rPr lang="nl-NL" sz="2800" b="0" dirty="0" smtClean="0"/>
              <a:t> in corporate </a:t>
            </a:r>
            <a:r>
              <a:rPr lang="nl-NL" sz="2800" b="0" dirty="0" err="1" smtClean="0"/>
              <a:t>finance</a:t>
            </a:r>
            <a:r>
              <a:rPr lang="nl-NL" sz="2800" b="0" dirty="0" smtClean="0"/>
              <a:t>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470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40356" y="2225804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Entrepreneurial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40356" y="4481891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83093" y="2236799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Governance and Financial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Stakeholders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83093" y="4492886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latin typeface="Calibri"/>
              </a:rPr>
              <a:t>Behavioural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5259" y="2257221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Elective: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Strategic Performance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Financial Statement</a:t>
            </a:r>
            <a:r>
              <a:rPr lang="nl-NL" sz="16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nl-NL" sz="1600" dirty="0" smtClean="0">
                <a:solidFill>
                  <a:srgbClr val="FFFFFF"/>
                </a:solidFill>
                <a:latin typeface="Calibri"/>
              </a:rPr>
              <a:t>Analysis &amp; </a:t>
            </a:r>
            <a:r>
              <a:rPr lang="nl-NL" sz="1600" dirty="0" err="1" smtClean="0">
                <a:solidFill>
                  <a:srgbClr val="FFFFFF"/>
                </a:solidFill>
                <a:latin typeface="Calibri"/>
              </a:rPr>
              <a:t>Valuation</a:t>
            </a:r>
            <a:endParaRPr lang="nl-NL" sz="1600" dirty="0" smtClean="0">
              <a:solidFill>
                <a:srgbClr val="FFFFFF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FFFFFF"/>
                </a:solidFill>
                <a:latin typeface="Calibri"/>
              </a:rPr>
              <a:t>Management Control</a:t>
            </a:r>
            <a:endParaRPr lang="en-US" sz="160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35259" y="4513308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Thesis: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Matching thesis topic or TIP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182" y="687529"/>
            <a:ext cx="9722734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smtClean="0"/>
              <a:t>Strategic Corporate Finance</a:t>
            </a:r>
          </a:p>
          <a:p>
            <a:r>
              <a:rPr lang="nl-NL" sz="2800" b="0" dirty="0" err="1" smtClean="0"/>
              <a:t>Shape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programme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to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career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objective</a:t>
            </a:r>
            <a:r>
              <a:rPr lang="nl-NL" sz="2800" b="0" dirty="0" smtClean="0"/>
              <a:t> in consultancy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483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40356" y="2225804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Entrepreneurial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40356" y="4481891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83093" y="2236799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Corporate Governance and Financial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Stakeholders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83093" y="4492886"/>
            <a:ext cx="2762054" cy="2014255"/>
          </a:xfrm>
          <a:prstGeom prst="roundRect">
            <a:avLst/>
          </a:prstGeom>
          <a:solidFill>
            <a:srgbClr val="79C7D9"/>
          </a:solidFill>
          <a:ln>
            <a:solidFill>
              <a:srgbClr val="79C7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latin typeface="Calibri"/>
              </a:rPr>
              <a:t>Behavioural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Finance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5259" y="2257221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Elective: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Institutional Investors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Real Estate Finance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35259" y="4513308"/>
            <a:ext cx="2762054" cy="2014255"/>
          </a:xfrm>
          <a:prstGeom prst="roundRect">
            <a:avLst/>
          </a:prstGeom>
          <a:solidFill>
            <a:srgbClr val="E05329"/>
          </a:solidFill>
          <a:ln>
            <a:solidFill>
              <a:srgbClr val="E05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Thesis: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Matching thesis topic or TIP</a:t>
            </a:r>
            <a:endParaRPr lang="nl-NL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181" y="687529"/>
            <a:ext cx="11127051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smtClean="0"/>
              <a:t>Strategic Corporate Finance</a:t>
            </a:r>
          </a:p>
          <a:p>
            <a:r>
              <a:rPr lang="nl-NL" sz="2800" b="0" dirty="0" err="1" smtClean="0"/>
              <a:t>Shape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programme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to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your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career</a:t>
            </a:r>
            <a:r>
              <a:rPr lang="nl-NL" sz="2800" b="0" dirty="0" smtClean="0"/>
              <a:t> </a:t>
            </a:r>
            <a:r>
              <a:rPr lang="nl-NL" sz="2800" b="0" dirty="0" err="1" smtClean="0"/>
              <a:t>objective</a:t>
            </a:r>
            <a:r>
              <a:rPr lang="nl-NL" sz="2800" b="0" dirty="0" smtClean="0"/>
              <a:t> at a financial </a:t>
            </a:r>
          </a:p>
          <a:p>
            <a:r>
              <a:rPr lang="nl-NL" sz="2800" b="0" dirty="0" err="1" smtClean="0"/>
              <a:t>institution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4110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48182" y="1384765"/>
            <a:ext cx="11102975" cy="3627438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Calibri" panose="020F0502020204030204" pitchFamily="34" charset="0"/>
              </a:rPr>
              <a:t>Double </a:t>
            </a:r>
            <a:r>
              <a:rPr lang="en-US" sz="2500" dirty="0">
                <a:cs typeface="Calibri" panose="020F0502020204030204" pitchFamily="34" charset="0"/>
              </a:rPr>
              <a:t>degree program with LUISS Roma </a:t>
            </a:r>
            <a:r>
              <a:rPr lang="en-US" sz="2500" dirty="0" smtClean="0">
                <a:cs typeface="Calibri" panose="020F0502020204030204" pitchFamily="34" charset="0"/>
              </a:rPr>
              <a:t>university</a:t>
            </a:r>
            <a:endParaRPr lang="en-US" sz="2500" dirty="0">
              <a:cs typeface="Calibri" panose="020F0502020204030204" pitchFamily="34" charset="0"/>
            </a:endParaRPr>
          </a:p>
          <a:p>
            <a:r>
              <a:rPr lang="en-US" sz="2500" dirty="0">
                <a:cs typeface="Calibri" panose="020F0502020204030204" pitchFamily="34" charset="0"/>
              </a:rPr>
              <a:t>2-year in-depth </a:t>
            </a:r>
            <a:r>
              <a:rPr lang="en-US" sz="2500" dirty="0" smtClean="0">
                <a:cs typeface="Calibri" panose="020F0502020204030204" pitchFamily="34" charset="0"/>
              </a:rPr>
              <a:t>Corporate </a:t>
            </a:r>
            <a:r>
              <a:rPr lang="en-US" sz="2500" dirty="0">
                <a:cs typeface="Calibri" panose="020F0502020204030204" pitchFamily="34" charset="0"/>
              </a:rPr>
              <a:t>F</a:t>
            </a:r>
            <a:r>
              <a:rPr lang="en-US" sz="2500" dirty="0" smtClean="0">
                <a:cs typeface="Calibri" panose="020F0502020204030204" pitchFamily="34" charset="0"/>
              </a:rPr>
              <a:t>inance </a:t>
            </a:r>
            <a:r>
              <a:rPr lang="en-US" sz="2500" dirty="0" err="1" smtClean="0">
                <a:cs typeface="Calibri" panose="020F0502020204030204" pitchFamily="34" charset="0"/>
              </a:rPr>
              <a:t>programme</a:t>
            </a:r>
            <a:endParaRPr lang="en-US" sz="2500" dirty="0">
              <a:cs typeface="Calibri" panose="020F0502020204030204" pitchFamily="34" charset="0"/>
            </a:endParaRPr>
          </a:p>
          <a:p>
            <a:pPr lvl="1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Year 1 in Maastricht</a:t>
            </a:r>
          </a:p>
          <a:p>
            <a:pPr lvl="1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Year 2 in Rome</a:t>
            </a:r>
          </a:p>
          <a:p>
            <a:pPr lvl="2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Business Valuation</a:t>
            </a:r>
          </a:p>
          <a:p>
            <a:pPr lvl="2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M&amp;A and Investment Banking</a:t>
            </a:r>
          </a:p>
          <a:p>
            <a:pPr lvl="2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International Corporate Finance</a:t>
            </a:r>
          </a:p>
          <a:p>
            <a:pPr lvl="2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Corporate Restructuring and Turnaround</a:t>
            </a:r>
          </a:p>
          <a:p>
            <a:pPr lvl="2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Corporate Strategy</a:t>
            </a:r>
          </a:p>
          <a:p>
            <a:pPr lvl="2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International Tax Planning</a:t>
            </a:r>
          </a:p>
          <a:p>
            <a:pPr lvl="2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nl-NL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nl-NL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82" y="738450"/>
            <a:ext cx="9722734" cy="571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4200" dirty="0" smtClean="0"/>
              <a:t>MSc IB Strategic Corporate Finance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6428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84E10"/>
      </a:accent2>
      <a:accent3>
        <a:srgbClr val="E8D7D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Bold-Verdana">
      <a:majorFont>
        <a:latin typeface="Verdana Bold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-GTEM-template" id="{9F9D0604-00A4-4348-9E97-F2825FDF5DB5}" vid="{5CC98AE1-18B4-904F-90D7-9615E3EAF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2033</TotalTime>
  <Words>2254</Words>
  <Application>Microsoft Office PowerPoint</Application>
  <PresentationFormat>Widescreen</PresentationFormat>
  <Paragraphs>303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Verdana</vt:lpstr>
      <vt:lpstr>Kantoorthema</vt:lpstr>
      <vt:lpstr>Bitmap Image</vt:lpstr>
      <vt:lpstr>MSc IB Strategic Corporate Finance</vt:lpstr>
      <vt:lpstr>MSc IB Strategic Corporate Finance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MSc IB Strategic Corporate Finance</vt:lpstr>
      <vt:lpstr>Differences with other SBE Master’s</vt:lpstr>
      <vt:lpstr>PowerPoint Presentation</vt:lpstr>
      <vt:lpstr>PowerPoint Presentation</vt:lpstr>
      <vt:lpstr>Data Analytics</vt:lpstr>
      <vt:lpstr>Elective</vt:lpstr>
      <vt:lpstr>PowerPoint Presentation</vt:lpstr>
      <vt:lpstr>What are your career prospects?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Toolkit</dc:title>
  <dc:creator>Guy Borghouts</dc:creator>
  <cp:lastModifiedBy>Giansante Germano (EFB)</cp:lastModifiedBy>
  <cp:revision>106</cp:revision>
  <dcterms:created xsi:type="dcterms:W3CDTF">2018-12-05T12:39:01Z</dcterms:created>
  <dcterms:modified xsi:type="dcterms:W3CDTF">2020-02-27T12:31:09Z</dcterms:modified>
</cp:coreProperties>
</file>