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9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3" r:id="rId20"/>
    <p:sldId id="294" r:id="rId21"/>
    <p:sldId id="295" r:id="rId22"/>
    <p:sldId id="29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lisa van de Poll" initials="MvdP" lastIdx="1" clrIdx="0">
    <p:extLst>
      <p:ext uri="{19B8F6BF-5375-455C-9EA6-DF929625EA0E}">
        <p15:presenceInfo xmlns:p15="http://schemas.microsoft.com/office/powerpoint/2012/main" userId="e0185cb54ff6bc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7E4"/>
    <a:srgbClr val="151D37"/>
    <a:srgbClr val="83D7E7"/>
    <a:srgbClr val="E05329"/>
    <a:srgbClr val="79C7D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4"/>
    <p:restoredTop sz="94647"/>
  </p:normalViewPr>
  <p:slideViewPr>
    <p:cSldViewPr snapToGrid="0" snapToObjects="1">
      <p:cViewPr varScale="1">
        <p:scale>
          <a:sx n="116" d="100"/>
          <a:sy n="116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19184-578C-4953-A99A-58B6D7D0773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D1CD94-13DD-40BD-8CC7-796FD0BF5322}">
      <dgm:prSet phldrT="[Text]" custT="1"/>
      <dgm:spPr>
        <a:solidFill>
          <a:srgbClr val="E05329"/>
        </a:solidFill>
        <a:ln w="57150">
          <a:solidFill>
            <a:srgbClr val="9FD7E4"/>
          </a:solidFill>
        </a:ln>
      </dgm:spPr>
      <dgm:t>
        <a:bodyPr/>
        <a:lstStyle/>
        <a:p>
          <a:r>
            <a:rPr lang="en-US" sz="1400" b="1" dirty="0" smtClean="0"/>
            <a:t/>
          </a:r>
          <a:br>
            <a:rPr lang="en-US" sz="1400" b="1" dirty="0" smtClean="0"/>
          </a:br>
          <a:r>
            <a:rPr lang="en-US" sz="1400" b="1" dirty="0" smtClean="0"/>
            <a:t>693 graduates</a:t>
          </a:r>
        </a:p>
        <a:p>
          <a:r>
            <a:rPr lang="en-US" sz="1400" b="1" dirty="0" smtClean="0"/>
            <a:t>Employed in 32 countries</a:t>
          </a:r>
        </a:p>
        <a:p>
          <a:endParaRPr lang="en-GB" sz="1400" b="1" dirty="0"/>
        </a:p>
      </dgm:t>
    </dgm:pt>
    <dgm:pt modelId="{6E4FE84D-A785-493D-AF44-6477DDF8E64E}" type="parTrans" cxnId="{3A21934E-E074-4DCB-B730-93E35B3CDBD1}">
      <dgm:prSet/>
      <dgm:spPr/>
      <dgm:t>
        <a:bodyPr/>
        <a:lstStyle/>
        <a:p>
          <a:endParaRPr lang="en-GB"/>
        </a:p>
      </dgm:t>
    </dgm:pt>
    <dgm:pt modelId="{174A2B07-A995-491A-A0EC-9CDED44580A0}" type="sibTrans" cxnId="{3A21934E-E074-4DCB-B730-93E35B3CDBD1}">
      <dgm:prSet/>
      <dgm:spPr/>
      <dgm:t>
        <a:bodyPr/>
        <a:lstStyle/>
        <a:p>
          <a:endParaRPr lang="en-GB"/>
        </a:p>
      </dgm:t>
    </dgm:pt>
    <dgm:pt modelId="{7A44ED5F-326B-41A4-A4B8-0DEE3EED32EC}">
      <dgm:prSet phldrT="[Text]" custT="1"/>
      <dgm:spPr>
        <a:solidFill>
          <a:srgbClr val="E05329"/>
        </a:solidFill>
        <a:ln w="57150">
          <a:solidFill>
            <a:srgbClr val="9FD7E4"/>
          </a:solidFill>
        </a:ln>
      </dgm:spPr>
      <dgm:t>
        <a:bodyPr/>
        <a:lstStyle/>
        <a:p>
          <a:endParaRPr lang="en-US" sz="900" dirty="0" smtClean="0"/>
        </a:p>
        <a:p>
          <a:r>
            <a:rPr lang="en-US" sz="1400" b="1" dirty="0" smtClean="0"/>
            <a:t>HR Manager</a:t>
          </a:r>
        </a:p>
        <a:p>
          <a:r>
            <a:rPr lang="en-US" sz="1400" b="1" dirty="0" smtClean="0"/>
            <a:t>Project Manager</a:t>
          </a:r>
        </a:p>
        <a:p>
          <a:r>
            <a:rPr lang="en-US" sz="1400" b="1" dirty="0" smtClean="0"/>
            <a:t>Management Consultant</a:t>
          </a:r>
        </a:p>
        <a:p>
          <a:r>
            <a:rPr lang="en-US" sz="1400" b="1" dirty="0" smtClean="0"/>
            <a:t>Recruitment Coordinator</a:t>
          </a:r>
        </a:p>
        <a:p>
          <a:endParaRPr lang="en-GB" sz="900" dirty="0"/>
        </a:p>
      </dgm:t>
    </dgm:pt>
    <dgm:pt modelId="{08F7589D-875C-4AD8-B55B-2BF0691767DB}" type="parTrans" cxnId="{2EA7A09C-BC3B-41A6-BF0B-BFFEF62ADEB0}">
      <dgm:prSet/>
      <dgm:spPr/>
      <dgm:t>
        <a:bodyPr/>
        <a:lstStyle/>
        <a:p>
          <a:endParaRPr lang="en-GB"/>
        </a:p>
      </dgm:t>
    </dgm:pt>
    <dgm:pt modelId="{37E8A867-707A-4CB6-A90B-B48469D38F00}" type="sibTrans" cxnId="{2EA7A09C-BC3B-41A6-BF0B-BFFEF62ADEB0}">
      <dgm:prSet/>
      <dgm:spPr/>
      <dgm:t>
        <a:bodyPr/>
        <a:lstStyle/>
        <a:p>
          <a:endParaRPr lang="en-GB"/>
        </a:p>
      </dgm:t>
    </dgm:pt>
    <dgm:pt modelId="{91BB627C-E4F1-46C7-8970-F2F498C83C2B}">
      <dgm:prSet phldrT="[Text]" custT="1"/>
      <dgm:spPr>
        <a:solidFill>
          <a:srgbClr val="E05329"/>
        </a:solidFill>
        <a:ln w="57150">
          <a:solidFill>
            <a:srgbClr val="9FD7E4"/>
          </a:solidFill>
        </a:ln>
      </dgm:spPr>
      <dgm:t>
        <a:bodyPr/>
        <a:lstStyle/>
        <a:p>
          <a:endParaRPr lang="en-GB" sz="800" dirty="0"/>
        </a:p>
      </dgm:t>
    </dgm:pt>
    <dgm:pt modelId="{021BF80A-A0F6-4887-8E73-106034038214}" type="parTrans" cxnId="{AF2BD915-12B2-4DFF-B5D1-F09D5930B1FC}">
      <dgm:prSet/>
      <dgm:spPr/>
      <dgm:t>
        <a:bodyPr/>
        <a:lstStyle/>
        <a:p>
          <a:endParaRPr lang="en-GB"/>
        </a:p>
      </dgm:t>
    </dgm:pt>
    <dgm:pt modelId="{975C8D81-D544-4E7B-BC76-BD277C4EE79B}" type="sibTrans" cxnId="{AF2BD915-12B2-4DFF-B5D1-F09D5930B1FC}">
      <dgm:prSet/>
      <dgm:spPr/>
      <dgm:t>
        <a:bodyPr/>
        <a:lstStyle/>
        <a:p>
          <a:endParaRPr lang="en-GB"/>
        </a:p>
      </dgm:t>
    </dgm:pt>
    <dgm:pt modelId="{049260F3-3E1F-4175-AD65-27A2CFC21E4C}" type="pres">
      <dgm:prSet presAssocID="{A3C19184-578C-4953-A99A-58B6D7D077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543A88-7C74-416C-9226-7F056430CEF2}" type="pres">
      <dgm:prSet presAssocID="{87D1CD94-13DD-40BD-8CC7-796FD0BF5322}" presName="composite" presStyleCnt="0"/>
      <dgm:spPr/>
    </dgm:pt>
    <dgm:pt modelId="{83D48A6E-482C-4001-A0E4-45CEBA904204}" type="pres">
      <dgm:prSet presAssocID="{87D1CD94-13DD-40BD-8CC7-796FD0BF532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321D751-0FC9-451D-9BBF-E1F6004F312B}" type="pres">
      <dgm:prSet presAssocID="{87D1CD94-13DD-40BD-8CC7-796FD0BF5322}" presName="txShp" presStyleLbl="node1" presStyleIdx="0" presStyleCnt="3" custLinFactNeighborX="98" custLinFactNeighborY="1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FAE49-FBFD-498F-972E-1ECFF6FDA5FD}" type="pres">
      <dgm:prSet presAssocID="{174A2B07-A995-491A-A0EC-9CDED44580A0}" presName="spacing" presStyleCnt="0"/>
      <dgm:spPr/>
    </dgm:pt>
    <dgm:pt modelId="{EF5E5DD0-18DA-4FA3-8D2C-F9C150D9B2E1}" type="pres">
      <dgm:prSet presAssocID="{7A44ED5F-326B-41A4-A4B8-0DEE3EED32EC}" presName="composite" presStyleCnt="0"/>
      <dgm:spPr/>
    </dgm:pt>
    <dgm:pt modelId="{5A10E615-28C2-4E4A-9359-E0C9C7C256C0}" type="pres">
      <dgm:prSet presAssocID="{7A44ED5F-326B-41A4-A4B8-0DEE3EED32E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E44D906-7821-434F-AE73-5CB2699D518B}" type="pres">
      <dgm:prSet presAssocID="{7A44ED5F-326B-41A4-A4B8-0DEE3EED32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A80CD-7004-4300-A096-8AE3D12D8D13}" type="pres">
      <dgm:prSet presAssocID="{37E8A867-707A-4CB6-A90B-B48469D38F00}" presName="spacing" presStyleCnt="0"/>
      <dgm:spPr/>
    </dgm:pt>
    <dgm:pt modelId="{B4C2DCBA-B1D4-4702-AD52-CA7B08E421A1}" type="pres">
      <dgm:prSet presAssocID="{91BB627C-E4F1-46C7-8970-F2F498C83C2B}" presName="composite" presStyleCnt="0"/>
      <dgm:spPr/>
    </dgm:pt>
    <dgm:pt modelId="{284FA401-C900-4E06-BA6C-BA6E9E06FCEC}" type="pres">
      <dgm:prSet presAssocID="{91BB627C-E4F1-46C7-8970-F2F498C83C2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FAC7C3E-AE6C-4E58-BB57-916276E63F8B}" type="pres">
      <dgm:prSet presAssocID="{91BB627C-E4F1-46C7-8970-F2F498C83C2B}" presName="txShp" presStyleLbl="node1" presStyleIdx="2" presStyleCnt="3" custLinFactNeighborX="1033" custLinFactNeighborY="-1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2BD915-12B2-4DFF-B5D1-F09D5930B1FC}" srcId="{A3C19184-578C-4953-A99A-58B6D7D0773F}" destId="{91BB627C-E4F1-46C7-8970-F2F498C83C2B}" srcOrd="2" destOrd="0" parTransId="{021BF80A-A0F6-4887-8E73-106034038214}" sibTransId="{975C8D81-D544-4E7B-BC76-BD277C4EE79B}"/>
    <dgm:cxn modelId="{D680F133-E7CB-478C-B886-80DF5C33E483}" type="presOf" srcId="{7A44ED5F-326B-41A4-A4B8-0DEE3EED32EC}" destId="{5E44D906-7821-434F-AE73-5CB2699D518B}" srcOrd="0" destOrd="0" presId="urn:microsoft.com/office/officeart/2005/8/layout/vList3#1"/>
    <dgm:cxn modelId="{3484ED48-6D36-49C6-8F2A-FF94088DE2C4}" type="presOf" srcId="{91BB627C-E4F1-46C7-8970-F2F498C83C2B}" destId="{7FAC7C3E-AE6C-4E58-BB57-916276E63F8B}" srcOrd="0" destOrd="0" presId="urn:microsoft.com/office/officeart/2005/8/layout/vList3#1"/>
    <dgm:cxn modelId="{9A55C242-2338-4084-BD00-C0A6D9768306}" type="presOf" srcId="{87D1CD94-13DD-40BD-8CC7-796FD0BF5322}" destId="{D321D751-0FC9-451D-9BBF-E1F6004F312B}" srcOrd="0" destOrd="0" presId="urn:microsoft.com/office/officeart/2005/8/layout/vList3#1"/>
    <dgm:cxn modelId="{2EA7A09C-BC3B-41A6-BF0B-BFFEF62ADEB0}" srcId="{A3C19184-578C-4953-A99A-58B6D7D0773F}" destId="{7A44ED5F-326B-41A4-A4B8-0DEE3EED32EC}" srcOrd="1" destOrd="0" parTransId="{08F7589D-875C-4AD8-B55B-2BF0691767DB}" sibTransId="{37E8A867-707A-4CB6-A90B-B48469D38F00}"/>
    <dgm:cxn modelId="{6CAF2D3B-DF15-415E-AAA8-BBCDFCC16CD1}" type="presOf" srcId="{A3C19184-578C-4953-A99A-58B6D7D0773F}" destId="{049260F3-3E1F-4175-AD65-27A2CFC21E4C}" srcOrd="0" destOrd="0" presId="urn:microsoft.com/office/officeart/2005/8/layout/vList3#1"/>
    <dgm:cxn modelId="{3A21934E-E074-4DCB-B730-93E35B3CDBD1}" srcId="{A3C19184-578C-4953-A99A-58B6D7D0773F}" destId="{87D1CD94-13DD-40BD-8CC7-796FD0BF5322}" srcOrd="0" destOrd="0" parTransId="{6E4FE84D-A785-493D-AF44-6477DDF8E64E}" sibTransId="{174A2B07-A995-491A-A0EC-9CDED44580A0}"/>
    <dgm:cxn modelId="{99FF8D61-D7D6-4CF7-807C-14BF6E7630F4}" type="presParOf" srcId="{049260F3-3E1F-4175-AD65-27A2CFC21E4C}" destId="{CC543A88-7C74-416C-9226-7F056430CEF2}" srcOrd="0" destOrd="0" presId="urn:microsoft.com/office/officeart/2005/8/layout/vList3#1"/>
    <dgm:cxn modelId="{6B11EBE9-41BD-4EBC-B51D-6CBFF2238AFB}" type="presParOf" srcId="{CC543A88-7C74-416C-9226-7F056430CEF2}" destId="{83D48A6E-482C-4001-A0E4-45CEBA904204}" srcOrd="0" destOrd="0" presId="urn:microsoft.com/office/officeart/2005/8/layout/vList3#1"/>
    <dgm:cxn modelId="{A1FE537D-A77C-4DAF-9182-05E9518A15E0}" type="presParOf" srcId="{CC543A88-7C74-416C-9226-7F056430CEF2}" destId="{D321D751-0FC9-451D-9BBF-E1F6004F312B}" srcOrd="1" destOrd="0" presId="urn:microsoft.com/office/officeart/2005/8/layout/vList3#1"/>
    <dgm:cxn modelId="{E844EA60-E38E-4A9A-B118-930F6F3724E2}" type="presParOf" srcId="{049260F3-3E1F-4175-AD65-27A2CFC21E4C}" destId="{2DDFAE49-FBFD-498F-972E-1ECFF6FDA5FD}" srcOrd="1" destOrd="0" presId="urn:microsoft.com/office/officeart/2005/8/layout/vList3#1"/>
    <dgm:cxn modelId="{CBE8E37F-5E22-4033-A8F0-4196DB3A8740}" type="presParOf" srcId="{049260F3-3E1F-4175-AD65-27A2CFC21E4C}" destId="{EF5E5DD0-18DA-4FA3-8D2C-F9C150D9B2E1}" srcOrd="2" destOrd="0" presId="urn:microsoft.com/office/officeart/2005/8/layout/vList3#1"/>
    <dgm:cxn modelId="{32734008-D4BE-4F97-A1E2-67A9118D0920}" type="presParOf" srcId="{EF5E5DD0-18DA-4FA3-8D2C-F9C150D9B2E1}" destId="{5A10E615-28C2-4E4A-9359-E0C9C7C256C0}" srcOrd="0" destOrd="0" presId="urn:microsoft.com/office/officeart/2005/8/layout/vList3#1"/>
    <dgm:cxn modelId="{6376D53F-C7AD-47C4-98D4-6784A3DF1FFF}" type="presParOf" srcId="{EF5E5DD0-18DA-4FA3-8D2C-F9C150D9B2E1}" destId="{5E44D906-7821-434F-AE73-5CB2699D518B}" srcOrd="1" destOrd="0" presId="urn:microsoft.com/office/officeart/2005/8/layout/vList3#1"/>
    <dgm:cxn modelId="{77D646F6-FA61-4934-8A2C-82D1949EB881}" type="presParOf" srcId="{049260F3-3E1F-4175-AD65-27A2CFC21E4C}" destId="{68FA80CD-7004-4300-A096-8AE3D12D8D13}" srcOrd="3" destOrd="0" presId="urn:microsoft.com/office/officeart/2005/8/layout/vList3#1"/>
    <dgm:cxn modelId="{6F879246-0B51-4906-8B65-0A463F977A14}" type="presParOf" srcId="{049260F3-3E1F-4175-AD65-27A2CFC21E4C}" destId="{B4C2DCBA-B1D4-4702-AD52-CA7B08E421A1}" srcOrd="4" destOrd="0" presId="urn:microsoft.com/office/officeart/2005/8/layout/vList3#1"/>
    <dgm:cxn modelId="{15EE3011-1993-471A-A9B5-BB6D1D4B1710}" type="presParOf" srcId="{B4C2DCBA-B1D4-4702-AD52-CA7B08E421A1}" destId="{284FA401-C900-4E06-BA6C-BA6E9E06FCEC}" srcOrd="0" destOrd="0" presId="urn:microsoft.com/office/officeart/2005/8/layout/vList3#1"/>
    <dgm:cxn modelId="{F6554A71-D9C5-4719-A150-0E1A13A1A7C1}" type="presParOf" srcId="{B4C2DCBA-B1D4-4702-AD52-CA7B08E421A1}" destId="{7FAC7C3E-AE6C-4E58-BB57-916276E63F8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D751-0FC9-451D-9BBF-E1F6004F312B}">
      <dsp:nvSpPr>
        <dsp:cNvPr id="0" name=""/>
        <dsp:cNvSpPr/>
      </dsp:nvSpPr>
      <dsp:spPr>
        <a:xfrm rot="10800000">
          <a:off x="1552309" y="14352"/>
          <a:ext cx="5003678" cy="1148323"/>
        </a:xfrm>
        <a:prstGeom prst="homePlate">
          <a:avLst/>
        </a:prstGeom>
        <a:solidFill>
          <a:srgbClr val="E05329"/>
        </a:solidFill>
        <a:ln w="5715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/>
          </a:r>
          <a:br>
            <a:rPr lang="en-US" sz="1400" b="1" kern="1200" dirty="0" smtClean="0"/>
          </a:br>
          <a:r>
            <a:rPr lang="en-US" sz="1400" b="1" kern="1200" dirty="0" smtClean="0"/>
            <a:t>693 graduates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Employed in 32 countries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 rot="10800000">
        <a:off x="1839390" y="14352"/>
        <a:ext cx="4716597" cy="1148323"/>
      </dsp:txXfrm>
    </dsp:sp>
    <dsp:sp modelId="{83D48A6E-482C-4001-A0E4-45CEBA904204}">
      <dsp:nvSpPr>
        <dsp:cNvPr id="0" name=""/>
        <dsp:cNvSpPr/>
      </dsp:nvSpPr>
      <dsp:spPr>
        <a:xfrm>
          <a:off x="973244" y="1365"/>
          <a:ext cx="1148323" cy="11483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D906-7821-434F-AE73-5CB2699D518B}">
      <dsp:nvSpPr>
        <dsp:cNvPr id="0" name=""/>
        <dsp:cNvSpPr/>
      </dsp:nvSpPr>
      <dsp:spPr>
        <a:xfrm rot="10800000">
          <a:off x="1547405" y="1492471"/>
          <a:ext cx="5003678" cy="1148323"/>
        </a:xfrm>
        <a:prstGeom prst="homePlate">
          <a:avLst/>
        </a:prstGeom>
        <a:solidFill>
          <a:srgbClr val="E05329"/>
        </a:solidFill>
        <a:ln w="5715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HR Manager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Project Manager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Management Consultant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Recruitment Coordinator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 rot="10800000">
        <a:off x="1834486" y="1492471"/>
        <a:ext cx="4716597" cy="1148323"/>
      </dsp:txXfrm>
    </dsp:sp>
    <dsp:sp modelId="{5A10E615-28C2-4E4A-9359-E0C9C7C256C0}">
      <dsp:nvSpPr>
        <dsp:cNvPr id="0" name=""/>
        <dsp:cNvSpPr/>
      </dsp:nvSpPr>
      <dsp:spPr>
        <a:xfrm>
          <a:off x="973244" y="1492471"/>
          <a:ext cx="1148323" cy="11483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7C3E-AE6C-4E58-BB57-916276E63F8B}">
      <dsp:nvSpPr>
        <dsp:cNvPr id="0" name=""/>
        <dsp:cNvSpPr/>
      </dsp:nvSpPr>
      <dsp:spPr>
        <a:xfrm rot="10800000">
          <a:off x="1599093" y="2966123"/>
          <a:ext cx="5003678" cy="1148323"/>
        </a:xfrm>
        <a:prstGeom prst="homePlate">
          <a:avLst/>
        </a:prstGeom>
        <a:solidFill>
          <a:srgbClr val="E05329"/>
        </a:solidFill>
        <a:ln w="57150" cap="flat" cmpd="sng" algn="ctr">
          <a:solidFill>
            <a:srgbClr val="9FD7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 rot="10800000">
        <a:off x="1886174" y="2966123"/>
        <a:ext cx="4716597" cy="1148323"/>
      </dsp:txXfrm>
    </dsp:sp>
    <dsp:sp modelId="{284FA401-C900-4E06-BA6C-BA6E9E06FCEC}">
      <dsp:nvSpPr>
        <dsp:cNvPr id="0" name=""/>
        <dsp:cNvSpPr/>
      </dsp:nvSpPr>
      <dsp:spPr>
        <a:xfrm>
          <a:off x="973244" y="2983578"/>
          <a:ext cx="1148323" cy="11483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95DD-8D23-4837-9FFB-866B6D98CA3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34BD-5420-4FFD-9E82-94B5DA55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8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1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70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08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2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73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2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62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7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9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23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18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endParaRPr lang="en-GB" alt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endParaRPr lang="en-GB" alt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6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endParaRPr lang="en-GB" alt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FA4D8-7451-4F7C-B3A7-643B3A756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6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D22AC6-E1F9-9D42-850A-6FE256A14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52102"/>
            <a:ext cx="6889750" cy="58058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B0CCA7-C719-9646-BE9D-940DD201A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162A87-4DF9-484F-8AFF-328C0E22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966" y="2196789"/>
            <a:ext cx="4773650" cy="15165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966" y="3914078"/>
            <a:ext cx="4773650" cy="12935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97" y="2072744"/>
            <a:ext cx="9578897" cy="3768300"/>
          </a:xfrm>
        </p:spPr>
        <p:txBody>
          <a:bodyPr/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0AF574-6D75-9946-B430-8133733B9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18EBAF-B2D0-3349-8656-E565426F0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0B2BDE-AA48-E84E-8539-EA010F2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239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9BB052-4EC4-FA46-8F1F-D2FC1226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371"/>
            <a:ext cx="6096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57C5724E-377B-444E-8D47-8BFBE12EC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4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71"/>
            <a:ext cx="12192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539964F3-3192-0043-8D3A-2CB4E888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2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5B978D-5DBE-A045-9B5A-DCFE654B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32" y="447495"/>
            <a:ext cx="1627378" cy="245800"/>
          </a:xfrm>
          <a:blipFill>
            <a:blip r:embed="rId3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D79582F-1E1D-BE43-A115-10EEF4471D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68413" y="2071688"/>
            <a:ext cx="9647237" cy="392906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6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239" y="1268441"/>
            <a:ext cx="8057956" cy="5571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239" y="2118166"/>
            <a:ext cx="9643687" cy="375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51D3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rgbClr val="151D37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.guenther@maastrichtuniversity.nl" TargetMode="External"/><Relationship Id="rId2" Type="http://schemas.openxmlformats.org/officeDocument/2006/relationships/hyperlink" Target="http://www.maastrichtuniversity.nl/s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219" y="2196789"/>
            <a:ext cx="5189034" cy="1516567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MSc IB </a:t>
            </a:r>
            <a:r>
              <a:rPr lang="en-US" sz="4200" dirty="0" err="1" smtClean="0"/>
              <a:t>Organisation</a:t>
            </a:r>
            <a:r>
              <a:rPr lang="en-US" sz="4200" dirty="0" smtClean="0"/>
              <a:t>:</a:t>
            </a:r>
            <a:br>
              <a:rPr lang="en-US" sz="4200" dirty="0" smtClean="0"/>
            </a:br>
            <a:r>
              <a:rPr lang="en-US" sz="4200" dirty="0" smtClean="0"/>
              <a:t>Management, Change and Consultancy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911" y="3696147"/>
            <a:ext cx="4773650" cy="1700490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 txBox="1">
            <a:spLocks/>
          </p:cNvSpPr>
          <p:nvPr/>
        </p:nvSpPr>
        <p:spPr>
          <a:xfrm>
            <a:off x="6632108" y="4841052"/>
            <a:ext cx="5699255" cy="170049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51D3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i="1" dirty="0" err="1" smtClean="0"/>
              <a:t>Developing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your</a:t>
            </a:r>
            <a:r>
              <a:rPr lang="fr-FR" sz="2200" i="1" dirty="0" smtClean="0"/>
              <a:t> leadership </a:t>
            </a:r>
            <a:r>
              <a:rPr lang="fr-FR" sz="2200" i="1" dirty="0" err="1" smtClean="0"/>
              <a:t>abilities</a:t>
            </a:r>
            <a:endParaRPr lang="fr-FR" sz="2200" i="1" dirty="0" smtClean="0"/>
          </a:p>
          <a:p>
            <a:pPr algn="ctr"/>
            <a:endParaRPr lang="fr-FR" sz="2200" i="1" dirty="0" smtClean="0"/>
          </a:p>
          <a:p>
            <a:pPr algn="ctr"/>
            <a:r>
              <a:rPr lang="fr-FR" sz="2200" b="1" dirty="0" smtClean="0"/>
              <a:t>Dr. Hannes Guenter</a:t>
            </a:r>
          </a:p>
          <a:p>
            <a:pPr algn="ctr"/>
            <a:r>
              <a:rPr lang="fr-FR" sz="2200" dirty="0" err="1" smtClean="0"/>
              <a:t>Associate</a:t>
            </a:r>
            <a:r>
              <a:rPr lang="fr-FR" sz="2200" dirty="0" smtClean="0"/>
              <a:t> Professor of </a:t>
            </a:r>
            <a:r>
              <a:rPr lang="fr-FR" sz="2200" dirty="0" err="1" smtClean="0"/>
              <a:t>Organizational</a:t>
            </a:r>
            <a:r>
              <a:rPr lang="fr-FR" sz="2200" dirty="0" smtClean="0"/>
              <a:t> </a:t>
            </a:r>
            <a:r>
              <a:rPr lang="fr-FR" sz="2200" dirty="0" err="1" smtClean="0"/>
              <a:t>Behavior</a:t>
            </a: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4472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733800" y="1557338"/>
            <a:ext cx="8458200" cy="3384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/>
            <a:endParaRPr lang="en-GB" altLang="en-US" sz="2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712" y="1443738"/>
            <a:ext cx="95382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Evidence-based management (“what works”) is a dominant methodology, not just for the course but also for managerial practice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Evidence-based: basing one’s judgment on business facts &amp; figures, best practices, rely on research and on professional experience from within and outside the firm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Evidence-based is more easily said than done - all depends however on the quality of the evidence and the quality of the manager’s judgement and </a:t>
            </a:r>
            <a:r>
              <a:rPr lang="en-US" sz="2800" dirty="0" smtClean="0">
                <a:latin typeface="Calibri"/>
              </a:rPr>
              <a:t>decision-making </a:t>
            </a:r>
            <a:endParaRPr lang="en-US" sz="2800" dirty="0">
              <a:latin typeface="Calibri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712" y="764222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err="1" smtClean="0"/>
              <a:t>Managers@Work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400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733800" y="1557338"/>
            <a:ext cx="8458200" cy="3384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/>
            <a:endParaRPr lang="en-GB" altLang="en-US" sz="2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5950" y="1762125"/>
            <a:ext cx="70183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200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36" y="1242059"/>
            <a:ext cx="7248291" cy="53079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0712" y="764222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err="1" smtClean="0"/>
              <a:t>Managers@Work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7384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733800" y="1484313"/>
            <a:ext cx="8458200" cy="35385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/>
            <a:endParaRPr lang="en-GB" altLang="en-US" sz="2000" b="1" dirty="0">
              <a:solidFill>
                <a:srgbClr val="001C3D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712" y="1715165"/>
            <a:ext cx="9389263" cy="382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your own course from a wide range of options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another MSc IB Program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Or: Multidisciplinary Business Challenge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Broaden your horizon and go the extra mile!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712" y="764222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Electives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453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0712" y="2041000"/>
            <a:ext cx="9480389" cy="3889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sz="2800" dirty="0">
                <a:solidFill>
                  <a:srgbClr val="001A3D"/>
                </a:solidFill>
                <a:latin typeface="Calibri"/>
              </a:rPr>
              <a:t>Understand the basic requirements of a </a:t>
            </a:r>
            <a:r>
              <a:rPr lang="en-US" altLang="nl-NL" sz="2800" dirty="0" smtClean="0">
                <a:solidFill>
                  <a:srgbClr val="001A3D"/>
                </a:solidFill>
                <a:latin typeface="Calibri"/>
              </a:rPr>
              <a:t>Master’s </a:t>
            </a:r>
            <a:r>
              <a:rPr lang="en-US" altLang="nl-NL" sz="2800" dirty="0">
                <a:solidFill>
                  <a:srgbClr val="001A3D"/>
                </a:solidFill>
                <a:latin typeface="Calibri"/>
              </a:rPr>
              <a:t>thesis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sz="2800" dirty="0">
                <a:solidFill>
                  <a:srgbClr val="001A3D"/>
                </a:solidFill>
                <a:latin typeface="Calibri"/>
              </a:rPr>
              <a:t>Learn how to get from a broad research interest (e.g., top management teams) to a specific research model to be tested empirically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sz="2800" dirty="0">
                <a:solidFill>
                  <a:srgbClr val="001A3D"/>
                </a:solidFill>
                <a:latin typeface="Calibri"/>
              </a:rPr>
              <a:t>Learn about research design, data collection (e.g., questionnaire study), and statistics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sz="2800" dirty="0">
                <a:solidFill>
                  <a:srgbClr val="001A3D"/>
                </a:solidFill>
                <a:latin typeface="Calibri"/>
              </a:rPr>
              <a:t>Two-week period with expert lectures and meetings with MSc thesis supervisor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800" dirty="0">
              <a:solidFill>
                <a:srgbClr val="001A3D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0712" y="888555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Skills Training: Writing the Masters’ Thesis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3157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99" y="1622729"/>
            <a:ext cx="3396343" cy="2236361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0712" y="1628775"/>
            <a:ext cx="6135688" cy="266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800" b="1" dirty="0"/>
              <a:t>Organisational Change</a:t>
            </a:r>
          </a:p>
          <a:p>
            <a:pPr eaLnBrk="1" hangingPunct="1"/>
            <a:r>
              <a:rPr lang="en-GB" altLang="en-US" sz="2800" dirty="0"/>
              <a:t>Learn about the benefits and risks of change</a:t>
            </a:r>
          </a:p>
          <a:p>
            <a:pPr eaLnBrk="1" hangingPunct="1"/>
            <a:r>
              <a:rPr lang="en-GB" altLang="en-US" sz="2800" dirty="0"/>
              <a:t>How to lead change? </a:t>
            </a:r>
          </a:p>
          <a:p>
            <a:pPr eaLnBrk="1" hangingPunct="1"/>
            <a:r>
              <a:rPr lang="en-GB" altLang="en-US" sz="2800" dirty="0"/>
              <a:t>How to reduce resistance to change? 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/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588113" y="4033076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1A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latin typeface="Calibri"/>
              </a:rPr>
              <a:t>Consultancy</a:t>
            </a:r>
            <a:r>
              <a:rPr lang="en-GB" altLang="en-US" sz="2600" b="1" dirty="0">
                <a:latin typeface="Calibri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88113" y="4626532"/>
            <a:ext cx="7561262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latin typeface="Calibri"/>
              </a:rPr>
              <a:t>Understand the role of management consultants</a:t>
            </a:r>
          </a:p>
          <a:p>
            <a:r>
              <a:rPr lang="en-GB" altLang="en-US" sz="2800" dirty="0">
                <a:latin typeface="Calibri"/>
              </a:rPr>
              <a:t>Discuss the effects of consultants and how this depends on the relationship with the client</a:t>
            </a:r>
          </a:p>
          <a:p>
            <a:endParaRPr lang="en-GB" altLang="en-US" sz="2800" dirty="0">
              <a:latin typeface="Calibri"/>
            </a:endParaRPr>
          </a:p>
          <a:p>
            <a:endParaRPr lang="en-GB" altLang="en-US" sz="2800" dirty="0">
              <a:latin typeface="Calibri"/>
            </a:endParaRPr>
          </a:p>
        </p:txBody>
      </p:sp>
      <p:pic>
        <p:nvPicPr>
          <p:cNvPr id="11" name="Picture 2" descr="http://www.faact.org/wp-content/uploads/2011/11/mckinsey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6877" y="5429250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encrypted-tbn2.google.com/images?q=tbn:ANd9GcQQmIB_kcIVM5nYi3H7SYFif3lBzrLPlmzuaKGC90evT-RByTu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177" y="4910116"/>
            <a:ext cx="13985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s://encrypted-tbn0.google.com/images?q=tbn:ANd9GcTp5I33V-cdkyB9n68Vav9_d9hNUxuw6S4GbjkDglWnn9DT4DW9q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3618" y="4194090"/>
            <a:ext cx="1208401" cy="7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80712" y="764222"/>
            <a:ext cx="8800086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Organisational Change and Consultancy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7117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25" y="3573017"/>
            <a:ext cx="4153573" cy="2746389"/>
          </a:xfrm>
          <a:prstGeom prst="rect">
            <a:avLst/>
          </a:prstGeom>
        </p:spPr>
      </p:pic>
      <p:pic>
        <p:nvPicPr>
          <p:cNvPr id="2056" name="Picture 8" descr="https://upload.wikimedia.org/wikipedia/commons/b/b3/MotorolaStarTA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09" y="1499567"/>
            <a:ext cx="273685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65" y="3694102"/>
            <a:ext cx="3153537" cy="30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tatic.businessinsider.com/image/50e1a2b5ecad040751000019/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33" y="1544224"/>
            <a:ext cx="3193852" cy="23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3957" y="3958130"/>
            <a:ext cx="2977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1C3D"/>
                </a:solidFill>
                <a:latin typeface="Calibri"/>
              </a:rPr>
              <a:t>“This is one small step for man, one giant leap for mankind.”</a:t>
            </a:r>
            <a:endParaRPr lang="nl-NL" sz="2800" dirty="0">
              <a:solidFill>
                <a:srgbClr val="001C3D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0712" y="764222"/>
            <a:ext cx="8800086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Organisational Learning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0799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75520" y="3481258"/>
            <a:ext cx="8229600" cy="955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1A3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1C3D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0712" y="1955696"/>
            <a:ext cx="8229600" cy="50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latin typeface="Calibri"/>
              </a:rPr>
              <a:t>Multi-level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/>
              </a:rPr>
              <a:t>Individual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/>
              </a:rPr>
              <a:t>Interpersonal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/>
              </a:rPr>
              <a:t>Leadership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/>
              </a:rPr>
              <a:t>Teams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/>
              </a:rPr>
              <a:t>Culture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/>
              </a:rPr>
              <a:t>Structure</a:t>
            </a:r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745FC7D3-7671-4AB1-B447-8FFF670C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24" y="1837978"/>
            <a:ext cx="4378174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0712" y="764222"/>
            <a:ext cx="8800086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Designing Learning in(to) </a:t>
            </a:r>
            <a:r>
              <a:rPr lang="en-US" sz="4200" dirty="0" err="1" smtClean="0"/>
              <a:t>Organisations</a:t>
            </a:r>
            <a:endParaRPr lang="en-GB" sz="4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12871" y="1454917"/>
            <a:ext cx="4047280" cy="50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1A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600"/>
              </a:spcBef>
              <a:buNone/>
            </a:pPr>
            <a:endParaRPr lang="en-US" dirty="0" smtClean="0"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Calibri"/>
              </a:rPr>
              <a:t>HRM &amp; Design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/>
              </a:rPr>
              <a:t>Training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/>
              </a:rPr>
              <a:t>Selection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/>
              </a:rPr>
              <a:t>“Processes”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/>
              </a:rPr>
              <a:t>(Physical) Environment</a:t>
            </a:r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6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30363"/>
            <a:ext cx="7848600" cy="43211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GB" altLang="en-US" sz="2200" dirty="0"/>
          </a:p>
          <a:p>
            <a:pPr eaLnBrk="1" hangingPunct="1"/>
            <a:endParaRPr lang="en-GB" alt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92" y="4003634"/>
            <a:ext cx="3461941" cy="259824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77792" y="1630363"/>
            <a:ext cx="871546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895500" lvl="1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</a:rPr>
              <a:t>In-depth scientific study of an organisational problem</a:t>
            </a:r>
          </a:p>
          <a:p>
            <a:pPr marL="1352700" lvl="2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</a:rPr>
              <a:t>Academic relevance</a:t>
            </a:r>
          </a:p>
          <a:p>
            <a:pPr marL="1352700" lvl="2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</a:rPr>
              <a:t>Managerial relevance</a:t>
            </a:r>
          </a:p>
          <a:p>
            <a:pPr marL="1352700" lvl="2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</a:rPr>
              <a:t>Relevance to you</a:t>
            </a:r>
          </a:p>
          <a:p>
            <a:pPr marL="895500" lvl="1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/>
              </a:rPr>
              <a:t>Thesis completed over the course of seven months  </a:t>
            </a:r>
          </a:p>
          <a:p>
            <a:pPr marL="895500" lvl="1" indent="-4572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0712" y="764222"/>
            <a:ext cx="8800086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Writing the Master’s Thesis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5830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4481" y="1620818"/>
            <a:ext cx="8599989" cy="4138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8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  <a:latin typeface="Calibri"/>
              </a:rPr>
              <a:t>Be eager to learn what it takes to become a good manager and leader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  <a:latin typeface="Calibri"/>
              </a:rPr>
              <a:t>Be curious about why and how people behave the way they do in organisations, and how to influence behaviour at the workplace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  <a:latin typeface="Calibri"/>
              </a:rPr>
              <a:t>Be interested in developing your analytical skills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800" dirty="0">
              <a:solidFill>
                <a:srgbClr val="001A3D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999" y="1992293"/>
            <a:ext cx="258286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481" y="786336"/>
            <a:ext cx="8611565" cy="1060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4200" dirty="0" smtClean="0"/>
              <a:t>Is IB </a:t>
            </a:r>
            <a:r>
              <a:rPr lang="en-US" altLang="en-US" sz="4200" dirty="0" err="1" smtClean="0"/>
              <a:t>Organisation</a:t>
            </a:r>
            <a:r>
              <a:rPr lang="en-US" altLang="en-US" sz="4200" dirty="0" smtClean="0"/>
              <a:t>: Management, Change and Consultancy right for you?</a:t>
            </a:r>
            <a:endParaRPr lang="nl-NL" altLang="en-US" sz="4200" dirty="0"/>
          </a:p>
        </p:txBody>
      </p:sp>
    </p:spTree>
    <p:extLst>
      <p:ext uri="{BB962C8B-B14F-4D97-AF65-F5344CB8AC3E}">
        <p14:creationId xmlns:p14="http://schemas.microsoft.com/office/powerpoint/2010/main" val="8242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1467337" y="1352145"/>
            <a:ext cx="8731348" cy="2683986"/>
            <a:chOff x="323528" y="1302590"/>
            <a:chExt cx="6330372" cy="2805145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98550" cy="6613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0777C2E-DFEE-4F7C-A999-0ECC71F22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1302590"/>
              <a:ext cx="1098550" cy="397623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F4429AC-C5E4-449B-BD86-6F5C76DF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2" y="1302590"/>
              <a:ext cx="5106868" cy="397623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1" dirty="0" err="1" smtClean="0">
                  <a:solidFill>
                    <a:prstClr val="white"/>
                  </a:solidFill>
                  <a:latin typeface="Calibri" panose="020F0502020204030204"/>
                </a:rPr>
                <a:t>Organisation</a:t>
              </a:r>
              <a:r>
                <a:rPr lang="en-US" sz="2000" i="1" dirty="0" smtClean="0">
                  <a:solidFill>
                    <a:prstClr val="white"/>
                  </a:solidFill>
                  <a:latin typeface="Calibri" panose="020F0502020204030204"/>
                </a:rPr>
                <a:t>: Management, Change, and Consultancy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27FFA150-CA95-4366-A5F3-74DA2245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1844675"/>
              <a:ext cx="2154674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Analytics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3" y="1844675"/>
              <a:ext cx="2246478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Organisational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Change and Consultancy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641652"/>
              <a:ext cx="1080120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208" y="2641652"/>
              <a:ext cx="2246303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Organisational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Learning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00D2607-BA46-42EA-B175-77BB810E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2641651"/>
              <a:ext cx="2154909" cy="75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Elective</a:t>
              </a: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85" y="3634269"/>
              <a:ext cx="4733350" cy="4697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3546574"/>
              <a:ext cx="1080120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1A6DC-1BA0-440F-9428-3004D842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297" y="1870812"/>
            <a:ext cx="515388" cy="2161723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-Shape 13"/>
          <p:cNvSpPr/>
          <p:nvPr/>
        </p:nvSpPr>
        <p:spPr>
          <a:xfrm rot="16200000">
            <a:off x="5585873" y="-570223"/>
            <a:ext cx="2181418" cy="7043792"/>
          </a:xfrm>
          <a:prstGeom prst="corner">
            <a:avLst>
              <a:gd name="adj1" fmla="val 23470"/>
              <a:gd name="adj2" fmla="val 23844"/>
            </a:avLst>
          </a:prstGeom>
          <a:solidFill>
            <a:srgbClr val="EAEAEA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5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1469140" y="4201649"/>
            <a:ext cx="8729338" cy="2237321"/>
            <a:chOff x="323850" y="1844675"/>
            <a:chExt cx="5956244" cy="2160489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15288" cy="5609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245" y="1844675"/>
              <a:ext cx="2333008" cy="560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</a:rPr>
                <a:t>Leadership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554000"/>
              <a:ext cx="1015288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5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8" y="2554000"/>
              <a:ext cx="2332835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Managers@Work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7" y="3449200"/>
              <a:ext cx="4805677" cy="55076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444003"/>
              <a:ext cx="1015913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03993" y="3583112"/>
            <a:ext cx="285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 Thesis Skill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5672" y="5948356"/>
            <a:ext cx="429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Master’s Thesis</a:t>
            </a:r>
            <a:endParaRPr lang="en-US" sz="2000" dirty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CA583B54-FB07-4457-BBC2-18E21BE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77" y="4198992"/>
            <a:ext cx="3448001" cy="1505189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the Master’s Thesis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18557" y="759607"/>
            <a:ext cx="7580313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4200" smtClean="0"/>
              <a:t>The track structure</a:t>
            </a:r>
            <a:endParaRPr lang="nl-NL" altLang="en-US" sz="4200" dirty="0"/>
          </a:p>
        </p:txBody>
      </p:sp>
    </p:spTree>
    <p:extLst>
      <p:ext uri="{BB962C8B-B14F-4D97-AF65-F5344CB8AC3E}">
        <p14:creationId xmlns:p14="http://schemas.microsoft.com/office/powerpoint/2010/main" val="24997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267" y="894604"/>
            <a:ext cx="8034338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altLang="nl-NL" sz="3200" dirty="0"/>
              <a:t>What is this thing called </a:t>
            </a:r>
            <a:r>
              <a:rPr lang="en-US" altLang="nl-NL" sz="3200" dirty="0" err="1"/>
              <a:t>organisation</a:t>
            </a:r>
            <a:r>
              <a:rPr lang="en-US" altLang="nl-NL" sz="3200" dirty="0"/>
              <a:t>?   </a:t>
            </a:r>
            <a:endParaRPr lang="nl-NL" altLang="nl-NL" sz="32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993" y="5447929"/>
            <a:ext cx="19510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hil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137" y="1665014"/>
            <a:ext cx="16827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Unile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5820" y="2615461"/>
            <a:ext cx="739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oog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1855" y="2504910"/>
            <a:ext cx="1319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abobank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9009" y="4776047"/>
            <a:ext cx="72707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4243" y="5366286"/>
            <a:ext cx="1193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7510" y="2436073"/>
            <a:ext cx="11604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http://www.faact.org/wp-content/uploads/2011/11/mckinsey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39844" y="5383808"/>
            <a:ext cx="16049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https://encrypted-tbn0.google.com/images?q=tbn:ANd9GcRhAbCqZ1geI7V62SNRq_OlHIL3u50bktaZoRGz98HJpFeA6JH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61656" y="2911298"/>
            <a:ext cx="6683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http://2.bp.blogspot.com/-uiT9P6qU1-o/T1cdAXBW5dI/AAAAAAAAAeQ/v4zDepulA_o/s1600/Greenpeac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021" y="5701475"/>
            <a:ext cx="13858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academisch ziekenhuis Maastric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5331" y="3834661"/>
            <a:ext cx="219551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http://www.amnesty.nl/sites/all/themes/amnesty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4136" y="1576114"/>
            <a:ext cx="16033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Ho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82468" y="4270975"/>
            <a:ext cx="16573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Ritz-Carlton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54043" y="2813899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encrypted-tbn2.gstatic.com/images?q=tbn:ANd9GcQypMUi4n3YyVx3NgEBWY02BqOdWQkwKZSJmDzR5RjZp6o_fM6-9hRrmIT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54" y="1493536"/>
            <a:ext cx="1242376" cy="9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jeremycwilson.com/wp-content/uploads/2009/07/Bai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78" y="4240267"/>
            <a:ext cx="1316753" cy="8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rehabilitationrobotics.net/images/accompany/logoZUYD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63" y="4452811"/>
            <a:ext cx="692780" cy="7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UB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1C3D"/>
              </a:solidFill>
              <a:latin typeface="Calibri"/>
            </a:endParaRPr>
          </a:p>
        </p:txBody>
      </p:sp>
      <p:sp>
        <p:nvSpPr>
          <p:cNvPr id="4" name="AutoShape 4" descr="Afbeeldingsresultaat voor UBE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1C3D"/>
              </a:solidFill>
              <a:latin typeface="Calibri"/>
            </a:endParaRPr>
          </a:p>
        </p:txBody>
      </p:sp>
      <p:sp>
        <p:nvSpPr>
          <p:cNvPr id="5" name="AutoShape 6" descr="Afbeeldingsresultaat voor UBER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1C3D"/>
              </a:solidFill>
              <a:latin typeface="Calibri"/>
            </a:endParaRPr>
          </a:p>
        </p:txBody>
      </p:sp>
      <p:sp>
        <p:nvSpPr>
          <p:cNvPr id="6" name="AutoShape 8" descr="Afbeeldingsresultaat voor appl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1C3D"/>
              </a:solidFill>
              <a:latin typeface="Calibri"/>
            </a:endParaRPr>
          </a:p>
        </p:txBody>
      </p:sp>
      <p:pic>
        <p:nvPicPr>
          <p:cNvPr id="1033" name="Picture 9" descr="C:\Users\h.guenter\Desktop\download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31" y="3434611"/>
            <a:ext cx="898052" cy="8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.guenter\Desktop\download (1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36" y="6288395"/>
            <a:ext cx="2763837" cy="5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8D257-6DED-40F7-9EAB-7A4A31AF20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907" y="862013"/>
            <a:ext cx="6493397" cy="1677987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Data Analytics</a:t>
            </a:r>
            <a:endParaRPr lang="en-US" sz="4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EFE51-2708-46ED-8D0D-EE9B37C8EB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2907" y="1628403"/>
            <a:ext cx="4745620" cy="378618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Quantitative </a:t>
            </a:r>
            <a:r>
              <a:rPr lang="en-US" sz="2600" dirty="0" smtClean="0">
                <a:solidFill>
                  <a:schemeClr val="tx1"/>
                </a:solidFill>
              </a:rPr>
              <a:t>methods </a:t>
            </a:r>
            <a:r>
              <a:rPr lang="en-US" sz="2600" dirty="0">
                <a:solidFill>
                  <a:schemeClr val="tx1"/>
                </a:solidFill>
              </a:rPr>
              <a:t>for problem-solving and </a:t>
            </a:r>
            <a:r>
              <a:rPr lang="en-US" sz="2600" dirty="0" smtClean="0">
                <a:solidFill>
                  <a:schemeClr val="tx1"/>
                </a:solidFill>
              </a:rPr>
              <a:t>research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Generate </a:t>
            </a:r>
            <a:r>
              <a:rPr lang="en-GB" sz="2600" dirty="0">
                <a:solidFill>
                  <a:schemeClr val="tx1"/>
                </a:solidFill>
              </a:rPr>
              <a:t>insights that improve management </a:t>
            </a:r>
            <a:r>
              <a:rPr lang="en-GB" sz="2600" dirty="0" smtClean="0">
                <a:solidFill>
                  <a:schemeClr val="tx1"/>
                </a:solidFill>
              </a:rPr>
              <a:t>decision-making</a:t>
            </a:r>
            <a:endParaRPr lang="nl-NL" sz="2600" dirty="0" smtClean="0">
              <a:solidFill>
                <a:schemeClr val="tx1"/>
              </a:solidFill>
            </a:endParaRPr>
          </a:p>
          <a:p>
            <a:r>
              <a:rPr lang="nl-NL" sz="2600" dirty="0" smtClean="0">
                <a:solidFill>
                  <a:schemeClr val="tx1"/>
                </a:solidFill>
              </a:rPr>
              <a:t>R </a:t>
            </a:r>
            <a:r>
              <a:rPr lang="nl-NL" sz="2600" dirty="0" err="1" smtClean="0">
                <a:solidFill>
                  <a:schemeClr val="tx1"/>
                </a:solidFill>
              </a:rPr>
              <a:t>language</a:t>
            </a:r>
            <a:r>
              <a:rPr lang="nl-NL" sz="2600" dirty="0" smtClean="0">
                <a:solidFill>
                  <a:schemeClr val="tx1"/>
                </a:solidFill>
              </a:rPr>
              <a:t> </a:t>
            </a:r>
            <a:r>
              <a:rPr lang="nl-NL" sz="2600" dirty="0" err="1" smtClean="0">
                <a:solidFill>
                  <a:schemeClr val="tx1"/>
                </a:solidFill>
              </a:rPr>
              <a:t>for</a:t>
            </a:r>
            <a:r>
              <a:rPr lang="nl-NL" sz="2600" dirty="0" smtClean="0">
                <a:solidFill>
                  <a:schemeClr val="tx1"/>
                </a:solidFill>
              </a:rPr>
              <a:t> </a:t>
            </a:r>
            <a:r>
              <a:rPr lang="nl-NL" sz="2600" dirty="0" err="1" smtClean="0">
                <a:solidFill>
                  <a:schemeClr val="tx1"/>
                </a:solidFill>
              </a:rPr>
              <a:t>statistical</a:t>
            </a:r>
            <a:r>
              <a:rPr lang="nl-NL" sz="2600" dirty="0" smtClean="0">
                <a:solidFill>
                  <a:schemeClr val="tx1"/>
                </a:solidFill>
              </a:rPr>
              <a:t> analyses</a:t>
            </a: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en-GB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ECEFDB-AA75-4CCE-8C08-47BCC1F1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r="-1" b="18089"/>
          <a:stretch/>
        </p:blipFill>
        <p:spPr>
          <a:xfrm>
            <a:off x="6294236" y="10"/>
            <a:ext cx="7552944" cy="6857990"/>
          </a:xfrm>
          <a:prstGeom prst="rect">
            <a:avLst/>
          </a:prstGeom>
          <a:effectLst/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C761410-3471-4FEE-AB16-91097FFF5D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94" y="5335364"/>
            <a:ext cx="704097" cy="7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04E13-F22A-4049-A64D-FF80BAF952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9757" y="835025"/>
            <a:ext cx="4502552" cy="16764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Elective</a:t>
            </a:r>
            <a:endParaRPr lang="en-US" sz="4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8F78F9-F966-4420-B387-5BD10FBA55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757" y="2035091"/>
            <a:ext cx="5333537" cy="3128794"/>
          </a:xfrm>
        </p:spPr>
        <p:txBody>
          <a:bodyPr>
            <a:noAutofit/>
          </a:bodyPr>
          <a:lstStyle/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altLang="en-US" sz="2600" dirty="0">
                <a:solidFill>
                  <a:srgbClr val="001A3D"/>
                </a:solidFill>
                <a:latin typeface="Calibri" panose="020F0502020204030204"/>
              </a:rPr>
              <a:t>Choose your own course from a wide range of </a:t>
            </a:r>
            <a:r>
              <a:rPr lang="en-GB" altLang="en-US" sz="2600" dirty="0" smtClean="0">
                <a:solidFill>
                  <a:srgbClr val="001A3D"/>
                </a:solidFill>
                <a:latin typeface="Calibri" panose="020F0502020204030204"/>
              </a:rPr>
              <a:t>options</a:t>
            </a:r>
            <a:endParaRPr lang="en-GB" altLang="en-US" sz="2600" dirty="0">
              <a:solidFill>
                <a:srgbClr val="001A3D"/>
              </a:solidFill>
              <a:latin typeface="Calibri" panose="020F0502020204030204"/>
            </a:endParaRPr>
          </a:p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600" dirty="0">
                <a:solidFill>
                  <a:srgbClr val="001A3D"/>
                </a:solidFill>
                <a:latin typeface="Calibri" panose="020F0502020204030204"/>
              </a:rPr>
              <a:t>From another MSc IB </a:t>
            </a:r>
            <a:r>
              <a:rPr lang="en-US" altLang="en-US" sz="2600" dirty="0" smtClean="0">
                <a:solidFill>
                  <a:srgbClr val="001A3D"/>
                </a:solidFill>
                <a:latin typeface="Calibri" panose="020F0502020204030204"/>
              </a:rPr>
              <a:t>Program</a:t>
            </a:r>
          </a:p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600" dirty="0">
                <a:solidFill>
                  <a:srgbClr val="001A3D"/>
                </a:solidFill>
                <a:latin typeface="Calibri" panose="020F0502020204030204"/>
              </a:rPr>
              <a:t>Or: Multidisciplinary Business Challenge </a:t>
            </a:r>
          </a:p>
          <a:p>
            <a:pPr marL="457189" lvl="0" indent="-457189" defTabSz="121917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600" dirty="0">
                <a:solidFill>
                  <a:srgbClr val="001A3D"/>
                </a:solidFill>
                <a:latin typeface="Calibri" panose="020F0502020204030204"/>
              </a:rPr>
              <a:t>Broaden your horizon and go the extra </a:t>
            </a:r>
            <a:r>
              <a:rPr lang="en-US" altLang="en-US" sz="2600" dirty="0" smtClean="0">
                <a:solidFill>
                  <a:srgbClr val="001A3D"/>
                </a:solidFill>
                <a:latin typeface="Calibri" panose="020F0502020204030204"/>
              </a:rPr>
              <a:t>mile!</a:t>
            </a:r>
            <a:endParaRPr lang="en-GB" altLang="en-US" sz="2600" dirty="0">
              <a:solidFill>
                <a:srgbClr val="001A3D"/>
              </a:solidFill>
              <a:latin typeface="Calibri" panose="020F0502020204030204"/>
            </a:endParaRPr>
          </a:p>
          <a:p>
            <a:endParaRPr lang="en-US" sz="2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464425" y="1911350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1800360" imgH="1800360" progId="Paint.Picture">
                  <p:embed/>
                </p:oleObj>
              </mc:Choice>
              <mc:Fallback>
                <p:oleObj name="Bitmap Image" r:id="rId3" imgW="1800360" imgH="1800360" progId="Paint.Pictur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4425" y="1911350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30" y="2154508"/>
            <a:ext cx="5750355" cy="2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2907" y="877506"/>
            <a:ext cx="6597650" cy="2205038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Careers of our alumni</a:t>
            </a:r>
            <a:endParaRPr lang="en-GB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4594190" y="5984769"/>
            <a:ext cx="5469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151D37"/>
                </a:solidFill>
                <a:latin typeface="Calibri"/>
              </a:rPr>
              <a:t>MSc graduates SBE  IB </a:t>
            </a:r>
            <a:r>
              <a:rPr lang="en-US" sz="1100" b="1" i="1" dirty="0" err="1">
                <a:solidFill>
                  <a:srgbClr val="151D37"/>
                </a:solidFill>
                <a:latin typeface="Calibri"/>
              </a:rPr>
              <a:t>Organisation</a:t>
            </a:r>
            <a:r>
              <a:rPr lang="en-US" sz="1100" b="1" i="1" dirty="0">
                <a:solidFill>
                  <a:srgbClr val="151D37"/>
                </a:solidFill>
                <a:latin typeface="Calibri"/>
              </a:rPr>
              <a:t> period 2004-2018</a:t>
            </a:r>
            <a:endParaRPr lang="en-GB" sz="1100" b="1" i="1" dirty="0">
              <a:solidFill>
                <a:srgbClr val="151D37"/>
              </a:solidFill>
              <a:latin typeface="Calibri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541485" y="148632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51D37"/>
                </a:solidFill>
                <a:latin typeface="Calibri"/>
              </a:rPr>
              <a:t>MSc IB </a:t>
            </a:r>
            <a:r>
              <a:rPr lang="en-US" b="1" dirty="0" err="1">
                <a:solidFill>
                  <a:srgbClr val="151D37"/>
                </a:solidFill>
                <a:latin typeface="Calibri"/>
              </a:rPr>
              <a:t>Organisation</a:t>
            </a:r>
            <a:endParaRPr lang="en-GB" b="1" dirty="0">
              <a:solidFill>
                <a:srgbClr val="151D37"/>
              </a:solidFill>
              <a:latin typeface="Calibri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48698778"/>
              </p:ext>
            </p:extLst>
          </p:nvPr>
        </p:nvGraphicFramePr>
        <p:xfrm>
          <a:off x="2121992" y="1819411"/>
          <a:ext cx="7524328" cy="41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4926" y="4857397"/>
            <a:ext cx="4137775" cy="99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>
            <a:extLst>
              <a:ext uri="{FF2B5EF4-FFF2-40B4-BE49-F238E27FC236}">
                <a16:creationId xmlns:a16="http://schemas.microsoft.com/office/drawing/2014/main" id="{7A612449-D88D-40E6-A327-E10504842B3C}"/>
              </a:ext>
            </a:extLst>
          </p:cNvPr>
          <p:cNvSpPr txBox="1">
            <a:spLocks/>
          </p:cNvSpPr>
          <p:nvPr/>
        </p:nvSpPr>
        <p:spPr>
          <a:xfrm>
            <a:off x="3360845" y="1606428"/>
            <a:ext cx="5470310" cy="364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0" i="1" dirty="0" smtClean="0">
                <a:solidFill>
                  <a:srgbClr val="151D37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Questions?</a:t>
            </a:r>
          </a:p>
          <a:p>
            <a:endParaRPr lang="en-US" sz="80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to: </a:t>
            </a:r>
            <a:r>
              <a:rPr lang="en-US" sz="80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www.maastrichtuniversity.nl/sbe</a:t>
            </a:r>
            <a:endParaRPr lang="en-US" sz="80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80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h.guenther@maastrichtuniversity.nl</a:t>
            </a:r>
            <a:endParaRPr lang="en-US" sz="80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8000" dirty="0">
              <a:solidFill>
                <a:srgbClr val="151D37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altLang="en-US" sz="8000" dirty="0">
                <a:solidFill>
                  <a:srgbClr val="151D37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 visit us at the information market in the Mensa  </a:t>
            </a:r>
          </a:p>
          <a:p>
            <a:endParaRPr lang="en-GB" sz="5500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9757" y="738410"/>
            <a:ext cx="10069975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200" dirty="0"/>
              <a:t>Why should you choose Organisation: Management, Change and Consultancy?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59757" y="1911272"/>
            <a:ext cx="1015652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600" dirty="0">
                <a:latin typeface="Calibri"/>
              </a:rPr>
              <a:t>If you are eager to learn...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600" dirty="0">
                <a:latin typeface="Calibri"/>
              </a:rPr>
              <a:t>H</a:t>
            </a:r>
            <a:r>
              <a:rPr lang="en-GB" altLang="en-US" sz="2600" dirty="0" smtClean="0">
                <a:latin typeface="Calibri"/>
              </a:rPr>
              <a:t>ow </a:t>
            </a:r>
            <a:r>
              <a:rPr lang="en-GB" altLang="en-US" sz="2600" dirty="0">
                <a:latin typeface="Calibri"/>
              </a:rPr>
              <a:t>to lead and manage an organisation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600" dirty="0">
                <a:latin typeface="Calibri"/>
              </a:rPr>
              <a:t>H</a:t>
            </a:r>
            <a:r>
              <a:rPr lang="en-GB" altLang="en-US" sz="2600" dirty="0" smtClean="0">
                <a:latin typeface="Calibri"/>
              </a:rPr>
              <a:t>ow </a:t>
            </a:r>
            <a:r>
              <a:rPr lang="en-GB" altLang="en-US" sz="2600" dirty="0">
                <a:latin typeface="Calibri"/>
              </a:rPr>
              <a:t>to analyse organisational processes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600" dirty="0">
                <a:latin typeface="Calibri"/>
              </a:rPr>
              <a:t>H</a:t>
            </a:r>
            <a:r>
              <a:rPr lang="en-GB" altLang="en-US" sz="2600" dirty="0" smtClean="0">
                <a:latin typeface="Calibri"/>
              </a:rPr>
              <a:t>ow </a:t>
            </a:r>
            <a:r>
              <a:rPr lang="en-GB" altLang="en-US" sz="2600" dirty="0">
                <a:latin typeface="Calibri"/>
              </a:rPr>
              <a:t>to sharpen your critical thinking skills and develop your leadership abilities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600" dirty="0">
                <a:latin typeface="Calibri"/>
              </a:rPr>
              <a:t>K</a:t>
            </a:r>
            <a:r>
              <a:rPr lang="en-GB" altLang="en-US" sz="2600" dirty="0" smtClean="0">
                <a:latin typeface="Calibri"/>
              </a:rPr>
              <a:t>now </a:t>
            </a:r>
            <a:r>
              <a:rPr lang="en-GB" altLang="en-US" sz="2600" dirty="0">
                <a:latin typeface="Calibri"/>
              </a:rPr>
              <a:t>how to provide solutions to increase organisational effectiveness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600" dirty="0">
                <a:latin typeface="Calibri"/>
              </a:rPr>
              <a:t>W</a:t>
            </a:r>
            <a:r>
              <a:rPr lang="en-GB" altLang="en-US" sz="2600" dirty="0" smtClean="0">
                <a:latin typeface="Calibri"/>
              </a:rPr>
              <a:t>ork </a:t>
            </a:r>
            <a:r>
              <a:rPr lang="en-GB" altLang="en-US" sz="2600" dirty="0">
                <a:latin typeface="Calibri"/>
              </a:rPr>
              <a:t>in the field of consultancy, human resources, general management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altLang="en-US" sz="2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8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762170"/>
            <a:ext cx="3600398" cy="2376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093406"/>
            <a:ext cx="2880320" cy="1901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765216"/>
            <a:ext cx="3615206" cy="2780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654573"/>
            <a:ext cx="4426612" cy="29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1467337" y="1352145"/>
            <a:ext cx="8731348" cy="2683986"/>
            <a:chOff x="323528" y="1302590"/>
            <a:chExt cx="6330372" cy="2805145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98550" cy="6613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0777C2E-DFEE-4F7C-A999-0ECC71F22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1302590"/>
              <a:ext cx="1098550" cy="397623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F4429AC-C5E4-449B-BD86-6F5C76DF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2" y="1302590"/>
              <a:ext cx="5106868" cy="397623"/>
            </a:xfrm>
            <a:prstGeom prst="rect">
              <a:avLst/>
            </a:prstGeom>
            <a:solidFill>
              <a:srgbClr val="9FD7E4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i="1" dirty="0" err="1" smtClean="0">
                  <a:solidFill>
                    <a:prstClr val="white"/>
                  </a:solidFill>
                  <a:latin typeface="Calibri" panose="020F0502020204030204"/>
                </a:rPr>
                <a:t>Organisation</a:t>
              </a:r>
              <a:r>
                <a:rPr lang="en-US" sz="2000" i="1" dirty="0" smtClean="0">
                  <a:solidFill>
                    <a:prstClr val="white"/>
                  </a:solidFill>
                  <a:latin typeface="Calibri" panose="020F0502020204030204"/>
                </a:rPr>
                <a:t>: Management, Change, and Consultancy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27FFA150-CA95-4366-A5F3-74DA2245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1844675"/>
              <a:ext cx="2154674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Analytics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033" y="1844675"/>
              <a:ext cx="2246478" cy="661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Organizational Change and Consultancy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641652"/>
              <a:ext cx="1080120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208" y="2641652"/>
              <a:ext cx="2246303" cy="7525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Organizational Learning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00D2607-BA46-42EA-B175-77BB810E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423" y="2641651"/>
              <a:ext cx="2154909" cy="75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Elective</a:t>
              </a: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85" y="3634269"/>
              <a:ext cx="4733350" cy="4697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3546574"/>
              <a:ext cx="1080120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1A6DC-1BA0-440F-9428-3004D842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297" y="1870812"/>
            <a:ext cx="515388" cy="2161723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-Shape 13"/>
          <p:cNvSpPr/>
          <p:nvPr/>
        </p:nvSpPr>
        <p:spPr>
          <a:xfrm rot="16200000">
            <a:off x="5585873" y="-570223"/>
            <a:ext cx="2181418" cy="7043792"/>
          </a:xfrm>
          <a:prstGeom prst="corner">
            <a:avLst>
              <a:gd name="adj1" fmla="val 23470"/>
              <a:gd name="adj2" fmla="val 23844"/>
            </a:avLst>
          </a:prstGeom>
          <a:solidFill>
            <a:srgbClr val="EAEAEA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5" name="Groep 13">
            <a:extLst>
              <a:ext uri="{FF2B5EF4-FFF2-40B4-BE49-F238E27FC236}">
                <a16:creationId xmlns:a16="http://schemas.microsoft.com/office/drawing/2014/main" id="{8E21F2FE-66F8-4119-8AE8-F0AEFF57D937}"/>
              </a:ext>
            </a:extLst>
          </p:cNvPr>
          <p:cNvGrpSpPr/>
          <p:nvPr/>
        </p:nvGrpSpPr>
        <p:grpSpPr>
          <a:xfrm>
            <a:off x="1469140" y="4201649"/>
            <a:ext cx="8729338" cy="2237321"/>
            <a:chOff x="323850" y="1844675"/>
            <a:chExt cx="5956244" cy="2160489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363CE89-76A7-4750-A3D3-6060B7B0665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850" y="1844675"/>
              <a:ext cx="1015288" cy="5609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1C3D"/>
              </a:solidFill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lIns="91440" tIns="45720" rIns="91440" bIns="45720" rtlCol="0" anchor="ctr" anchorCtr="1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D74F1DEC-CB97-4C25-9F97-D565156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245" y="1844675"/>
              <a:ext cx="2333008" cy="5609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</a:rPr>
                <a:t>Leadership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EFAF1701-0FFC-4487-96C7-2C124DAC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2554000"/>
              <a:ext cx="1015288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5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BC005ED-E46D-490A-968E-62CEEE0D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8" y="2554000"/>
              <a:ext cx="2332835" cy="7416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Managers@Work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5221A6DC-1BA0-440F-9428-3004D842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417" y="3449200"/>
              <a:ext cx="4805677" cy="55076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D6F777CD-2460-4C75-9B4F-EE7FDDEEE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444003"/>
              <a:ext cx="1015913" cy="561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151D37"/>
                  </a:solidFill>
                  <a:latin typeface="Calibri" panose="020F0502020204030204"/>
                </a:rPr>
                <a:t>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03993" y="3583112"/>
            <a:ext cx="285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 Thesis Skill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5672" y="5948356"/>
            <a:ext cx="429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05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Master’s Thesis</a:t>
            </a:r>
            <a:endParaRPr lang="en-US" sz="2000" dirty="0">
              <a:solidFill>
                <a:srgbClr val="E05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CA583B54-FB07-4457-BBC2-18E21BE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477" y="4198992"/>
            <a:ext cx="3448001" cy="1505189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the Master’s Thesis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18557" y="759607"/>
            <a:ext cx="7580313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4200" smtClean="0"/>
              <a:t>The track structure</a:t>
            </a:r>
            <a:endParaRPr lang="nl-NL" altLang="en-US" sz="4200" dirty="0"/>
          </a:p>
        </p:txBody>
      </p:sp>
    </p:spTree>
    <p:extLst>
      <p:ext uri="{BB962C8B-B14F-4D97-AF65-F5344CB8AC3E}">
        <p14:creationId xmlns:p14="http://schemas.microsoft.com/office/powerpoint/2010/main" val="21317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45589" y="3752"/>
            <a:ext cx="6146411" cy="4014868"/>
            <a:chOff x="4521589" y="390798"/>
            <a:chExt cx="5202836" cy="3398520"/>
          </a:xfrm>
        </p:grpSpPr>
        <p:pic>
          <p:nvPicPr>
            <p:cNvPr id="5" name="Picture 2" descr="I:\Teaching\TRACK coordination IB Organization\2015-2016\Open Day 02-2016\gees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589" y="390798"/>
              <a:ext cx="5202836" cy="3398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:\Teaching\TRACK coordination IB Organization\2015-2016\Open Day 02-2016\geese.jp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64695" y="397420"/>
              <a:ext cx="1593877" cy="86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0712" y="764222"/>
            <a:ext cx="8229600" cy="95567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4200" dirty="0"/>
              <a:t>Leadership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0712" y="1568978"/>
            <a:ext cx="6202363" cy="4852987"/>
          </a:xfrm>
        </p:spPr>
        <p:txBody>
          <a:bodyPr>
            <a:normAutofit/>
          </a:bodyPr>
          <a:lstStyle/>
          <a:p>
            <a:r>
              <a:rPr lang="en-GB" sz="2800" dirty="0"/>
              <a:t>Leadership is a specialized role and a social influence process</a:t>
            </a:r>
          </a:p>
          <a:p>
            <a:r>
              <a:rPr lang="en-GB" sz="2800" dirty="0"/>
              <a:t>Leadership is not a one-way street      but an interactive process between leaders and followers </a:t>
            </a:r>
          </a:p>
          <a:p>
            <a:r>
              <a:rPr lang="en-US" sz="2800" dirty="0"/>
              <a:t>There is no leader without a follower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US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315580" y="4351385"/>
            <a:ext cx="756084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GB" sz="2800" dirty="0">
              <a:solidFill>
                <a:srgbClr val="F3A687">
                  <a:lumMod val="50000"/>
                </a:srgbClr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r>
              <a:rPr lang="en-GB" sz="2800" i="1" dirty="0">
                <a:solidFill>
                  <a:srgbClr val="E05329"/>
                </a:solidFill>
                <a:latin typeface="Calibri"/>
              </a:rPr>
              <a:t>“The first follower is actually an underestimated  form of leadership” </a:t>
            </a:r>
          </a:p>
          <a:p>
            <a:pPr>
              <a:spcBef>
                <a:spcPct val="20000"/>
              </a:spcBef>
            </a:pPr>
            <a:r>
              <a:rPr lang="en-GB" sz="2800" i="1" dirty="0">
                <a:solidFill>
                  <a:srgbClr val="151D37"/>
                </a:solidFill>
                <a:latin typeface="Calibri"/>
              </a:rPr>
              <a:t> 					                                   Derek Silvers</a:t>
            </a:r>
            <a:endParaRPr lang="en-US" altLang="nl-NL" sz="2800" i="1" dirty="0">
              <a:solidFill>
                <a:srgbClr val="151D37"/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endParaRPr lang="en-GB" sz="2800" dirty="0">
              <a:solidFill>
                <a:srgbClr val="001A3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0711" y="1501413"/>
            <a:ext cx="8916369" cy="3625850"/>
          </a:xfrm>
        </p:spPr>
        <p:txBody>
          <a:bodyPr>
            <a:normAutofit/>
          </a:bodyPr>
          <a:lstStyle/>
          <a:p>
            <a:r>
              <a:rPr lang="en-GB" sz="2800" dirty="0">
                <a:cs typeface="Calibri" panose="020F0502020204030204" pitchFamily="34" charset="0"/>
              </a:rPr>
              <a:t>Understand leadership theory and learn about the evolution in leadership thinking </a:t>
            </a:r>
          </a:p>
          <a:p>
            <a:r>
              <a:rPr lang="en-GB" sz="2800" dirty="0">
                <a:cs typeface="Calibri" panose="020F0502020204030204" pitchFamily="34" charset="0"/>
              </a:rPr>
              <a:t>Explore practice of leadership: for example, by studying practitioner-oriented articles</a:t>
            </a:r>
          </a:p>
          <a:p>
            <a:r>
              <a:rPr lang="en-GB" sz="2800" dirty="0">
                <a:cs typeface="Calibri" panose="020F0502020204030204" pitchFamily="34" charset="0"/>
              </a:rPr>
              <a:t>How to lead yourself (so you can lead others): Self-assess and develop your leadership </a:t>
            </a:r>
            <a:r>
              <a:rPr lang="en-GB" sz="2800" dirty="0" smtClean="0">
                <a:cs typeface="Calibri" panose="020F0502020204030204" pitchFamily="34" charset="0"/>
              </a:rPr>
              <a:t>capacities</a:t>
            </a:r>
          </a:p>
          <a:p>
            <a:r>
              <a:rPr lang="en-GB" sz="28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</a:t>
            </a:r>
            <a:r>
              <a:rPr lang="en-GB" sz="28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and reflection are important pillars in this course</a:t>
            </a:r>
          </a:p>
          <a:p>
            <a:endParaRPr lang="en-GB" sz="2800" dirty="0">
              <a:cs typeface="Calibri" panose="020F0502020204030204" pitchFamily="34" charset="0"/>
            </a:endParaRPr>
          </a:p>
          <a:p>
            <a:endParaRPr lang="en-US" sz="2800" dirty="0" smtClean="0">
              <a:cs typeface="Calibri" panose="020F0502020204030204" pitchFamily="34" charset="0"/>
            </a:endParaRPr>
          </a:p>
          <a:p>
            <a:endParaRPr lang="en-GB" sz="2800" dirty="0">
              <a:cs typeface="Calibri" panose="020F0502020204030204" pitchFamily="34" charset="0"/>
            </a:endParaRPr>
          </a:p>
          <a:p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712" y="764222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Leadership</a:t>
            </a:r>
            <a:endParaRPr lang="en-GB" sz="4200" dirty="0"/>
          </a:p>
        </p:txBody>
      </p:sp>
      <p:pic>
        <p:nvPicPr>
          <p:cNvPr id="7" name="Picture 2" descr="C:\Users\s.deJong\AppData\Local\Microsoft\Windows\Temporary Internet Files\Content.IE5\KN7E0PSN\critical-thinking[1].jpg"/>
          <p:cNvPicPr>
            <a:picLocks noChangeAspect="1" noChangeArrowheads="1"/>
          </p:cNvPicPr>
          <p:nvPr/>
        </p:nvPicPr>
        <p:blipFill>
          <a:blip r:embed="rId3">
            <a:duotone>
              <a:srgbClr val="F3A68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86" y="5039882"/>
            <a:ext cx="3032758" cy="13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0" y="3789040"/>
            <a:ext cx="3672480" cy="266678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733800" y="1628775"/>
            <a:ext cx="8458200" cy="33940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/>
            <a:endParaRPr lang="en-GB" altLang="en-US" sz="2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19288" y="1557338"/>
            <a:ext cx="73453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altLang="en-US">
              <a:latin typeface="Calibri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0712" y="1421762"/>
            <a:ext cx="85839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methods for problem-solving and research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insights that improve management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nl-N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712" y="764222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Data Analytics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5894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733800" y="1557338"/>
            <a:ext cx="8458200" cy="3384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/>
            <a:endParaRPr lang="en-GB" altLang="en-US" sz="2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712" y="1437791"/>
            <a:ext cx="945902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Calibri"/>
              </a:rPr>
              <a:t>The actual practice of management means mastering complexity, uncertainty and performance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Calibri"/>
              </a:rPr>
              <a:t>Managerial practice is a dynamic mix of craft, art and science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Calibri"/>
              </a:rPr>
              <a:t>Managers need to deal with information, people and tasks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Calibri"/>
              </a:rPr>
              <a:t>They are responsible for the future of business and society, including sustainability</a:t>
            </a:r>
            <a:endParaRPr lang="en-US" sz="2800" dirty="0">
              <a:latin typeface="Calibri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Calibri"/>
              </a:rPr>
              <a:t>Students will interview and shadow real managers  and meet/talk with them at a managers’ forum</a:t>
            </a:r>
            <a:endParaRPr lang="en-GB" altLang="en-US" sz="2800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712" y="764222"/>
            <a:ext cx="8229600" cy="955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err="1" smtClean="0"/>
              <a:t>Managers@Work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40009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84E10"/>
      </a:accent2>
      <a:accent3>
        <a:srgbClr val="E8D7D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Bold-Verdana">
      <a:majorFont>
        <a:latin typeface="Verdana Bold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-GTEM-template" id="{9F9D0604-00A4-4348-9E97-F2825FDF5DB5}" vid="{5CC98AE1-18B4-904F-90D7-9615E3EAF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1980</TotalTime>
  <Words>786</Words>
  <Application>Microsoft Office PowerPoint</Application>
  <PresentationFormat>Widescreen</PresentationFormat>
  <Paragraphs>180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Verdana</vt:lpstr>
      <vt:lpstr>Kantoorthema</vt:lpstr>
      <vt:lpstr>Bitmap Image</vt:lpstr>
      <vt:lpstr>MSc IB Organisation: Management, Change and Consultancy</vt:lpstr>
      <vt:lpstr>What is this thing called organisation?   </vt:lpstr>
      <vt:lpstr>Why should you choose Organisation: Management, Change and Consultancy?</vt:lpstr>
      <vt:lpstr>PowerPoint Presentation</vt:lpstr>
      <vt:lpstr>PowerPoint Presentation</vt:lpstr>
      <vt:lpstr>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Analytics</vt:lpstr>
      <vt:lpstr>Elective</vt:lpstr>
      <vt:lpstr>Careers of our alumni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Toolkit</dc:title>
  <dc:creator>Guy Borghouts</dc:creator>
  <cp:lastModifiedBy>Giansante Germano (EFB)</cp:lastModifiedBy>
  <cp:revision>99</cp:revision>
  <dcterms:created xsi:type="dcterms:W3CDTF">2018-12-05T12:39:01Z</dcterms:created>
  <dcterms:modified xsi:type="dcterms:W3CDTF">2020-02-27T12:24:59Z</dcterms:modified>
</cp:coreProperties>
</file>