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31"/>
  </p:notesMasterIdLst>
  <p:sldIdLst>
    <p:sldId id="256" r:id="rId3"/>
    <p:sldId id="299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303" r:id="rId17"/>
    <p:sldId id="304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302" r:id="rId29"/>
    <p:sldId id="27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D37"/>
    <a:srgbClr val="E05329"/>
    <a:srgbClr val="9FD7E4"/>
    <a:srgbClr val="79C7D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4"/>
    <p:restoredTop sz="94647"/>
  </p:normalViewPr>
  <p:slideViewPr>
    <p:cSldViewPr snapToGrid="0" snapToObjects="1">
      <p:cViewPr varScale="1">
        <p:scale>
          <a:sx n="101" d="100"/>
          <a:sy n="101" d="100"/>
        </p:scale>
        <p:origin x="12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 smtClean="0"/>
            <a:t>Why </a:t>
          </a:r>
          <a:r>
            <a:rPr lang="en-US" dirty="0" err="1" smtClean="0"/>
            <a:t>Markting</a:t>
          </a:r>
          <a:r>
            <a:rPr lang="en-US" dirty="0" smtClean="0"/>
            <a:t>-Finance?</a:t>
          </a:r>
          <a:endParaRPr lang="en-US" dirty="0"/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60A630B1-4C25-4FF4-AA20-AA46D13104B3}">
      <dgm:prSet/>
      <dgm:spPr/>
      <dgm:t>
        <a:bodyPr/>
        <a:lstStyle/>
        <a:p>
          <a:r>
            <a:rPr lang="en-US" dirty="0" smtClean="0"/>
            <a:t>Our </a:t>
          </a:r>
          <a:r>
            <a:rPr lang="en-US" dirty="0" err="1" smtClean="0"/>
            <a:t>programme</a:t>
          </a:r>
          <a:endParaRPr lang="en-US" dirty="0"/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79CDEE28-F131-4DAB-9956-E3459D8C43E1}">
      <dgm:prSet/>
      <dgm:spPr/>
      <dgm:t>
        <a:bodyPr/>
        <a:lstStyle/>
        <a:p>
          <a:r>
            <a:rPr lang="en-US" dirty="0" smtClean="0"/>
            <a:t>Courses</a:t>
          </a:r>
          <a:endParaRPr lang="en-US" dirty="0"/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3D25B59-5769-4EAB-8078-E58157725029}">
      <dgm:prSet/>
      <dgm:spPr/>
      <dgm:t>
        <a:bodyPr/>
        <a:lstStyle/>
        <a:p>
          <a:r>
            <a:rPr lang="en-US" dirty="0" smtClean="0"/>
            <a:t>What does the future hold?</a:t>
          </a:r>
          <a:endParaRPr lang="en-US" dirty="0"/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/>
        </a:p>
      </dgm:t>
    </dgm:pt>
    <dgm:pt modelId="{7A22C2CB-D8EF-42F8-8D2F-2AC50A3724E1}" type="sibTrans" cxnId="{4AA7D13B-05BF-4EBB-9CC3-4D48DBF79D0F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4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8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4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8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4" custLinFactNeighborX="0" custLinFactNeighborY="-28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8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3" presStyleCnt="4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7" presStyleCnt="8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4AA7D13B-05BF-4EBB-9CC3-4D48DBF79D0F}" srcId="{C40C14CD-E9A0-448E-A242-52ED928FE5C8}" destId="{63D25B59-5769-4EAB-8078-E58157725029}" srcOrd="3" destOrd="0" parTransId="{34F670C5-64B4-43E0-8B7A-3D30C468FC5F}" sibTransId="{7A22C2CB-D8EF-42F8-8D2F-2AC50A3724E1}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6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080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Why </a:t>
          </a:r>
          <a:r>
            <a:rPr lang="en-US" sz="2600" kern="1200" dirty="0" err="1" smtClean="0"/>
            <a:t>Markting</a:t>
          </a:r>
          <a:r>
            <a:rPr lang="en-US" sz="2600" kern="1200" dirty="0" smtClean="0"/>
            <a:t>-Finance?</a:t>
          </a:r>
          <a:endParaRPr lang="en-US" sz="2600" kern="1200" dirty="0"/>
        </a:p>
      </dsp:txBody>
      <dsp:txXfrm>
        <a:off x="3080" y="1666642"/>
        <a:ext cx="2444055" cy="2053006"/>
      </dsp:txXfrm>
    </dsp:sp>
    <dsp:sp modelId="{A27FE078-ED67-401B-90FF-F14D62CE06EE}">
      <dsp:nvSpPr>
        <dsp:cNvPr id="0" name=""/>
        <dsp:cNvSpPr/>
      </dsp:nvSpPr>
      <dsp:spPr>
        <a:xfrm>
          <a:off x="711856" y="708572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  <a:endParaRPr lang="en-US" sz="4800" kern="1200" dirty="0"/>
        </a:p>
      </dsp:txBody>
      <dsp:txXfrm>
        <a:off x="862184" y="858900"/>
        <a:ext cx="725847" cy="725847"/>
      </dsp:txXfrm>
    </dsp:sp>
    <dsp:sp modelId="{B4DB92ED-C45B-4C3F-8C8E-7C639F65171B}">
      <dsp:nvSpPr>
        <dsp:cNvPr id="0" name=""/>
        <dsp:cNvSpPr/>
      </dsp:nvSpPr>
      <dsp:spPr>
        <a:xfrm>
          <a:off x="3080" y="3788010"/>
          <a:ext cx="2444055" cy="72"/>
        </a:xfrm>
        <a:prstGeom prst="rect">
          <a:avLst/>
        </a:prstGeom>
        <a:solidFill>
          <a:schemeClr val="accent2">
            <a:hueOff val="2357"/>
            <a:satOff val="-7545"/>
            <a:lumOff val="5378"/>
            <a:alphaOff val="0"/>
          </a:schemeClr>
        </a:solidFill>
        <a:ln w="12700" cap="flat" cmpd="sng" algn="ctr">
          <a:solidFill>
            <a:schemeClr val="accent2">
              <a:hueOff val="2357"/>
              <a:satOff val="-7545"/>
              <a:lumOff val="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691541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218439"/>
            <a:satOff val="-12728"/>
            <a:lumOff val="221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8439"/>
              <a:satOff val="-12728"/>
              <a:lumOff val="2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Our </a:t>
          </a:r>
          <a:r>
            <a:rPr lang="en-US" sz="2600" kern="1200" dirty="0" err="1" smtClean="0"/>
            <a:t>programme</a:t>
          </a:r>
          <a:endParaRPr lang="en-US" sz="2600" kern="1200" dirty="0"/>
        </a:p>
      </dsp:txBody>
      <dsp:txXfrm>
        <a:off x="2691541" y="1666642"/>
        <a:ext cx="2444055" cy="2053006"/>
      </dsp:txXfrm>
    </dsp:sp>
    <dsp:sp modelId="{5E5A95C2-2127-4002-B6C4-14816804AB96}">
      <dsp:nvSpPr>
        <dsp:cNvPr id="0" name=""/>
        <dsp:cNvSpPr/>
      </dsp:nvSpPr>
      <dsp:spPr>
        <a:xfrm>
          <a:off x="3400317" y="708572"/>
          <a:ext cx="1026503" cy="1026503"/>
        </a:xfrm>
        <a:prstGeom prst="ellipse">
          <a:avLst/>
        </a:prstGeom>
        <a:solidFill>
          <a:schemeClr val="accent2">
            <a:hueOff val="4714"/>
            <a:satOff val="-15090"/>
            <a:lumOff val="10757"/>
            <a:alphaOff val="0"/>
          </a:schemeClr>
        </a:solidFill>
        <a:ln w="12700" cap="flat" cmpd="sng" algn="ctr">
          <a:solidFill>
            <a:schemeClr val="accent2">
              <a:hueOff val="4714"/>
              <a:satOff val="-15090"/>
              <a:lumOff val="107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  <a:endParaRPr lang="en-US" sz="4800" kern="1200" dirty="0"/>
        </a:p>
      </dsp:txBody>
      <dsp:txXfrm>
        <a:off x="3550645" y="858900"/>
        <a:ext cx="725847" cy="725847"/>
      </dsp:txXfrm>
    </dsp:sp>
    <dsp:sp modelId="{B9925DEC-131B-426B-94F8-9FABE039608E}">
      <dsp:nvSpPr>
        <dsp:cNvPr id="0" name=""/>
        <dsp:cNvSpPr/>
      </dsp:nvSpPr>
      <dsp:spPr>
        <a:xfrm>
          <a:off x="2691541" y="3788010"/>
          <a:ext cx="2444055" cy="72"/>
        </a:xfrm>
        <a:prstGeom prst="rect">
          <a:avLst/>
        </a:prstGeom>
        <a:solidFill>
          <a:schemeClr val="accent2">
            <a:hueOff val="7071"/>
            <a:satOff val="-22635"/>
            <a:lumOff val="16135"/>
            <a:alphaOff val="0"/>
          </a:schemeClr>
        </a:solidFill>
        <a:ln w="12700" cap="flat" cmpd="sng" algn="ctr">
          <a:solidFill>
            <a:schemeClr val="accent2">
              <a:hueOff val="7071"/>
              <a:satOff val="-22635"/>
              <a:lumOff val="16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5380002" y="36544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436878"/>
            <a:satOff val="-25455"/>
            <a:lumOff val="443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36878"/>
              <a:satOff val="-25455"/>
              <a:lumOff val="4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Courses</a:t>
          </a:r>
          <a:endParaRPr lang="en-US" sz="2600" kern="1200" dirty="0"/>
        </a:p>
      </dsp:txBody>
      <dsp:txXfrm>
        <a:off x="5380002" y="1665684"/>
        <a:ext cx="2444055" cy="2053006"/>
      </dsp:txXfrm>
    </dsp:sp>
    <dsp:sp modelId="{CC6C40CA-0B70-4B9E-8374-E011819BF70C}">
      <dsp:nvSpPr>
        <dsp:cNvPr id="0" name=""/>
        <dsp:cNvSpPr/>
      </dsp:nvSpPr>
      <dsp:spPr>
        <a:xfrm>
          <a:off x="6088778" y="708572"/>
          <a:ext cx="1026503" cy="1026503"/>
        </a:xfrm>
        <a:prstGeom prst="ellipse">
          <a:avLst/>
        </a:prstGeom>
        <a:solidFill>
          <a:schemeClr val="accent2">
            <a:hueOff val="9427"/>
            <a:satOff val="-30180"/>
            <a:lumOff val="21513"/>
            <a:alphaOff val="0"/>
          </a:schemeClr>
        </a:solidFill>
        <a:ln w="12700" cap="flat" cmpd="sng" algn="ctr">
          <a:solidFill>
            <a:schemeClr val="accent2">
              <a:hueOff val="9427"/>
              <a:satOff val="-30180"/>
              <a:lumOff val="2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239106" y="858900"/>
        <a:ext cx="725847" cy="725847"/>
      </dsp:txXfrm>
    </dsp:sp>
    <dsp:sp modelId="{43D9AC8A-0E53-4538-BA2C-F4914819D278}">
      <dsp:nvSpPr>
        <dsp:cNvPr id="0" name=""/>
        <dsp:cNvSpPr/>
      </dsp:nvSpPr>
      <dsp:spPr>
        <a:xfrm>
          <a:off x="5380002" y="3788010"/>
          <a:ext cx="2444055" cy="72"/>
        </a:xfrm>
        <a:prstGeom prst="rect">
          <a:avLst/>
        </a:prstGeom>
        <a:solidFill>
          <a:schemeClr val="accent2">
            <a:hueOff val="11784"/>
            <a:satOff val="-37725"/>
            <a:lumOff val="26891"/>
            <a:alphaOff val="0"/>
          </a:schemeClr>
        </a:solidFill>
        <a:ln w="12700" cap="flat" cmpd="sng" algn="ctr">
          <a:solidFill>
            <a:schemeClr val="accent2">
              <a:hueOff val="11784"/>
              <a:satOff val="-37725"/>
              <a:lumOff val="268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8068463" y="366405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What does the future hold?</a:t>
          </a:r>
          <a:endParaRPr lang="en-US" sz="2600" kern="1200" dirty="0"/>
        </a:p>
      </dsp:txBody>
      <dsp:txXfrm>
        <a:off x="8068463" y="1666642"/>
        <a:ext cx="2444055" cy="2053006"/>
      </dsp:txXfrm>
    </dsp:sp>
    <dsp:sp modelId="{52C42FFF-3FA2-4A09-8EAB-3A84EA14067D}">
      <dsp:nvSpPr>
        <dsp:cNvPr id="0" name=""/>
        <dsp:cNvSpPr/>
      </dsp:nvSpPr>
      <dsp:spPr>
        <a:xfrm>
          <a:off x="8777239" y="708572"/>
          <a:ext cx="1026503" cy="1026503"/>
        </a:xfrm>
        <a:prstGeom prst="ellipse">
          <a:avLst/>
        </a:prstGeom>
        <a:solidFill>
          <a:schemeClr val="accent2">
            <a:hueOff val="14141"/>
            <a:satOff val="-45270"/>
            <a:lumOff val="32270"/>
            <a:alphaOff val="0"/>
          </a:schemeClr>
        </a:solidFill>
        <a:ln w="12700" cap="flat" cmpd="sng" algn="ctr">
          <a:solidFill>
            <a:schemeClr val="accent2">
              <a:hueOff val="14141"/>
              <a:satOff val="-45270"/>
              <a:lumOff val="322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4</a:t>
          </a:r>
        </a:p>
      </dsp:txBody>
      <dsp:txXfrm>
        <a:off x="8927567" y="858900"/>
        <a:ext cx="725847" cy="725847"/>
      </dsp:txXfrm>
    </dsp:sp>
    <dsp:sp modelId="{606EAE72-B08E-4DF8-BCD5-30043CF1C1C7}">
      <dsp:nvSpPr>
        <dsp:cNvPr id="0" name=""/>
        <dsp:cNvSpPr/>
      </dsp:nvSpPr>
      <dsp:spPr>
        <a:xfrm>
          <a:off x="8068463" y="3788010"/>
          <a:ext cx="2444055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8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93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04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60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4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06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24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5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0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6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5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02B91-E4D5-490A-BCB1-67CF6898E462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9460D-B09D-457C-90DF-6051DEA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0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jpe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rJdkhZPo70" TargetMode="External"/><Relationship Id="rId2" Type="http://schemas.openxmlformats.org/officeDocument/2006/relationships/hyperlink" Target="mailto:t.post@maastrichtuniversity.nl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IB </a:t>
            </a:r>
            <a:br>
              <a:rPr lang="en-US" sz="4200" dirty="0" smtClean="0"/>
            </a:br>
            <a:r>
              <a:rPr lang="en-US" sz="4200" dirty="0" smtClean="0"/>
              <a:t>Marketing-Finance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189967"/>
            <a:ext cx="4773650" cy="1700490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67056" y="933100"/>
            <a:ext cx="8866310" cy="75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How do (most) real people make decisions?</a:t>
            </a:r>
            <a:endParaRPr kumimoji="0" lang="nl-NL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77" y="2245489"/>
            <a:ext cx="9745446" cy="334692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78" y="914400"/>
            <a:ext cx="9022794" cy="547812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1121" y="742939"/>
            <a:ext cx="9724573" cy="1117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Why is a Marketing-Finance </a:t>
            </a:r>
            <a:r>
              <a:rPr kumimoji="0" lang="en-US" alt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programme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j-ea"/>
              </a:rPr>
              <a:t>necessary?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51121" y="2202543"/>
            <a:ext cx="11004586" cy="4655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Companies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need linking-pins between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Marketing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and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Finance departments</a:t>
            </a:r>
            <a:endParaRPr kumimoji="0" lang="en-US" alt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There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is a communication gap between </a:t>
            </a:r>
            <a:endParaRPr kumimoji="0" lang="en-US" alt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914400" lvl="1" indent="-457200" defTabSz="914400"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en-US" altLang="en-US" sz="2600" dirty="0" smtClean="0">
                <a:solidFill>
                  <a:srgbClr val="001A3D"/>
                </a:solidFill>
                <a:latin typeface="Calibri" panose="020F0502020204030204"/>
                <a:ea typeface="ＭＳ Ｐゴシック" pitchFamily="34" charset="-128"/>
              </a:rPr>
              <a:t>M</a:t>
            </a:r>
            <a:r>
              <a:rPr kumimoji="0" lang="en-US" alt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arketing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and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Finance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professionals</a:t>
            </a:r>
          </a:p>
          <a:p>
            <a:pPr marL="457200" marR="0" lvl="0" indent="-45720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Financial products</a:t>
            </a:r>
            <a:r>
              <a:rPr kumimoji="0" lang="en-US" alt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’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design and development require an interdisciplinary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Marketing-Finance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approach</a:t>
            </a:r>
          </a:p>
          <a:p>
            <a:pPr marL="914400" marR="0" lvl="1" indent="-45720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What is technically possible?</a:t>
            </a:r>
          </a:p>
          <a:p>
            <a:pPr marL="914400" marR="0" lvl="1" indent="-45720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What does the consumer/investor want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?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But also: Marketing needs to become accountable </a:t>
            </a:r>
          </a:p>
          <a:p>
            <a:pPr marL="914400" marR="0" lvl="1" indent="-45720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kumimoji="0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What is the effect of marketing actions on financial performance?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3124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AEC5341-7617-4503-84C0-2DA128D33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7895913" y="365125"/>
            <a:ext cx="1924493" cy="2232412"/>
            <a:chOff x="1887066" y="526524"/>
            <a:chExt cx="1924493" cy="2232412"/>
          </a:xfrm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1972127" y="1227230"/>
              <a:ext cx="1754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5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8183" y="839687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cs typeface="Calibri" panose="020F0502020204030204" pitchFamily="34" charset="0"/>
              </a:rPr>
              <a:t>The Marketing-Finance </a:t>
            </a:r>
            <a:r>
              <a:rPr lang="en-US" sz="4200" b="1" dirty="0" err="1" smtClean="0">
                <a:cs typeface="Calibri" panose="020F0502020204030204" pitchFamily="34" charset="0"/>
              </a:rPr>
              <a:t>Programme</a:t>
            </a:r>
            <a:endParaRPr lang="en-US" sz="4200" b="1" dirty="0"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8183" y="1714622"/>
            <a:ext cx="10515600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  <a:tabLst>
                <a:tab pos="628650" algn="l"/>
              </a:tabLst>
              <a:defRPr/>
            </a:pPr>
            <a:r>
              <a:rPr lang="en-US" altLang="en-US" sz="2800" dirty="0">
                <a:ea typeface="ＭＳ Ｐゴシック" pitchFamily="34" charset="-128"/>
              </a:rPr>
              <a:t>Develops professionals who are able </a:t>
            </a:r>
            <a:r>
              <a:rPr lang="en-US" altLang="en-US" sz="2800" dirty="0" smtClean="0">
                <a:ea typeface="ＭＳ Ｐゴシック" pitchFamily="34" charset="-128"/>
              </a:rPr>
              <a:t>to bridge </a:t>
            </a:r>
            <a:r>
              <a:rPr lang="en-US" altLang="en-US" sz="2800" dirty="0">
                <a:ea typeface="ＭＳ Ｐゴシック" pitchFamily="34" charset="-128"/>
              </a:rPr>
              <a:t>and link </a:t>
            </a:r>
            <a:r>
              <a:rPr lang="en-US" altLang="en-US" sz="2800" dirty="0" smtClean="0">
                <a:ea typeface="ＭＳ Ｐゴシック" pitchFamily="34" charset="-128"/>
              </a:rPr>
              <a:t>Marketing </a:t>
            </a:r>
            <a:r>
              <a:rPr lang="en-US" altLang="en-US" sz="2800" dirty="0">
                <a:ea typeface="ＭＳ Ｐゴシック" pitchFamily="34" charset="-128"/>
              </a:rPr>
              <a:t>and </a:t>
            </a:r>
            <a:r>
              <a:rPr lang="en-US" altLang="en-US" sz="2800" dirty="0" smtClean="0">
                <a:ea typeface="ＭＳ Ｐゴシック" pitchFamily="34" charset="-128"/>
              </a:rPr>
              <a:t>F</a:t>
            </a:r>
            <a:r>
              <a:rPr lang="en-US" altLang="en-US" sz="2800" dirty="0" smtClean="0">
                <a:ea typeface="ＭＳ Ｐゴシック" pitchFamily="34" charset="-128"/>
              </a:rPr>
              <a:t>inance;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  <a:tabLst>
                <a:tab pos="628650" algn="l"/>
              </a:tabLst>
              <a:defRPr/>
            </a:pPr>
            <a:r>
              <a:rPr lang="en-US" altLang="en-US" sz="2800" dirty="0" smtClean="0">
                <a:ea typeface="ＭＳ Ｐゴシック" pitchFamily="34" charset="-128"/>
              </a:rPr>
              <a:t>Teaches you an understanding of Finance, </a:t>
            </a:r>
            <a:r>
              <a:rPr lang="en-US" altLang="en-US" sz="2800" dirty="0" smtClean="0">
                <a:ea typeface="ＭＳ Ｐゴシック" pitchFamily="34" charset="-128"/>
              </a:rPr>
              <a:t>M</a:t>
            </a:r>
            <a:r>
              <a:rPr lang="en-US" altLang="en-US" sz="2800" dirty="0" smtClean="0">
                <a:ea typeface="ＭＳ Ｐゴシック" pitchFamily="34" charset="-128"/>
              </a:rPr>
              <a:t>arketing, Consumer </a:t>
            </a:r>
            <a:r>
              <a:rPr lang="en-US" altLang="en-US" sz="2800" dirty="0" smtClean="0">
                <a:ea typeface="ＭＳ Ｐゴシック" pitchFamily="34" charset="-128"/>
              </a:rPr>
              <a:t>P</a:t>
            </a:r>
            <a:r>
              <a:rPr lang="en-US" altLang="en-US" sz="2800" dirty="0" smtClean="0">
                <a:ea typeface="ＭＳ Ｐゴシック" pitchFamily="34" charset="-128"/>
              </a:rPr>
              <a:t>sychology and their interrelations;</a:t>
            </a:r>
          </a:p>
          <a:p>
            <a:pPr marL="514350" lvl="0" indent="-514350">
              <a:lnSpc>
                <a:spcPct val="100000"/>
              </a:lnSpc>
              <a:spcBef>
                <a:spcPct val="20000"/>
              </a:spcBef>
              <a:buFont typeface="+mj-lt"/>
              <a:buAutoNum type="arabicPeriod"/>
              <a:tabLst>
                <a:tab pos="628650" algn="l"/>
              </a:tabLst>
              <a:defRPr/>
            </a:pPr>
            <a:r>
              <a:rPr lang="en-US" altLang="en-US" sz="2800" dirty="0" smtClean="0">
                <a:ea typeface="ＭＳ Ｐゴシック" pitchFamily="34" charset="-128"/>
              </a:rPr>
              <a:t>And</a:t>
            </a:r>
            <a:r>
              <a:rPr lang="en-US" altLang="en-US" sz="2800" dirty="0">
                <a:ea typeface="ＭＳ Ｐゴシック" pitchFamily="34" charset="-128"/>
              </a:rPr>
              <a:t>, how to integrate them in an environment that aims at maximizing financial performance as well as customer value</a:t>
            </a:r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80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2319563" y="575770"/>
            <a:ext cx="8731348" cy="3009254"/>
            <a:chOff x="323528" y="1439863"/>
            <a:chExt cx="6330372" cy="2667872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5"/>
              <a:ext cx="1098550" cy="66135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A0777C2E-DFEE-4F7C-A999-0ECC71F2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43986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7F4429AC-C5E4-449B-BD86-6F5C76DF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2" y="1439863"/>
              <a:ext cx="5106868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i="1" dirty="0" smtClean="0">
                  <a:solidFill>
                    <a:prstClr val="white"/>
                  </a:solidFill>
                  <a:latin typeface="Calibri" panose="020F0502020204030204"/>
                </a:rPr>
                <a:t>Marketing - Finance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27FFA150-CA95-4366-A5F3-74DA22455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423" y="1844675"/>
              <a:ext cx="2154674" cy="6613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3" y="1844675"/>
              <a:ext cx="2246478" cy="6613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Shareholder Value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Market Based Assets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2641652"/>
              <a:ext cx="1080120" cy="7525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208" y="2641652"/>
              <a:ext cx="2246303" cy="7525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Consumer Psychology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200D2607-BA46-42EA-B175-77BB810E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423" y="2641651"/>
              <a:ext cx="2154909" cy="7525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5221A6DC-1BA0-440F-9428-3004D842D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885" y="3634269"/>
              <a:ext cx="4733350" cy="46970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3546574"/>
              <a:ext cx="1080120" cy="5611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1A6DC-1BA0-440F-9428-3004D842D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5523" y="1048965"/>
            <a:ext cx="515388" cy="2552162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-Shape 15"/>
          <p:cNvSpPr/>
          <p:nvPr/>
        </p:nvSpPr>
        <p:spPr>
          <a:xfrm rot="16200000">
            <a:off x="6247562" y="-1202018"/>
            <a:ext cx="2562493" cy="7043794"/>
          </a:xfrm>
          <a:prstGeom prst="corner">
            <a:avLst>
              <a:gd name="adj1" fmla="val 20040"/>
              <a:gd name="adj2" fmla="val 23844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17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2321366" y="3750542"/>
            <a:ext cx="8729338" cy="2525453"/>
            <a:chOff x="323850" y="1844675"/>
            <a:chExt cx="5956244" cy="2160489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5"/>
              <a:ext cx="1015288" cy="5609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151D37"/>
                  </a:solidFill>
                  <a:latin typeface="Calibri" panose="020F0502020204030204"/>
                </a:rPr>
                <a:t>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245" y="1844675"/>
              <a:ext cx="2333008" cy="5609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solidFill>
                    <a:prstClr val="black"/>
                  </a:solidFill>
                  <a:latin typeface="Calibri" panose="020F0502020204030204"/>
                </a:rPr>
                <a:t>Behavioral Finance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2554000"/>
              <a:ext cx="1015288" cy="7416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151D37"/>
                  </a:solidFill>
                  <a:latin typeface="Calibri" panose="020F0502020204030204"/>
                </a:rPr>
                <a:t>5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418" y="2554000"/>
              <a:ext cx="2332835" cy="7416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Product Development: A Marketing-Finance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Approach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5221A6DC-1BA0-440F-9428-3004D842D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417" y="3449200"/>
              <a:ext cx="4805677" cy="55076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444003"/>
              <a:ext cx="1015913" cy="5611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151D37"/>
                  </a:solidFill>
                  <a:latin typeface="Calibri" panose="020F0502020204030204"/>
                </a:rPr>
                <a:t>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19314" y="203200"/>
            <a:ext cx="1625599" cy="1132114"/>
          </a:xfrm>
          <a:prstGeom prst="rect">
            <a:avLst/>
          </a:prstGeom>
          <a:ln w="38100">
            <a:solidFill>
              <a:srgbClr val="9FD7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September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6219" y="3073678"/>
            <a:ext cx="2859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05329"/>
                </a:solidFill>
              </a:rPr>
              <a:t>MSc Thesis Skill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41323" y="5728594"/>
            <a:ext cx="3861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05329"/>
                </a:solidFill>
              </a:rPr>
              <a:t>Completing the Master’s Thesis</a:t>
            </a:r>
            <a:endParaRPr lang="en-US" sz="2000" dirty="0">
              <a:solidFill>
                <a:srgbClr val="E05329"/>
              </a:solidFill>
            </a:endParaRP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CA583B54-FB07-4457-BBC2-18E21BED4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703" y="3747885"/>
            <a:ext cx="3448001" cy="1698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</p:spTree>
    <p:extLst>
      <p:ext uri="{BB962C8B-B14F-4D97-AF65-F5344CB8AC3E}">
        <p14:creationId xmlns:p14="http://schemas.microsoft.com/office/powerpoint/2010/main" val="37130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2319563" y="575770"/>
            <a:ext cx="8731348" cy="3009254"/>
            <a:chOff x="323528" y="1439863"/>
            <a:chExt cx="6330372" cy="2667872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5"/>
              <a:ext cx="1098550" cy="66135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151D37"/>
                  </a:solidFill>
                  <a:latin typeface="Calibri" panose="020F0502020204030204"/>
                </a:rPr>
                <a:t>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A0777C2E-DFEE-4F7C-A999-0ECC71F2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1439863"/>
              <a:ext cx="1098550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7F4429AC-C5E4-449B-BD86-6F5C76DF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2" y="1439863"/>
              <a:ext cx="5106868" cy="260350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i="1" dirty="0" smtClean="0">
                  <a:solidFill>
                    <a:prstClr val="white"/>
                  </a:solidFill>
                  <a:latin typeface="Calibri" panose="020F0502020204030204"/>
                </a:rPr>
                <a:t>Marketing - Finance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27FFA150-CA95-4366-A5F3-74DA22455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3716" y="1844675"/>
              <a:ext cx="2147380" cy="6613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Analytics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74F1DEC-CB97-4C25-9F97-D56515684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033" y="1844675"/>
              <a:ext cx="2253770" cy="6613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Behavioral Finance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2641652"/>
              <a:ext cx="1080120" cy="7525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151D37"/>
                  </a:solidFill>
                  <a:latin typeface="Calibri" panose="020F0502020204030204"/>
                </a:rPr>
                <a:t>5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200D2607-BA46-42EA-B175-77BB810E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3716" y="2641651"/>
              <a:ext cx="2147617" cy="7525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5221A6DC-1BA0-440F-9428-3004D842D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885" y="3634269"/>
              <a:ext cx="4733350" cy="46970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3546574"/>
              <a:ext cx="1080120" cy="5611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151D37"/>
                  </a:solidFill>
                  <a:latin typeface="Calibri" panose="020F0502020204030204"/>
                </a:rPr>
                <a:t>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1A6DC-1BA0-440F-9428-3004D842D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5523" y="1048965"/>
            <a:ext cx="515388" cy="2552162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-Shape 15"/>
          <p:cNvSpPr/>
          <p:nvPr/>
        </p:nvSpPr>
        <p:spPr>
          <a:xfrm rot="16200000">
            <a:off x="6247562" y="-1202018"/>
            <a:ext cx="2562493" cy="7043794"/>
          </a:xfrm>
          <a:prstGeom prst="corner">
            <a:avLst>
              <a:gd name="adj1" fmla="val 20040"/>
              <a:gd name="adj2" fmla="val 23844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17" name="Groep 13">
            <a:extLst>
              <a:ext uri="{FF2B5EF4-FFF2-40B4-BE49-F238E27FC236}">
                <a16:creationId xmlns:a16="http://schemas.microsoft.com/office/drawing/2014/main" id="{8E21F2FE-66F8-4119-8AE8-F0AEFF57D937}"/>
              </a:ext>
            </a:extLst>
          </p:cNvPr>
          <p:cNvGrpSpPr/>
          <p:nvPr/>
        </p:nvGrpSpPr>
        <p:grpSpPr>
          <a:xfrm>
            <a:off x="2321366" y="3750542"/>
            <a:ext cx="8729338" cy="2525453"/>
            <a:chOff x="323850" y="1844675"/>
            <a:chExt cx="5956244" cy="2160489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E363CE89-76A7-4750-A3D3-6060B7B0665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23850" y="1844675"/>
              <a:ext cx="1015288" cy="5609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91440" tIns="45720" rIns="91440" bIns="4572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noProof="0" dirty="0">
                  <a:solidFill>
                    <a:srgbClr val="151D37"/>
                  </a:solidFill>
                  <a:latin typeface="Calibri" panose="020F0502020204030204"/>
                </a:rPr>
                <a:t>1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EFAF1701-0FFC-4487-96C7-2C124DAC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2554000"/>
              <a:ext cx="1015288" cy="7416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noProof="0" dirty="0">
                  <a:solidFill>
                    <a:srgbClr val="151D37"/>
                  </a:solidFill>
                  <a:latin typeface="Calibri" panose="020F0502020204030204"/>
                </a:rPr>
                <a:t>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EBC005ED-E46D-490A-968E-62CEEE0D9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418" y="2554000"/>
              <a:ext cx="2332835" cy="7416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Consumer Psychology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5221A6DC-1BA0-440F-9428-3004D842D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417" y="3449200"/>
              <a:ext cx="4805677" cy="55076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000" tIns="46800" rIns="90000" bIns="468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D6F777CD-2460-4C75-9B4F-EE7FDDEE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3444003"/>
              <a:ext cx="1015913" cy="5611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noProof="0" dirty="0">
                  <a:solidFill>
                    <a:srgbClr val="151D37"/>
                  </a:solidFill>
                  <a:latin typeface="Calibri" panose="020F0502020204030204"/>
                </a:rPr>
                <a:t>3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19314" y="203200"/>
            <a:ext cx="1625599" cy="1132114"/>
          </a:xfrm>
          <a:prstGeom prst="rect">
            <a:avLst/>
          </a:prstGeom>
          <a:ln w="38100">
            <a:solidFill>
              <a:srgbClr val="9FD7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February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6219" y="3073678"/>
            <a:ext cx="2859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05329"/>
                </a:solidFill>
              </a:rPr>
              <a:t>MSc Thesis Skill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41323" y="5728594"/>
            <a:ext cx="3861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05329"/>
                </a:solidFill>
              </a:rPr>
              <a:t>Completing the Master’s Thesis</a:t>
            </a:r>
            <a:endParaRPr lang="en-US" sz="2000" dirty="0">
              <a:solidFill>
                <a:srgbClr val="E05329"/>
              </a:solidFill>
            </a:endParaRP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CA583B54-FB07-4457-BBC2-18E21BED4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703" y="3747885"/>
            <a:ext cx="3448001" cy="1698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EBC005ED-E46D-490A-968E-62CEEE0D9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614" y="1931339"/>
            <a:ext cx="3108082" cy="83679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Product Development: A Marketing-Finance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Approach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D74F1DEC-CB97-4C25-9F97-D5651568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176" y="3755260"/>
            <a:ext cx="3409388" cy="64489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Shareholder Value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Market Based Assets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5" name="Groep 9">
            <a:extLst>
              <a:ext uri="{FF2B5EF4-FFF2-40B4-BE49-F238E27FC236}">
                <a16:creationId xmlns:a16="http://schemas.microsoft.com/office/drawing/2014/main" id="{B8A27148-DD91-48B7-A58D-CCB0F8D273D6}"/>
              </a:ext>
            </a:extLst>
          </p:cNvPr>
          <p:cNvGrpSpPr/>
          <p:nvPr/>
        </p:nvGrpSpPr>
        <p:grpSpPr>
          <a:xfrm>
            <a:off x="6932211" y="1196588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10">
              <a:extLst>
                <a:ext uri="{FF2B5EF4-FFF2-40B4-BE49-F238E27FC236}">
                  <a16:creationId xmlns:a16="http://schemas.microsoft.com/office/drawing/2014/main" id="{7B8018E9-1B33-4C8E-888C-AC80A9605CC3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39700" dist="38100" dir="2700000" sx="102000" sy="102000" algn="tl" rotWithShape="0">
                <a:schemeClr val="bg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1">
              <a:extLst>
                <a:ext uri="{FF2B5EF4-FFF2-40B4-BE49-F238E27FC236}">
                  <a16:creationId xmlns:a16="http://schemas.microsoft.com/office/drawing/2014/main" id="{099C8EF4-B11B-4413-A57D-055050DA21FE}"/>
                </a:ext>
              </a:extLst>
            </p:cNvPr>
            <p:cNvSpPr txBox="1"/>
            <p:nvPr/>
          </p:nvSpPr>
          <p:spPr>
            <a:xfrm>
              <a:off x="2057187" y="1411896"/>
              <a:ext cx="158425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Courses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6647" y="964793"/>
            <a:ext cx="70231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Shareholder Value and Market-Based Assets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1107" y="2295009"/>
            <a:ext cx="7378700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  <a:cs typeface="Calibri" panose="020F0502020204030204" pitchFamily="34" charset="0"/>
              </a:rPr>
              <a:t>Foundation of the marketing-finance </a:t>
            </a:r>
            <a:r>
              <a:rPr lang="en-US" sz="2800" dirty="0" smtClean="0">
                <a:solidFill>
                  <a:srgbClr val="001A3D"/>
                </a:solidFill>
                <a:cs typeface="Calibri" panose="020F0502020204030204" pitchFamily="34" charset="0"/>
              </a:rPr>
              <a:t>interface</a:t>
            </a:r>
            <a:endParaRPr lang="en-US" sz="2800" dirty="0">
              <a:solidFill>
                <a:srgbClr val="001A3D"/>
              </a:solidFill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  <a:cs typeface="Calibri" panose="020F0502020204030204" pitchFamily="34" charset="0"/>
              </a:rPr>
              <a:t>Learn how market-based assets drive shareholder </a:t>
            </a:r>
            <a:r>
              <a:rPr lang="en-US" sz="2800" dirty="0" smtClean="0">
                <a:solidFill>
                  <a:srgbClr val="001A3D"/>
                </a:solidFill>
                <a:cs typeface="Calibri" panose="020F0502020204030204" pitchFamily="34" charset="0"/>
              </a:rPr>
              <a:t>value</a:t>
            </a:r>
            <a:endParaRPr lang="en-US" sz="2800" dirty="0">
              <a:solidFill>
                <a:srgbClr val="001A3D"/>
              </a:solidFill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  <a:cs typeface="Calibri" panose="020F0502020204030204" pitchFamily="34" charset="0"/>
              </a:rPr>
              <a:t>Market-based assets include</a:t>
            </a:r>
            <a:r>
              <a:rPr lang="en-US" sz="2800" dirty="0" smtClean="0">
                <a:solidFill>
                  <a:srgbClr val="001A3D"/>
                </a:solidFill>
                <a:cs typeface="Calibri" panose="020F0502020204030204" pitchFamily="34" charset="0"/>
              </a:rPr>
              <a:t>:</a:t>
            </a:r>
            <a:endParaRPr lang="en-US" sz="2800" dirty="0">
              <a:solidFill>
                <a:srgbClr val="001A3D"/>
              </a:solidFill>
              <a:cs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–"/>
              <a:defRPr/>
            </a:pPr>
            <a:r>
              <a:rPr lang="en-US" sz="2800" dirty="0">
                <a:solidFill>
                  <a:srgbClr val="001A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relationships</a:t>
            </a: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–"/>
              <a:defRPr/>
            </a:pPr>
            <a:r>
              <a:rPr lang="en-US" sz="2800" dirty="0">
                <a:solidFill>
                  <a:srgbClr val="001A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 relationships</a:t>
            </a: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–"/>
              <a:defRPr/>
            </a:pPr>
            <a:r>
              <a:rPr lang="en-US" sz="2800" dirty="0">
                <a:solidFill>
                  <a:srgbClr val="001A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relationships</a:t>
            </a:r>
          </a:p>
          <a:p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16900" y="0"/>
            <a:ext cx="3975100" cy="6858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8" r="11898"/>
          <a:stretch/>
        </p:blipFill>
        <p:spPr>
          <a:xfrm>
            <a:off x="8798993" y="1627575"/>
            <a:ext cx="2810914" cy="2810914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2992" y="4606962"/>
            <a:ext cx="1442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Peiran Jiao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19" y="4438489"/>
            <a:ext cx="871375" cy="8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6900" y="0"/>
            <a:ext cx="3975100" cy="6858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707" y="1838004"/>
            <a:ext cx="7378700" cy="4351338"/>
          </a:xfrm>
        </p:spPr>
        <p:txBody>
          <a:bodyPr>
            <a:normAutofit/>
          </a:bodyPr>
          <a:lstStyle/>
          <a:p>
            <a:pPr marL="361950" lvl="0" indent="-36195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srgbClr val="001A3D"/>
                </a:solidFill>
                <a:ea typeface="ＭＳ Ｐゴシック" pitchFamily="34" charset="-128"/>
              </a:rPr>
              <a:t>One important market-based asset is the </a:t>
            </a:r>
            <a:r>
              <a:rPr lang="en-US" altLang="en-US" sz="2800" dirty="0" smtClean="0">
                <a:solidFill>
                  <a:srgbClr val="001A3D"/>
                </a:solidFill>
                <a:ea typeface="ＭＳ Ｐゴシック" pitchFamily="34" charset="-128"/>
              </a:rPr>
              <a:t>customer</a:t>
            </a:r>
            <a:endParaRPr lang="en-US" altLang="en-US" sz="2800" dirty="0">
              <a:solidFill>
                <a:srgbClr val="001A3D"/>
              </a:solidFill>
              <a:ea typeface="ＭＳ Ｐゴシック" pitchFamily="34" charset="-128"/>
            </a:endParaRPr>
          </a:p>
          <a:p>
            <a:pPr marL="361950" lvl="0" indent="-36195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srgbClr val="001A3D"/>
                </a:solidFill>
                <a:ea typeface="ＭＳ Ｐゴシック" pitchFamily="34" charset="-128"/>
              </a:rPr>
              <a:t>Course aims to provide advanced knowledge and under-standing of (sometimes irrational) customer behavior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316670" y="4557881"/>
            <a:ext cx="1775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Anouk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Festjens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r="16717"/>
          <a:stretch/>
        </p:blipFill>
        <p:spPr>
          <a:xfrm>
            <a:off x="8798993" y="1619222"/>
            <a:ext cx="2810914" cy="2810914"/>
          </a:xfrm>
          <a:prstGeom prst="ellipse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11707" y="958526"/>
            <a:ext cx="70231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Consumer Psychology</a:t>
            </a:r>
            <a:endParaRPr lang="en-US" sz="4200" dirty="0"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72" y="4538042"/>
            <a:ext cx="672267" cy="6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4A39911-3355-4DB7-A4EA-DF0D0E254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4407" r="199" b="25495"/>
          <a:stretch/>
        </p:blipFill>
        <p:spPr bwMode="auto">
          <a:xfrm>
            <a:off x="7097834" y="-2008"/>
            <a:ext cx="5094166" cy="527227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1995" y="2638346"/>
            <a:ext cx="72046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Dr. Thomas Post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Assistant Professor of Finance</a:t>
            </a:r>
            <a:r>
              <a:rPr lang="en-US" sz="40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3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16900" y="0"/>
            <a:ext cx="3975100" cy="6858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707" y="1733831"/>
            <a:ext cx="7246461" cy="4351338"/>
          </a:xfrm>
        </p:spPr>
        <p:txBody>
          <a:bodyPr>
            <a:normAutofit/>
          </a:bodyPr>
          <a:lstStyle/>
          <a:p>
            <a:pPr marL="361950" lvl="0" indent="-361950">
              <a:defRPr/>
            </a:pPr>
            <a:r>
              <a:rPr lang="en-US" sz="2800" dirty="0">
                <a:solidFill>
                  <a:prstClr val="black"/>
                </a:solidFill>
              </a:rPr>
              <a:t>Choose your own course from a wide range of options</a:t>
            </a:r>
          </a:p>
          <a:p>
            <a:pPr marL="361950" lvl="0" indent="-361950">
              <a:defRPr/>
            </a:pPr>
            <a:r>
              <a:rPr lang="en-US" sz="2800" dirty="0">
                <a:solidFill>
                  <a:prstClr val="black"/>
                </a:solidFill>
              </a:rPr>
              <a:t>From another MSc IB Program</a:t>
            </a:r>
          </a:p>
          <a:p>
            <a:pPr marL="361950" lvl="0" indent="-361950">
              <a:defRPr/>
            </a:pPr>
            <a:r>
              <a:rPr lang="en-US" sz="2800" dirty="0">
                <a:solidFill>
                  <a:prstClr val="black"/>
                </a:solidFill>
              </a:rPr>
              <a:t>Or: Multidisciplinary Business Challenge</a:t>
            </a:r>
          </a:p>
          <a:p>
            <a:pPr marL="361950" lvl="0" indent="-361950">
              <a:defRPr/>
            </a:pPr>
            <a:r>
              <a:rPr lang="en-US" sz="2800" dirty="0">
                <a:solidFill>
                  <a:prstClr val="black"/>
                </a:solidFill>
              </a:rPr>
              <a:t>Broaden your horizon and go the extra mile!</a:t>
            </a:r>
            <a:endParaRPr lang="en-GB" sz="28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707" y="958526"/>
            <a:ext cx="70231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Elective</a:t>
            </a:r>
            <a:endParaRPr lang="en-US" sz="4200" dirty="0"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27" y="4486825"/>
            <a:ext cx="774700" cy="774700"/>
          </a:xfrm>
          <a:prstGeom prst="rect">
            <a:avLst/>
          </a:prstGeom>
        </p:spPr>
      </p:pic>
      <p:pic>
        <p:nvPicPr>
          <p:cNvPr id="11" name="Picture 2" descr="Image result for question mar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t="3707" r="22088" b="2573"/>
          <a:stretch/>
        </p:blipFill>
        <p:spPr bwMode="auto">
          <a:xfrm>
            <a:off x="8801497" y="1636720"/>
            <a:ext cx="2805904" cy="2775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6900" y="0"/>
            <a:ext cx="3975100" cy="6858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707" y="1663150"/>
            <a:ext cx="7378700" cy="43513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Quantitative methods for problem-solving and research in </a:t>
            </a:r>
            <a:r>
              <a:rPr lang="en-US" sz="2800" dirty="0" smtClean="0">
                <a:solidFill>
                  <a:schemeClr val="tx1"/>
                </a:solidFill>
              </a:rPr>
              <a:t>Marketing &amp; Finance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Generate insights that improve management </a:t>
            </a:r>
            <a:r>
              <a:rPr lang="en-GB" sz="2800" dirty="0" smtClean="0">
                <a:solidFill>
                  <a:schemeClr val="tx1"/>
                </a:solidFill>
              </a:rPr>
              <a:t>decision-making</a:t>
            </a:r>
            <a:endParaRPr lang="nl-NL" sz="2800" dirty="0">
              <a:solidFill>
                <a:schemeClr val="tx1"/>
              </a:solidFill>
            </a:endParaRPr>
          </a:p>
          <a:p>
            <a:r>
              <a:rPr lang="nl-NL" sz="2800" dirty="0">
                <a:solidFill>
                  <a:schemeClr val="tx1"/>
                </a:solidFill>
              </a:rPr>
              <a:t>R </a:t>
            </a:r>
            <a:r>
              <a:rPr lang="nl-NL" sz="2800" dirty="0" err="1">
                <a:solidFill>
                  <a:schemeClr val="tx1"/>
                </a:solidFill>
              </a:rPr>
              <a:t>language</a:t>
            </a:r>
            <a:r>
              <a:rPr lang="nl-NL" sz="2800" dirty="0">
                <a:solidFill>
                  <a:schemeClr val="tx1"/>
                </a:solidFill>
              </a:rPr>
              <a:t> </a:t>
            </a:r>
            <a:r>
              <a:rPr lang="nl-NL" sz="2800" dirty="0" err="1">
                <a:solidFill>
                  <a:schemeClr val="tx1"/>
                </a:solidFill>
              </a:rPr>
              <a:t>for</a:t>
            </a:r>
            <a:r>
              <a:rPr lang="nl-NL" sz="2800" dirty="0">
                <a:solidFill>
                  <a:schemeClr val="tx1"/>
                </a:solidFill>
              </a:rPr>
              <a:t> </a:t>
            </a:r>
            <a:r>
              <a:rPr lang="nl-NL" sz="2800" dirty="0" err="1">
                <a:solidFill>
                  <a:schemeClr val="tx1"/>
                </a:solidFill>
              </a:rPr>
              <a:t>statistical</a:t>
            </a:r>
            <a:r>
              <a:rPr lang="nl-NL" sz="2800" dirty="0">
                <a:solidFill>
                  <a:schemeClr val="tx1"/>
                </a:solidFill>
              </a:rPr>
              <a:t> analyses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57724" y="4468521"/>
            <a:ext cx="2093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Mark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Graus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" b="27718"/>
          <a:stretch/>
        </p:blipFill>
        <p:spPr>
          <a:xfrm>
            <a:off x="8798993" y="1619222"/>
            <a:ext cx="2810914" cy="2810914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54" y="4564062"/>
            <a:ext cx="717398" cy="71739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11707" y="958526"/>
            <a:ext cx="70231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Data Analytics</a:t>
            </a:r>
            <a:endParaRPr lang="en-US" sz="4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16900" y="0"/>
            <a:ext cx="3975100" cy="6858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707" y="1681463"/>
            <a:ext cx="7378700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How psychology affects financial markets and investor and corporate </a:t>
            </a:r>
            <a:r>
              <a:rPr lang="en-US" sz="2800" dirty="0" smtClean="0">
                <a:solidFill>
                  <a:srgbClr val="001A3D"/>
                </a:solidFill>
              </a:rPr>
              <a:t>decision-making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sz="2800" dirty="0">
              <a:solidFill>
                <a:srgbClr val="001A3D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What for?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 err="1">
                <a:solidFill>
                  <a:srgbClr val="001A3D"/>
                </a:solidFill>
              </a:rPr>
              <a:t>Debiasing</a:t>
            </a:r>
            <a:r>
              <a:rPr lang="en-US" sz="2800" dirty="0">
                <a:solidFill>
                  <a:srgbClr val="001A3D"/>
                </a:solidFill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Financial product development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Marketing of financial services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Financial advice and consulting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52004" y="4527492"/>
            <a:ext cx="2093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Thomas Post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9" b="32846"/>
          <a:stretch/>
        </p:blipFill>
        <p:spPr>
          <a:xfrm>
            <a:off x="8798994" y="1625961"/>
            <a:ext cx="2810914" cy="2810914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32" y="4486275"/>
            <a:ext cx="872971" cy="87297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11707" y="958526"/>
            <a:ext cx="70231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Behavioral Finance</a:t>
            </a:r>
            <a:endParaRPr lang="en-US" sz="4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16900" y="0"/>
            <a:ext cx="3975100" cy="6858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707" y="2238524"/>
            <a:ext cx="73787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001A3D"/>
                </a:solidFill>
              </a:rPr>
              <a:t>Learn </a:t>
            </a:r>
            <a:r>
              <a:rPr lang="en-US" sz="2800" dirty="0">
                <a:solidFill>
                  <a:srgbClr val="001A3D"/>
                </a:solidFill>
              </a:rPr>
              <a:t>to create successful financial </a:t>
            </a:r>
            <a:r>
              <a:rPr lang="en-US" sz="2800" dirty="0" smtClean="0">
                <a:solidFill>
                  <a:srgbClr val="001A3D"/>
                </a:solidFill>
              </a:rPr>
              <a:t>products</a:t>
            </a:r>
            <a:endParaRPr lang="en-US" sz="2800" dirty="0">
              <a:solidFill>
                <a:srgbClr val="001A3D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Based on real world problems and </a:t>
            </a:r>
            <a:r>
              <a:rPr lang="en-US" sz="2800" dirty="0" smtClean="0">
                <a:solidFill>
                  <a:srgbClr val="001A3D"/>
                </a:solidFill>
              </a:rPr>
              <a:t>cases</a:t>
            </a:r>
            <a:endParaRPr lang="en-US" sz="2800" dirty="0">
              <a:solidFill>
                <a:srgbClr val="001A3D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And both finance and marketing </a:t>
            </a:r>
            <a:r>
              <a:rPr lang="en-US" sz="2800" dirty="0" smtClean="0">
                <a:solidFill>
                  <a:srgbClr val="001A3D"/>
                </a:solidFill>
              </a:rPr>
              <a:t>knowledge</a:t>
            </a:r>
            <a:endParaRPr lang="en-US" sz="2800" dirty="0">
              <a:solidFill>
                <a:srgbClr val="001A3D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Finance tells you what is technically feasible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1A3D"/>
                </a:solidFill>
              </a:rPr>
              <a:t>Marketing tells you what consumers want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55398" y="4518151"/>
            <a:ext cx="2093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Joost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Pennings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920">
            <a:off x="1118086" y="949543"/>
            <a:ext cx="246527" cy="23828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11707" y="958526"/>
            <a:ext cx="743269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>Financial Product Development:</a:t>
            </a:r>
          </a:p>
          <a:p>
            <a:r>
              <a:rPr lang="en-US" sz="4200" dirty="0" smtClean="0">
                <a:cs typeface="Calibri" panose="020F0502020204030204" pitchFamily="34" charset="0"/>
              </a:rPr>
              <a:t>A Marketing-Finance Approach</a:t>
            </a:r>
            <a:endParaRPr lang="en-US" sz="4200" dirty="0"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82" y="4518151"/>
            <a:ext cx="866521" cy="866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340" y="1621307"/>
            <a:ext cx="2815568" cy="28155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57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0389" y="849011"/>
            <a:ext cx="62611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>
                <a:cs typeface="Calibri" panose="020F0502020204030204" pitchFamily="34" charset="0"/>
              </a:rPr>
              <a:t>Writing the </a:t>
            </a:r>
            <a:r>
              <a:rPr lang="en-US" sz="4200" b="1" dirty="0" smtClean="0">
                <a:cs typeface="Calibri" panose="020F0502020204030204" pitchFamily="34" charset="0"/>
              </a:rPr>
              <a:t>Master’s </a:t>
            </a:r>
            <a:r>
              <a:rPr lang="en-US" sz="4200" b="1" dirty="0" smtClean="0">
                <a:cs typeface="Calibri" panose="020F0502020204030204" pitchFamily="34" charset="0"/>
              </a:rPr>
              <a:t>Thesis</a:t>
            </a:r>
            <a:endParaRPr lang="en-US" sz="4200" b="1" dirty="0"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r="33967"/>
          <a:stretch/>
        </p:blipFill>
        <p:spPr>
          <a:xfrm>
            <a:off x="7481888" y="0"/>
            <a:ext cx="4710112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2161" y="1475125"/>
            <a:ext cx="64445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engage in innovative and highly relevant thesis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Brings all the knowledge together to develop an exiting academic and practical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Numerous possibilities to interact with the business world in writing your thesis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graduates have written theses at Deutsche Bank, APG, Deloitte, Procter &amp; Gamble, ING 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8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64" y="6482816"/>
            <a:ext cx="2728910" cy="2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689" y="1384301"/>
            <a:ext cx="832725" cy="40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883" y="3685498"/>
            <a:ext cx="977291" cy="38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806513"/>
            <a:ext cx="700089" cy="36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074" y="3140767"/>
            <a:ext cx="806126" cy="33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727" y="3102210"/>
            <a:ext cx="654062" cy="51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167" y="4255159"/>
            <a:ext cx="629382" cy="62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745" y="1888031"/>
            <a:ext cx="644765" cy="55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13" y="706439"/>
            <a:ext cx="1154392" cy="40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115" y="2131695"/>
            <a:ext cx="661986" cy="79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460" y="1170222"/>
            <a:ext cx="761345" cy="80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31" b="8908"/>
          <a:stretch>
            <a:fillRect/>
          </a:stretch>
        </p:blipFill>
        <p:spPr bwMode="auto">
          <a:xfrm>
            <a:off x="11565370" y="4157063"/>
            <a:ext cx="475819" cy="6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460" y="3782553"/>
            <a:ext cx="547828" cy="54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1" b="28162"/>
          <a:stretch>
            <a:fillRect/>
          </a:stretch>
        </p:blipFill>
        <p:spPr bwMode="auto">
          <a:xfrm>
            <a:off x="11464060" y="2636106"/>
            <a:ext cx="738993" cy="40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256" y="5661882"/>
            <a:ext cx="109074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17" y="6246461"/>
            <a:ext cx="1400426" cy="21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35" y="4482416"/>
            <a:ext cx="1322905" cy="30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53" y="5661882"/>
            <a:ext cx="1078654" cy="3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42" y="161132"/>
            <a:ext cx="1479459" cy="4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ild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13" y="2183695"/>
            <a:ext cx="7268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970844" y="1640425"/>
            <a:ext cx="4366116" cy="2666252"/>
            <a:chOff x="632614" y="1161269"/>
            <a:chExt cx="3853384" cy="1933622"/>
          </a:xfrm>
        </p:grpSpPr>
        <p:sp>
          <p:nvSpPr>
            <p:cNvPr id="29" name="TextBox 28"/>
            <p:cNvSpPr txBox="1"/>
            <p:nvPr/>
          </p:nvSpPr>
          <p:spPr>
            <a:xfrm>
              <a:off x="819806" y="1161269"/>
              <a:ext cx="3197265" cy="379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Types of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51D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Organisations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2614" y="1755655"/>
              <a:ext cx="3853384" cy="13392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Services and Banking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Marketing Research and Strategy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Management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Consulting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046942" y="1581069"/>
              <a:ext cx="25146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ounded Rectangle 50"/>
          <p:cNvSpPr/>
          <p:nvPr/>
        </p:nvSpPr>
        <p:spPr>
          <a:xfrm>
            <a:off x="1826183" y="4350583"/>
            <a:ext cx="3111690" cy="1598893"/>
          </a:xfrm>
          <a:prstGeom prst="roundRect">
            <a:avLst/>
          </a:prstGeom>
          <a:solidFill>
            <a:srgbClr val="9FD7E4"/>
          </a:solidFill>
          <a:ln>
            <a:solidFill>
              <a:srgbClr val="9FD7E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160227" y="1640425"/>
            <a:ext cx="4170253" cy="3491330"/>
            <a:chOff x="5471073" y="1208165"/>
            <a:chExt cx="3503236" cy="3491330"/>
          </a:xfrm>
        </p:grpSpPr>
        <p:sp>
          <p:nvSpPr>
            <p:cNvPr id="37" name="TextBox 36"/>
            <p:cNvSpPr txBox="1"/>
            <p:nvPr/>
          </p:nvSpPr>
          <p:spPr>
            <a:xfrm>
              <a:off x="5471073" y="1652507"/>
              <a:ext cx="350323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Creates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innovative, successful (financial) products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Links marketing actions to the financial bottom line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Help firms understanding consumer financial decision-making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96493" y="1208165"/>
              <a:ext cx="3140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 will be the one that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5909505" y="1797285"/>
              <a:ext cx="251460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1977484" y="4412367"/>
            <a:ext cx="29043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MF will makes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you a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generalist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rather than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specialist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9926" y="682138"/>
            <a:ext cx="8583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 Prospects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fbeeldingsresultaat voor mckinsey and company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687" y="4893954"/>
            <a:ext cx="2086372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air france klm logo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3" b="22347"/>
          <a:stretch/>
        </p:blipFill>
        <p:spPr bwMode="auto">
          <a:xfrm>
            <a:off x="10608609" y="4889474"/>
            <a:ext cx="1551795" cy="43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maastrichtuniversity.nl/sites/default/files/styles/full_width_image/public/sbe_building_0.jpg?itok=IlnUSEF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r="20081"/>
          <a:stretch/>
        </p:blipFill>
        <p:spPr bwMode="auto">
          <a:xfrm>
            <a:off x="12700" y="0"/>
            <a:ext cx="1244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471400" cy="685800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524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The Marketing-Finance Interface: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a unique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programme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at Maastricht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1812925"/>
            <a:ext cx="10515600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solidFill>
                  <a:schemeClr val="bg1"/>
                </a:solidFill>
                <a:ea typeface="ＭＳ Ｐゴシック" pitchFamily="34" charset="-128"/>
              </a:rPr>
              <a:t>Started: September 2008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solidFill>
                  <a:schemeClr val="bg1"/>
                </a:solidFill>
                <a:ea typeface="ＭＳ Ｐゴシック" pitchFamily="34" charset="-128"/>
              </a:rPr>
              <a:t>Unique: first in Europe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solidFill>
                  <a:schemeClr val="bg1"/>
                </a:solidFill>
                <a:ea typeface="ＭＳ Ｐゴシック" pitchFamily="34" charset="-128"/>
              </a:rPr>
              <a:t>Industry driven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solidFill>
                  <a:schemeClr val="bg1"/>
                </a:solidFill>
                <a:ea typeface="ＭＳ Ｐゴシック" pitchFamily="34" charset="-128"/>
              </a:rPr>
              <a:t>Business realism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solidFill>
                  <a:schemeClr val="bg1"/>
                </a:solidFill>
                <a:ea typeface="ＭＳ Ｐゴシック" pitchFamily="34" charset="-128"/>
              </a:rPr>
              <a:t>Excellent job prospects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360845" y="1606428"/>
            <a:ext cx="5470310" cy="3645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0" i="1" dirty="0" smtClean="0">
                <a:solidFill>
                  <a:srgbClr val="151D37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Questions?</a:t>
            </a:r>
          </a:p>
          <a:p>
            <a:endParaRPr lang="en-US" sz="800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8000" b="1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Thomas Post</a:t>
            </a:r>
          </a:p>
          <a:p>
            <a:r>
              <a:rPr lang="en-US" sz="80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t.post@maastrichtuniversity.nl</a:t>
            </a:r>
            <a:endParaRPr lang="en-US" sz="800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8000" b="1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our video</a:t>
            </a:r>
          </a:p>
          <a:p>
            <a:pPr lvl="0">
              <a:defRPr/>
            </a:pPr>
            <a:r>
              <a:rPr lang="en-US" altLang="en-US" sz="8000" dirty="0">
                <a:solidFill>
                  <a:srgbClr val="151D37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hlinkClick r:id="rId3"/>
              </a:rPr>
              <a:t>https://</a:t>
            </a:r>
            <a:r>
              <a:rPr lang="en-US" altLang="en-US" sz="8000" dirty="0" smtClean="0">
                <a:solidFill>
                  <a:srgbClr val="151D37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hlinkClick r:id="rId3"/>
              </a:rPr>
              <a:t>www.youtube.com/watch?v=erJdkhZPo70</a:t>
            </a:r>
            <a:endParaRPr lang="en-US" altLang="en-US" sz="8000" dirty="0" smtClean="0">
              <a:solidFill>
                <a:srgbClr val="151D37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en-US" sz="8000" dirty="0" smtClean="0">
                <a:solidFill>
                  <a:srgbClr val="151D37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   </a:t>
            </a:r>
            <a:endParaRPr lang="en-US" altLang="en-US" sz="8000" b="1" dirty="0">
              <a:solidFill>
                <a:srgbClr val="151D37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en-US" sz="8000" b="1" dirty="0">
                <a:solidFill>
                  <a:srgbClr val="151D37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Or visit us at the information market in the Mensa  </a:t>
            </a:r>
          </a:p>
          <a:p>
            <a:endParaRPr lang="en-GB" sz="55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2354" y="12469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0" dirty="0">
                <a:cs typeface="Calibri" panose="020F0502020204030204" pitchFamily="34" charset="0"/>
              </a:rPr>
              <a:t>Today’s Agenda</a:t>
            </a: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358D7BDF-39DA-4D36-A6DD-E64E5EE67E0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7979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7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r="414" b="23505"/>
          <a:stretch/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grpSp>
        <p:nvGrpSpPr>
          <p:cNvPr id="5" name="Groep 9">
            <a:extLst>
              <a:ext uri="{FF2B5EF4-FFF2-40B4-BE49-F238E27FC236}">
                <a16:creationId xmlns:a16="http://schemas.microsoft.com/office/drawing/2014/main" id="{B8A27148-DD91-48B7-A58D-CCB0F8D273D6}"/>
              </a:ext>
            </a:extLst>
          </p:cNvPr>
          <p:cNvGrpSpPr/>
          <p:nvPr/>
        </p:nvGrpSpPr>
        <p:grpSpPr>
          <a:xfrm>
            <a:off x="9218211" y="574482"/>
            <a:ext cx="1924493" cy="2232412"/>
            <a:chOff x="1887066" y="526524"/>
            <a:chExt cx="1924493" cy="2232412"/>
          </a:xfrm>
        </p:grpSpPr>
        <p:sp>
          <p:nvSpPr>
            <p:cNvPr id="6" name="Zeshoek 10">
              <a:extLst>
                <a:ext uri="{FF2B5EF4-FFF2-40B4-BE49-F238E27FC236}">
                  <a16:creationId xmlns:a16="http://schemas.microsoft.com/office/drawing/2014/main" id="{7B8018E9-1B33-4C8E-888C-AC80A9605CC3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39700" dist="38100" dir="2700000" sx="102000" sy="102000" algn="tl" rotWithShape="0">
                <a:schemeClr val="bg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1">
              <a:extLst>
                <a:ext uri="{FF2B5EF4-FFF2-40B4-BE49-F238E27FC236}">
                  <a16:creationId xmlns:a16="http://schemas.microsoft.com/office/drawing/2014/main" id="{099C8EF4-B11B-4413-A57D-055050DA21FE}"/>
                </a:ext>
              </a:extLst>
            </p:cNvPr>
            <p:cNvSpPr txBox="1"/>
            <p:nvPr/>
          </p:nvSpPr>
          <p:spPr>
            <a:xfrm>
              <a:off x="2013646" y="1034939"/>
              <a:ext cx="15842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Why Marketing-Finance?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1045029" y="3773714"/>
            <a:ext cx="3236685" cy="2540000"/>
          </a:xfrm>
          <a:prstGeom prst="wedgeRoundRectCallout">
            <a:avLst>
              <a:gd name="adj1" fmla="val 87782"/>
              <a:gd name="adj2" fmla="val -35546"/>
              <a:gd name="adj3" fmla="val 16667"/>
            </a:avLst>
          </a:prstGeom>
          <a:solidFill>
            <a:srgbClr val="79C7D9"/>
          </a:solidFill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You think saving something extra for retirement makes sense?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Ok, let’s try to do it!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50" y="486137"/>
            <a:ext cx="6536861" cy="62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6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86" y="577867"/>
            <a:ext cx="6935736" cy="585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16" y="4236060"/>
            <a:ext cx="2522770" cy="214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beeldingsresultaat voor question mark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708">
            <a:off x="9172307" y="2560291"/>
            <a:ext cx="2533133" cy="25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50" y="486137"/>
            <a:ext cx="6536861" cy="62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2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57" y="717379"/>
            <a:ext cx="7447983" cy="555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16" y="4236060"/>
            <a:ext cx="2522770" cy="214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beeldingsresultaat voor question mark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708">
            <a:off x="9172307" y="2560291"/>
            <a:ext cx="2533133" cy="25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05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 b="7511"/>
          <a:stretch/>
        </p:blipFill>
        <p:spPr>
          <a:xfrm>
            <a:off x="0" y="0"/>
            <a:ext cx="12192000" cy="6850063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211908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 txBox="1">
            <a:spLocks/>
          </p:cNvSpPr>
          <p:nvPr/>
        </p:nvSpPr>
        <p:spPr>
          <a:xfrm>
            <a:off x="838200" y="396761"/>
            <a:ext cx="10817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does Finance Theory (and professionals) often assume about how people make decisions?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50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1957</TotalTime>
  <Words>627</Words>
  <Application>Microsoft Office PowerPoint</Application>
  <PresentationFormat>Widescreen</PresentationFormat>
  <Paragraphs>150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ＭＳ Ｐゴシック</vt:lpstr>
      <vt:lpstr>ＭＳ Ｐゴシック</vt:lpstr>
      <vt:lpstr>游ゴシック</vt:lpstr>
      <vt:lpstr>Arial</vt:lpstr>
      <vt:lpstr>Calibri</vt:lpstr>
      <vt:lpstr>Calibri Light</vt:lpstr>
      <vt:lpstr>Verdana</vt:lpstr>
      <vt:lpstr>Kantoorthema</vt:lpstr>
      <vt:lpstr>Office Theme</vt:lpstr>
      <vt:lpstr>MSc IB  Marketing-Finance</vt:lpstr>
      <vt:lpstr>PowerPoint Presentation</vt:lpstr>
      <vt:lpstr>Today’s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Marketing-Finance Programme</vt:lpstr>
      <vt:lpstr>PowerPoint Presentation</vt:lpstr>
      <vt:lpstr>PowerPoint Presentation</vt:lpstr>
      <vt:lpstr>PowerPoint Presentation</vt:lpstr>
      <vt:lpstr>Shareholder Value and Market-Based Assets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 the Master’s Thesis</vt:lpstr>
      <vt:lpstr>PowerPoint Presentation</vt:lpstr>
      <vt:lpstr>PowerPoint Presentation</vt:lpstr>
      <vt:lpstr>The Marketing-Finance Interface: a unique programme at Maastricht University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Giansante Germano (EFB)</cp:lastModifiedBy>
  <cp:revision>93</cp:revision>
  <dcterms:created xsi:type="dcterms:W3CDTF">2018-12-05T12:39:01Z</dcterms:created>
  <dcterms:modified xsi:type="dcterms:W3CDTF">2020-02-27T12:21:04Z</dcterms:modified>
</cp:coreProperties>
</file>