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38"/>
  </p:notesMasterIdLst>
  <p:sldIdLst>
    <p:sldId id="256" r:id="rId3"/>
    <p:sldId id="307" r:id="rId4"/>
    <p:sldId id="274" r:id="rId5"/>
    <p:sldId id="275" r:id="rId6"/>
    <p:sldId id="308" r:id="rId7"/>
    <p:sldId id="277" r:id="rId8"/>
    <p:sldId id="278" r:id="rId9"/>
    <p:sldId id="279" r:id="rId10"/>
    <p:sldId id="309" r:id="rId11"/>
    <p:sldId id="281" r:id="rId12"/>
    <p:sldId id="282" r:id="rId13"/>
    <p:sldId id="310" r:id="rId14"/>
    <p:sldId id="284" r:id="rId15"/>
    <p:sldId id="285" r:id="rId16"/>
    <p:sldId id="286" r:id="rId17"/>
    <p:sldId id="287" r:id="rId18"/>
    <p:sldId id="288" r:id="rId19"/>
    <p:sldId id="290" r:id="rId20"/>
    <p:sldId id="319" r:id="rId21"/>
    <p:sldId id="292" r:id="rId22"/>
    <p:sldId id="293" r:id="rId23"/>
    <p:sldId id="294" r:id="rId24"/>
    <p:sldId id="317" r:id="rId25"/>
    <p:sldId id="311" r:id="rId26"/>
    <p:sldId id="315" r:id="rId27"/>
    <p:sldId id="298" r:id="rId28"/>
    <p:sldId id="299" r:id="rId29"/>
    <p:sldId id="318" r:id="rId30"/>
    <p:sldId id="316" r:id="rId31"/>
    <p:sldId id="302" r:id="rId32"/>
    <p:sldId id="303" r:id="rId33"/>
    <p:sldId id="313" r:id="rId34"/>
    <p:sldId id="305" r:id="rId35"/>
    <p:sldId id="314" r:id="rId36"/>
    <p:sldId id="27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D37"/>
    <a:srgbClr val="FFFFFF"/>
    <a:srgbClr val="9FD7E4"/>
    <a:srgbClr val="E0532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4"/>
    <p:restoredTop sz="85402" autoAdjust="0"/>
  </p:normalViewPr>
  <p:slideViewPr>
    <p:cSldViewPr snapToGrid="0" snapToObjects="1">
      <p:cViewPr varScale="1">
        <p:scale>
          <a:sx n="96" d="100"/>
          <a:sy n="96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/>
            <a:t>Student Profile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60A630B1-4C25-4FF4-AA20-AA46D13104B3}">
      <dgm:prSet/>
      <dgm:spPr/>
      <dgm:t>
        <a:bodyPr/>
        <a:lstStyle/>
        <a:p>
          <a:r>
            <a:rPr lang="en-US" dirty="0"/>
            <a:t>IT &amp; Business</a:t>
          </a:r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79CDEE28-F131-4DAB-9956-E3459D8C43E1}">
      <dgm:prSet/>
      <dgm:spPr/>
      <dgm:t>
        <a:bodyPr/>
        <a:lstStyle/>
        <a:p>
          <a:r>
            <a:rPr lang="en-US" dirty="0"/>
            <a:t>Why this </a:t>
          </a:r>
          <a:r>
            <a:rPr lang="en-US" dirty="0" err="1"/>
            <a:t>programme</a:t>
          </a:r>
          <a:r>
            <a:rPr lang="en-US" dirty="0"/>
            <a:t>?</a:t>
          </a:r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3D25B59-5769-4EAB-8078-E58157725029}">
      <dgm:prSet/>
      <dgm:spPr/>
      <dgm:t>
        <a:bodyPr/>
        <a:lstStyle/>
        <a:p>
          <a:r>
            <a:rPr lang="en-US" dirty="0"/>
            <a:t>Our </a:t>
          </a:r>
          <a:r>
            <a:rPr lang="en-US" dirty="0" err="1"/>
            <a:t>programme</a:t>
          </a:r>
          <a:endParaRPr lang="en-US" dirty="0"/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/>
        </a:p>
      </dgm:t>
    </dgm:pt>
    <dgm:pt modelId="{7A22C2CB-D8EF-42F8-8D2F-2AC50A3724E1}" type="sibTrans" cxnId="{4AA7D13B-05BF-4EBB-9CC3-4D48DBF79D0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/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0" presStyleCnt="5" custLinFactNeighborX="-185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0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1" presStyleCnt="10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1" presStyleCnt="5" custLinFactNeighborX="0" custLinFactNeighborY="-28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2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3" presStyleCnt="10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2" presStyleCnt="5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4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5" presStyleCnt="10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73D52-D20F-4F45-AC8C-9849042F9F72}" type="pres">
      <dgm:prSet presAssocID="{7A22C2CB-D8EF-42F8-8D2F-2AC50A3724E1}" presName="sibTrans" presStyleCnt="0"/>
      <dgm:spPr/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3" presStyleCnt="5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6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7" presStyleCnt="10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4" presStyleCnt="5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8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9" presStyleCnt="10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3DCAD5-2963-4481-8B57-3D92E5A4F46F}" type="presOf" srcId="{E7FDE6FB-AB12-4323-AD17-7E43348AC995}" destId="{5E5A95C2-2127-4002-B6C4-14816804AB96}" srcOrd="0" destOrd="0" presId="urn:microsoft.com/office/officeart/2016/7/layout/BasicLinearProcessNumbered"/>
    <dgm:cxn modelId="{C8F8373E-0D67-449A-8332-4F419BC9AF6D}" type="presOf" srcId="{DEC343CC-ED51-4E7F-8547-0DEE3DB6EB15}" destId="{9B4F7835-493D-4268-8844-4A060E29E309}" srcOrd="1" destOrd="0" presId="urn:microsoft.com/office/officeart/2016/7/layout/BasicLinearProcessNumbered"/>
    <dgm:cxn modelId="{EC12F128-E810-449F-B90E-844D72B685C0}" type="presOf" srcId="{79CDEE28-F131-4DAB-9956-E3459D8C43E1}" destId="{5DC75BA5-8CC2-4665-862B-5204320F31F6}" srcOrd="1" destOrd="0" presId="urn:microsoft.com/office/officeart/2016/7/layout/BasicLinearProcessNumbered"/>
    <dgm:cxn modelId="{0647C892-4E55-4243-98BF-5554DB81180A}" type="presOf" srcId="{881D9CE4-D5BC-4F8A-A926-4CCD4FE558AE}" destId="{9FA45DDD-4194-48FA-9700-9DC02A490892}" srcOrd="1" destOrd="0" presId="urn:microsoft.com/office/officeart/2016/7/layout/BasicLinearProcessNumbered"/>
    <dgm:cxn modelId="{63D25FC8-7D8B-4B5B-A1D2-90A7367DD99D}" type="presOf" srcId="{538342EE-A959-4247-ADE0-0A77399D90D5}" destId="{A27FE078-ED67-401B-90FF-F14D62CE06EE}" srcOrd="0" destOrd="0" presId="urn:microsoft.com/office/officeart/2016/7/layout/BasicLinearProcessNumbered"/>
    <dgm:cxn modelId="{B3BB3A86-92B1-4764-95AA-A27AE26C1EE2}" type="presOf" srcId="{DEC343CC-ED51-4E7F-8547-0DEE3DB6EB15}" destId="{98D91097-17DA-47EB-B2DB-4D62388B1093}" srcOrd="0" destOrd="0" presId="urn:microsoft.com/office/officeart/2016/7/layout/BasicLinearProcessNumbered"/>
    <dgm:cxn modelId="{4C9E5616-EB79-496A-93C3-9BCCF1D190B1}" type="presOf" srcId="{CF259168-EE50-43D3-82E2-900A99455F04}" destId="{CC6C40CA-0B70-4B9E-8374-E011819BF70C}" srcOrd="0" destOrd="0" presId="urn:microsoft.com/office/officeart/2016/7/layout/BasicLinearProcessNumbered"/>
    <dgm:cxn modelId="{C5AF5063-88B1-4930-AD52-2A7D9ACA9285}" srcId="{C40C14CD-E9A0-448E-A242-52ED928FE5C8}" destId="{DEC343CC-ED51-4E7F-8547-0DEE3DB6EB15}" srcOrd="3" destOrd="0" parTransId="{E5018271-FC1C-4650-A5C4-A3A520A92C3D}" sibTransId="{538342EE-A959-4247-ADE0-0A77399D90D5}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0D087C97-D723-416D-96BC-F8568381456F}" type="presOf" srcId="{60A630B1-4C25-4FF4-AA20-AA46D13104B3}" destId="{A92E1B02-A54B-4752-B018-DF6C4C16EAAE}" srcOrd="0" destOrd="0" presId="urn:microsoft.com/office/officeart/2016/7/layout/BasicLinearProcessNumbered"/>
    <dgm:cxn modelId="{22556894-CCD9-4AD5-9CD5-B541219C107E}" type="presOf" srcId="{79CDEE28-F131-4DAB-9956-E3459D8C43E1}" destId="{491DEF79-2E33-488F-BE2F-154AC1E37BC2}" srcOrd="0" destOrd="0" presId="urn:microsoft.com/office/officeart/2016/7/layout/BasicLinearProcessNumbered"/>
    <dgm:cxn modelId="{0903BC4E-66B0-4602-BA91-39DE30BA3795}" type="presOf" srcId="{63D25B59-5769-4EAB-8078-E58157725029}" destId="{7CF5C329-9B59-4528-A1DF-EC8C500F3717}" srcOrd="1" destOrd="0" presId="urn:microsoft.com/office/officeart/2016/7/layout/BasicLinearProcessNumbered"/>
    <dgm:cxn modelId="{6B243E00-6597-4AF8-B734-7312A07EDB0C}" type="presOf" srcId="{7A22C2CB-D8EF-42F8-8D2F-2AC50A3724E1}" destId="{52C42FFF-3FA2-4A09-8EAB-3A84EA14067D}" srcOrd="0" destOrd="0" presId="urn:microsoft.com/office/officeart/2016/7/layout/BasicLinearProcessNumbered"/>
    <dgm:cxn modelId="{854C5675-385F-49A9-8E45-E453194C3C57}" type="presOf" srcId="{63D25B59-5769-4EAB-8078-E58157725029}" destId="{1AE51C36-3B38-4BCE-AC00-32EFCBD67690}" srcOrd="0" destOrd="0" presId="urn:microsoft.com/office/officeart/2016/7/layout/BasicLinearProcessNumbered"/>
    <dgm:cxn modelId="{C25EB716-0E3D-4C1C-9B24-E1EF614ACD4E}" type="presOf" srcId="{BFEBB2C2-6657-44DA-B97E-F5D778775B0E}" destId="{D6445152-7166-4D33-9376-E2EA570E2699}" srcOrd="0" destOrd="0" presId="urn:microsoft.com/office/officeart/2016/7/layout/BasicLinearProcessNumbered"/>
    <dgm:cxn modelId="{F382045D-6698-41C7-8C40-4053C411C1BD}" srcId="{C40C14CD-E9A0-448E-A242-52ED928FE5C8}" destId="{881D9CE4-D5BC-4F8A-A926-4CCD4FE558AE}" srcOrd="4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1" destOrd="0" parTransId="{AE8E3881-23B5-467E-BCB9-6F0865597E99}" sibTransId="{CF259168-EE50-43D3-82E2-900A99455F04}"/>
    <dgm:cxn modelId="{ABA5DAE0-5109-49E6-AE1E-6ED803234515}" srcId="{C40C14CD-E9A0-448E-A242-52ED928FE5C8}" destId="{60A630B1-4C25-4FF4-AA20-AA46D13104B3}" srcOrd="0" destOrd="0" parTransId="{B49E2D43-E3C2-4367-871C-12AC887E02A9}" sibTransId="{E7FDE6FB-AB12-4323-AD17-7E43348AC995}"/>
    <dgm:cxn modelId="{331C18F8-E03D-4AFA-8077-8A0DAA66CE0C}" type="presOf" srcId="{881D9CE4-D5BC-4F8A-A926-4CCD4FE558AE}" destId="{FBBE568A-6C1A-43DF-9945-6C8ECB8FEE24}" srcOrd="0" destOrd="0" presId="urn:microsoft.com/office/officeart/2016/7/layout/BasicLinearProcessNumbered"/>
    <dgm:cxn modelId="{42571CA7-4E31-429A-8585-6558EB3DE609}" type="presOf" srcId="{60A630B1-4C25-4FF4-AA20-AA46D13104B3}" destId="{EA29B162-BFAA-4F25-A3EF-1F82BF61F6AA}" srcOrd="1" destOrd="0" presId="urn:microsoft.com/office/officeart/2016/7/layout/BasicLinearProcessNumbered"/>
    <dgm:cxn modelId="{4AA7D13B-05BF-4EBB-9CC3-4D48DBF79D0F}" srcId="{C40C14CD-E9A0-448E-A242-52ED928FE5C8}" destId="{63D25B59-5769-4EAB-8078-E58157725029}" srcOrd="2" destOrd="0" parTransId="{34F670C5-64B4-43E0-8B7A-3D30C468FC5F}" sibTransId="{7A22C2CB-D8EF-42F8-8D2F-2AC50A3724E1}"/>
    <dgm:cxn modelId="{77615293-B8CF-4485-AB4F-5E580D4964AD}" type="presParOf" srcId="{36E57CF1-77A7-4987-87E5-56B44336F6AF}" destId="{408701CA-0344-402E-B8F6-0A0586FAAC7B}" srcOrd="0" destOrd="0" presId="urn:microsoft.com/office/officeart/2016/7/layout/BasicLinearProcessNumbered"/>
    <dgm:cxn modelId="{8003493A-CB64-4E63-90A7-E13DD2699EA5}" type="presParOf" srcId="{408701CA-0344-402E-B8F6-0A0586FAAC7B}" destId="{A92E1B02-A54B-4752-B018-DF6C4C16EAAE}" srcOrd="0" destOrd="0" presId="urn:microsoft.com/office/officeart/2016/7/layout/BasicLinearProcessNumbered"/>
    <dgm:cxn modelId="{689F5ECC-DDF7-4EE1-A306-F611144CD71C}" type="presParOf" srcId="{408701CA-0344-402E-B8F6-0A0586FAAC7B}" destId="{5E5A95C2-2127-4002-B6C4-14816804AB96}" srcOrd="1" destOrd="0" presId="urn:microsoft.com/office/officeart/2016/7/layout/BasicLinearProcessNumbered"/>
    <dgm:cxn modelId="{A203774A-F6EC-4D29-ADF6-CA9409D290A8}" type="presParOf" srcId="{408701CA-0344-402E-B8F6-0A0586FAAC7B}" destId="{B9925DEC-131B-426B-94F8-9FABE039608E}" srcOrd="2" destOrd="0" presId="urn:microsoft.com/office/officeart/2016/7/layout/BasicLinearProcessNumbered"/>
    <dgm:cxn modelId="{3E146682-8D57-403A-BE65-EDA92943CE39}" type="presParOf" srcId="{408701CA-0344-402E-B8F6-0A0586FAAC7B}" destId="{EA29B162-BFAA-4F25-A3EF-1F82BF61F6AA}" srcOrd="3" destOrd="0" presId="urn:microsoft.com/office/officeart/2016/7/layout/BasicLinearProcessNumbered"/>
    <dgm:cxn modelId="{9620ADA5-CF7F-46C0-805B-757E16FF44E0}" type="presParOf" srcId="{36E57CF1-77A7-4987-87E5-56B44336F6AF}" destId="{77C9A0B9-0370-4CB0-BCDB-4DC04ACAAD09}" srcOrd="1" destOrd="0" presId="urn:microsoft.com/office/officeart/2016/7/layout/BasicLinearProcessNumbered"/>
    <dgm:cxn modelId="{C8DF09B6-1895-41A4-899F-625E30AF5DDA}" type="presParOf" srcId="{36E57CF1-77A7-4987-87E5-56B44336F6AF}" destId="{7EB55336-FF75-48D1-9755-4DBED0D93148}" srcOrd="2" destOrd="0" presId="urn:microsoft.com/office/officeart/2016/7/layout/BasicLinearProcessNumbered"/>
    <dgm:cxn modelId="{02454BC7-0E2A-4402-A9FC-B98C2A8ED4F3}" type="presParOf" srcId="{7EB55336-FF75-48D1-9755-4DBED0D93148}" destId="{491DEF79-2E33-488F-BE2F-154AC1E37BC2}" srcOrd="0" destOrd="0" presId="urn:microsoft.com/office/officeart/2016/7/layout/BasicLinearProcessNumbered"/>
    <dgm:cxn modelId="{E77E3C4E-5A77-4CE0-B6B7-77E0B22638A3}" type="presParOf" srcId="{7EB55336-FF75-48D1-9755-4DBED0D93148}" destId="{CC6C40CA-0B70-4B9E-8374-E011819BF70C}" srcOrd="1" destOrd="0" presId="urn:microsoft.com/office/officeart/2016/7/layout/BasicLinearProcessNumbered"/>
    <dgm:cxn modelId="{5FBB4F87-3BE9-4C21-ABD1-0D2DC88CC567}" type="presParOf" srcId="{7EB55336-FF75-48D1-9755-4DBED0D93148}" destId="{43D9AC8A-0E53-4538-BA2C-F4914819D278}" srcOrd="2" destOrd="0" presId="urn:microsoft.com/office/officeart/2016/7/layout/BasicLinearProcessNumbered"/>
    <dgm:cxn modelId="{7D06235F-442C-4269-A777-96E01EF6356F}" type="presParOf" srcId="{7EB55336-FF75-48D1-9755-4DBED0D93148}" destId="{5DC75BA5-8CC2-4665-862B-5204320F31F6}" srcOrd="3" destOrd="0" presId="urn:microsoft.com/office/officeart/2016/7/layout/BasicLinearProcessNumbered"/>
    <dgm:cxn modelId="{12356D9D-69D1-4664-B5C2-9348DC059966}" type="presParOf" srcId="{36E57CF1-77A7-4987-87E5-56B44336F6AF}" destId="{801A112E-5304-403A-B08B-EB6A2B4526E4}" srcOrd="3" destOrd="0" presId="urn:microsoft.com/office/officeart/2016/7/layout/BasicLinearProcessNumbered"/>
    <dgm:cxn modelId="{282A2571-2954-4DE9-86D5-A7870D6C8272}" type="presParOf" srcId="{36E57CF1-77A7-4987-87E5-56B44336F6AF}" destId="{5C5D132B-896A-404F-A982-EE00B02FF3B1}" srcOrd="4" destOrd="0" presId="urn:microsoft.com/office/officeart/2016/7/layout/BasicLinearProcessNumbered"/>
    <dgm:cxn modelId="{5C14FFBE-7C95-419B-A9D3-F9DB358CAC81}" type="presParOf" srcId="{5C5D132B-896A-404F-A982-EE00B02FF3B1}" destId="{1AE51C36-3B38-4BCE-AC00-32EFCBD67690}" srcOrd="0" destOrd="0" presId="urn:microsoft.com/office/officeart/2016/7/layout/BasicLinearProcessNumbered"/>
    <dgm:cxn modelId="{EE3E5E04-4EC8-4403-831A-24B171E8E4F9}" type="presParOf" srcId="{5C5D132B-896A-404F-A982-EE00B02FF3B1}" destId="{52C42FFF-3FA2-4A09-8EAB-3A84EA14067D}" srcOrd="1" destOrd="0" presId="urn:microsoft.com/office/officeart/2016/7/layout/BasicLinearProcessNumbered"/>
    <dgm:cxn modelId="{06ABA2EE-8FD4-4EC2-9FA2-5778EDB9D04C}" type="presParOf" srcId="{5C5D132B-896A-404F-A982-EE00B02FF3B1}" destId="{606EAE72-B08E-4DF8-BCD5-30043CF1C1C7}" srcOrd="2" destOrd="0" presId="urn:microsoft.com/office/officeart/2016/7/layout/BasicLinearProcessNumbered"/>
    <dgm:cxn modelId="{872EB093-64BC-47D0-BDEC-2FB4B8BF9B35}" type="presParOf" srcId="{5C5D132B-896A-404F-A982-EE00B02FF3B1}" destId="{7CF5C329-9B59-4528-A1DF-EC8C500F3717}" srcOrd="3" destOrd="0" presId="urn:microsoft.com/office/officeart/2016/7/layout/BasicLinearProcessNumbered"/>
    <dgm:cxn modelId="{4DDB3B99-3E22-4C67-8330-C13B35800985}" type="presParOf" srcId="{36E57CF1-77A7-4987-87E5-56B44336F6AF}" destId="{4BE73D52-D20F-4F45-AC8C-9849042F9F72}" srcOrd="5" destOrd="0" presId="urn:microsoft.com/office/officeart/2016/7/layout/BasicLinearProcessNumbered"/>
    <dgm:cxn modelId="{5E7C3526-A185-4AE5-9C5F-D4DBBDCAFED1}" type="presParOf" srcId="{36E57CF1-77A7-4987-87E5-56B44336F6AF}" destId="{D1EFB690-E6D9-40CF-BFB7-B860FF3E8522}" srcOrd="6" destOrd="0" presId="urn:microsoft.com/office/officeart/2016/7/layout/BasicLinearProcessNumbered"/>
    <dgm:cxn modelId="{7AF8B727-13D7-444F-A3F9-5E978C1B4372}" type="presParOf" srcId="{D1EFB690-E6D9-40CF-BFB7-B860FF3E8522}" destId="{98D91097-17DA-47EB-B2DB-4D62388B1093}" srcOrd="0" destOrd="0" presId="urn:microsoft.com/office/officeart/2016/7/layout/BasicLinearProcessNumbered"/>
    <dgm:cxn modelId="{638EB700-4537-48E9-88F5-B9ADC58E6646}" type="presParOf" srcId="{D1EFB690-E6D9-40CF-BFB7-B860FF3E8522}" destId="{A27FE078-ED67-401B-90FF-F14D62CE06EE}" srcOrd="1" destOrd="0" presId="urn:microsoft.com/office/officeart/2016/7/layout/BasicLinearProcessNumbered"/>
    <dgm:cxn modelId="{C936AF0B-A239-4B58-9FD6-CBF324631982}" type="presParOf" srcId="{D1EFB690-E6D9-40CF-BFB7-B860FF3E8522}" destId="{B4DB92ED-C45B-4C3F-8C8E-7C639F65171B}" srcOrd="2" destOrd="0" presId="urn:microsoft.com/office/officeart/2016/7/layout/BasicLinearProcessNumbered"/>
    <dgm:cxn modelId="{A1B5C2C8-7D5C-47DC-ADBF-5768B6EA7221}" type="presParOf" srcId="{D1EFB690-E6D9-40CF-BFB7-B860FF3E8522}" destId="{9B4F7835-493D-4268-8844-4A060E29E309}" srcOrd="3" destOrd="0" presId="urn:microsoft.com/office/officeart/2016/7/layout/BasicLinearProcessNumbered"/>
    <dgm:cxn modelId="{232C2E11-A3A8-43F7-8275-F34B0093C9E0}" type="presParOf" srcId="{36E57CF1-77A7-4987-87E5-56B44336F6AF}" destId="{D765F59C-9812-4E59-88FA-33A1769C29CD}" srcOrd="7" destOrd="0" presId="urn:microsoft.com/office/officeart/2016/7/layout/BasicLinearProcessNumbered"/>
    <dgm:cxn modelId="{23351594-33DB-475F-8059-0FEA25EC4098}" type="presParOf" srcId="{36E57CF1-77A7-4987-87E5-56B44336F6AF}" destId="{DD5F3ED3-49EE-421F-B633-3B75F554C0B2}" srcOrd="8" destOrd="0" presId="urn:microsoft.com/office/officeart/2016/7/layout/BasicLinearProcessNumbered"/>
    <dgm:cxn modelId="{F067C488-C277-4D62-82AF-FBAABD47652A}" type="presParOf" srcId="{DD5F3ED3-49EE-421F-B633-3B75F554C0B2}" destId="{FBBE568A-6C1A-43DF-9945-6C8ECB8FEE24}" srcOrd="0" destOrd="0" presId="urn:microsoft.com/office/officeart/2016/7/layout/BasicLinearProcessNumbered"/>
    <dgm:cxn modelId="{31639D59-5701-43E5-9408-CE4FA42C59B0}" type="presParOf" srcId="{DD5F3ED3-49EE-421F-B633-3B75F554C0B2}" destId="{D6445152-7166-4D33-9376-E2EA570E2699}" srcOrd="1" destOrd="0" presId="urn:microsoft.com/office/officeart/2016/7/layout/BasicLinearProcessNumbered"/>
    <dgm:cxn modelId="{041D9B71-4660-4E25-961A-598013F0260C}" type="presParOf" srcId="{DD5F3ED3-49EE-421F-B633-3B75F554C0B2}" destId="{7B83546B-2DFA-4645-806A-558C55064BF0}" srcOrd="2" destOrd="0" presId="urn:microsoft.com/office/officeart/2016/7/layout/BasicLinearProcessNumbered"/>
    <dgm:cxn modelId="{C90E0A3B-E854-4472-B01B-5BAFFED9C36E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E1B02-A54B-4752-B018-DF6C4C16EAAE}">
      <dsp:nvSpPr>
        <dsp:cNvPr id="0" name=""/>
        <dsp:cNvSpPr/>
      </dsp:nvSpPr>
      <dsp:spPr>
        <a:xfrm>
          <a:off x="0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IT &amp; Business</a:t>
          </a:r>
        </a:p>
      </dsp:txBody>
      <dsp:txXfrm>
        <a:off x="0" y="1750315"/>
        <a:ext cx="1946002" cy="1634641"/>
      </dsp:txXfrm>
    </dsp:sp>
    <dsp:sp modelId="{5E5A95C2-2127-4002-B6C4-14816804AB96}">
      <dsp:nvSpPr>
        <dsp:cNvPr id="0" name=""/>
        <dsp:cNvSpPr/>
      </dsp:nvSpPr>
      <dsp:spPr>
        <a:xfrm>
          <a:off x="567934" y="987482"/>
          <a:ext cx="817320" cy="8173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1</a:t>
          </a:r>
          <a:endParaRPr lang="en-US" sz="3900" kern="1200" dirty="0"/>
        </a:p>
      </dsp:txBody>
      <dsp:txXfrm>
        <a:off x="687628" y="1107176"/>
        <a:ext cx="577932" cy="577932"/>
      </dsp:txXfrm>
    </dsp:sp>
    <dsp:sp modelId="{B9925DEC-131B-426B-94F8-9FABE039608E}">
      <dsp:nvSpPr>
        <dsp:cNvPr id="0" name=""/>
        <dsp:cNvSpPr/>
      </dsp:nvSpPr>
      <dsp:spPr>
        <a:xfrm>
          <a:off x="3594" y="3439373"/>
          <a:ext cx="1946002" cy="72"/>
        </a:xfrm>
        <a:prstGeom prst="rect">
          <a:avLst/>
        </a:prstGeom>
        <a:solidFill>
          <a:schemeClr val="accent2">
            <a:hueOff val="1833"/>
            <a:satOff val="-5868"/>
            <a:lumOff val="4183"/>
            <a:alphaOff val="0"/>
          </a:schemeClr>
        </a:solidFill>
        <a:ln w="12700" cap="flat" cmpd="sng" algn="ctr">
          <a:solidFill>
            <a:schemeClr val="accent2">
              <a:hueOff val="1833"/>
              <a:satOff val="-5868"/>
              <a:lumOff val="41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2144196" y="714279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163829"/>
            <a:satOff val="-9546"/>
            <a:lumOff val="166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3829"/>
              <a:satOff val="-9546"/>
              <a:lumOff val="16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Why this </a:t>
          </a:r>
          <a:r>
            <a:rPr lang="en-US" sz="2000" kern="1200" dirty="0" err="1"/>
            <a:t>programme</a:t>
          </a:r>
          <a:r>
            <a:rPr lang="en-US" sz="2000" kern="1200" dirty="0"/>
            <a:t>?</a:t>
          </a:r>
        </a:p>
      </dsp:txBody>
      <dsp:txXfrm>
        <a:off x="2144196" y="1749552"/>
        <a:ext cx="1946002" cy="1634641"/>
      </dsp:txXfrm>
    </dsp:sp>
    <dsp:sp modelId="{CC6C40CA-0B70-4B9E-8374-E011819BF70C}">
      <dsp:nvSpPr>
        <dsp:cNvPr id="0" name=""/>
        <dsp:cNvSpPr/>
      </dsp:nvSpPr>
      <dsp:spPr>
        <a:xfrm>
          <a:off x="2708537" y="987482"/>
          <a:ext cx="817320" cy="817320"/>
        </a:xfrm>
        <a:prstGeom prst="ellipse">
          <a:avLst/>
        </a:prstGeom>
        <a:solidFill>
          <a:schemeClr val="accent2">
            <a:hueOff val="3666"/>
            <a:satOff val="-11737"/>
            <a:lumOff val="8366"/>
            <a:alphaOff val="0"/>
          </a:schemeClr>
        </a:solidFill>
        <a:ln w="12700" cap="flat" cmpd="sng" algn="ctr">
          <a:solidFill>
            <a:schemeClr val="accent2">
              <a:hueOff val="3666"/>
              <a:satOff val="-11737"/>
              <a:lumOff val="83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2</a:t>
          </a:r>
        </a:p>
      </dsp:txBody>
      <dsp:txXfrm>
        <a:off x="2828231" y="1107176"/>
        <a:ext cx="577932" cy="577932"/>
      </dsp:txXfrm>
    </dsp:sp>
    <dsp:sp modelId="{43D9AC8A-0E53-4538-BA2C-F4914819D278}">
      <dsp:nvSpPr>
        <dsp:cNvPr id="0" name=""/>
        <dsp:cNvSpPr/>
      </dsp:nvSpPr>
      <dsp:spPr>
        <a:xfrm>
          <a:off x="2144196" y="3439373"/>
          <a:ext cx="1946002" cy="72"/>
        </a:xfrm>
        <a:prstGeom prst="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accent2">
              <a:hueOff val="5499"/>
              <a:satOff val="-17605"/>
              <a:lumOff val="1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4284798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327658"/>
            <a:satOff val="-19091"/>
            <a:lumOff val="332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658"/>
              <a:satOff val="-19091"/>
              <a:lumOff val="3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Our </a:t>
          </a:r>
          <a:r>
            <a:rPr lang="en-US" sz="2000" kern="1200" dirty="0" err="1"/>
            <a:t>programme</a:t>
          </a:r>
          <a:endParaRPr lang="en-US" sz="2000" kern="1200" dirty="0"/>
        </a:p>
      </dsp:txBody>
      <dsp:txXfrm>
        <a:off x="4284798" y="1750315"/>
        <a:ext cx="1946002" cy="1634641"/>
      </dsp:txXfrm>
    </dsp:sp>
    <dsp:sp modelId="{52C42FFF-3FA2-4A09-8EAB-3A84EA14067D}">
      <dsp:nvSpPr>
        <dsp:cNvPr id="0" name=""/>
        <dsp:cNvSpPr/>
      </dsp:nvSpPr>
      <dsp:spPr>
        <a:xfrm>
          <a:off x="4849139" y="987482"/>
          <a:ext cx="817320" cy="817320"/>
        </a:xfrm>
        <a:prstGeom prst="ellipse">
          <a:avLst/>
        </a:prstGeom>
        <a:solidFill>
          <a:schemeClr val="accent2">
            <a:hueOff val="7332"/>
            <a:satOff val="-23473"/>
            <a:lumOff val="16732"/>
            <a:alphaOff val="0"/>
          </a:schemeClr>
        </a:solidFill>
        <a:ln w="12700" cap="flat" cmpd="sng" algn="ctr">
          <a:solidFill>
            <a:schemeClr val="accent2">
              <a:hueOff val="7332"/>
              <a:satOff val="-23473"/>
              <a:lumOff val="16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3</a:t>
          </a:r>
        </a:p>
      </dsp:txBody>
      <dsp:txXfrm>
        <a:off x="4968833" y="1107176"/>
        <a:ext cx="577932" cy="577932"/>
      </dsp:txXfrm>
    </dsp:sp>
    <dsp:sp modelId="{606EAE72-B08E-4DF8-BCD5-30043CF1C1C7}">
      <dsp:nvSpPr>
        <dsp:cNvPr id="0" name=""/>
        <dsp:cNvSpPr/>
      </dsp:nvSpPr>
      <dsp:spPr>
        <a:xfrm>
          <a:off x="4284798" y="3439373"/>
          <a:ext cx="1946002" cy="72"/>
        </a:xfrm>
        <a:prstGeom prst="rect">
          <a:avLst/>
        </a:prstGeom>
        <a:solidFill>
          <a:schemeClr val="accent2">
            <a:hueOff val="9166"/>
            <a:satOff val="-29342"/>
            <a:lumOff val="20916"/>
            <a:alphaOff val="0"/>
          </a:schemeClr>
        </a:solidFill>
        <a:ln w="12700" cap="flat" cmpd="sng" algn="ctr">
          <a:solidFill>
            <a:schemeClr val="accent2">
              <a:hueOff val="9166"/>
              <a:satOff val="-29342"/>
              <a:lumOff val="209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D91097-17DA-47EB-B2DB-4D62388B1093}">
      <dsp:nvSpPr>
        <dsp:cNvPr id="0" name=""/>
        <dsp:cNvSpPr/>
      </dsp:nvSpPr>
      <dsp:spPr>
        <a:xfrm>
          <a:off x="6425401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491488"/>
            <a:satOff val="-28637"/>
            <a:lumOff val="49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91488"/>
              <a:satOff val="-28637"/>
              <a:lumOff val="49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Student Profile</a:t>
          </a:r>
        </a:p>
      </dsp:txBody>
      <dsp:txXfrm>
        <a:off x="6425401" y="1750315"/>
        <a:ext cx="1946002" cy="1634641"/>
      </dsp:txXfrm>
    </dsp:sp>
    <dsp:sp modelId="{A27FE078-ED67-401B-90FF-F14D62CE06EE}">
      <dsp:nvSpPr>
        <dsp:cNvPr id="0" name=""/>
        <dsp:cNvSpPr/>
      </dsp:nvSpPr>
      <dsp:spPr>
        <a:xfrm>
          <a:off x="6989741" y="987482"/>
          <a:ext cx="817320" cy="817320"/>
        </a:xfrm>
        <a:prstGeom prst="ellipse">
          <a:avLst/>
        </a:prstGeom>
        <a:solidFill>
          <a:schemeClr val="accent2">
            <a:hueOff val="10999"/>
            <a:satOff val="-35210"/>
            <a:lumOff val="25099"/>
            <a:alphaOff val="0"/>
          </a:schemeClr>
        </a:solidFill>
        <a:ln w="12700" cap="flat" cmpd="sng" algn="ctr">
          <a:solidFill>
            <a:schemeClr val="accent2">
              <a:hueOff val="10999"/>
              <a:satOff val="-35210"/>
              <a:lumOff val="250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4</a:t>
          </a:r>
          <a:endParaRPr lang="en-US" sz="3900" kern="1200" dirty="0"/>
        </a:p>
      </dsp:txBody>
      <dsp:txXfrm>
        <a:off x="7109435" y="1107176"/>
        <a:ext cx="577932" cy="577932"/>
      </dsp:txXfrm>
    </dsp:sp>
    <dsp:sp modelId="{B4DB92ED-C45B-4C3F-8C8E-7C639F65171B}">
      <dsp:nvSpPr>
        <dsp:cNvPr id="0" name=""/>
        <dsp:cNvSpPr/>
      </dsp:nvSpPr>
      <dsp:spPr>
        <a:xfrm>
          <a:off x="6425401" y="3439373"/>
          <a:ext cx="1946002" cy="72"/>
        </a:xfrm>
        <a:prstGeom prst="rect">
          <a:avLst/>
        </a:prstGeom>
        <a:solidFill>
          <a:schemeClr val="accent2">
            <a:hueOff val="12832"/>
            <a:satOff val="-41078"/>
            <a:lumOff val="29282"/>
            <a:alphaOff val="0"/>
          </a:schemeClr>
        </a:solidFill>
        <a:ln w="12700" cap="flat" cmpd="sng" algn="ctr">
          <a:solidFill>
            <a:schemeClr val="accent2">
              <a:hueOff val="12832"/>
              <a:satOff val="-41078"/>
              <a:lumOff val="292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566003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What does the future hold?</a:t>
          </a:r>
        </a:p>
      </dsp:txBody>
      <dsp:txXfrm>
        <a:off x="8566003" y="1750315"/>
        <a:ext cx="1946002" cy="1634641"/>
      </dsp:txXfrm>
    </dsp:sp>
    <dsp:sp modelId="{D6445152-7166-4D33-9376-E2EA570E2699}">
      <dsp:nvSpPr>
        <dsp:cNvPr id="0" name=""/>
        <dsp:cNvSpPr/>
      </dsp:nvSpPr>
      <dsp:spPr>
        <a:xfrm>
          <a:off x="9130344" y="987482"/>
          <a:ext cx="817320" cy="817320"/>
        </a:xfrm>
        <a:prstGeom prst="ellipse">
          <a:avLst/>
        </a:prstGeom>
        <a:solidFill>
          <a:schemeClr val="accent2">
            <a:hueOff val="14665"/>
            <a:satOff val="-46947"/>
            <a:lumOff val="33465"/>
            <a:alphaOff val="0"/>
          </a:schemeClr>
        </a:solidFill>
        <a:ln w="12700" cap="flat" cmpd="sng" algn="ctr">
          <a:solidFill>
            <a:schemeClr val="accent2">
              <a:hueOff val="14665"/>
              <a:satOff val="-46947"/>
              <a:lumOff val="33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5</a:t>
          </a:r>
        </a:p>
      </dsp:txBody>
      <dsp:txXfrm>
        <a:off x="9250038" y="1107176"/>
        <a:ext cx="577932" cy="577932"/>
      </dsp:txXfrm>
    </dsp:sp>
    <dsp:sp modelId="{7B83546B-2DFA-4645-806A-558C55064BF0}">
      <dsp:nvSpPr>
        <dsp:cNvPr id="0" name=""/>
        <dsp:cNvSpPr/>
      </dsp:nvSpPr>
      <dsp:spPr>
        <a:xfrm>
          <a:off x="8566003" y="3439373"/>
          <a:ext cx="1946002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934BD-5420-4FFD-9E82-94B5DA55AB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2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modern forecasting techniques and the basics of  time series analysis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how to turn a business problems into a mathematical model and how to solve the model using available software (R language for statistical analyses)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934BD-5420-4FFD-9E82-94B5DA55AB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1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9CACC-01A6-4CBB-A446-E839709D9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F78563-5D0A-468B-80E5-7352F7525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E57988-DC3C-4683-B4ED-D916C7F4B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99F585-506C-4096-8200-720269EC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70B204-C7BF-4812-9201-58DDED63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9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278D0D-B378-40AD-AB47-8D7FD107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67916E-F305-49DA-B765-E01D7A21C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559CF5-ABD1-48E4-B4A4-C4030A588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3C1D840-EEBA-48BB-A774-0C681265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09D513-209B-40C5-86E4-86DF3030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B6DAA8-1FFF-4392-9FFE-74E3325B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08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8F2E6-C08A-41C1-B1E6-9F664A70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B11FFE-A6C0-4DC9-A378-81A97EC5A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A826F6-A154-48DB-88A3-CDB9ED1AD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7DAE21-9737-48BD-BDAD-1EEFCEDFF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2B19623-CC8F-45F3-98F1-6FA306E4B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370C8DB-C4C9-4B22-A086-ABAB4BD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6060891-C29D-4BB8-AD7C-296D234C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B6A5A57-0F94-4A59-9ACC-0F961BE6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81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71051-785A-4013-BD08-F438AD70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97F3709-676A-4DE1-B8D8-67E27E2F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CD98A5-611A-48E8-8E8A-5F80283F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2150A4-20D4-4CF9-B0FF-5AD7270F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49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B1E89EA-F9BD-4A85-970B-A19D4DDA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BB58022-EBEE-4B67-B1E8-7B3FC99A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1D839C-FDD0-452E-B50B-1ABC04C2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55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0EE56-80F0-48A2-A8AC-CAC812D9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C075C4-6C46-4872-9D13-2B6203F62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FF39F1-2945-428B-A139-1DF1EC249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721E18-779F-4697-8AD7-17F02A05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AEA8AD-659C-41AF-AA50-162A8B405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77F300-EED2-4C1E-ACA1-CBD21C7D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83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E182D-9142-400B-87AF-61265FE3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F24ED1D-462E-4A41-8A12-58FF76339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88765F-25E9-477A-B772-389FF775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5FF9CA-B680-4A39-84A2-8EA8DCBB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6DB207-714E-4496-89AD-AE6CB046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D2BA09-8DAC-4FC5-9301-90FD7A6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1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FE67F-F711-4F5C-ABC0-23DCC7C5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276C41A-1A36-4522-91D0-EF3317DA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4774F9-643A-4E97-8AAC-164685AA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9CF785-0839-405E-AAB8-667B7101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11F2A5-8D59-496B-B502-062795C4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423FEFF-C443-4B74-B481-758F6F857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9F08E71-05D1-4FB3-8D9A-FF3090A6C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46E71C-FDCC-4B3B-99EB-3D5761B1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117C42-3CED-4ECF-9700-4A1751A5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D71E96-A52F-4F5B-8ABE-254A0F12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48FFE-AABB-4F26-A8B6-C5E7B1FA8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0730324-4F88-4C3B-9929-AD1762FBF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DF28AE-B79A-492C-A05F-0ED02327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EB7FBA-66DC-4344-A568-3375FC541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CF628F-5C8E-4373-884D-DACA7246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7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5F3D6-88D7-4F4E-ADC3-D6B42864C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813594-9073-44BE-9855-DB2C0B1D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CBDA61-1276-427D-90DF-C2983D79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7C66F-E7A2-4CA3-A241-3770864E0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11A793-6EAB-435E-A886-14386496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B028164-5F6D-421D-AABB-3DED71DA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0CDD8B-0B6A-4940-ABD2-431D963A5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7F4E95-5DD1-444F-84FE-B28BBC05D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81242-90A6-4009-9BD1-D3EE1A96441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8DD480-91AF-4B49-8A63-38A4CE94D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B952C2-4128-48D0-8D12-E4DC3C875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1C28-1B21-424E-9923-55A9760D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.vluggen@maastrichtuniversity.n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m.vluggen@maastrichtuniversity.nl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IB Information Management &amp; Business Intelligence (IMBI)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4266413"/>
            <a:ext cx="4773650" cy="1700490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0B03F83-CD2B-423E-9967-6D9C51E2ED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36607" y="902283"/>
            <a:ext cx="8229600" cy="955675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sz="4200" b="1" dirty="0" err="1" smtClean="0">
                <a:cs typeface="Calibri" panose="020F0502020204030204" pitchFamily="34" charset="0"/>
              </a:rPr>
              <a:t>Ease</a:t>
            </a:r>
            <a:r>
              <a:rPr lang="nl-NL" sz="4200" b="1" dirty="0" smtClean="0">
                <a:cs typeface="Calibri" panose="020F0502020204030204" pitchFamily="34" charset="0"/>
              </a:rPr>
              <a:t> of </a:t>
            </a:r>
            <a:r>
              <a:rPr lang="nl-NL" sz="4200" b="1" dirty="0" err="1" smtClean="0">
                <a:cs typeface="Calibri" panose="020F0502020204030204" pitchFamily="34" charset="0"/>
              </a:rPr>
              <a:t>Use</a:t>
            </a:r>
            <a:endParaRPr lang="nl-NL" sz="4200" b="1" dirty="0"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33C3D7F-9525-497B-B7AF-76343FABE50B}"/>
              </a:ext>
            </a:extLst>
          </p:cNvPr>
          <p:cNvSpPr txBox="1">
            <a:spLocks noChangeArrowheads="1"/>
          </p:cNvSpPr>
          <p:nvPr/>
        </p:nvSpPr>
        <p:spPr>
          <a:xfrm>
            <a:off x="606946" y="2015138"/>
            <a:ext cx="4144461" cy="473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C:\&gt;DIR C:\DOS\M*.EXE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9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uter-nerd.gif">
            <a:extLst>
              <a:ext uri="{FF2B5EF4-FFF2-40B4-BE49-F238E27FC236}">
                <a16:creationId xmlns:a16="http://schemas.microsoft.com/office/drawing/2014/main" id="{6F08DB89-81F7-4BD5-B7F6-982079A60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73" y="-23960"/>
            <a:ext cx="4514127" cy="688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Afbeelding met persoon, plafond, gebouw, binnen&#10;&#10;Automatisch gegenereerde beschrijving">
            <a:extLst>
              <a:ext uri="{FF2B5EF4-FFF2-40B4-BE49-F238E27FC236}">
                <a16:creationId xmlns:a16="http://schemas.microsoft.com/office/drawing/2014/main" id="{FA5B47DA-FC2C-4795-95CE-62F4A3E3D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6" r="5371" b="14815"/>
          <a:stretch/>
        </p:blipFill>
        <p:spPr>
          <a:xfrm>
            <a:off x="2839702" y="-23961"/>
            <a:ext cx="5034299" cy="6881959"/>
          </a:xfrm>
          <a:prstGeom prst="rect">
            <a:avLst/>
          </a:prstGeom>
        </p:spPr>
      </p:pic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1BF22765-3A28-4969-BB27-968C02B38EFF}"/>
              </a:ext>
            </a:extLst>
          </p:cNvPr>
          <p:cNvSpPr/>
          <p:nvPr/>
        </p:nvSpPr>
        <p:spPr>
          <a:xfrm>
            <a:off x="457201" y="3910957"/>
            <a:ext cx="3837007" cy="1968982"/>
          </a:xfrm>
          <a:prstGeom prst="roundRect">
            <a:avLst/>
          </a:prstGeom>
          <a:solidFill>
            <a:srgbClr val="9FD7E4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and Business: A Problematic Relationship</a:t>
            </a:r>
          </a:p>
        </p:txBody>
      </p:sp>
    </p:spTree>
    <p:extLst>
      <p:ext uri="{BB962C8B-B14F-4D97-AF65-F5344CB8AC3E}">
        <p14:creationId xmlns:p14="http://schemas.microsoft.com/office/powerpoint/2010/main" val="14848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2349911955_3f859b4e16_b-2.jpg">
            <a:extLst>
              <a:ext uri="{FF2B5EF4-FFF2-40B4-BE49-F238E27FC236}">
                <a16:creationId xmlns:a16="http://schemas.microsoft.com/office/drawing/2014/main" id="{DD1B7F64-9C4C-497F-968D-FD54AD163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3420" b="56653"/>
          <a:stretch/>
        </p:blipFill>
        <p:spPr>
          <a:xfrm>
            <a:off x="4548850" y="-14838"/>
            <a:ext cx="3896298" cy="2330647"/>
          </a:xfrm>
          <a:prstGeom prst="rect">
            <a:avLst/>
          </a:prstGeom>
        </p:spPr>
      </p:pic>
      <p:pic>
        <p:nvPicPr>
          <p:cNvPr id="3" name="Picture 2" descr="Afbeelding met persoon, man, kostuum, stropdas&#10;&#10;Automatisch gegenereerde beschrijving">
            <a:extLst>
              <a:ext uri="{FF2B5EF4-FFF2-40B4-BE49-F238E27FC236}">
                <a16:creationId xmlns:a16="http://schemas.microsoft.com/office/drawing/2014/main" id="{F914B56C-7BD8-4365-A487-566BCE2D67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8692"/>
          <a:stretch/>
        </p:blipFill>
        <p:spPr>
          <a:xfrm>
            <a:off x="8360039" y="-16427"/>
            <a:ext cx="3857232" cy="2350821"/>
          </a:xfrm>
          <a:prstGeom prst="rect">
            <a:avLst/>
          </a:prstGeom>
        </p:spPr>
      </p:pic>
      <p:pic>
        <p:nvPicPr>
          <p:cNvPr id="4" name="Picture 4" descr="Image result for Ginni Rometty">
            <a:extLst>
              <a:ext uri="{FF2B5EF4-FFF2-40B4-BE49-F238E27FC236}">
                <a16:creationId xmlns:a16="http://schemas.microsoft.com/office/drawing/2014/main" id="{93094CCF-9F11-4CEC-8B64-598E85ACF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r="2756" b="-1"/>
          <a:stretch/>
        </p:blipFill>
        <p:spPr bwMode="auto">
          <a:xfrm>
            <a:off x="4548850" y="2316479"/>
            <a:ext cx="3857229" cy="229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Jean Lui">
            <a:extLst>
              <a:ext uri="{FF2B5EF4-FFF2-40B4-BE49-F238E27FC236}">
                <a16:creationId xmlns:a16="http://schemas.microsoft.com/office/drawing/2014/main" id="{6D612072-0FC1-4330-A444-3ACCF2DF6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1044"/>
          <a:stretch/>
        </p:blipFill>
        <p:spPr bwMode="auto">
          <a:xfrm>
            <a:off x="8360039" y="2316480"/>
            <a:ext cx="3857228" cy="229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fbeelding met man, persoon, muur, stropdas&#10;&#10;Automatisch gegenereerde beschrijving">
            <a:extLst>
              <a:ext uri="{FF2B5EF4-FFF2-40B4-BE49-F238E27FC236}">
                <a16:creationId xmlns:a16="http://schemas.microsoft.com/office/drawing/2014/main" id="{68EF822F-D0E5-4055-A94F-3351330AF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r="2" b="20593"/>
          <a:stretch/>
        </p:blipFill>
        <p:spPr>
          <a:xfrm>
            <a:off x="4548851" y="4616536"/>
            <a:ext cx="3857228" cy="2247252"/>
          </a:xfrm>
          <a:prstGeom prst="rect">
            <a:avLst/>
          </a:prstGeom>
        </p:spPr>
      </p:pic>
      <p:pic>
        <p:nvPicPr>
          <p:cNvPr id="7" name="Picture 9" descr="Afbeelding met persoon, muur, man, gebouw&#10;&#10;Automatisch gegenereerde beschrijving">
            <a:extLst>
              <a:ext uri="{FF2B5EF4-FFF2-40B4-BE49-F238E27FC236}">
                <a16:creationId xmlns:a16="http://schemas.microsoft.com/office/drawing/2014/main" id="{2B20D64F-D6AA-4D01-88F8-C2B74289D6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" b="2823"/>
          <a:stretch/>
        </p:blipFill>
        <p:spPr>
          <a:xfrm>
            <a:off x="8360039" y="4595819"/>
            <a:ext cx="3857232" cy="226796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883296B-7E97-42F2-88B4-7D1C105FC9E1}"/>
              </a:ext>
            </a:extLst>
          </p:cNvPr>
          <p:cNvSpPr txBox="1">
            <a:spLocks/>
          </p:cNvSpPr>
          <p:nvPr/>
        </p:nvSpPr>
        <p:spPr>
          <a:xfrm>
            <a:off x="429822" y="2530398"/>
            <a:ext cx="4373671" cy="917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Some “Geeks”</a:t>
            </a:r>
            <a:endParaRPr lang="en-US" sz="4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3CBBFFB-EFBB-4437-8C56-6AB4979E901E}"/>
              </a:ext>
            </a:extLst>
          </p:cNvPr>
          <p:cNvSpPr txBox="1">
            <a:spLocks noChangeArrowheads="1"/>
          </p:cNvSpPr>
          <p:nvPr/>
        </p:nvSpPr>
        <p:spPr>
          <a:xfrm>
            <a:off x="682102" y="838200"/>
            <a:ext cx="8785990" cy="76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Get </a:t>
            </a:r>
            <a:r>
              <a:rPr kumimoji="0" lang="nl-NL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Involved</a:t>
            </a:r>
            <a:r>
              <a:rPr kumimoji="0" 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… or accept </a:t>
            </a:r>
            <a:r>
              <a:rPr kumimoji="0" lang="nl-NL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the</a:t>
            </a:r>
            <a:r>
              <a:rPr kumimoji="0" 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nl-NL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consequences</a:t>
            </a:r>
            <a:endParaRPr kumimoji="0" lang="nl-NL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673499E-752A-4904-9ECD-3B9770BB641B}"/>
              </a:ext>
            </a:extLst>
          </p:cNvPr>
          <p:cNvSpPr txBox="1">
            <a:spLocks noChangeArrowheads="1"/>
          </p:cNvSpPr>
          <p:nvPr/>
        </p:nvSpPr>
        <p:spPr>
          <a:xfrm>
            <a:off x="682102" y="2402712"/>
            <a:ext cx="10730536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investments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aligned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business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Prioritization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IT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missing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standardisation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IT-applications</a:t>
            </a: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return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investments</a:t>
            </a: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Blaming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shaming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20682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Image result for school of business and economics maastricht">
            <a:extLst>
              <a:ext uri="{FF2B5EF4-FFF2-40B4-BE49-F238E27FC236}">
                <a16:creationId xmlns:a16="http://schemas.microsoft.com/office/drawing/2014/main" id="{3FFB82CB-BD42-44B5-8D63-7532D26D9B4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r="119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D78A2F06-4403-4135-92E4-7BD56AD6751D}"/>
              </a:ext>
            </a:extLst>
          </p:cNvPr>
          <p:cNvGrpSpPr/>
          <p:nvPr/>
        </p:nvGrpSpPr>
        <p:grpSpPr>
          <a:xfrm>
            <a:off x="1998037" y="777682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AF07C624-17E3-4D12-8DF0-72A43200DCCF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6E7B8D1E-AABA-4017-9963-0F0F50C969CA}"/>
                </a:ext>
              </a:extLst>
            </p:cNvPr>
            <p:cNvSpPr txBox="1"/>
            <p:nvPr/>
          </p:nvSpPr>
          <p:spPr>
            <a:xfrm>
              <a:off x="2023251" y="1227230"/>
              <a:ext cx="165212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Why this Master?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1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5CC83E6-C6B9-49A4-9A09-B84FCCACEE92}"/>
              </a:ext>
            </a:extLst>
          </p:cNvPr>
          <p:cNvSpPr txBox="1">
            <a:spLocks noChangeArrowheads="1"/>
          </p:cNvSpPr>
          <p:nvPr/>
        </p:nvSpPr>
        <p:spPr>
          <a:xfrm>
            <a:off x="695285" y="751970"/>
            <a:ext cx="10172700" cy="76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Why should you choose Information Management &amp; Business Intelligence?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0EB4DFF-787F-4171-B7D3-45B49DC73F20}"/>
              </a:ext>
            </a:extLst>
          </p:cNvPr>
          <p:cNvSpPr txBox="1">
            <a:spLocks noChangeArrowheads="1"/>
          </p:cNvSpPr>
          <p:nvPr/>
        </p:nvSpPr>
        <p:spPr>
          <a:xfrm>
            <a:off x="683709" y="1989080"/>
            <a:ext cx="11076169" cy="3972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today cannot function efficiently and effectively without information </a:t>
            </a:r>
            <a:r>
              <a:rPr kumimoji="0" lang="en-GB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  <a:endParaRPr kumimoji="0" lang="en-US" altLang="nl-NL" sz="2800" b="0" i="0" u="none" strike="noStrike" kern="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today needs efficient and fully automated </a:t>
            </a:r>
            <a:r>
              <a:rPr kumimoji="0" lang="en-US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decision-making tools</a:t>
            </a:r>
            <a:endParaRPr kumimoji="0" lang="en-GB" altLang="nl-NL" sz="2800" b="0" i="0" u="none" strike="noStrike" kern="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unlimited possibilities for information systems &amp; data analytics in organisations</a:t>
            </a:r>
          </a:p>
        </p:txBody>
      </p:sp>
    </p:spTree>
    <p:extLst>
      <p:ext uri="{BB962C8B-B14F-4D97-AF65-F5344CB8AC3E}">
        <p14:creationId xmlns:p14="http://schemas.microsoft.com/office/powerpoint/2010/main" val="407751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9020FD-42E2-4DFD-9CCB-05DF70C4920E}"/>
              </a:ext>
            </a:extLst>
          </p:cNvPr>
          <p:cNvSpPr txBox="1">
            <a:spLocks/>
          </p:cNvSpPr>
          <p:nvPr/>
        </p:nvSpPr>
        <p:spPr>
          <a:xfrm>
            <a:off x="647408" y="689790"/>
            <a:ext cx="10295301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Information Management </a:t>
            </a:r>
            <a:r>
              <a:rPr kumimoji="0" lang="nl-NL" sz="4200" b="1" i="1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vs</a:t>
            </a:r>
            <a:r>
              <a:rPr kumimoji="0" 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 Computer </a:t>
            </a:r>
            <a:r>
              <a:rPr kumimoji="0" lang="nl-NL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Science</a:t>
            </a:r>
            <a:endParaRPr kumimoji="0" lang="nl-NL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3B1ECF38-11E7-4A59-9D7C-E9AFEB68A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695694"/>
              </p:ext>
            </p:extLst>
          </p:nvPr>
        </p:nvGraphicFramePr>
        <p:xfrm>
          <a:off x="2442259" y="1567975"/>
          <a:ext cx="9489576" cy="5041171"/>
        </p:xfrm>
        <a:graphic>
          <a:graphicData uri="http://schemas.openxmlformats.org/drawingml/2006/table">
            <a:tbl>
              <a:tblPr firstRow="1" bandRow="1"/>
              <a:tblGrid>
                <a:gridCol w="3163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3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nl-NL" sz="2300" dirty="0">
                          <a:effectLst/>
                        </a:rPr>
                        <a:t> </a:t>
                      </a:r>
                      <a:endParaRPr lang="nl-NL" sz="23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D7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nl-NL" sz="2300" dirty="0">
                          <a:effectLst/>
                        </a:rPr>
                        <a:t>IM</a:t>
                      </a:r>
                      <a:endParaRPr lang="nl-NL" sz="23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D7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nl-NL" sz="2300" dirty="0">
                          <a:effectLst/>
                        </a:rPr>
                        <a:t>CS</a:t>
                      </a:r>
                      <a:endParaRPr lang="nl-NL" sz="23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D7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>
                          <a:effectLst/>
                        </a:rPr>
                        <a:t>Focus</a:t>
                      </a:r>
                      <a:endParaRPr lang="nl-NL" sz="23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Organization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>
                          <a:effectLst/>
                        </a:rPr>
                        <a:t>Software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Objective</a:t>
                      </a:r>
                      <a:endParaRPr lang="nl-NL" sz="23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en-US" sz="2300" dirty="0">
                          <a:effectLst/>
                        </a:rPr>
                        <a:t>More efficient or effective business</a:t>
                      </a:r>
                      <a:br>
                        <a:rPr lang="en-US" sz="2300" dirty="0">
                          <a:effectLst/>
                        </a:rPr>
                      </a:br>
                      <a:endParaRPr lang="en-US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Reliable</a:t>
                      </a:r>
                      <a:r>
                        <a:rPr lang="nl-NL" sz="2300" dirty="0">
                          <a:effectLst/>
                        </a:rPr>
                        <a:t> computer program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5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Core</a:t>
                      </a:r>
                      <a:r>
                        <a:rPr lang="nl-NL" sz="2300" dirty="0">
                          <a:effectLst/>
                        </a:rPr>
                        <a:t> </a:t>
                      </a:r>
                      <a:r>
                        <a:rPr lang="nl-NL" sz="2300" dirty="0" err="1">
                          <a:effectLst/>
                        </a:rPr>
                        <a:t>Task</a:t>
                      </a:r>
                      <a:endParaRPr lang="nl-NL" sz="23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en-US" sz="2300" dirty="0">
                          <a:effectLst/>
                        </a:rPr>
                        <a:t>Determine business requirements for information systems </a:t>
                      </a:r>
                      <a:endParaRPr lang="en-US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en-US" sz="2300" dirty="0">
                          <a:effectLst/>
                        </a:rPr>
                        <a:t>Deliver information systems to meet defined requirements </a:t>
                      </a:r>
                      <a:endParaRPr lang="en-US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Theoretical</a:t>
                      </a:r>
                      <a:r>
                        <a:rPr lang="nl-NL" sz="2300" dirty="0">
                          <a:effectLst/>
                        </a:rPr>
                        <a:t> vs. </a:t>
                      </a:r>
                      <a:r>
                        <a:rPr lang="nl-NL" sz="2300" dirty="0" err="1">
                          <a:effectLst/>
                        </a:rPr>
                        <a:t>Applied</a:t>
                      </a:r>
                      <a:endParaRPr lang="nl-NL" sz="23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Balanced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Applied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Typical</a:t>
                      </a:r>
                      <a:r>
                        <a:rPr lang="nl-NL" sz="2300" dirty="0">
                          <a:effectLst/>
                        </a:rPr>
                        <a:t> </a:t>
                      </a:r>
                      <a:r>
                        <a:rPr lang="nl-NL" sz="2300" dirty="0" err="1">
                          <a:effectLst/>
                        </a:rPr>
                        <a:t>Starting</a:t>
                      </a:r>
                      <a:r>
                        <a:rPr lang="nl-NL" sz="2300" dirty="0">
                          <a:effectLst/>
                        </a:rPr>
                        <a:t> Job </a:t>
                      </a:r>
                      <a:r>
                        <a:rPr lang="nl-NL" sz="2300" dirty="0" err="1">
                          <a:effectLst/>
                        </a:rPr>
                        <a:t>Title</a:t>
                      </a:r>
                      <a:endParaRPr lang="nl-NL" sz="23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>
                          <a:effectLst/>
                        </a:rPr>
                        <a:t>Business Systems </a:t>
                      </a:r>
                      <a:r>
                        <a:rPr lang="nl-NL" sz="2300" dirty="0" err="1">
                          <a:effectLst/>
                        </a:rPr>
                        <a:t>Analyst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>
                          <a:effectLst/>
                        </a:rPr>
                        <a:t>Application </a:t>
                      </a:r>
                      <a:r>
                        <a:rPr lang="nl-NL" sz="2300" dirty="0" err="1">
                          <a:effectLst/>
                        </a:rPr>
                        <a:t>Programmer</a:t>
                      </a:r>
                      <a:r>
                        <a:rPr lang="nl-NL" sz="2300" dirty="0">
                          <a:effectLst/>
                        </a:rPr>
                        <a:t> 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>
                          <a:effectLst/>
                        </a:rPr>
                        <a:t>University Home</a:t>
                      </a:r>
                      <a:endParaRPr lang="nl-NL" sz="23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>
                          <a:effectLst/>
                        </a:rPr>
                        <a:t>Business Schools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fontAlgn="t"/>
                      <a:r>
                        <a:rPr lang="nl-NL" sz="2300" dirty="0" err="1">
                          <a:effectLst/>
                        </a:rPr>
                        <a:t>Science</a:t>
                      </a:r>
                      <a:r>
                        <a:rPr lang="nl-NL" sz="2300" baseline="0" dirty="0">
                          <a:effectLst/>
                        </a:rPr>
                        <a:t> College, Technical </a:t>
                      </a:r>
                      <a:r>
                        <a:rPr lang="nl-NL" sz="2300" baseline="0" dirty="0" err="1">
                          <a:effectLst/>
                        </a:rPr>
                        <a:t>Universities</a:t>
                      </a:r>
                      <a:endParaRPr lang="nl-NL" sz="23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797" marR="45797" marT="45797" marB="4579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1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FB66A6C-4627-49DE-A12E-4A70F6E100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4" b="9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D80D3763-2D28-44DA-9314-2D3B11A6BBEC}"/>
              </a:ext>
            </a:extLst>
          </p:cNvPr>
          <p:cNvGrpSpPr/>
          <p:nvPr/>
        </p:nvGrpSpPr>
        <p:grpSpPr>
          <a:xfrm>
            <a:off x="9808537" y="650682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03AF43E0-F1B2-430D-8005-40413D14294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8DC58785-FC29-4099-B07F-FA2D2C2184A7}"/>
                </a:ext>
              </a:extLst>
            </p:cNvPr>
            <p:cNvSpPr txBox="1"/>
            <p:nvPr/>
          </p:nvSpPr>
          <p:spPr>
            <a:xfrm>
              <a:off x="2023251" y="1227230"/>
              <a:ext cx="165212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A45A012-2FA9-4AC6-8C3C-265BFCE179C4}"/>
              </a:ext>
            </a:extLst>
          </p:cNvPr>
          <p:cNvSpPr txBox="1">
            <a:spLocks noChangeArrowheads="1"/>
          </p:cNvSpPr>
          <p:nvPr/>
        </p:nvSpPr>
        <p:spPr>
          <a:xfrm>
            <a:off x="646213" y="1440733"/>
            <a:ext cx="11217838" cy="4937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1325" indent="-457200">
              <a:buFont typeface="Arial" panose="020B0604020202020204" pitchFamily="34" charset="0"/>
              <a:buChar char="•"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The Cost of IT:  Managing an IT Budget </a:t>
            </a:r>
          </a:p>
          <a:p>
            <a:pPr marL="441325" indent="-457200">
              <a:buFont typeface="Arial" panose="020B0604020202020204" pitchFamily="34" charset="0"/>
              <a:buChar char="•"/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The Value of IT: How to Measure It? </a:t>
            </a:r>
          </a:p>
          <a:p>
            <a:pPr marL="441325" indent="-457200">
              <a:buFont typeface="Arial" panose="020B0604020202020204" pitchFamily="34" charset="0"/>
              <a:buChar char="•"/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Setting Investment Priorities</a:t>
            </a:r>
          </a:p>
          <a:p>
            <a:pPr lvl="1" indent="-357188"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Innovation: Emerging Technologies (e.g. internet of things, cloud computing, gamification)</a:t>
            </a:r>
          </a:p>
          <a:p>
            <a:pPr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Project management</a:t>
            </a:r>
          </a:p>
          <a:p>
            <a:pPr lvl="1" indent="-357188"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Change management issues</a:t>
            </a:r>
          </a:p>
          <a:p>
            <a:pPr lvl="1" indent="-357188"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The Runaway Project</a:t>
            </a:r>
          </a:p>
          <a:p>
            <a:pPr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Vendor Partnering (e.g. cloud computing, outsourcing)</a:t>
            </a:r>
          </a:p>
          <a:p>
            <a:pPr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Managing Outsourcing Contracts</a:t>
            </a:r>
          </a:p>
          <a:p>
            <a:pPr>
              <a:defRPr/>
            </a:pPr>
            <a:r>
              <a:rPr kumimoji="0" lang="en-US" alt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Managing the Applications Portfolio</a:t>
            </a:r>
          </a:p>
          <a:p>
            <a:pPr marL="717550" marR="0" lvl="1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endParaRPr kumimoji="0" lang="en-US" altLang="nl-NL" sz="27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717550" marR="0" lvl="1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endParaRPr kumimoji="0" lang="en-US" altLang="nl-NL" sz="27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BBB9888-C7B8-433B-85DC-A2385A5FC98F}"/>
              </a:ext>
            </a:extLst>
          </p:cNvPr>
          <p:cNvSpPr txBox="1">
            <a:spLocks/>
          </p:cNvSpPr>
          <p:nvPr/>
        </p:nvSpPr>
        <p:spPr>
          <a:xfrm>
            <a:off x="646213" y="726558"/>
            <a:ext cx="758031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Information Management</a:t>
            </a:r>
            <a:endParaRPr kumimoji="0" lang="nl-NL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84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9C1E0-9600-2649-AFFF-DBE50C08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797" y="729425"/>
            <a:ext cx="8069107" cy="567756"/>
          </a:xfrm>
        </p:spPr>
        <p:txBody>
          <a:bodyPr>
            <a:normAutofit/>
          </a:bodyPr>
          <a:lstStyle/>
          <a:p>
            <a:r>
              <a:rPr lang="nl-NL" dirty="0" smtClean="0"/>
              <a:t>Business intelligence / data </a:t>
            </a:r>
            <a:r>
              <a:rPr lang="nl-NL" dirty="0" err="1"/>
              <a:t>analytics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0A2465-8FDB-EF49-A5B4-E1751B430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01" y="1610286"/>
            <a:ext cx="10962052" cy="4473322"/>
          </a:xfrm>
        </p:spPr>
        <p:txBody>
          <a:bodyPr>
            <a:normAutofit fontScale="92500" lnSpcReduction="10000"/>
          </a:bodyPr>
          <a:lstStyle/>
          <a:p>
            <a:r>
              <a:rPr lang="nl-NL" sz="1600" dirty="0">
                <a:cs typeface="Calibri" panose="020F0502020204030204" pitchFamily="34" charset="0"/>
              </a:rPr>
              <a:t>1970s: </a:t>
            </a:r>
            <a:r>
              <a:rPr lang="nl-NL" sz="1600" b="1" dirty="0" err="1">
                <a:cs typeface="Calibri" panose="020F0502020204030204" pitchFamily="34" charset="0"/>
              </a:rPr>
              <a:t>Decision</a:t>
            </a:r>
            <a:r>
              <a:rPr lang="nl-NL" sz="1600" b="1" dirty="0">
                <a:cs typeface="Calibri" panose="020F0502020204030204" pitchFamily="34" charset="0"/>
              </a:rPr>
              <a:t> Support Systems </a:t>
            </a:r>
            <a:r>
              <a:rPr lang="nl-NL" sz="1600" dirty="0">
                <a:cs typeface="Calibri" panose="020F0502020204030204" pitchFamily="34" charset="0"/>
              </a:rPr>
              <a:t>(DSS)</a:t>
            </a:r>
          </a:p>
          <a:p>
            <a:pPr lvl="1"/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information systems (EIS), online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processing (OLAP), dashboards/scorecards</a:t>
            </a:r>
          </a:p>
          <a:p>
            <a:endParaRPr lang="nl-NL" sz="1600" dirty="0">
              <a:cs typeface="Calibri" panose="020F0502020204030204" pitchFamily="34" charset="0"/>
            </a:endParaRPr>
          </a:p>
          <a:p>
            <a:r>
              <a:rPr lang="nl-NL" sz="1600" dirty="0">
                <a:cs typeface="Calibri" panose="020F0502020204030204" pitchFamily="34" charset="0"/>
              </a:rPr>
              <a:t>1990s: New term: </a:t>
            </a:r>
            <a:r>
              <a:rPr lang="nl-NL" sz="1600" b="1" dirty="0">
                <a:cs typeface="Calibri" panose="020F0502020204030204" pitchFamily="34" charset="0"/>
              </a:rPr>
              <a:t>Business Intelligence </a:t>
            </a:r>
            <a:r>
              <a:rPr lang="nl-NL" sz="1600" dirty="0">
                <a:cs typeface="Calibri" panose="020F0502020204030204" pitchFamily="34" charset="0"/>
              </a:rPr>
              <a:t>(BI) (</a:t>
            </a:r>
            <a:r>
              <a:rPr lang="nl-NL" sz="1600" dirty="0" err="1">
                <a:cs typeface="Calibri" panose="020F0502020204030204" pitchFamily="34" charset="0"/>
              </a:rPr>
              <a:t>coined</a:t>
            </a:r>
            <a:r>
              <a:rPr lang="nl-NL" sz="1600" dirty="0">
                <a:cs typeface="Calibri" panose="020F0502020204030204" pitchFamily="34" charset="0"/>
              </a:rPr>
              <a:t> </a:t>
            </a:r>
            <a:r>
              <a:rPr lang="nl-NL" sz="1600" dirty="0" err="1">
                <a:cs typeface="Calibri" panose="020F0502020204030204" pitchFamily="34" charset="0"/>
              </a:rPr>
              <a:t>by</a:t>
            </a:r>
            <a:r>
              <a:rPr lang="nl-NL" sz="1600" dirty="0">
                <a:cs typeface="Calibri" panose="020F0502020204030204" pitchFamily="34" charset="0"/>
              </a:rPr>
              <a:t> Gartner): “a </a:t>
            </a:r>
            <a:r>
              <a:rPr lang="nl-NL" sz="1600" dirty="0" err="1">
                <a:cs typeface="Calibri" panose="020F0502020204030204" pitchFamily="34" charset="0"/>
              </a:rPr>
              <a:t>broad</a:t>
            </a:r>
            <a:r>
              <a:rPr lang="nl-NL" sz="1600" dirty="0">
                <a:cs typeface="Calibri" panose="020F0502020204030204" pitchFamily="34" charset="0"/>
              </a:rPr>
              <a:t> </a:t>
            </a:r>
            <a:r>
              <a:rPr lang="nl-NL" sz="1600" dirty="0" err="1">
                <a:cs typeface="Calibri" panose="020F0502020204030204" pitchFamily="34" charset="0"/>
              </a:rPr>
              <a:t>category</a:t>
            </a:r>
            <a:r>
              <a:rPr lang="nl-NL" sz="1600" dirty="0">
                <a:cs typeface="Calibri" panose="020F0502020204030204" pitchFamily="34" charset="0"/>
              </a:rPr>
              <a:t> of </a:t>
            </a:r>
            <a:r>
              <a:rPr lang="nl-NL" sz="1600" dirty="0" err="1">
                <a:cs typeface="Calibri" panose="020F0502020204030204" pitchFamily="34" charset="0"/>
              </a:rPr>
              <a:t>applications</a:t>
            </a:r>
            <a:r>
              <a:rPr lang="nl-NL" sz="1600" dirty="0">
                <a:cs typeface="Calibri" panose="020F0502020204030204" pitchFamily="34" charset="0"/>
              </a:rPr>
              <a:t>, </a:t>
            </a:r>
            <a:r>
              <a:rPr lang="nl-NL" sz="1600" dirty="0" err="1">
                <a:cs typeface="Calibri" panose="020F0502020204030204" pitchFamily="34" charset="0"/>
              </a:rPr>
              <a:t>technologies</a:t>
            </a:r>
            <a:r>
              <a:rPr lang="nl-NL" sz="1600" dirty="0">
                <a:cs typeface="Calibri" panose="020F0502020204030204" pitchFamily="34" charset="0"/>
              </a:rPr>
              <a:t>, </a:t>
            </a:r>
            <a:r>
              <a:rPr lang="nl-NL" sz="1600" dirty="0" err="1">
                <a:cs typeface="Calibri" panose="020F0502020204030204" pitchFamily="34" charset="0"/>
              </a:rPr>
              <a:t>and</a:t>
            </a:r>
            <a:r>
              <a:rPr lang="nl-NL" sz="1600" dirty="0">
                <a:cs typeface="Calibri" panose="020F0502020204030204" pitchFamily="34" charset="0"/>
              </a:rPr>
              <a:t> </a:t>
            </a:r>
            <a:r>
              <a:rPr lang="nl-NL" sz="1600" dirty="0" err="1">
                <a:cs typeface="Calibri" panose="020F0502020204030204" pitchFamily="34" charset="0"/>
              </a:rPr>
              <a:t>processes</a:t>
            </a:r>
            <a:r>
              <a:rPr lang="nl-NL" sz="1600" dirty="0">
                <a:cs typeface="Calibri" panose="020F0502020204030204" pitchFamily="34" charset="0"/>
              </a:rPr>
              <a:t> </a:t>
            </a:r>
            <a:r>
              <a:rPr lang="nl-NL" sz="1600" dirty="0" err="1">
                <a:cs typeface="Calibri" panose="020F0502020204030204" pitchFamily="34" charset="0"/>
              </a:rPr>
              <a:t>for</a:t>
            </a:r>
            <a:r>
              <a:rPr lang="nl-NL" sz="1600" dirty="0">
                <a:cs typeface="Calibri" panose="020F0502020204030204" pitchFamily="34" charset="0"/>
              </a:rPr>
              <a:t> </a:t>
            </a:r>
            <a:r>
              <a:rPr lang="nl-NL" sz="1600" dirty="0" err="1">
                <a:cs typeface="Calibri" panose="020F0502020204030204" pitchFamily="34" charset="0"/>
              </a:rPr>
              <a:t>gathering</a:t>
            </a:r>
            <a:r>
              <a:rPr lang="nl-NL" sz="1600" dirty="0">
                <a:cs typeface="Calibri" panose="020F0502020204030204" pitchFamily="34" charset="0"/>
              </a:rPr>
              <a:t>, storing, </a:t>
            </a:r>
            <a:r>
              <a:rPr lang="nl-NL" sz="1600" dirty="0" err="1">
                <a:cs typeface="Calibri" panose="020F0502020204030204" pitchFamily="34" charset="0"/>
              </a:rPr>
              <a:t>accessing</a:t>
            </a:r>
            <a:r>
              <a:rPr lang="nl-NL" sz="1600" dirty="0">
                <a:cs typeface="Calibri" panose="020F0502020204030204" pitchFamily="34" charset="0"/>
              </a:rPr>
              <a:t> </a:t>
            </a:r>
            <a:r>
              <a:rPr lang="nl-NL" sz="1600" dirty="0" err="1">
                <a:cs typeface="Calibri" panose="020F0502020204030204" pitchFamily="34" charset="0"/>
              </a:rPr>
              <a:t>and</a:t>
            </a:r>
            <a:r>
              <a:rPr lang="nl-NL" sz="1600" dirty="0">
                <a:cs typeface="Calibri" panose="020F0502020204030204" pitchFamily="34" charset="0"/>
              </a:rPr>
              <a:t> </a:t>
            </a:r>
            <a:r>
              <a:rPr lang="nl-NL" sz="1600" dirty="0" err="1">
                <a:cs typeface="Calibri" panose="020F0502020204030204" pitchFamily="34" charset="0"/>
              </a:rPr>
              <a:t>analyzing</a:t>
            </a:r>
            <a:r>
              <a:rPr lang="nl-NL" sz="1600" dirty="0">
                <a:cs typeface="Calibri" panose="020F0502020204030204" pitchFamily="34" charset="0"/>
              </a:rPr>
              <a:t> data </a:t>
            </a:r>
            <a:r>
              <a:rPr lang="nl-NL" sz="1600" dirty="0" err="1">
                <a:cs typeface="Calibri" panose="020F0502020204030204" pitchFamily="34" charset="0"/>
              </a:rPr>
              <a:t>to</a:t>
            </a:r>
            <a:r>
              <a:rPr lang="nl-NL" sz="1600" dirty="0">
                <a:cs typeface="Calibri" panose="020F0502020204030204" pitchFamily="34" charset="0"/>
              </a:rPr>
              <a:t> help business users make </a:t>
            </a:r>
            <a:r>
              <a:rPr lang="nl-NL" sz="1600" dirty="0" err="1">
                <a:cs typeface="Calibri" panose="020F0502020204030204" pitchFamily="34" charset="0"/>
              </a:rPr>
              <a:t>better</a:t>
            </a:r>
            <a:r>
              <a:rPr lang="nl-NL" sz="1600" dirty="0">
                <a:cs typeface="Calibri" panose="020F0502020204030204" pitchFamily="34" charset="0"/>
              </a:rPr>
              <a:t> </a:t>
            </a:r>
            <a:r>
              <a:rPr lang="nl-NL" sz="1600" dirty="0" err="1">
                <a:cs typeface="Calibri" panose="020F0502020204030204" pitchFamily="34" charset="0"/>
              </a:rPr>
              <a:t>decisions</a:t>
            </a:r>
            <a:r>
              <a:rPr lang="nl-NL" sz="1600" dirty="0">
                <a:cs typeface="Calibri" panose="020F0502020204030204" pitchFamily="34" charset="0"/>
              </a:rPr>
              <a:t>”</a:t>
            </a:r>
          </a:p>
          <a:p>
            <a:endParaRPr lang="nl-NL" sz="1600" dirty="0">
              <a:cs typeface="Calibri" panose="020F0502020204030204" pitchFamily="34" charset="0"/>
            </a:endParaRPr>
          </a:p>
          <a:p>
            <a:r>
              <a:rPr lang="nl-NL" sz="1600" dirty="0" err="1">
                <a:cs typeface="Calibri" panose="020F0502020204030204" pitchFamily="34" charset="0"/>
              </a:rPr>
              <a:t>Current</a:t>
            </a:r>
            <a:r>
              <a:rPr lang="nl-NL" sz="1600" dirty="0">
                <a:cs typeface="Calibri" panose="020F0502020204030204" pitchFamily="34" charset="0"/>
              </a:rPr>
              <a:t> era: </a:t>
            </a:r>
            <a:r>
              <a:rPr lang="nl-NL" sz="1600" b="1" dirty="0">
                <a:cs typeface="Calibri" panose="020F0502020204030204" pitchFamily="34" charset="0"/>
              </a:rPr>
              <a:t>Data </a:t>
            </a:r>
            <a:r>
              <a:rPr lang="nl-NL" sz="1600" b="1" dirty="0" err="1">
                <a:cs typeface="Calibri" panose="020F0502020204030204" pitchFamily="34" charset="0"/>
              </a:rPr>
              <a:t>analytics</a:t>
            </a:r>
            <a:endParaRPr lang="nl-NL" sz="1600" b="1" dirty="0">
              <a:cs typeface="Calibri" panose="020F0502020204030204" pitchFamily="34" charset="0"/>
            </a:endParaRPr>
          </a:p>
          <a:p>
            <a:pPr lvl="1"/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Umbrella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term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</a:t>
            </a:r>
          </a:p>
          <a:p>
            <a:pPr lvl="1"/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”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out” part of BI</a:t>
            </a:r>
          </a:p>
          <a:p>
            <a:pPr lvl="1"/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development of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(e.g. machine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networks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nl-NL" sz="1600" dirty="0">
              <a:cs typeface="Calibri" panose="020F0502020204030204" pitchFamily="34" charset="0"/>
            </a:endParaRPr>
          </a:p>
          <a:p>
            <a:r>
              <a:rPr lang="nl-NL" sz="1600" dirty="0">
                <a:cs typeface="Calibri" panose="020F0502020204030204" pitchFamily="34" charset="0"/>
              </a:rPr>
              <a:t>BI versus data </a:t>
            </a:r>
            <a:r>
              <a:rPr lang="nl-NL" sz="1600" dirty="0" err="1">
                <a:cs typeface="Calibri" panose="020F0502020204030204" pitchFamily="34" charset="0"/>
              </a:rPr>
              <a:t>analytics</a:t>
            </a:r>
            <a:r>
              <a:rPr lang="nl-NL" sz="1600" dirty="0">
                <a:cs typeface="Calibri" panose="020F0502020204030204" pitchFamily="34" charset="0"/>
              </a:rPr>
              <a:t>:</a:t>
            </a:r>
          </a:p>
          <a:p>
            <a:pPr lvl="1">
              <a:buFont typeface="Wingdings 3" panose="05040102010807070707" pitchFamily="18" charset="2"/>
              <a:buChar char=""/>
              <a:defRPr/>
            </a:pP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BI: Business Users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question.</a:t>
            </a:r>
          </a:p>
          <a:p>
            <a:pPr lvl="1">
              <a:buFont typeface="Wingdings 3" panose="05040102010807070707" pitchFamily="18" charset="2"/>
              <a:buChar char=""/>
              <a:defRPr/>
            </a:pP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BI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Monthly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sales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Profitability</a:t>
            </a:r>
            <a:r>
              <a:rPr lang="nl-NL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analysis, Customer </a:t>
            </a:r>
            <a:r>
              <a:rPr lang="nl-NL" sz="14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surveys</a:t>
            </a:r>
            <a:endParaRPr lang="nl-NL" sz="14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 3" panose="05040102010807070707" pitchFamily="18" charset="2"/>
              <a:buChar char=""/>
              <a:defRPr/>
            </a:pPr>
            <a:endParaRPr lang="en-GB" sz="14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 3" panose="05040102010807070707" pitchFamily="18" charset="2"/>
              <a:buChar char=""/>
              <a:defRPr/>
            </a:pPr>
            <a:r>
              <a:rPr lang="en-GB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analytics: </a:t>
            </a:r>
            <a:r>
              <a:rPr lang="en-US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delivers a platform to enable creative discovery, then Business Explores what questions could be asked</a:t>
            </a:r>
          </a:p>
          <a:p>
            <a:pPr lvl="1">
              <a:buFont typeface="Wingdings 3" panose="05040102010807070707" pitchFamily="18" charset="2"/>
              <a:buChar char=""/>
              <a:defRPr/>
            </a:pPr>
            <a:r>
              <a:rPr lang="en-US" sz="1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data analytics tasks: Sentiment analysis, analysis of clickstream patterns</a:t>
            </a:r>
          </a:p>
        </p:txBody>
      </p:sp>
    </p:spTree>
    <p:extLst>
      <p:ext uri="{BB962C8B-B14F-4D97-AF65-F5344CB8AC3E}">
        <p14:creationId xmlns:p14="http://schemas.microsoft.com/office/powerpoint/2010/main" val="121412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6E020934-F8F5-4B3A-B51C-134144844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41" r="1"/>
          <a:stretch/>
        </p:blipFill>
        <p:spPr bwMode="auto">
          <a:xfrm>
            <a:off x="21" y="11"/>
            <a:ext cx="4726330" cy="5607687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7D57A9F-F721-43A5-88BF-3DD21464D395}"/>
              </a:ext>
            </a:extLst>
          </p:cNvPr>
          <p:cNvSpPr txBox="1">
            <a:spLocks/>
          </p:cNvSpPr>
          <p:nvPr/>
        </p:nvSpPr>
        <p:spPr>
          <a:xfrm>
            <a:off x="5518049" y="1500228"/>
            <a:ext cx="6334427" cy="50688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Senior lecturer information management</a:t>
            </a:r>
            <a:endParaRPr lang="en-US" sz="2000" b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Director of bachelor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programmes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at SBE</a:t>
            </a:r>
            <a:endParaRPr lang="en-US" sz="2000" b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Vice-chair department Accounting &amp; Information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  <a:hlinkClick r:id="rId3"/>
              </a:rPr>
              <a:t>m.vluggen@maastrichtuniversity.nl</a:t>
            </a:r>
            <a:endParaRPr lang="en-US" sz="2000" b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Education</a:t>
            </a:r>
            <a:endParaRPr lang="en-US" sz="2000" b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Master: Cases in MIS (EBC4038)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Postgraduate:  EMFC (Maastricht), EMMA (Paramaribo, Suriname)</a:t>
            </a:r>
            <a:endParaRPr lang="en-US" sz="2000" b="0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Research</a:t>
            </a:r>
            <a:endParaRPr lang="en-US" sz="200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Enterprise resource planning (ERP), Online reviews, Technology Acceptance </a:t>
            </a:r>
            <a:endParaRPr lang="en-US" sz="2000" b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Member editorial board International Journal of Accounting Information Systems</a:t>
            </a:r>
            <a:endParaRPr lang="en-US" sz="2000" b="0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Track co-chair at European Conference on Information Systems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30B8BD74-7DBE-4282-B5BC-8900DFCC2FCF}"/>
              </a:ext>
            </a:extLst>
          </p:cNvPr>
          <p:cNvSpPr txBox="1">
            <a:spLocks/>
          </p:cNvSpPr>
          <p:nvPr/>
        </p:nvSpPr>
        <p:spPr>
          <a:xfrm>
            <a:off x="5518049" y="722738"/>
            <a:ext cx="5825140" cy="6064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Dr. Mark Vluggen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3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123FFF0A-A9A7-4678-A8ED-4400CB534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4"/>
          <a:stretch/>
        </p:blipFill>
        <p:spPr>
          <a:xfrm>
            <a:off x="1422399" y="1471434"/>
            <a:ext cx="9404207" cy="494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0B1A8C-1B7C-4E60-BBDD-3DC8E0E98F74}"/>
              </a:ext>
            </a:extLst>
          </p:cNvPr>
          <p:cNvSpPr txBox="1">
            <a:spLocks/>
          </p:cNvSpPr>
          <p:nvPr/>
        </p:nvSpPr>
        <p:spPr>
          <a:xfrm>
            <a:off x="658471" y="715434"/>
            <a:ext cx="8326799" cy="75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Ethical</a:t>
            </a:r>
            <a:r>
              <a:rPr kumimoji="0" 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 issues</a:t>
            </a:r>
          </a:p>
        </p:txBody>
      </p:sp>
    </p:spTree>
    <p:extLst>
      <p:ext uri="{BB962C8B-B14F-4D97-AF65-F5344CB8AC3E}">
        <p14:creationId xmlns:p14="http://schemas.microsoft.com/office/powerpoint/2010/main" val="173146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35F66664-2489-4C5E-84E7-7627CF245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2140" y="2482737"/>
            <a:ext cx="797322" cy="4211621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Data Analytics</a:t>
            </a:r>
            <a:endParaRPr kumimoji="0" lang="en-US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5F66664-2489-4C5E-84E7-7627CF245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959" y="5745139"/>
            <a:ext cx="6094182" cy="94921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Data Analytics</a:t>
            </a:r>
            <a:endParaRPr kumimoji="0" lang="en-US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8EB45A1F-B0BA-48C7-94B1-C6729BDF0185}"/>
              </a:ext>
            </a:extLst>
          </p:cNvPr>
          <p:cNvGrpSpPr/>
          <p:nvPr/>
        </p:nvGrpSpPr>
        <p:grpSpPr>
          <a:xfrm>
            <a:off x="1875231" y="2042764"/>
            <a:ext cx="8522412" cy="4651594"/>
            <a:chOff x="323850" y="1373061"/>
            <a:chExt cx="6553200" cy="3822700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45B31127-290F-497E-9E6F-D88B9809653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758823"/>
              <a:ext cx="1098550" cy="1163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nl-NL" sz="2800" dirty="0">
                  <a:solidFill>
                    <a:srgbClr val="E05329"/>
                  </a:solidFill>
                  <a:latin typeface="Calibri Light" panose="020F0302020204030204"/>
                </a:rPr>
                <a:t>1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F39FB9F8-9299-4A15-9C97-FB9235BEC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373061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25837088-935D-4708-A0A8-61409AD0A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373061"/>
              <a:ext cx="5329237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IB/IMBI</a:t>
              </a:r>
            </a:p>
          </p:txBody>
        </p:sp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0D9323E7-D971-42BE-B507-D5216592C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758823"/>
              <a:ext cx="2210083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Management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9E7ADAAC-2FC6-4225-B9D2-2D64791F9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75" y="3078036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nl-NL" sz="2800" dirty="0">
                  <a:solidFill>
                    <a:srgbClr val="E05329"/>
                  </a:solidFill>
                  <a:latin typeface="Calibri Light" panose="020F0302020204030204"/>
                </a:rPr>
                <a:t>2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44B39377-47DC-4C04-94D9-103C0E17B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3084386"/>
              <a:ext cx="2186271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lvl="0" algn="ctr" defTabSz="914400" eaLnBrk="1" hangingPunct="1">
                <a:lnSpc>
                  <a:spcPct val="80000"/>
                </a:lnSpc>
                <a:buNone/>
                <a:defRPr/>
              </a:pPr>
              <a:r>
                <a:rPr lang="en-US" altLang="nl-NL" sz="2800" dirty="0" smtClean="0">
                  <a:latin typeface="Calibri Light" panose="020F0302020204030204"/>
                </a:rPr>
                <a:t>Cases in MIS</a:t>
              </a:r>
              <a:endParaRPr lang="en-US" altLang="nl-NL" sz="2800" dirty="0">
                <a:latin typeface="Calibri Light" panose="020F0302020204030204"/>
              </a:endParaRPr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F4F8EE2A-B9DA-40CF-B7D9-59A91568B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4403598"/>
              <a:ext cx="1098550" cy="7921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nl-NL" sz="2800" dirty="0">
                  <a:solidFill>
                    <a:srgbClr val="E05329"/>
                  </a:solidFill>
                  <a:latin typeface="Calibri Light" panose="020F0302020204030204"/>
                </a:rPr>
                <a:t>3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35F66664-2489-4C5E-84E7-7627CF245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3309" y="1758823"/>
              <a:ext cx="2210083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Analytics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90A2875F-82F7-437F-99DC-CDF3121D9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359" y="3086354"/>
              <a:ext cx="2210085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Elective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D40A0BC4-7AC3-4111-B39D-42C87884A2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1609" y="826206"/>
            <a:ext cx="8762035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nl-NL" sz="4200" b="1" dirty="0">
                <a:cs typeface="Calibri" panose="020F0502020204030204" pitchFamily="34" charset="0"/>
              </a:rPr>
              <a:t>What is the specialisation structure? (Start: </a:t>
            </a:r>
            <a:r>
              <a:rPr lang="en-GB" altLang="nl-NL" sz="4200" dirty="0" smtClean="0">
                <a:cs typeface="Calibri" panose="020F0502020204030204" pitchFamily="34" charset="0"/>
              </a:rPr>
              <a:t>SEPT</a:t>
            </a:r>
            <a:r>
              <a:rPr lang="en-GB" altLang="nl-NL" sz="4200" b="1" dirty="0" smtClean="0">
                <a:cs typeface="Calibri" panose="020F0502020204030204" pitchFamily="34" charset="0"/>
              </a:rPr>
              <a:t>)</a:t>
            </a:r>
            <a:endParaRPr lang="en-GB" altLang="nl-NL" sz="4200" b="1" dirty="0">
              <a:cs typeface="Calibri" panose="020F0502020204030204" pitchFamily="34" charset="0"/>
            </a:endParaRPr>
          </a:p>
        </p:txBody>
      </p:sp>
      <p:sp>
        <p:nvSpPr>
          <p:cNvPr id="5" name="L-Shape 4"/>
          <p:cNvSpPr/>
          <p:nvPr/>
        </p:nvSpPr>
        <p:spPr>
          <a:xfrm rot="16200000">
            <a:off x="4842226" y="1147120"/>
            <a:ext cx="4202969" cy="6891506"/>
          </a:xfrm>
          <a:prstGeom prst="corner">
            <a:avLst>
              <a:gd name="adj1" fmla="val 19159"/>
              <a:gd name="adj2" fmla="val 22706"/>
            </a:avLst>
          </a:prstGeom>
          <a:solidFill>
            <a:srgbClr val="FF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82658" y="5713217"/>
            <a:ext cx="4299316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altLang="nl-NL" sz="2800" dirty="0">
                <a:solidFill>
                  <a:srgbClr val="E05329"/>
                </a:solidFill>
                <a:latin typeface="Calibri Light" panose="020F0302020204030204"/>
              </a:rPr>
              <a:t>Skills Training: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n-US" altLang="nl-NL" sz="2800" dirty="0">
                <a:solidFill>
                  <a:srgbClr val="E05329"/>
                </a:solidFill>
                <a:latin typeface="Calibri Light" panose="020F0302020204030204"/>
              </a:rPr>
              <a:t>Writing a Master’s Thesis</a:t>
            </a:r>
          </a:p>
        </p:txBody>
      </p:sp>
    </p:spTree>
    <p:extLst>
      <p:ext uri="{BB962C8B-B14F-4D97-AF65-F5344CB8AC3E}">
        <p14:creationId xmlns:p14="http://schemas.microsoft.com/office/powerpoint/2010/main" val="238470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D40A0BC4-7AC3-4111-B39D-42C87884A241}"/>
              </a:ext>
            </a:extLst>
          </p:cNvPr>
          <p:cNvSpPr txBox="1">
            <a:spLocks noChangeArrowheads="1"/>
          </p:cNvSpPr>
          <p:nvPr/>
        </p:nvSpPr>
        <p:spPr>
          <a:xfrm>
            <a:off x="621609" y="826206"/>
            <a:ext cx="8762035" cy="76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altLang="nl-NL" sz="4200" dirty="0" smtClean="0">
                <a:cs typeface="Calibri" panose="020F0502020204030204" pitchFamily="34" charset="0"/>
              </a:rPr>
              <a:t>What is the specialisation structure? (Start: SEPT)</a:t>
            </a:r>
            <a:endParaRPr lang="en-GB" altLang="nl-NL" sz="4200" dirty="0">
              <a:cs typeface="Calibri" panose="020F0502020204030204" pitchFamily="34" charset="0"/>
            </a:endParaRPr>
          </a:p>
        </p:txBody>
      </p:sp>
      <p:grpSp>
        <p:nvGrpSpPr>
          <p:cNvPr id="17" name="Groep 12">
            <a:extLst>
              <a:ext uri="{FF2B5EF4-FFF2-40B4-BE49-F238E27FC236}">
                <a16:creationId xmlns:a16="http://schemas.microsoft.com/office/drawing/2014/main" id="{BEF35E3B-9901-4CFC-AC4D-322082859942}"/>
              </a:ext>
            </a:extLst>
          </p:cNvPr>
          <p:cNvGrpSpPr/>
          <p:nvPr/>
        </p:nvGrpSpPr>
        <p:grpSpPr>
          <a:xfrm>
            <a:off x="1876043" y="2021979"/>
            <a:ext cx="8559719" cy="4672379"/>
            <a:chOff x="323850" y="1674813"/>
            <a:chExt cx="6553200" cy="3830637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A260571B-AB54-49D0-96DA-63AA56DAC7D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2060575"/>
              <a:ext cx="1098550" cy="1163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nl-NL" sz="2800" dirty="0">
                  <a:solidFill>
                    <a:srgbClr val="E05329"/>
                  </a:solidFill>
                  <a:latin typeface="Calibri Light" panose="020F0302020204030204"/>
                </a:rPr>
                <a:t>4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8796E59B-38A9-4ED1-A4DD-FAD669CAE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674813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ED17CE16-05B3-4BAF-885E-BD02C9F63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674813"/>
              <a:ext cx="5329237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IB/IMBI</a:t>
              </a:r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E2739549-1F5E-421F-A1BF-B16AB57EC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2060575"/>
              <a:ext cx="2592387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lvl="0" algn="ctr" defTabSz="914400" eaLnBrk="1" hangingPunct="1">
                <a:lnSpc>
                  <a:spcPct val="80000"/>
                </a:lnSpc>
                <a:buNone/>
                <a:defRPr/>
              </a:pPr>
              <a:r>
                <a:rPr lang="en-US" altLang="nl-NL" sz="2800" dirty="0">
                  <a:latin typeface="Calibri Light" panose="020F0302020204030204"/>
                </a:rPr>
                <a:t>Business Process Management</a:t>
              </a:r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B6AEC86F-3203-43E7-82A1-06B9E0767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75" y="3379788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nl-NL" sz="2800" dirty="0">
                  <a:solidFill>
                    <a:srgbClr val="E05329"/>
                  </a:solidFill>
                  <a:latin typeface="Calibri Light" panose="020F0302020204030204"/>
                </a:rPr>
                <a:t>5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7BFE9456-9F6C-4DF0-A885-F28A7C34A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3386138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Business Intelligence Case</a:t>
              </a:r>
              <a:r>
                <a:rPr kumimoji="0" lang="en-US" altLang="nl-NL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Studies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2BA8C1D3-94FC-43F5-BE9C-F32A7B6DB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4705350"/>
              <a:ext cx="1098550" cy="7921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nl-NL" sz="2800" dirty="0">
                  <a:solidFill>
                    <a:srgbClr val="E05329"/>
                  </a:solidFill>
                  <a:latin typeface="Calibri Light" panose="020F0302020204030204"/>
                </a:rPr>
                <a:t>6</a:t>
              </a: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C9A8EE91-3010-4FA4-8858-3A92131CA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2060575"/>
              <a:ext cx="2592387" cy="2482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Writing the Master’s Thesis</a:t>
              </a:r>
            </a:p>
          </p:txBody>
        </p:sp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5CF50A09-5FC3-42F1-A9CE-632481D26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550" y="4714875"/>
              <a:ext cx="5270500" cy="79057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Completing the Master’s 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0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man, vloer, kast&#10;&#10;Automatisch gegenereerde beschrijving">
            <a:extLst>
              <a:ext uri="{FF2B5EF4-FFF2-40B4-BE49-F238E27FC236}">
                <a16:creationId xmlns:a16="http://schemas.microsoft.com/office/drawing/2014/main" id="{242A1E98-BA2C-4C5C-AB38-398CC8505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>
          <a:xfrm>
            <a:off x="2811121" y="14961"/>
            <a:ext cx="9380880" cy="6858000"/>
          </a:xfrm>
          <a:prstGeom prst="rect">
            <a:avLst/>
          </a:prstGeom>
        </p:spPr>
      </p:pic>
      <p:sp>
        <p:nvSpPr>
          <p:cNvPr id="14" name="Parallellogram 13">
            <a:extLst>
              <a:ext uri="{FF2B5EF4-FFF2-40B4-BE49-F238E27FC236}">
                <a16:creationId xmlns:a16="http://schemas.microsoft.com/office/drawing/2014/main" id="{7882CA03-0628-48C8-A244-DE9C54793F1F}"/>
              </a:ext>
            </a:extLst>
          </p:cNvPr>
          <p:cNvSpPr/>
          <p:nvPr/>
        </p:nvSpPr>
        <p:spPr>
          <a:xfrm>
            <a:off x="-596255" y="14961"/>
            <a:ext cx="10295842" cy="6858000"/>
          </a:xfrm>
          <a:prstGeom prst="parallelogram">
            <a:avLst>
              <a:gd name="adj" fmla="val 4232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D1565-304D-4BB0-9193-2F4D916FF04A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1292085"/>
            <a:ext cx="8223074" cy="1946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5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Modelling and SQL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5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Relational databases (first part of the course)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5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developments (e.g. Hadoop, MapReduce, second half of the course)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5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 hands-on skills plus theoretical background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D5E36B8-1B62-496B-BFAB-0C4498EA224E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738973"/>
            <a:ext cx="752316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Data Management</a:t>
            </a:r>
          </a:p>
        </p:txBody>
      </p:sp>
      <p:grpSp>
        <p:nvGrpSpPr>
          <p:cNvPr id="12" name="Groep 10">
            <a:extLst>
              <a:ext uri="{FF2B5EF4-FFF2-40B4-BE49-F238E27FC236}">
                <a16:creationId xmlns:a16="http://schemas.microsoft.com/office/drawing/2014/main" id="{E1CACF9B-C0E7-40B9-9E94-2F8AAB71F6E3}"/>
              </a:ext>
            </a:extLst>
          </p:cNvPr>
          <p:cNvGrpSpPr/>
          <p:nvPr/>
        </p:nvGrpSpPr>
        <p:grpSpPr>
          <a:xfrm>
            <a:off x="1295400" y="3591045"/>
            <a:ext cx="8115300" cy="2451100"/>
            <a:chOff x="395288" y="4365625"/>
            <a:chExt cx="6553200" cy="1560513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0FA06AB5-D17B-4749-86A8-D4F56393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760913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 smtClean="0">
                  <a:solidFill>
                    <a:srgbClr val="E053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altLang="nl-NL" sz="24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AD453EC1-9170-4B0D-AD49-E2CF7C7A9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365625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4518635B-B9AA-4E6D-A634-A4C72BB3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375150"/>
              <a:ext cx="5329238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IB/IMBI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9FAEA04-5075-459D-9381-8300188EB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Data Management</a:t>
              </a:r>
              <a:endParaRPr lang="en-US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23F9279E-B27C-43D3-8EA0-57386510E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endParaRPr lang="nl-NL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3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DDE1E75-2B4F-478E-B828-D6676C578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330"/>
          <a:stretch/>
        </p:blipFill>
        <p:spPr>
          <a:xfrm>
            <a:off x="5009257" y="-42913"/>
            <a:ext cx="7182744" cy="6900913"/>
          </a:xfrm>
          <a:prstGeom prst="rect">
            <a:avLst/>
          </a:prstGeom>
        </p:spPr>
      </p:pic>
      <p:sp>
        <p:nvSpPr>
          <p:cNvPr id="19" name="Parallellogram 13">
            <a:extLst>
              <a:ext uri="{FF2B5EF4-FFF2-40B4-BE49-F238E27FC236}">
                <a16:creationId xmlns:a16="http://schemas.microsoft.com/office/drawing/2014/main" id="{7882CA03-0628-48C8-A244-DE9C54793F1F}"/>
              </a:ext>
            </a:extLst>
          </p:cNvPr>
          <p:cNvSpPr/>
          <p:nvPr/>
        </p:nvSpPr>
        <p:spPr>
          <a:xfrm>
            <a:off x="-1001371" y="-42913"/>
            <a:ext cx="11598275" cy="6973747"/>
          </a:xfrm>
          <a:prstGeom prst="parallelogram">
            <a:avLst>
              <a:gd name="adj" fmla="val 5783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D1565-304D-4BB0-9193-2F4D916FF04A}"/>
              </a:ext>
            </a:extLst>
          </p:cNvPr>
          <p:cNvSpPr txBox="1">
            <a:spLocks noChangeArrowheads="1"/>
          </p:cNvSpPr>
          <p:nvPr/>
        </p:nvSpPr>
        <p:spPr>
          <a:xfrm>
            <a:off x="656027" y="1339350"/>
            <a:ext cx="8459098" cy="2665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</a:t>
            </a:r>
            <a:r>
              <a:rPr kumimoji="0" lang="en-US" altLang="nl-NL" sz="2600" b="0" i="0" u="none" strike="noStrike" kern="1200" cap="none" spc="0" normalizeH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nl-NL" sz="2600" b="0" i="0" u="none" strike="noStrike" kern="1200" cap="none" spc="0" normalizeH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methods for problem-solving and research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nl-NL" sz="2600" baseline="0" dirty="0" smtClean="0">
                <a:solidFill>
                  <a:srgbClr val="151D37"/>
                </a:solidFill>
                <a:latin typeface="Calibri" panose="020F0502020204030204"/>
              </a:rPr>
              <a:t>Generate</a:t>
            </a:r>
            <a:r>
              <a:rPr lang="en-US" altLang="nl-NL" sz="2600" dirty="0" smtClean="0">
                <a:solidFill>
                  <a:srgbClr val="151D37"/>
                </a:solidFill>
                <a:latin typeface="Calibri" panose="020F0502020204030204"/>
              </a:rPr>
              <a:t> insights that improve management decision-making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altLang="nl-NL" sz="2600" b="0" i="0" u="none" strike="noStrike" kern="1200" cap="none" spc="0" normalizeH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language for statistical analyses</a:t>
            </a:r>
            <a:endParaRPr kumimoji="0" lang="en-US" altLang="nl-NL" sz="26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D5E36B8-1B62-496B-BFAB-0C4498EA224E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755810"/>
            <a:ext cx="752316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Data Analytics</a:t>
            </a:r>
            <a:endParaRPr kumimoji="0" lang="en-GB" altLang="nl-NL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20" name="Groep 10">
            <a:extLst>
              <a:ext uri="{FF2B5EF4-FFF2-40B4-BE49-F238E27FC236}">
                <a16:creationId xmlns:a16="http://schemas.microsoft.com/office/drawing/2014/main" id="{E1CACF9B-C0E7-40B9-9E94-2F8AAB71F6E3}"/>
              </a:ext>
            </a:extLst>
          </p:cNvPr>
          <p:cNvGrpSpPr/>
          <p:nvPr/>
        </p:nvGrpSpPr>
        <p:grpSpPr>
          <a:xfrm>
            <a:off x="1295400" y="3591045"/>
            <a:ext cx="8115300" cy="2451100"/>
            <a:chOff x="395288" y="4365625"/>
            <a:chExt cx="6553200" cy="1560513"/>
          </a:xfrm>
        </p:grpSpPr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0FA06AB5-D17B-4749-86A8-D4F56393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760913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 smtClean="0">
                  <a:solidFill>
                    <a:srgbClr val="E053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altLang="nl-NL" sz="24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AD453EC1-9170-4B0D-AD49-E2CF7C7A9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365625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4518635B-B9AA-4E6D-A634-A4C72BB3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375150"/>
              <a:ext cx="5329238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IB/IMBI</a:t>
              </a:r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9FAEA04-5075-459D-9381-8300188EB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endParaRPr lang="en-US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23F9279E-B27C-43D3-8EA0-57386510E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nl-NL" altLang="nl-NL" sz="2400" dirty="0" smtClean="0">
                  <a:solidFill>
                    <a:srgbClr val="151D3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Analytics</a:t>
              </a:r>
              <a:endParaRPr lang="nl-NL" altLang="nl-NL" sz="2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5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persoon, buiten, fiets, sport&#10;&#10;Automatisch gegenereerde beschrijving">
            <a:extLst>
              <a:ext uri="{FF2B5EF4-FFF2-40B4-BE49-F238E27FC236}">
                <a16:creationId xmlns:a16="http://schemas.microsoft.com/office/drawing/2014/main" id="{BED5612B-5CC3-4D91-B15F-15496620D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86" y="0"/>
            <a:ext cx="10016534" cy="6858000"/>
          </a:xfrm>
          <a:prstGeom prst="rect">
            <a:avLst/>
          </a:prstGeom>
        </p:spPr>
      </p:pic>
      <p:sp>
        <p:nvSpPr>
          <p:cNvPr id="20" name="Parallellogram 13">
            <a:extLst>
              <a:ext uri="{FF2B5EF4-FFF2-40B4-BE49-F238E27FC236}">
                <a16:creationId xmlns:a16="http://schemas.microsoft.com/office/drawing/2014/main" id="{7882CA03-0628-48C8-A244-DE9C54793F1F}"/>
              </a:ext>
            </a:extLst>
          </p:cNvPr>
          <p:cNvSpPr/>
          <p:nvPr/>
        </p:nvSpPr>
        <p:spPr>
          <a:xfrm>
            <a:off x="-1089479" y="0"/>
            <a:ext cx="10302925" cy="6973747"/>
          </a:xfrm>
          <a:prstGeom prst="parallelogram">
            <a:avLst>
              <a:gd name="adj" fmla="val 4904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D1565-304D-4BB0-9193-2F4D916FF04A}"/>
              </a:ext>
            </a:extLst>
          </p:cNvPr>
          <p:cNvSpPr txBox="1">
            <a:spLocks noChangeArrowheads="1"/>
          </p:cNvSpPr>
          <p:nvPr/>
        </p:nvSpPr>
        <p:spPr>
          <a:xfrm>
            <a:off x="602203" y="1945120"/>
            <a:ext cx="7547967" cy="2665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how businesses can use information systems to improve their performance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company cases and academic literature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D5E36B8-1B62-496B-BFAB-0C4498EA224E}"/>
              </a:ext>
            </a:extLst>
          </p:cNvPr>
          <p:cNvSpPr txBox="1">
            <a:spLocks noChangeArrowheads="1"/>
          </p:cNvSpPr>
          <p:nvPr/>
        </p:nvSpPr>
        <p:spPr>
          <a:xfrm>
            <a:off x="602203" y="787332"/>
            <a:ext cx="7984615" cy="76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Cases in Management Information Systems</a:t>
            </a:r>
          </a:p>
        </p:txBody>
      </p:sp>
      <p:grpSp>
        <p:nvGrpSpPr>
          <p:cNvPr id="12" name="Groep 10">
            <a:extLst>
              <a:ext uri="{FF2B5EF4-FFF2-40B4-BE49-F238E27FC236}">
                <a16:creationId xmlns:a16="http://schemas.microsoft.com/office/drawing/2014/main" id="{E1CACF9B-C0E7-40B9-9E94-2F8AAB71F6E3}"/>
              </a:ext>
            </a:extLst>
          </p:cNvPr>
          <p:cNvGrpSpPr/>
          <p:nvPr/>
        </p:nvGrpSpPr>
        <p:grpSpPr>
          <a:xfrm>
            <a:off x="1295400" y="3591045"/>
            <a:ext cx="8115300" cy="2451100"/>
            <a:chOff x="395288" y="4365625"/>
            <a:chExt cx="6553200" cy="1560513"/>
          </a:xfrm>
        </p:grpSpPr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0FA06AB5-D17B-4749-86A8-D4F56393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760913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>
                  <a:solidFill>
                    <a:srgbClr val="E053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AD453EC1-9170-4B0D-AD49-E2CF7C7A9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365625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4518635B-B9AA-4E6D-A634-A4C72BB3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375150"/>
              <a:ext cx="5329238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IB/IMBI</a:t>
              </a: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9FAEA04-5075-459D-9381-8300188EB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Cases in Management Information Systems</a:t>
              </a:r>
              <a:endParaRPr lang="en-US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23F9279E-B27C-43D3-8EA0-57386510E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endParaRPr lang="nl-NL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5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elektronica, circuit&#10;&#10;Automatisch gegenereerde beschrijving">
            <a:extLst>
              <a:ext uri="{FF2B5EF4-FFF2-40B4-BE49-F238E27FC236}">
                <a16:creationId xmlns:a16="http://schemas.microsoft.com/office/drawing/2014/main" id="{51983E95-870D-4315-BC63-E3862C84F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7"/>
          <a:stretch/>
        </p:blipFill>
        <p:spPr>
          <a:xfrm>
            <a:off x="2719446" y="-14961"/>
            <a:ext cx="9472554" cy="6858000"/>
          </a:xfrm>
          <a:prstGeom prst="rect">
            <a:avLst/>
          </a:prstGeom>
        </p:spPr>
      </p:pic>
      <p:sp>
        <p:nvSpPr>
          <p:cNvPr id="19" name="Parallellogram 13">
            <a:extLst>
              <a:ext uri="{FF2B5EF4-FFF2-40B4-BE49-F238E27FC236}">
                <a16:creationId xmlns:a16="http://schemas.microsoft.com/office/drawing/2014/main" id="{7882CA03-0628-48C8-A244-DE9C54793F1F}"/>
              </a:ext>
            </a:extLst>
          </p:cNvPr>
          <p:cNvSpPr/>
          <p:nvPr/>
        </p:nvSpPr>
        <p:spPr>
          <a:xfrm>
            <a:off x="-1464853" y="0"/>
            <a:ext cx="12694128" cy="6973747"/>
          </a:xfrm>
          <a:prstGeom prst="parallelogram">
            <a:avLst>
              <a:gd name="adj" fmla="val 5567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D1565-304D-4BB0-9193-2F4D916FF04A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1258272"/>
            <a:ext cx="8455006" cy="2112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</a:rPr>
              <a:t>Choose your own course from a wide range of options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nl-NL" sz="2600" dirty="0" smtClean="0">
                <a:solidFill>
                  <a:srgbClr val="001A3D"/>
                </a:solidFill>
                <a:latin typeface="Calibri" panose="020F0502020204030204"/>
              </a:rPr>
              <a:t>From another MSc IB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</a:rPr>
              <a:t>Or: Multidisciplinary Business Challenge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nl-NL" sz="2600" dirty="0" smtClean="0">
                <a:solidFill>
                  <a:srgbClr val="001A3D"/>
                </a:solidFill>
                <a:latin typeface="Calibri" panose="020F0502020204030204"/>
              </a:rPr>
              <a:t>Broaden your horizon and go the extra mile</a:t>
            </a:r>
            <a:endParaRPr kumimoji="0" lang="en-GB" altLang="nl-NL" sz="26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D5E36B8-1B62-496B-BFAB-0C4498EA224E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755106"/>
            <a:ext cx="752316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Elective</a:t>
            </a:r>
            <a:endParaRPr kumimoji="0" lang="en-GB" altLang="nl-NL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12" name="Groep 10">
            <a:extLst>
              <a:ext uri="{FF2B5EF4-FFF2-40B4-BE49-F238E27FC236}">
                <a16:creationId xmlns:a16="http://schemas.microsoft.com/office/drawing/2014/main" id="{E1CACF9B-C0E7-40B9-9E94-2F8AAB71F6E3}"/>
              </a:ext>
            </a:extLst>
          </p:cNvPr>
          <p:cNvGrpSpPr/>
          <p:nvPr/>
        </p:nvGrpSpPr>
        <p:grpSpPr>
          <a:xfrm>
            <a:off x="1295400" y="3591045"/>
            <a:ext cx="8115300" cy="2451100"/>
            <a:chOff x="395288" y="4365625"/>
            <a:chExt cx="6553200" cy="1560513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0FA06AB5-D17B-4749-86A8-D4F56393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760913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 smtClean="0">
                  <a:solidFill>
                    <a:srgbClr val="E053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altLang="nl-NL" sz="24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AD453EC1-9170-4B0D-AD49-E2CF7C7A9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365625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4518635B-B9AA-4E6D-A634-A4C72BB3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375150"/>
              <a:ext cx="5329238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IB/IMBI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9FAEA04-5075-459D-9381-8300188EB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endParaRPr lang="en-US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23F9279E-B27C-43D3-8EA0-57386510E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nl-NL" altLang="nl-NL" sz="2400" dirty="0" err="1" smtClean="0">
                  <a:solidFill>
                    <a:srgbClr val="151D3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Elective</a:t>
              </a:r>
              <a:endParaRPr lang="nl-NL" altLang="nl-NL" sz="2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8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laptop, man&#10;&#10;Automatisch gegenereerde beschrijving">
            <a:extLst>
              <a:ext uri="{FF2B5EF4-FFF2-40B4-BE49-F238E27FC236}">
                <a16:creationId xmlns:a16="http://schemas.microsoft.com/office/drawing/2014/main" id="{03D46057-7384-420A-A5BB-609C42C81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0" r="10063"/>
          <a:stretch/>
        </p:blipFill>
        <p:spPr>
          <a:xfrm>
            <a:off x="5000340" y="14961"/>
            <a:ext cx="7191660" cy="6858000"/>
          </a:xfrm>
          <a:prstGeom prst="rect">
            <a:avLst/>
          </a:prstGeom>
        </p:spPr>
      </p:pic>
      <p:sp>
        <p:nvSpPr>
          <p:cNvPr id="19" name="Parallellogram 13">
            <a:extLst>
              <a:ext uri="{FF2B5EF4-FFF2-40B4-BE49-F238E27FC236}">
                <a16:creationId xmlns:a16="http://schemas.microsoft.com/office/drawing/2014/main" id="{7882CA03-0628-48C8-A244-DE9C54793F1F}"/>
              </a:ext>
            </a:extLst>
          </p:cNvPr>
          <p:cNvSpPr/>
          <p:nvPr/>
        </p:nvSpPr>
        <p:spPr>
          <a:xfrm>
            <a:off x="-1663937" y="0"/>
            <a:ext cx="12160451" cy="6973747"/>
          </a:xfrm>
          <a:prstGeom prst="parallelogram">
            <a:avLst>
              <a:gd name="adj" fmla="val 6779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D1565-304D-4BB0-9193-2F4D916FF04A}"/>
              </a:ext>
            </a:extLst>
          </p:cNvPr>
          <p:cNvSpPr txBox="1">
            <a:spLocks noChangeArrowheads="1"/>
          </p:cNvSpPr>
          <p:nvPr/>
        </p:nvSpPr>
        <p:spPr>
          <a:xfrm>
            <a:off x="654707" y="1437141"/>
            <a:ext cx="8095754" cy="19460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nl-NL" sz="2800" dirty="0">
                <a:solidFill>
                  <a:srgbClr val="001A3D"/>
                </a:solidFill>
                <a:latin typeface="Calibri" panose="020F0502020204030204"/>
              </a:rPr>
              <a:t>Understand the basic requirements of a master’s </a:t>
            </a:r>
            <a:r>
              <a:rPr lang="en-US" altLang="nl-NL" sz="2800" dirty="0" smtClean="0">
                <a:solidFill>
                  <a:srgbClr val="001A3D"/>
                </a:solidFill>
                <a:latin typeface="Calibri" panose="020F0502020204030204"/>
              </a:rPr>
              <a:t>thesis</a:t>
            </a:r>
            <a:endParaRPr kumimoji="0" lang="en-US" altLang="nl-NL" sz="2800" b="0" i="0" u="none" strike="noStrike" kern="1200" cap="none" spc="0" normalizeH="0" baseline="0" noProof="0" dirty="0" smtClean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</a:t>
            </a:r>
            <a:r>
              <a: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high quality research proposal for a master’s thesis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for thesis supervision</a:t>
            </a:r>
            <a:endParaRPr kumimoji="0" lang="en-GB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D5E36B8-1B62-496B-BFAB-0C4498EA224E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787332"/>
            <a:ext cx="752316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Writing the Master’s thesis</a:t>
            </a:r>
          </a:p>
        </p:txBody>
      </p:sp>
      <p:grpSp>
        <p:nvGrpSpPr>
          <p:cNvPr id="12" name="Groep 10">
            <a:extLst>
              <a:ext uri="{FF2B5EF4-FFF2-40B4-BE49-F238E27FC236}">
                <a16:creationId xmlns:a16="http://schemas.microsoft.com/office/drawing/2014/main" id="{E1CACF9B-C0E7-40B9-9E94-2F8AAB71F6E3}"/>
              </a:ext>
            </a:extLst>
          </p:cNvPr>
          <p:cNvGrpSpPr/>
          <p:nvPr/>
        </p:nvGrpSpPr>
        <p:grpSpPr>
          <a:xfrm>
            <a:off x="1295400" y="3591045"/>
            <a:ext cx="8115300" cy="2451100"/>
            <a:chOff x="395288" y="4365625"/>
            <a:chExt cx="6553200" cy="1560513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0FA06AB5-D17B-4749-86A8-D4F56393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760913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 smtClean="0">
                  <a:solidFill>
                    <a:srgbClr val="E053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altLang="nl-NL" sz="24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AD453EC1-9170-4B0D-AD49-E2CF7C7A9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365625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4518635B-B9AA-4E6D-A634-A4C72BB3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375150"/>
              <a:ext cx="5329238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IB/IMBI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9FAEA04-5075-459D-9381-8300188EB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endParaRPr lang="en-US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23F9279E-B27C-43D3-8EA0-57386510E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nl-NL" alt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Skills Training: </a:t>
              </a:r>
              <a:r>
                <a:rPr lang="nl-NL" altLang="nl-NL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Writing</a:t>
              </a:r>
              <a:r>
                <a:rPr lang="nl-NL" alt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nl-NL" altLang="nl-NL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Master’s</a:t>
              </a:r>
              <a:r>
                <a:rPr lang="nl-NL" alt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Thesis</a:t>
              </a:r>
              <a:endParaRPr lang="nl-NL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8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zitten, binnen&#10;&#10;Automatisch gegenereerde beschrijving">
            <a:extLst>
              <a:ext uri="{FF2B5EF4-FFF2-40B4-BE49-F238E27FC236}">
                <a16:creationId xmlns:a16="http://schemas.microsoft.com/office/drawing/2014/main" id="{45BE0AB0-BC1F-4755-82ED-0A7A57A71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66" t="436" r="46651" b="-436"/>
          <a:stretch/>
        </p:blipFill>
        <p:spPr>
          <a:xfrm>
            <a:off x="4025257" y="0"/>
            <a:ext cx="8184559" cy="6872961"/>
          </a:xfrm>
          <a:prstGeom prst="rect">
            <a:avLst/>
          </a:prstGeom>
        </p:spPr>
      </p:pic>
      <p:sp>
        <p:nvSpPr>
          <p:cNvPr id="19" name="Parallellogram 13">
            <a:extLst>
              <a:ext uri="{FF2B5EF4-FFF2-40B4-BE49-F238E27FC236}">
                <a16:creationId xmlns:a16="http://schemas.microsoft.com/office/drawing/2014/main" id="{7882CA03-0628-48C8-A244-DE9C54793F1F}"/>
              </a:ext>
            </a:extLst>
          </p:cNvPr>
          <p:cNvSpPr/>
          <p:nvPr/>
        </p:nvSpPr>
        <p:spPr>
          <a:xfrm>
            <a:off x="-1232378" y="-50394"/>
            <a:ext cx="11598275" cy="6973747"/>
          </a:xfrm>
          <a:prstGeom prst="parallelogram">
            <a:avLst>
              <a:gd name="adj" fmla="val 60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D1565-304D-4BB0-9193-2F4D916FF04A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1401296"/>
            <a:ext cx="8001612" cy="1961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2000" dirty="0" smtClean="0">
                <a:solidFill>
                  <a:prstClr val="black"/>
                </a:solidFill>
                <a:latin typeface="Calibri" panose="020F0502020204030204"/>
              </a:rPr>
              <a:t>Identify </a:t>
            </a:r>
            <a:r>
              <a:rPr lang="en-GB" altLang="nl-NL" sz="2000" dirty="0">
                <a:solidFill>
                  <a:prstClr val="black"/>
                </a:solidFill>
                <a:latin typeface="Calibri" panose="020F0502020204030204"/>
              </a:rPr>
              <a:t>the different phases in the management of business </a:t>
            </a:r>
            <a:r>
              <a:rPr lang="en-GB" altLang="nl-NL" sz="2000" dirty="0" smtClean="0">
                <a:solidFill>
                  <a:prstClr val="black"/>
                </a:solidFill>
                <a:latin typeface="Calibri" panose="020F0502020204030204"/>
              </a:rPr>
              <a:t>processes</a:t>
            </a:r>
            <a:endParaRPr lang="en-GB" altLang="nl-N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2000" dirty="0" smtClean="0">
                <a:solidFill>
                  <a:prstClr val="black"/>
                </a:solidFill>
                <a:latin typeface="Calibri" panose="020F0502020204030204"/>
              </a:rPr>
              <a:t>Model </a:t>
            </a:r>
            <a:r>
              <a:rPr lang="en-GB" altLang="nl-NL" sz="2000" dirty="0">
                <a:solidFill>
                  <a:prstClr val="black"/>
                </a:solidFill>
                <a:latin typeface="Calibri" panose="020F0502020204030204"/>
              </a:rPr>
              <a:t>complex business processes with </a:t>
            </a:r>
            <a:r>
              <a:rPr lang="en-GB" altLang="nl-NL" sz="2000" dirty="0" smtClean="0">
                <a:solidFill>
                  <a:prstClr val="black"/>
                </a:solidFill>
                <a:latin typeface="Calibri" panose="020F0502020204030204"/>
              </a:rPr>
              <a:t>BPMN</a:t>
            </a:r>
            <a:endParaRPr lang="en-GB" altLang="nl-N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2000" dirty="0" smtClean="0">
                <a:solidFill>
                  <a:prstClr val="black"/>
                </a:solidFill>
                <a:latin typeface="Calibri" panose="020F0502020204030204"/>
              </a:rPr>
              <a:t>Learn </a:t>
            </a:r>
            <a:r>
              <a:rPr lang="en-GB" altLang="nl-NL" sz="2000" dirty="0">
                <a:solidFill>
                  <a:prstClr val="black"/>
                </a:solidFill>
                <a:latin typeface="Calibri" panose="020F0502020204030204"/>
              </a:rPr>
              <a:t>to communicate with domain experts and IT specialists on business </a:t>
            </a:r>
            <a:r>
              <a:rPr lang="en-GB" altLang="nl-NL" sz="2000" dirty="0" smtClean="0">
                <a:solidFill>
                  <a:prstClr val="black"/>
                </a:solidFill>
                <a:latin typeface="Calibri" panose="020F0502020204030204"/>
              </a:rPr>
              <a:t>processes</a:t>
            </a:r>
            <a:endParaRPr lang="en-GB" altLang="nl-N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nl-NL" sz="2000" dirty="0" smtClean="0">
                <a:solidFill>
                  <a:prstClr val="black"/>
                </a:solidFill>
                <a:latin typeface="Calibri" panose="020F0502020204030204"/>
              </a:rPr>
              <a:t>Qualitatively </a:t>
            </a:r>
            <a:r>
              <a:rPr lang="en-GB" altLang="nl-NL" sz="2000" dirty="0">
                <a:solidFill>
                  <a:prstClr val="black"/>
                </a:solidFill>
                <a:latin typeface="Calibri" panose="020F0502020204030204"/>
              </a:rPr>
              <a:t>and quantitatively </a:t>
            </a:r>
            <a:r>
              <a:rPr lang="en-GB" altLang="nl-NL" sz="2000" dirty="0" err="1">
                <a:solidFill>
                  <a:prstClr val="black"/>
                </a:solidFill>
                <a:latin typeface="Calibri" panose="020F0502020204030204"/>
              </a:rPr>
              <a:t>analyze</a:t>
            </a:r>
            <a:r>
              <a:rPr lang="en-GB" altLang="nl-NL" sz="2000" dirty="0">
                <a:solidFill>
                  <a:prstClr val="black"/>
                </a:solidFill>
                <a:latin typeface="Calibri" panose="020F0502020204030204"/>
              </a:rPr>
              <a:t> business processes and identify process improvement </a:t>
            </a:r>
            <a:r>
              <a:rPr lang="en-GB" altLang="nl-NL" sz="2000" dirty="0" smtClean="0">
                <a:solidFill>
                  <a:prstClr val="black"/>
                </a:solidFill>
                <a:latin typeface="Calibri" panose="020F0502020204030204"/>
              </a:rPr>
              <a:t>actions</a:t>
            </a:r>
            <a:endParaRPr lang="en-GB" altLang="nl-NL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D5E36B8-1B62-496B-BFAB-0C4498EA224E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747983"/>
            <a:ext cx="752316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Business </a:t>
            </a:r>
            <a:r>
              <a:rPr lang="en-GB" altLang="nl-NL" sz="4200" b="1" noProof="0" dirty="0" smtClean="0">
                <a:solidFill>
                  <a:srgbClr val="151D37"/>
                </a:solidFill>
                <a:latin typeface="Calibri" panose="020F0502020204030204"/>
              </a:rPr>
              <a:t>Process Management</a:t>
            </a:r>
            <a:endParaRPr kumimoji="0" lang="en-GB" altLang="nl-NL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12" name="Groep 10">
            <a:extLst>
              <a:ext uri="{FF2B5EF4-FFF2-40B4-BE49-F238E27FC236}">
                <a16:creationId xmlns:a16="http://schemas.microsoft.com/office/drawing/2014/main" id="{E1CACF9B-C0E7-40B9-9E94-2F8AAB71F6E3}"/>
              </a:ext>
            </a:extLst>
          </p:cNvPr>
          <p:cNvGrpSpPr/>
          <p:nvPr/>
        </p:nvGrpSpPr>
        <p:grpSpPr>
          <a:xfrm>
            <a:off x="1295400" y="3591045"/>
            <a:ext cx="8115300" cy="2451100"/>
            <a:chOff x="395288" y="4365625"/>
            <a:chExt cx="6553200" cy="1560513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0FA06AB5-D17B-4749-86A8-D4F56393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760913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>
                  <a:solidFill>
                    <a:srgbClr val="E053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AD453EC1-9170-4B0D-AD49-E2CF7C7A9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365625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4518635B-B9AA-4E6D-A634-A4C72BB3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375150"/>
              <a:ext cx="5329238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IB/IMBI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9FAEA04-5075-459D-9381-8300188EB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Business Process Management</a:t>
              </a:r>
              <a:endParaRPr lang="en-US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23F9279E-B27C-43D3-8EA0-57386510E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endParaRPr lang="nl-NL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5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zitten, binnen&#10;&#10;Automatisch gegenereerde beschrijving">
            <a:extLst>
              <a:ext uri="{FF2B5EF4-FFF2-40B4-BE49-F238E27FC236}">
                <a16:creationId xmlns:a16="http://schemas.microsoft.com/office/drawing/2014/main" id="{45BE0AB0-BC1F-4755-82ED-0A7A57A71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66" t="436" r="46651" b="-436"/>
          <a:stretch/>
        </p:blipFill>
        <p:spPr>
          <a:xfrm>
            <a:off x="4025257" y="0"/>
            <a:ext cx="8184559" cy="6872961"/>
          </a:xfrm>
          <a:prstGeom prst="rect">
            <a:avLst/>
          </a:prstGeom>
        </p:spPr>
      </p:pic>
      <p:sp>
        <p:nvSpPr>
          <p:cNvPr id="19" name="Parallellogram 13">
            <a:extLst>
              <a:ext uri="{FF2B5EF4-FFF2-40B4-BE49-F238E27FC236}">
                <a16:creationId xmlns:a16="http://schemas.microsoft.com/office/drawing/2014/main" id="{7882CA03-0628-48C8-A244-DE9C54793F1F}"/>
              </a:ext>
            </a:extLst>
          </p:cNvPr>
          <p:cNvSpPr/>
          <p:nvPr/>
        </p:nvSpPr>
        <p:spPr>
          <a:xfrm>
            <a:off x="-1232378" y="-50394"/>
            <a:ext cx="11598275" cy="6973747"/>
          </a:xfrm>
          <a:prstGeom prst="parallelogram">
            <a:avLst>
              <a:gd name="adj" fmla="val 60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D1565-304D-4BB0-9193-2F4D916FF04A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1409422"/>
            <a:ext cx="7422492" cy="19610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how to tackle real-life business problems, e.g.,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planning in a hospital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Implementing quality control in a hotel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segmentation at a bank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D5E36B8-1B62-496B-BFAB-0C4498EA224E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747983"/>
            <a:ext cx="752316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Business Intelligence Case </a:t>
            </a:r>
            <a:r>
              <a:rPr kumimoji="0" lang="en-GB" altLang="nl-NL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Studies</a:t>
            </a:r>
            <a:endParaRPr kumimoji="0" lang="en-GB" altLang="nl-NL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12" name="Groep 10">
            <a:extLst>
              <a:ext uri="{FF2B5EF4-FFF2-40B4-BE49-F238E27FC236}">
                <a16:creationId xmlns:a16="http://schemas.microsoft.com/office/drawing/2014/main" id="{E1CACF9B-C0E7-40B9-9E94-2F8AAB71F6E3}"/>
              </a:ext>
            </a:extLst>
          </p:cNvPr>
          <p:cNvGrpSpPr/>
          <p:nvPr/>
        </p:nvGrpSpPr>
        <p:grpSpPr>
          <a:xfrm>
            <a:off x="1295400" y="3591045"/>
            <a:ext cx="8115300" cy="2451100"/>
            <a:chOff x="395288" y="4365625"/>
            <a:chExt cx="6553200" cy="1560513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0FA06AB5-D17B-4749-86A8-D4F56393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760913"/>
              <a:ext cx="1098550" cy="1163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>
                  <a:solidFill>
                    <a:srgbClr val="E053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AD453EC1-9170-4B0D-AD49-E2CF7C7A9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365625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4518635B-B9AA-4E6D-A634-A4C72BB3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375150"/>
              <a:ext cx="5329238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IB/IMBI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9FAEA04-5075-459D-9381-8300188EB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Business Intelligence Case Studies</a:t>
              </a:r>
              <a:endParaRPr lang="en-US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23F9279E-B27C-43D3-8EA0-57386510E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4760913"/>
              <a:ext cx="2592388" cy="1165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endParaRPr lang="nl-NL" altLang="nl-NL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6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597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0" dirty="0">
                <a:cs typeface="Calibri" panose="020F0502020204030204" pitchFamily="34" charset="0"/>
              </a:rPr>
              <a:t>Today’s Agenda</a:t>
            </a: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358D7BDF-39DA-4D36-A6DD-E64E5EE67E0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7979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1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laptop, computer&#10;&#10;Automatisch gegenereerde beschrijving">
            <a:extLst>
              <a:ext uri="{FF2B5EF4-FFF2-40B4-BE49-F238E27FC236}">
                <a16:creationId xmlns:a16="http://schemas.microsoft.com/office/drawing/2014/main" id="{A1F507F8-A370-439C-A7B1-8334745FD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r="-17996"/>
          <a:stretch/>
        </p:blipFill>
        <p:spPr>
          <a:xfrm flipH="1">
            <a:off x="2452851" y="0"/>
            <a:ext cx="9752575" cy="6858000"/>
          </a:xfrm>
          <a:prstGeom prst="rect">
            <a:avLst/>
          </a:prstGeom>
        </p:spPr>
      </p:pic>
      <p:sp>
        <p:nvSpPr>
          <p:cNvPr id="14" name="Parallellogram 13">
            <a:extLst>
              <a:ext uri="{FF2B5EF4-FFF2-40B4-BE49-F238E27FC236}">
                <a16:creationId xmlns:a16="http://schemas.microsoft.com/office/drawing/2014/main" id="{7882CA03-0628-48C8-A244-DE9C54793F1F}"/>
              </a:ext>
            </a:extLst>
          </p:cNvPr>
          <p:cNvSpPr/>
          <p:nvPr/>
        </p:nvSpPr>
        <p:spPr>
          <a:xfrm>
            <a:off x="-214291" y="0"/>
            <a:ext cx="9971750" cy="6858000"/>
          </a:xfrm>
          <a:prstGeom prst="parallelogram">
            <a:avLst>
              <a:gd name="adj" fmla="val 4232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D1565-304D-4BB0-9193-2F4D916FF04A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1383698"/>
            <a:ext cx="9021727" cy="2104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In-depth study of an IM/BI problem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Academic relevance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Managerial relevance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Case study/internship possibilities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study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D5E36B8-1B62-496B-BFAB-0C4498EA224E}"/>
              </a:ext>
            </a:extLst>
          </p:cNvPr>
          <p:cNvSpPr txBox="1">
            <a:spLocks noChangeArrowheads="1"/>
          </p:cNvSpPr>
          <p:nvPr/>
        </p:nvSpPr>
        <p:spPr>
          <a:xfrm>
            <a:off x="654708" y="798630"/>
            <a:ext cx="752316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Master’s Thesis</a:t>
            </a:r>
          </a:p>
        </p:txBody>
      </p:sp>
      <p:grpSp>
        <p:nvGrpSpPr>
          <p:cNvPr id="24" name="Groep 11">
            <a:extLst>
              <a:ext uri="{FF2B5EF4-FFF2-40B4-BE49-F238E27FC236}">
                <a16:creationId xmlns:a16="http://schemas.microsoft.com/office/drawing/2014/main" id="{12A7D3FA-131B-4B3D-8689-2C99BAFDF286}"/>
              </a:ext>
            </a:extLst>
          </p:cNvPr>
          <p:cNvGrpSpPr/>
          <p:nvPr/>
        </p:nvGrpSpPr>
        <p:grpSpPr>
          <a:xfrm>
            <a:off x="1295400" y="3481696"/>
            <a:ext cx="8115300" cy="3009900"/>
            <a:chOff x="395288" y="3673475"/>
            <a:chExt cx="6553200" cy="2286000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2F8AD63A-DF54-4B20-9C44-C6B6A4F18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4056063"/>
              <a:ext cx="1098550" cy="647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4</a:t>
              </a:r>
              <a:endParaRPr kumimoji="0" lang="en-US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9B9F3956-07D3-4893-826D-A1B5588B1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8" y="3683000"/>
              <a:ext cx="1098550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ADA90E89-0AE1-4657-AF91-D32AAEAF7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3673475"/>
              <a:ext cx="5329238" cy="260350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IB/IMBI</a:t>
              </a: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0F863D61-F83C-46EF-9412-3E0D0FDA3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4043363"/>
              <a:ext cx="2592388" cy="647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70775E40-C49F-49CA-AC97-0CFED2E0B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13" y="4816475"/>
              <a:ext cx="1098550" cy="647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5</a:t>
              </a:r>
              <a:endParaRPr kumimoji="0" lang="en-US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640C78AE-3CDE-4AAD-93C4-CEAD2F541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3063" y="4810125"/>
              <a:ext cx="2592387" cy="647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E13E2FD4-F373-46B2-B81A-B658E020D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100" y="4033838"/>
              <a:ext cx="2592388" cy="14398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Writing the Master’s Thesis</a:t>
              </a:r>
            </a:p>
          </p:txBody>
        </p:sp>
        <p:sp>
          <p:nvSpPr>
            <p:cNvPr id="32" name="Rectangle 18">
              <a:extLst>
                <a:ext uri="{FF2B5EF4-FFF2-40B4-BE49-F238E27FC236}">
                  <a16:creationId xmlns:a16="http://schemas.microsoft.com/office/drawing/2014/main" id="{EC0BD2AE-E27D-4AD6-A5BB-80F6B2441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988" y="5589588"/>
              <a:ext cx="5270500" cy="36036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Completing the Master’s Thesis</a:t>
              </a:r>
            </a:p>
          </p:txBody>
        </p:sp>
        <p:sp>
          <p:nvSpPr>
            <p:cNvPr id="33" name="Rectangle 19">
              <a:extLst>
                <a:ext uri="{FF2B5EF4-FFF2-40B4-BE49-F238E27FC236}">
                  <a16:creationId xmlns:a16="http://schemas.microsoft.com/office/drawing/2014/main" id="{AC971F9C-CA46-4987-8550-6502592E3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8" y="5599113"/>
              <a:ext cx="1098550" cy="360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nl-NL" sz="2000" dirty="0">
                  <a:solidFill>
                    <a:srgbClr val="E05329"/>
                  </a:solidFill>
                  <a:latin typeface="Calibri Light" panose="020F0302020204030204"/>
                </a:rPr>
                <a:t>6</a:t>
              </a:r>
              <a:endParaRPr kumimoji="0" lang="en-US" alt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6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FCB7AD2-E742-4B59-9621-84840CF145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12FDCDEB-2122-49F8-961D-BB887F9183B9}"/>
              </a:ext>
            </a:extLst>
          </p:cNvPr>
          <p:cNvGrpSpPr/>
          <p:nvPr/>
        </p:nvGrpSpPr>
        <p:grpSpPr>
          <a:xfrm>
            <a:off x="8313819" y="770861"/>
            <a:ext cx="1924493" cy="2232412"/>
            <a:chOff x="1887066" y="526524"/>
            <a:chExt cx="1924493" cy="2232412"/>
          </a:xfrm>
        </p:grpSpPr>
        <p:sp>
          <p:nvSpPr>
            <p:cNvPr id="11" name="Zeshoek 10">
              <a:extLst>
                <a:ext uri="{FF2B5EF4-FFF2-40B4-BE49-F238E27FC236}">
                  <a16:creationId xmlns:a16="http://schemas.microsoft.com/office/drawing/2014/main" id="{FA21FC5D-411F-4A6B-A966-63EA889739B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DBA87C19-26F6-44C5-905B-4CC05F4F8777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71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oiletbenodigdheden&#10;&#10;Automatisch gegenereerde beschrijving">
            <a:extLst>
              <a:ext uri="{FF2B5EF4-FFF2-40B4-BE49-F238E27FC236}">
                <a16:creationId xmlns:a16="http://schemas.microsoft.com/office/drawing/2014/main" id="{E28921CA-5714-4B23-927D-B767F3EF964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r="7435"/>
          <a:stretch/>
        </p:blipFill>
        <p:spPr>
          <a:xfrm>
            <a:off x="4496578" y="2581923"/>
            <a:ext cx="3200400" cy="2973388"/>
          </a:xfrm>
          <a:prstGeom prst="ellipse">
            <a:avLst/>
          </a:prstGeom>
        </p:spPr>
      </p:pic>
      <p:pic>
        <p:nvPicPr>
          <p:cNvPr id="3074" name="Picture 2" descr="Image result for Information technology">
            <a:extLst>
              <a:ext uri="{FF2B5EF4-FFF2-40B4-BE49-F238E27FC236}">
                <a16:creationId xmlns:a16="http://schemas.microsoft.com/office/drawing/2014/main" id="{41E5A0B8-42F2-4F8B-A408-519E1D916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4"/>
          <a:stretch/>
        </p:blipFill>
        <p:spPr bwMode="auto">
          <a:xfrm>
            <a:off x="877040" y="2581923"/>
            <a:ext cx="3062288" cy="29730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lucht, buiten, berg, gras&#10;&#10;Automatisch gegenereerde beschrijving">
            <a:extLst>
              <a:ext uri="{FF2B5EF4-FFF2-40B4-BE49-F238E27FC236}">
                <a16:creationId xmlns:a16="http://schemas.microsoft.com/office/drawing/2014/main" id="{2B532710-93BE-4175-AF2E-1DC184E2A6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15185"/>
          <a:stretch/>
        </p:blipFill>
        <p:spPr>
          <a:xfrm>
            <a:off x="8252669" y="2581922"/>
            <a:ext cx="3143773" cy="2973095"/>
          </a:xfrm>
          <a:prstGeom prst="ellipse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E9F3ECA-ECE1-4295-BAE1-551305B876C4}"/>
              </a:ext>
            </a:extLst>
          </p:cNvPr>
          <p:cNvSpPr/>
          <p:nvPr/>
        </p:nvSpPr>
        <p:spPr>
          <a:xfrm>
            <a:off x="413730" y="1381592"/>
            <a:ext cx="3989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an affinity for quantitative reasoning, IT and its potential for organisations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6BA8B18-E5D9-4D07-88CB-6A92DCAB4D44}"/>
              </a:ext>
            </a:extLst>
          </p:cNvPr>
          <p:cNvSpPr/>
          <p:nvPr/>
        </p:nvSpPr>
        <p:spPr>
          <a:xfrm>
            <a:off x="4403171" y="1566257"/>
            <a:ext cx="3615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able to think in a logical and structured way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DD76A52-1E8A-4C85-A924-508D5E98EC73}"/>
              </a:ext>
            </a:extLst>
          </p:cNvPr>
          <p:cNvSpPr/>
          <p:nvPr/>
        </p:nvSpPr>
        <p:spPr>
          <a:xfrm>
            <a:off x="8018863" y="1381593"/>
            <a:ext cx="3611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the desire to study and work in an international environment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2A65675-78AE-456D-9AE1-AB011A6E24AB}"/>
              </a:ext>
            </a:extLst>
          </p:cNvPr>
          <p:cNvSpPr/>
          <p:nvPr/>
        </p:nvSpPr>
        <p:spPr>
          <a:xfrm>
            <a:off x="3429897" y="5940169"/>
            <a:ext cx="85341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Programming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technical / sophisticated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mathematical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are not necessary</a:t>
            </a:r>
          </a:p>
        </p:txBody>
      </p:sp>
    </p:spTree>
    <p:extLst>
      <p:ext uri="{BB962C8B-B14F-4D97-AF65-F5344CB8AC3E}">
        <p14:creationId xmlns:p14="http://schemas.microsoft.com/office/powerpoint/2010/main" val="8774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7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https://www.sciencemag.org/sites/default/files/styles/inline__450w__no_aspect/public/iStock-careeroptions_16x9.jpg?itok=fN6I2dUd">
            <a:extLst>
              <a:ext uri="{FF2B5EF4-FFF2-40B4-BE49-F238E27FC236}">
                <a16:creationId xmlns:a16="http://schemas.microsoft.com/office/drawing/2014/main" id="{B2AC964E-40F7-4AE1-9FFA-BE656DE7A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3B757A-0013-44B8-8D43-4B2DD5ED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19393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200" b="1" dirty="0">
                <a:solidFill>
                  <a:srgbClr val="FFFFFF"/>
                </a:solidFill>
                <a:latin typeface="+mn-lt"/>
              </a:rPr>
              <a:t>Job Prospects are Excellent</a:t>
            </a:r>
            <a:r>
              <a:rPr lang="en-US" sz="4200" dirty="0">
                <a:solidFill>
                  <a:srgbClr val="FFFFFF"/>
                </a:solidFill>
              </a:rPr>
              <a:t/>
            </a:r>
            <a:br>
              <a:rPr lang="en-US" sz="4200" dirty="0">
                <a:solidFill>
                  <a:srgbClr val="FFFFFF"/>
                </a:solidFill>
              </a:rPr>
            </a:br>
            <a:endParaRPr lang="en-US" sz="4200" dirty="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925818-F9EF-4089-8F08-1FAFA635E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5233338"/>
          </a:xfrm>
        </p:spPr>
        <p:txBody>
          <a:bodyPr anchor="ctr">
            <a:normAutofit fontScale="92500" lnSpcReduction="20000"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Typical starting positions of IM students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Consultant (e.g. Accenture, IBM Consulting, PwC)</a:t>
            </a:r>
            <a:endParaRPr lang="nl-NL" sz="2800" dirty="0">
              <a:solidFill>
                <a:srgbClr val="FFFFFF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analyst (e.g. Henkel)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Systems Analyst (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Shell, ING Bank, Cisco Systems)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Manager (e.g. ABN AMRO)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vendors (e.g. SAP, Google)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Startup (e.g.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SpamExperts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i2 Solutions)</a:t>
            </a:r>
          </a:p>
          <a:p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Further down the career path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Manager of the IT function in an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Chief Information (Knowledge) Officer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24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719989" y="2315818"/>
            <a:ext cx="5169368" cy="2452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0" i="1" dirty="0" smtClean="0">
                <a:solidFill>
                  <a:srgbClr val="151D37"/>
                </a:solidFill>
                <a:latin typeface="Calibri" panose="020F0502020204030204"/>
                <a:ea typeface="MS PGothic" charset="0"/>
              </a:rPr>
              <a:t>Questions?</a:t>
            </a:r>
          </a:p>
          <a:p>
            <a:r>
              <a:rPr lang="en-US" sz="55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en-US" sz="55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m.vluggen@maastrichtuniversity.nl</a:t>
            </a:r>
            <a:endParaRPr lang="en-US" sz="550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55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visit us at the information market in the Mensa</a:t>
            </a:r>
            <a:endParaRPr lang="en-GB" sz="55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93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aptop, computer, binnen, monitor&#10;&#10;Automatisch gegenereerde beschrijving">
            <a:extLst>
              <a:ext uri="{FF2B5EF4-FFF2-40B4-BE49-F238E27FC236}">
                <a16:creationId xmlns:a16="http://schemas.microsoft.com/office/drawing/2014/main" id="{D4CE6568-936E-4E34-80B3-16F81ECF8F6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6CC85BA-501A-4DA1-84DA-DF6754F6F5E3}"/>
              </a:ext>
            </a:extLst>
          </p:cNvPr>
          <p:cNvGrpSpPr/>
          <p:nvPr/>
        </p:nvGrpSpPr>
        <p:grpSpPr>
          <a:xfrm>
            <a:off x="8147783" y="823408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78012D12-1F2C-4DBF-9204-4BDA8269817A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39700" dist="38100" dir="2700000" sx="102000" sy="102000" algn="tl" rotWithShape="0">
                <a:schemeClr val="bg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F812CFDB-27B8-4B4C-934C-5383A952C4E7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 &amp;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binnen, tafel, zitten&#10;&#10;Automatisch gegenereerde beschrijving">
            <a:extLst>
              <a:ext uri="{FF2B5EF4-FFF2-40B4-BE49-F238E27FC236}">
                <a16:creationId xmlns:a16="http://schemas.microsoft.com/office/drawing/2014/main" id="{432B49AA-C4EF-41D3-B8AC-7933B5AC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8" b="653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2A78C84-D476-4313-81E7-095F6966AC2C}"/>
              </a:ext>
            </a:extLst>
          </p:cNvPr>
          <p:cNvSpPr txBox="1">
            <a:spLocks/>
          </p:cNvSpPr>
          <p:nvPr/>
        </p:nvSpPr>
        <p:spPr>
          <a:xfrm>
            <a:off x="838201" y="1065862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Information Technology as a Fashion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F0DDFA-2B53-4956-BBBD-C9E579620D80}"/>
              </a:ext>
            </a:extLst>
          </p:cNvPr>
          <p:cNvSpPr txBox="1">
            <a:spLocks/>
          </p:cNvSpPr>
          <p:nvPr/>
        </p:nvSpPr>
        <p:spPr>
          <a:xfrm>
            <a:off x="5155380" y="1470976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Enterprise resource planning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warehousing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computing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computing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data &amp; Data analytics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Internet of Things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Blockchain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technology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68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3F76DE-8A20-465C-9E39-941FD92875A6}"/>
              </a:ext>
            </a:extLst>
          </p:cNvPr>
          <p:cNvSpPr txBox="1">
            <a:spLocks/>
          </p:cNvSpPr>
          <p:nvPr/>
        </p:nvSpPr>
        <p:spPr>
          <a:xfrm>
            <a:off x="642995" y="5294320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Blockchain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the media</a:t>
            </a:r>
          </a:p>
        </p:txBody>
      </p:sp>
      <p:pic>
        <p:nvPicPr>
          <p:cNvPr id="6" name="Picture 5" descr="600x-1.jpg">
            <a:extLst>
              <a:ext uri="{FF2B5EF4-FFF2-40B4-BE49-F238E27FC236}">
                <a16:creationId xmlns:a16="http://schemas.microsoft.com/office/drawing/2014/main" id="{21BC5012-2950-40F9-A110-0EA733983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2" y="1518294"/>
            <a:ext cx="2868937" cy="3774916"/>
          </a:xfrm>
          <a:prstGeom prst="rect">
            <a:avLst/>
          </a:prstGeom>
        </p:spPr>
      </p:pic>
      <p:pic>
        <p:nvPicPr>
          <p:cNvPr id="7" name="Picture 8" descr="67-2014-3-14-newsweek-cover-450x600.jpg">
            <a:extLst>
              <a:ext uri="{FF2B5EF4-FFF2-40B4-BE49-F238E27FC236}">
                <a16:creationId xmlns:a16="http://schemas.microsoft.com/office/drawing/2014/main" id="{A5D4E0A8-FDB9-418E-8B97-E5BCC25E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06" y="1518294"/>
            <a:ext cx="2831187" cy="3774916"/>
          </a:xfrm>
          <a:prstGeom prst="rect">
            <a:avLst/>
          </a:prstGeom>
        </p:spPr>
      </p:pic>
      <p:pic>
        <p:nvPicPr>
          <p:cNvPr id="5" name="Picture 4" descr="01a60b479ce0265e19b3e172383180ad.jpg">
            <a:extLst>
              <a:ext uri="{FF2B5EF4-FFF2-40B4-BE49-F238E27FC236}">
                <a16:creationId xmlns:a16="http://schemas.microsoft.com/office/drawing/2014/main" id="{B16F79AE-751E-4DF6-905E-59CF67B77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85" y="1518294"/>
            <a:ext cx="2940198" cy="3774916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3C91CC5-6325-4D16-9A24-4563441EDBB1}"/>
              </a:ext>
            </a:extLst>
          </p:cNvPr>
          <p:cNvCxnSpPr/>
          <p:nvPr/>
        </p:nvCxnSpPr>
        <p:spPr>
          <a:xfrm>
            <a:off x="3102202" y="6519486"/>
            <a:ext cx="5987594" cy="0"/>
          </a:xfrm>
          <a:prstGeom prst="line">
            <a:avLst/>
          </a:prstGeom>
          <a:ln w="38100">
            <a:solidFill>
              <a:srgbClr val="9FD7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3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FA469C1-35FB-42B5-B0E0-28A467DB2946}"/>
              </a:ext>
            </a:extLst>
          </p:cNvPr>
          <p:cNvSpPr txBox="1">
            <a:spLocks noChangeArrowheads="1"/>
          </p:cNvSpPr>
          <p:nvPr/>
        </p:nvSpPr>
        <p:spPr>
          <a:xfrm>
            <a:off x="667795" y="778955"/>
            <a:ext cx="7580313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IT Predictions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572884-FAB3-4E14-A6BD-3DC0A2A500F5}"/>
              </a:ext>
            </a:extLst>
          </p:cNvPr>
          <p:cNvSpPr txBox="1">
            <a:spLocks/>
          </p:cNvSpPr>
          <p:nvPr/>
        </p:nvSpPr>
        <p:spPr>
          <a:xfrm>
            <a:off x="667795" y="1530902"/>
            <a:ext cx="11312002" cy="5070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think there is a world market for maybe five computers.” 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alt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altLang="nl-NL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Thomas Watson, chairman of IBM, 1943)</a:t>
            </a:r>
          </a:p>
          <a:p>
            <a:pPr marL="273050" marR="0" lvl="0" indent="-2730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nl-NL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“There is no reason anyone would want a computer in their home."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alt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altLang="nl-NL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 Olson, founder of Digital Equipment Corp., 1977)</a:t>
            </a:r>
          </a:p>
          <a:p>
            <a:pPr marL="273050" marR="0" lvl="0" indent="-2730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nl-NL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predict the Internet will soon go spectacularly supernova and in 1996 catastrophically collapse.” 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en-US" altLang="nl-NL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(Robert Metcalfe, founder of 3Com, 1995).</a:t>
            </a:r>
          </a:p>
          <a:p>
            <a:pPr marL="273050" marR="0" lvl="0" indent="-273050" algn="l" defTabSz="4572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nl-NL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see little commercial potential for the Internet for at least ten years.”</a:t>
            </a:r>
            <a:r>
              <a:rPr kumimoji="0" lang="en-US" altLang="nl-NL" sz="3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altLang="nl-NL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(Bill Gates, founder of Microsoft, 1994)</a:t>
            </a:r>
          </a:p>
          <a:p>
            <a:pPr marL="273050" marR="0" lvl="0" indent="-2730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2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0FD9C0A6-23FC-4774-9159-EB72F77A1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56" y="1412111"/>
            <a:ext cx="8124403" cy="54458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2E2DF4-7F04-4BC6-85B0-BA36F644BF34}"/>
              </a:ext>
            </a:extLst>
          </p:cNvPr>
          <p:cNvSpPr txBox="1">
            <a:spLocks/>
          </p:cNvSpPr>
          <p:nvPr/>
        </p:nvSpPr>
        <p:spPr>
          <a:xfrm>
            <a:off x="556769" y="931960"/>
            <a:ext cx="3517520" cy="75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Moore’s</a:t>
            </a:r>
            <a:r>
              <a:rPr kumimoji="0" lang="nl-NL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l-NL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Law</a:t>
            </a:r>
            <a:endParaRPr kumimoji="0" lang="nl-NL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05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884626-3553-4594-BF4D-157EE9F2FE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4" b="5935"/>
          <a:stretch/>
        </p:blipFill>
        <p:spPr bwMode="auto">
          <a:xfrm>
            <a:off x="2882096" y="9"/>
            <a:ext cx="4780659" cy="3541185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</p:spPr>
      </p:pic>
      <p:pic>
        <p:nvPicPr>
          <p:cNvPr id="3" name="Picture 5" descr="Asus-PadFone-2-Smartphone">
            <a:extLst>
              <a:ext uri="{FF2B5EF4-FFF2-40B4-BE49-F238E27FC236}">
                <a16:creationId xmlns:a16="http://schemas.microsoft.com/office/drawing/2014/main" id="{DEFB0DAA-AFC7-4937-83E3-308D1B92A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3264" r="1" b="12966"/>
          <a:stretch/>
        </p:blipFill>
        <p:spPr bwMode="auto"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DD14056-F4E4-4F56-882C-EF8910596677}"/>
              </a:ext>
            </a:extLst>
          </p:cNvPr>
          <p:cNvSpPr txBox="1">
            <a:spLocks noChangeArrowheads="1"/>
          </p:cNvSpPr>
          <p:nvPr/>
        </p:nvSpPr>
        <p:spPr>
          <a:xfrm>
            <a:off x="555585" y="3844612"/>
            <a:ext cx="4653023" cy="1498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Mainframe (80’s) versus smartphone </a:t>
            </a:r>
            <a:endParaRPr lang="en-US" sz="4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1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1_Kantoorthema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1982</TotalTime>
  <Words>1094</Words>
  <Application>Microsoft Office PowerPoint</Application>
  <PresentationFormat>Widescreen</PresentationFormat>
  <Paragraphs>240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MS PGothic</vt:lpstr>
      <vt:lpstr>Arial</vt:lpstr>
      <vt:lpstr>Calibri</vt:lpstr>
      <vt:lpstr>Calibri Light</vt:lpstr>
      <vt:lpstr>Lucida Grande</vt:lpstr>
      <vt:lpstr>Verdana</vt:lpstr>
      <vt:lpstr>Wingdings 3</vt:lpstr>
      <vt:lpstr>Kantoorthema</vt:lpstr>
      <vt:lpstr>1_Kantoorthema</vt:lpstr>
      <vt:lpstr>MSc IB Information Management &amp; Business Intelligence (IMBI)</vt:lpstr>
      <vt:lpstr>PowerPoint Presentation</vt:lpstr>
      <vt:lpstr>Today’s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Ease of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intelligence / data analytics</vt:lpstr>
      <vt:lpstr>PowerPoint Presentation</vt:lpstr>
      <vt:lpstr>What is the specialisation structure? (Start: SEPT)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Job Prospects are Excellent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Master-sbe (EFB)</cp:lastModifiedBy>
  <cp:revision>100</cp:revision>
  <dcterms:created xsi:type="dcterms:W3CDTF">2018-12-05T12:39:01Z</dcterms:created>
  <dcterms:modified xsi:type="dcterms:W3CDTF">2020-03-06T11:48:37Z</dcterms:modified>
</cp:coreProperties>
</file>