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lisa van de Poll" initials="Mvd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9FD7E4"/>
    <a:srgbClr val="151D3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2"/>
    <p:restoredTop sz="94647"/>
  </p:normalViewPr>
  <p:slideViewPr>
    <p:cSldViewPr snapToGrid="0" snapToObjects="1">
      <p:cViewPr varScale="1">
        <p:scale>
          <a:sx n="101" d="100"/>
          <a:sy n="101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19184-578C-4953-A99A-58B6D7D0773F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7D1CD94-13DD-40BD-8CC7-796FD0BF5322}">
      <dgm:prSet phldrT="[Text]" custT="1"/>
      <dgm:spPr/>
      <dgm:t>
        <a:bodyPr/>
        <a:lstStyle/>
        <a:p>
          <a:r>
            <a:rPr lang="en-US" sz="1400" b="1" dirty="0" smtClean="0"/>
            <a:t/>
          </a:r>
          <a:br>
            <a:rPr lang="en-US" sz="1400" b="1" dirty="0" smtClean="0"/>
          </a:br>
          <a:r>
            <a:rPr lang="en-US" sz="1400" b="1" dirty="0" smtClean="0"/>
            <a:t>93 graduates</a:t>
          </a:r>
        </a:p>
        <a:p>
          <a:r>
            <a:rPr lang="en-US" sz="1400" b="1" dirty="0" smtClean="0"/>
            <a:t>Employed in 15 countries</a:t>
          </a:r>
        </a:p>
        <a:p>
          <a:endParaRPr lang="en-GB" sz="1400" b="1" dirty="0"/>
        </a:p>
      </dgm:t>
    </dgm:pt>
    <dgm:pt modelId="{6E4FE84D-A785-493D-AF44-6477DDF8E64E}" type="parTrans" cxnId="{3A21934E-E074-4DCB-B730-93E35B3CDBD1}">
      <dgm:prSet/>
      <dgm:spPr/>
      <dgm:t>
        <a:bodyPr/>
        <a:lstStyle/>
        <a:p>
          <a:endParaRPr lang="en-GB"/>
        </a:p>
      </dgm:t>
    </dgm:pt>
    <dgm:pt modelId="{174A2B07-A995-491A-A0EC-9CDED44580A0}" type="sibTrans" cxnId="{3A21934E-E074-4DCB-B730-93E35B3CDBD1}">
      <dgm:prSet/>
      <dgm:spPr/>
      <dgm:t>
        <a:bodyPr/>
        <a:lstStyle/>
        <a:p>
          <a:endParaRPr lang="en-GB"/>
        </a:p>
      </dgm:t>
    </dgm:pt>
    <dgm:pt modelId="{7A44ED5F-326B-41A4-A4B8-0DEE3EED32EC}">
      <dgm:prSet phldrT="[Text]" custT="1"/>
      <dgm:spPr/>
      <dgm:t>
        <a:bodyPr/>
        <a:lstStyle/>
        <a:p>
          <a:endParaRPr lang="en-US" sz="900" dirty="0" smtClean="0"/>
        </a:p>
        <a:p>
          <a:r>
            <a:rPr lang="en-US" sz="1300" b="1" dirty="0" smtClean="0"/>
            <a:t>Business Analyst</a:t>
          </a:r>
        </a:p>
        <a:p>
          <a:r>
            <a:rPr lang="en-US" sz="1300" b="1" dirty="0" smtClean="0"/>
            <a:t>Consultant</a:t>
          </a:r>
        </a:p>
        <a:p>
          <a:r>
            <a:rPr lang="en-US" sz="1300" b="1" dirty="0" smtClean="0"/>
            <a:t>Logistics Engineer</a:t>
          </a:r>
        </a:p>
        <a:p>
          <a:r>
            <a:rPr lang="en-US" sz="1300" b="1" dirty="0" smtClean="0"/>
            <a:t>Supply Chain Analyst</a:t>
          </a:r>
        </a:p>
        <a:p>
          <a:endParaRPr lang="en-GB" sz="900" dirty="0"/>
        </a:p>
      </dgm:t>
    </dgm:pt>
    <dgm:pt modelId="{08F7589D-875C-4AD8-B55B-2BF0691767DB}" type="parTrans" cxnId="{2EA7A09C-BC3B-41A6-BF0B-BFFEF62ADEB0}">
      <dgm:prSet/>
      <dgm:spPr/>
      <dgm:t>
        <a:bodyPr/>
        <a:lstStyle/>
        <a:p>
          <a:endParaRPr lang="en-GB"/>
        </a:p>
      </dgm:t>
    </dgm:pt>
    <dgm:pt modelId="{37E8A867-707A-4CB6-A90B-B48469D38F00}" type="sibTrans" cxnId="{2EA7A09C-BC3B-41A6-BF0B-BFFEF62ADEB0}">
      <dgm:prSet/>
      <dgm:spPr/>
      <dgm:t>
        <a:bodyPr/>
        <a:lstStyle/>
        <a:p>
          <a:endParaRPr lang="en-GB"/>
        </a:p>
      </dgm:t>
    </dgm:pt>
    <dgm:pt modelId="{91BB627C-E4F1-46C7-8970-F2F498C83C2B}">
      <dgm:prSet phldrT="[Text]" custT="1"/>
      <dgm:spPr/>
      <dgm:t>
        <a:bodyPr/>
        <a:lstStyle/>
        <a:p>
          <a:endParaRPr lang="en-GB" sz="800" dirty="0"/>
        </a:p>
      </dgm:t>
    </dgm:pt>
    <dgm:pt modelId="{021BF80A-A0F6-4887-8E73-106034038214}" type="parTrans" cxnId="{AF2BD915-12B2-4DFF-B5D1-F09D5930B1FC}">
      <dgm:prSet/>
      <dgm:spPr/>
      <dgm:t>
        <a:bodyPr/>
        <a:lstStyle/>
        <a:p>
          <a:endParaRPr lang="en-GB"/>
        </a:p>
      </dgm:t>
    </dgm:pt>
    <dgm:pt modelId="{975C8D81-D544-4E7B-BC76-BD277C4EE79B}" type="sibTrans" cxnId="{AF2BD915-12B2-4DFF-B5D1-F09D5930B1FC}">
      <dgm:prSet/>
      <dgm:spPr/>
      <dgm:t>
        <a:bodyPr/>
        <a:lstStyle/>
        <a:p>
          <a:endParaRPr lang="en-GB"/>
        </a:p>
      </dgm:t>
    </dgm:pt>
    <dgm:pt modelId="{049260F3-3E1F-4175-AD65-27A2CFC21E4C}" type="pres">
      <dgm:prSet presAssocID="{A3C19184-578C-4953-A99A-58B6D7D077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543A88-7C74-416C-9226-7F056430CEF2}" type="pres">
      <dgm:prSet presAssocID="{87D1CD94-13DD-40BD-8CC7-796FD0BF5322}" presName="composite" presStyleCnt="0"/>
      <dgm:spPr/>
      <dgm:t>
        <a:bodyPr/>
        <a:lstStyle/>
        <a:p>
          <a:endParaRPr lang="en-US"/>
        </a:p>
      </dgm:t>
    </dgm:pt>
    <dgm:pt modelId="{83D48A6E-482C-4001-A0E4-45CEBA904204}" type="pres">
      <dgm:prSet presAssocID="{87D1CD94-13DD-40BD-8CC7-796FD0BF5322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D321D751-0FC9-451D-9BBF-E1F6004F312B}" type="pres">
      <dgm:prSet presAssocID="{87D1CD94-13DD-40BD-8CC7-796FD0BF5322}" presName="txShp" presStyleLbl="node1" presStyleIdx="0" presStyleCnt="3" custLinFactNeighborX="98" custLinFactNeighborY="1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FAE49-FBFD-498F-972E-1ECFF6FDA5FD}" type="pres">
      <dgm:prSet presAssocID="{174A2B07-A995-491A-A0EC-9CDED44580A0}" presName="spacing" presStyleCnt="0"/>
      <dgm:spPr/>
      <dgm:t>
        <a:bodyPr/>
        <a:lstStyle/>
        <a:p>
          <a:endParaRPr lang="en-US"/>
        </a:p>
      </dgm:t>
    </dgm:pt>
    <dgm:pt modelId="{EF5E5DD0-18DA-4FA3-8D2C-F9C150D9B2E1}" type="pres">
      <dgm:prSet presAssocID="{7A44ED5F-326B-41A4-A4B8-0DEE3EED32EC}" presName="composite" presStyleCnt="0"/>
      <dgm:spPr/>
      <dgm:t>
        <a:bodyPr/>
        <a:lstStyle/>
        <a:p>
          <a:endParaRPr lang="en-US"/>
        </a:p>
      </dgm:t>
    </dgm:pt>
    <dgm:pt modelId="{5A10E615-28C2-4E4A-9359-E0C9C7C256C0}" type="pres">
      <dgm:prSet presAssocID="{7A44ED5F-326B-41A4-A4B8-0DEE3EED32E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5E44D906-7821-434F-AE73-5CB2699D518B}" type="pres">
      <dgm:prSet presAssocID="{7A44ED5F-326B-41A4-A4B8-0DEE3EED32E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A80CD-7004-4300-A096-8AE3D12D8D13}" type="pres">
      <dgm:prSet presAssocID="{37E8A867-707A-4CB6-A90B-B48469D38F00}" presName="spacing" presStyleCnt="0"/>
      <dgm:spPr/>
      <dgm:t>
        <a:bodyPr/>
        <a:lstStyle/>
        <a:p>
          <a:endParaRPr lang="en-US"/>
        </a:p>
      </dgm:t>
    </dgm:pt>
    <dgm:pt modelId="{B4C2DCBA-B1D4-4702-AD52-CA7B08E421A1}" type="pres">
      <dgm:prSet presAssocID="{91BB627C-E4F1-46C7-8970-F2F498C83C2B}" presName="composite" presStyleCnt="0"/>
      <dgm:spPr/>
      <dgm:t>
        <a:bodyPr/>
        <a:lstStyle/>
        <a:p>
          <a:endParaRPr lang="en-US"/>
        </a:p>
      </dgm:t>
    </dgm:pt>
    <dgm:pt modelId="{284FA401-C900-4E06-BA6C-BA6E9E06FCEC}" type="pres">
      <dgm:prSet presAssocID="{91BB627C-E4F1-46C7-8970-F2F498C83C2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GB"/>
        </a:p>
      </dgm:t>
    </dgm:pt>
    <dgm:pt modelId="{7FAC7C3E-AE6C-4E58-BB57-916276E63F8B}" type="pres">
      <dgm:prSet presAssocID="{91BB627C-E4F1-46C7-8970-F2F498C83C2B}" presName="txShp" presStyleLbl="node1" presStyleIdx="2" presStyleCnt="3" custLinFactNeighborX="1033" custLinFactNeighborY="-1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2BD915-12B2-4DFF-B5D1-F09D5930B1FC}" srcId="{A3C19184-578C-4953-A99A-58B6D7D0773F}" destId="{91BB627C-E4F1-46C7-8970-F2F498C83C2B}" srcOrd="2" destOrd="0" parTransId="{021BF80A-A0F6-4887-8E73-106034038214}" sibTransId="{975C8D81-D544-4E7B-BC76-BD277C4EE79B}"/>
    <dgm:cxn modelId="{0BDD83AA-9089-47FB-B93D-4FFFE0522A3E}" type="presOf" srcId="{7A44ED5F-326B-41A4-A4B8-0DEE3EED32EC}" destId="{5E44D906-7821-434F-AE73-5CB2699D518B}" srcOrd="0" destOrd="0" presId="urn:microsoft.com/office/officeart/2005/8/layout/vList3#1"/>
    <dgm:cxn modelId="{2EA7A09C-BC3B-41A6-BF0B-BFFEF62ADEB0}" srcId="{A3C19184-578C-4953-A99A-58B6D7D0773F}" destId="{7A44ED5F-326B-41A4-A4B8-0DEE3EED32EC}" srcOrd="1" destOrd="0" parTransId="{08F7589D-875C-4AD8-B55B-2BF0691767DB}" sibTransId="{37E8A867-707A-4CB6-A90B-B48469D38F00}"/>
    <dgm:cxn modelId="{5BC2C39B-EA10-4690-B7A8-2812AED3EBBC}" type="presOf" srcId="{87D1CD94-13DD-40BD-8CC7-796FD0BF5322}" destId="{D321D751-0FC9-451D-9BBF-E1F6004F312B}" srcOrd="0" destOrd="0" presId="urn:microsoft.com/office/officeart/2005/8/layout/vList3#1"/>
    <dgm:cxn modelId="{3A21934E-E074-4DCB-B730-93E35B3CDBD1}" srcId="{A3C19184-578C-4953-A99A-58B6D7D0773F}" destId="{87D1CD94-13DD-40BD-8CC7-796FD0BF5322}" srcOrd="0" destOrd="0" parTransId="{6E4FE84D-A785-493D-AF44-6477DDF8E64E}" sibTransId="{174A2B07-A995-491A-A0EC-9CDED44580A0}"/>
    <dgm:cxn modelId="{2CC96CC6-6748-49D0-A367-8E9E7A8DBFEC}" type="presOf" srcId="{A3C19184-578C-4953-A99A-58B6D7D0773F}" destId="{049260F3-3E1F-4175-AD65-27A2CFC21E4C}" srcOrd="0" destOrd="0" presId="urn:microsoft.com/office/officeart/2005/8/layout/vList3#1"/>
    <dgm:cxn modelId="{75F61966-6C0B-4919-A95B-E81C39DF2674}" type="presOf" srcId="{91BB627C-E4F1-46C7-8970-F2F498C83C2B}" destId="{7FAC7C3E-AE6C-4E58-BB57-916276E63F8B}" srcOrd="0" destOrd="0" presId="urn:microsoft.com/office/officeart/2005/8/layout/vList3#1"/>
    <dgm:cxn modelId="{BE901393-027C-498F-BA8C-0CA718A8B374}" type="presParOf" srcId="{049260F3-3E1F-4175-AD65-27A2CFC21E4C}" destId="{CC543A88-7C74-416C-9226-7F056430CEF2}" srcOrd="0" destOrd="0" presId="urn:microsoft.com/office/officeart/2005/8/layout/vList3#1"/>
    <dgm:cxn modelId="{6191E2F2-C1A0-4AEA-8DC2-515891221B52}" type="presParOf" srcId="{CC543A88-7C74-416C-9226-7F056430CEF2}" destId="{83D48A6E-482C-4001-A0E4-45CEBA904204}" srcOrd="0" destOrd="0" presId="urn:microsoft.com/office/officeart/2005/8/layout/vList3#1"/>
    <dgm:cxn modelId="{8B18671D-AB00-48EB-80A9-5AC614994DF1}" type="presParOf" srcId="{CC543A88-7C74-416C-9226-7F056430CEF2}" destId="{D321D751-0FC9-451D-9BBF-E1F6004F312B}" srcOrd="1" destOrd="0" presId="urn:microsoft.com/office/officeart/2005/8/layout/vList3#1"/>
    <dgm:cxn modelId="{8BFEE534-FE4B-42E1-ADD8-4D55D1705758}" type="presParOf" srcId="{049260F3-3E1F-4175-AD65-27A2CFC21E4C}" destId="{2DDFAE49-FBFD-498F-972E-1ECFF6FDA5FD}" srcOrd="1" destOrd="0" presId="urn:microsoft.com/office/officeart/2005/8/layout/vList3#1"/>
    <dgm:cxn modelId="{E02F6C22-9A4D-4D0D-B624-AC52C93FA8C8}" type="presParOf" srcId="{049260F3-3E1F-4175-AD65-27A2CFC21E4C}" destId="{EF5E5DD0-18DA-4FA3-8D2C-F9C150D9B2E1}" srcOrd="2" destOrd="0" presId="urn:microsoft.com/office/officeart/2005/8/layout/vList3#1"/>
    <dgm:cxn modelId="{18B7BC0B-5ABF-4084-B1B4-6A3E3092A87B}" type="presParOf" srcId="{EF5E5DD0-18DA-4FA3-8D2C-F9C150D9B2E1}" destId="{5A10E615-28C2-4E4A-9359-E0C9C7C256C0}" srcOrd="0" destOrd="0" presId="urn:microsoft.com/office/officeart/2005/8/layout/vList3#1"/>
    <dgm:cxn modelId="{3849B5A5-F2DF-4816-8A5C-7FAAECF66EAB}" type="presParOf" srcId="{EF5E5DD0-18DA-4FA3-8D2C-F9C150D9B2E1}" destId="{5E44D906-7821-434F-AE73-5CB2699D518B}" srcOrd="1" destOrd="0" presId="urn:microsoft.com/office/officeart/2005/8/layout/vList3#1"/>
    <dgm:cxn modelId="{E4307302-AEF8-4A50-8058-19B0B5AF6271}" type="presParOf" srcId="{049260F3-3E1F-4175-AD65-27A2CFC21E4C}" destId="{68FA80CD-7004-4300-A096-8AE3D12D8D13}" srcOrd="3" destOrd="0" presId="urn:microsoft.com/office/officeart/2005/8/layout/vList3#1"/>
    <dgm:cxn modelId="{FEC0D5AD-113E-46CA-ACE7-AF880B4551C7}" type="presParOf" srcId="{049260F3-3E1F-4175-AD65-27A2CFC21E4C}" destId="{B4C2DCBA-B1D4-4702-AD52-CA7B08E421A1}" srcOrd="4" destOrd="0" presId="urn:microsoft.com/office/officeart/2005/8/layout/vList3#1"/>
    <dgm:cxn modelId="{0E901988-52BD-46D7-B78C-E707110F518F}" type="presParOf" srcId="{B4C2DCBA-B1D4-4702-AD52-CA7B08E421A1}" destId="{284FA401-C900-4E06-BA6C-BA6E9E06FCEC}" srcOrd="0" destOrd="0" presId="urn:microsoft.com/office/officeart/2005/8/layout/vList3#1"/>
    <dgm:cxn modelId="{4362F6D7-103A-4D98-B61A-C77878946B6D}" type="presParOf" srcId="{B4C2DCBA-B1D4-4702-AD52-CA7B08E421A1}" destId="{7FAC7C3E-AE6C-4E58-BB57-916276E63F8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1D751-0FC9-451D-9BBF-E1F6004F312B}">
      <dsp:nvSpPr>
        <dsp:cNvPr id="0" name=""/>
        <dsp:cNvSpPr/>
      </dsp:nvSpPr>
      <dsp:spPr>
        <a:xfrm rot="10800000">
          <a:off x="1552309" y="14352"/>
          <a:ext cx="5003678" cy="114832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/>
          </a:r>
          <a:br>
            <a:rPr lang="en-US" sz="1400" b="1" kern="1200" dirty="0" smtClean="0"/>
          </a:br>
          <a:r>
            <a:rPr lang="en-US" sz="1400" b="1" kern="1200" dirty="0" smtClean="0"/>
            <a:t>93 graduates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Employed in 15 countries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 rot="10800000">
        <a:off x="1839390" y="14352"/>
        <a:ext cx="4716597" cy="1148323"/>
      </dsp:txXfrm>
    </dsp:sp>
    <dsp:sp modelId="{83D48A6E-482C-4001-A0E4-45CEBA904204}">
      <dsp:nvSpPr>
        <dsp:cNvPr id="0" name=""/>
        <dsp:cNvSpPr/>
      </dsp:nvSpPr>
      <dsp:spPr>
        <a:xfrm>
          <a:off x="973244" y="1365"/>
          <a:ext cx="1148323" cy="11483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D906-7821-434F-AE73-5CB2699D518B}">
      <dsp:nvSpPr>
        <dsp:cNvPr id="0" name=""/>
        <dsp:cNvSpPr/>
      </dsp:nvSpPr>
      <dsp:spPr>
        <a:xfrm rot="10800000">
          <a:off x="1547405" y="1492471"/>
          <a:ext cx="5003678" cy="1148323"/>
        </a:xfrm>
        <a:prstGeom prst="homePlate">
          <a:avLst/>
        </a:prstGeom>
        <a:solidFill>
          <a:schemeClr val="accent2">
            <a:hueOff val="8249"/>
            <a:satOff val="-26407"/>
            <a:lumOff val="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Business Analyst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Consultant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Logistics Engineer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Supply Chain Analyst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 rot="10800000">
        <a:off x="1834486" y="1492471"/>
        <a:ext cx="4716597" cy="1148323"/>
      </dsp:txXfrm>
    </dsp:sp>
    <dsp:sp modelId="{5A10E615-28C2-4E4A-9359-E0C9C7C256C0}">
      <dsp:nvSpPr>
        <dsp:cNvPr id="0" name=""/>
        <dsp:cNvSpPr/>
      </dsp:nvSpPr>
      <dsp:spPr>
        <a:xfrm>
          <a:off x="973244" y="1492471"/>
          <a:ext cx="1148323" cy="11483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C7C3E-AE6C-4E58-BB57-916276E63F8B}">
      <dsp:nvSpPr>
        <dsp:cNvPr id="0" name=""/>
        <dsp:cNvSpPr/>
      </dsp:nvSpPr>
      <dsp:spPr>
        <a:xfrm rot="10800000">
          <a:off x="1599093" y="2966123"/>
          <a:ext cx="5003678" cy="1148323"/>
        </a:xfrm>
        <a:prstGeom prst="homePlate">
          <a:avLst/>
        </a:prstGeom>
        <a:solidFill>
          <a:schemeClr val="accent2">
            <a:hueOff val="16498"/>
            <a:satOff val="-52815"/>
            <a:lumOff val="37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379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 rot="10800000">
        <a:off x="1886174" y="2966123"/>
        <a:ext cx="4716597" cy="1148323"/>
      </dsp:txXfrm>
    </dsp:sp>
    <dsp:sp modelId="{284FA401-C900-4E06-BA6C-BA6E9E06FCEC}">
      <dsp:nvSpPr>
        <dsp:cNvPr id="0" name=""/>
        <dsp:cNvSpPr/>
      </dsp:nvSpPr>
      <dsp:spPr>
        <a:xfrm>
          <a:off x="973244" y="2983578"/>
          <a:ext cx="1148323" cy="11483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B95DD-8D23-4837-9FFB-866B6D98CA37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34BD-5420-4FFD-9E82-94B5DA55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Ceva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, </a:t>
            </a:r>
            <a:r>
              <a:rPr lang="en-US" dirty="0" err="1" smtClean="0"/>
              <a:t>lufthansa</a:t>
            </a:r>
            <a:r>
              <a:rPr lang="en-US" baseline="0" dirty="0" smtClean="0"/>
              <a:t> in, KPMG </a:t>
            </a:r>
            <a:r>
              <a:rPr lang="en-US" baseline="0" dirty="0" err="1" smtClean="0"/>
              <a:t>eruit</a:t>
            </a:r>
            <a:r>
              <a:rPr lang="en-US" baseline="0" dirty="0" smtClean="0"/>
              <a:t>, TESLA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6DF6B-4EAA-461C-B60F-1594254B627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="" xmlns:a16="http://schemas.microsoft.com/office/drawing/2014/main" id="{76D22AC6-E1F9-9D42-850A-6FE256A14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52102"/>
            <a:ext cx="6889750" cy="58058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22B0CCA7-C719-9646-BE9D-940DD201A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F6162A87-4DF9-484F-8AFF-328C0E22F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966" y="2196789"/>
            <a:ext cx="4773650" cy="15165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966" y="3914078"/>
            <a:ext cx="4773650" cy="12935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=""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=""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=""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97" y="2072744"/>
            <a:ext cx="9578897" cy="3768300"/>
          </a:xfrm>
        </p:spPr>
        <p:txBody>
          <a:bodyPr/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03-03-20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=""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FC0AF574-6D75-9946-B430-8133733B9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="" xmlns:a16="http://schemas.microsoft.com/office/drawing/2014/main" id="{0418EBAF-B2D0-3349-8656-E565426F0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440B2BDE-AA48-E84E-8539-EA010F2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239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03-03-20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A59BB052-4EC4-FA46-8F1F-D2FC1226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03-03-20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03-03-20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=""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371"/>
            <a:ext cx="6096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="" xmlns:a16="http://schemas.microsoft.com/office/drawing/2014/main" id="{57C5724E-377B-444E-8D47-8BFBE12EC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4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03-03-20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=""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371"/>
            <a:ext cx="12192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="" xmlns:a16="http://schemas.microsoft.com/office/drawing/2014/main" id="{539964F3-3192-0043-8D3A-2CB4E888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2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="" xmlns:a16="http://schemas.microsoft.com/office/drawing/2014/main" id="{D55B978D-5DBE-A045-9B5A-DCFE654B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032" y="447495"/>
            <a:ext cx="1627378" cy="245800"/>
          </a:xfrm>
          <a:blipFill>
            <a:blip r:embed="rId3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=""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=""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=""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03-03-20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=""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="" xmlns:a16="http://schemas.microsoft.com/office/drawing/2014/main" id="{AD79582F-1E1D-BE43-A115-10EEF4471D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68413" y="2071688"/>
            <a:ext cx="9647237" cy="392906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6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480001" y="6174001"/>
            <a:ext cx="2808632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7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1239" y="1268441"/>
            <a:ext cx="8057956" cy="5571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239" y="2118166"/>
            <a:ext cx="9643687" cy="375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0E137427-91FE-8F4E-8389-AD4B23A28155}" type="datetimeFigureOut">
              <a:rPr lang="nl-NL" smtClean="0"/>
              <a:pPr/>
              <a:t>03-03-20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9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51D3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rgbClr val="151D37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unimaas.nl/mastersinvenl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D940186-42D1-0C49-9BE4-A3B38CD5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0867" y="1994774"/>
            <a:ext cx="5171261" cy="1516567"/>
          </a:xfrm>
        </p:spPr>
        <p:txBody>
          <a:bodyPr>
            <a:noAutofit/>
          </a:bodyPr>
          <a:lstStyle/>
          <a:p>
            <a:pPr algn="ctr"/>
            <a:r>
              <a:rPr lang="nl-NL" sz="4000" dirty="0" smtClean="0"/>
              <a:t>MSc Global Supply Chain Management </a:t>
            </a:r>
            <a:r>
              <a:rPr lang="nl-NL" sz="4000" dirty="0" err="1" smtClean="0"/>
              <a:t>and</a:t>
            </a:r>
            <a:r>
              <a:rPr lang="nl-NL" sz="4000" dirty="0" smtClean="0"/>
              <a:t> Change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7B445C6-14CC-8D44-BA0D-43CF4B74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9672" y="3511341"/>
            <a:ext cx="4773650" cy="1293541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Maastricht </a:t>
            </a:r>
            <a:r>
              <a:rPr lang="fr-FR" sz="2200" dirty="0" err="1"/>
              <a:t>University</a:t>
            </a:r>
            <a:r>
              <a:rPr lang="fr-FR" sz="2200" dirty="0"/>
              <a:t>, </a:t>
            </a:r>
            <a:r>
              <a:rPr lang="fr-FR" sz="2200" dirty="0" err="1"/>
              <a:t>School</a:t>
            </a:r>
            <a:r>
              <a:rPr lang="fr-FR" sz="2200" dirty="0"/>
              <a:t> of Business and </a:t>
            </a:r>
            <a:r>
              <a:rPr lang="fr-FR" sz="2200" dirty="0" err="1"/>
              <a:t>Economics</a:t>
            </a:r>
            <a:endParaRPr lang="nl-NL" sz="2200" dirty="0"/>
          </a:p>
        </p:txBody>
      </p:sp>
      <p:sp>
        <p:nvSpPr>
          <p:cNvPr id="7" name="Ondertitel 2">
            <a:extLst>
              <a:ext uri="{FF2B5EF4-FFF2-40B4-BE49-F238E27FC236}">
                <a16:creationId xmlns="" xmlns:a16="http://schemas.microsoft.com/office/drawing/2014/main" id="{27B445C6-14CC-8D44-BA0D-43CF4B74EE7A}"/>
              </a:ext>
            </a:extLst>
          </p:cNvPr>
          <p:cNvSpPr txBox="1">
            <a:spLocks/>
          </p:cNvSpPr>
          <p:nvPr/>
        </p:nvSpPr>
        <p:spPr>
          <a:xfrm>
            <a:off x="7143241" y="5027907"/>
            <a:ext cx="4773650" cy="1293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51D3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Campus Venlo</a:t>
            </a:r>
            <a:endParaRPr lang="nl-NL" sz="2200" b="1" i="1" dirty="0"/>
          </a:p>
        </p:txBody>
      </p:sp>
    </p:spTree>
    <p:extLst>
      <p:ext uri="{BB962C8B-B14F-4D97-AF65-F5344CB8AC3E}">
        <p14:creationId xmlns:p14="http://schemas.microsoft.com/office/powerpoint/2010/main" val="14472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9219" y="914400"/>
            <a:ext cx="9813851" cy="762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altLang="en-US" sz="4200" dirty="0"/>
              <a:t>Is Global Supply Chain Management </a:t>
            </a:r>
            <a:br>
              <a:rPr lang="en-GB" altLang="en-US" sz="4200" dirty="0"/>
            </a:br>
            <a:r>
              <a:rPr lang="en-GB" altLang="en-US" sz="4200" dirty="0"/>
              <a:t>and Change right for you?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9219" y="1975222"/>
            <a:ext cx="8644270" cy="377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200" dirty="0">
              <a:solidFill>
                <a:srgbClr val="151D37"/>
              </a:solidFill>
              <a:latin typeface="+mj-lt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Internationally minded and open to new ideas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Seeing the opportunities of change rather that the threats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with a desire to see theory in practice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 to acquire knowledge, skills, attitude, ambition and confidence to take on the challenge</a:t>
            </a:r>
          </a:p>
        </p:txBody>
      </p:sp>
    </p:spTree>
    <p:extLst>
      <p:ext uri="{BB962C8B-B14F-4D97-AF65-F5344CB8AC3E}">
        <p14:creationId xmlns:p14="http://schemas.microsoft.com/office/powerpoint/2010/main" val="24928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593925" y="4942779"/>
            <a:ext cx="3523436" cy="1080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1C3D"/>
              </a:solidFill>
              <a:latin typeface="Verdana" pitchFamily="1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604679"/>
              </p:ext>
            </p:extLst>
          </p:nvPr>
        </p:nvGraphicFramePr>
        <p:xfrm>
          <a:off x="2534093" y="1968698"/>
          <a:ext cx="7524328" cy="41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2819813" y="1540069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MSc – Global Supply Chain Management &amp; Change</a:t>
            </a:r>
            <a:endParaRPr lang="en-GB" sz="1600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19030" y="876099"/>
            <a:ext cx="7488238" cy="6477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4200" dirty="0" smtClean="0"/>
              <a:t>Careers </a:t>
            </a:r>
            <a:r>
              <a:rPr lang="en-US" sz="4200" dirty="0"/>
              <a:t>of our alumni</a:t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endParaRPr lang="en-GB" sz="4200" dirty="0"/>
          </a:p>
        </p:txBody>
      </p:sp>
      <p:sp>
        <p:nvSpPr>
          <p:cNvPr id="8" name="TextBox 5"/>
          <p:cNvSpPr txBox="1"/>
          <p:nvPr/>
        </p:nvSpPr>
        <p:spPr>
          <a:xfrm>
            <a:off x="3361677" y="6130912"/>
            <a:ext cx="5101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MSc graduates SBE Global Supply Chain Management &amp; Change period 2004-2015</a:t>
            </a:r>
            <a:endParaRPr lang="en-GB" sz="11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5" t="67681" r="12282" b="22345"/>
          <a:stretch/>
        </p:blipFill>
        <p:spPr bwMode="auto">
          <a:xfrm>
            <a:off x="4901597" y="5017931"/>
            <a:ext cx="4013860" cy="9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9029" y="2431533"/>
            <a:ext cx="10386721" cy="20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www.maastrichtuniversity.nl/gscmc</a:t>
            </a:r>
            <a:endParaRPr lang="en-GB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Wingdings"/>
              <a:buChar char="Ø"/>
              <a:defRPr/>
            </a:pPr>
            <a:r>
              <a:rPr lang="en-GB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US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Gscmc-info@maastrichtuniversity.nl</a:t>
            </a:r>
            <a:endParaRPr lang="en-GB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Wingdings"/>
              <a:buChar char="Ø"/>
              <a:defRPr/>
            </a:pPr>
            <a:r>
              <a:rPr 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visit us at the information market in the Mensa</a:t>
            </a:r>
          </a:p>
          <a:p>
            <a:pPr marL="342900" indent="-342900" defTabSz="914400">
              <a:spcBef>
                <a:spcPct val="20000"/>
              </a:spcBef>
              <a:buFont typeface="Wingdings"/>
              <a:buChar char="Ø"/>
              <a:defRPr/>
            </a:pPr>
            <a:r>
              <a:rPr 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visit us on our Open Day in Venlo on Saturday </a:t>
            </a:r>
            <a:r>
              <a:rPr lang="en-US" sz="2800" dirty="0" smtClean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</a:p>
          <a:p>
            <a:pPr marL="342900" indent="-342900" algn="ctr" defTabSz="914400">
              <a:spcBef>
                <a:spcPct val="20000"/>
              </a:spcBef>
              <a:buFont typeface="Wingdings"/>
              <a:buChar char="Ø"/>
              <a:defRPr/>
            </a:pPr>
            <a:endParaRPr lang="en-GB" sz="24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030" y="876099"/>
            <a:ext cx="7488238" cy="647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Further questions?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7447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65297" y="1893007"/>
            <a:ext cx="9163494" cy="144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the concepts and knowledge required for scientific research in supply chain management 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solidFill>
                <a:srgbClr val="001A3D"/>
              </a:solidFill>
              <a:latin typeface="+mj-lt"/>
            </a:endParaRP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200" dirty="0">
              <a:solidFill>
                <a:srgbClr val="001A3D"/>
              </a:solidFill>
              <a:latin typeface="+mj-lt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39725" y="1046164"/>
            <a:ext cx="8458200" cy="76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altLang="en-US" sz="4200" dirty="0"/>
              <a:t>Methods and Methodology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30144" y="3963471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30144" y="3568183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054106" y="3577708"/>
            <a:ext cx="583088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054106" y="3963471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Methods and Methodology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038606" y="3963471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2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9" y="1933577"/>
            <a:ext cx="9663224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about the design, management and improvement of the primary supply chain processes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Supply Chain Operations</a:t>
            </a:r>
            <a:endParaRPr lang="en-GB" altLang="en-US" sz="4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30144" y="3948777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30144" y="3553489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54106" y="3563014"/>
            <a:ext cx="583088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0541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0386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Supply Chain Operations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7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9" y="1933577"/>
            <a:ext cx="9663224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Learn about management of relationships between supply chain partners to jointly advance supply chain performance</a:t>
            </a:r>
          </a:p>
          <a:p>
            <a:pPr defTabSz="914400">
              <a:spcBef>
                <a:spcPct val="20000"/>
              </a:spcBef>
              <a:defRPr/>
            </a:pP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Supply Chain Relationships</a:t>
            </a:r>
            <a:endParaRPr lang="en-GB" altLang="en-US" sz="4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30144" y="3948777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2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30144" y="3553489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54106" y="3563014"/>
            <a:ext cx="583088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0541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Supply Chain</a:t>
            </a:r>
            <a:r>
              <a:rPr kumimoji="0" lang="en-GB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 Relationships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0386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9" y="1933577"/>
            <a:ext cx="9663224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about theory and methods to sense and leverage change opportunities within a firm or by starting a new one</a:t>
            </a:r>
          </a:p>
          <a:p>
            <a:pPr defTabSz="914400">
              <a:spcBef>
                <a:spcPct val="20000"/>
              </a:spcBef>
              <a:defRPr/>
            </a:pP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Entrepreneurship and Innovation</a:t>
            </a:r>
            <a:endParaRPr lang="en-GB" altLang="en-US" sz="4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30144" y="3948777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0" dirty="0">
                <a:solidFill>
                  <a:srgbClr val="E05329"/>
                </a:solidFill>
                <a:latin typeface="Calibri"/>
              </a:rPr>
              <a:t>2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30144" y="3553489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54106" y="3563014"/>
            <a:ext cx="583088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0541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0386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Entrepreneurship and Innovation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7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8" y="2220782"/>
            <a:ext cx="11130517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about different research methodologies that can be applied when doing the research for a thesis.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about the important issues to take into account when making a research design for your thesis.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10165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Research Design and Methodology for a Thesis</a:t>
            </a:r>
            <a:endParaRPr lang="en-GB" altLang="en-US" sz="42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826969" y="4529138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050932" y="4529138"/>
            <a:ext cx="5830887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062044" y="4899025"/>
            <a:ext cx="5830888" cy="79057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</a:rPr>
              <a:t>Skills Training: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</a:rPr>
              <a:t>Research Design and Methodology for a Thesis 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826969" y="4889500"/>
            <a:ext cx="1098550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5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9" y="1933577"/>
            <a:ext cx="9663224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an in-depth study of ICT systems and services, the two main drivers of supply chain change and value creation</a:t>
            </a:r>
          </a:p>
          <a:p>
            <a:pPr defTabSz="914400">
              <a:spcBef>
                <a:spcPct val="20000"/>
              </a:spcBef>
              <a:defRPr/>
            </a:pP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ICT Systems and Services</a:t>
            </a:r>
            <a:endParaRPr lang="en-GB" altLang="en-US" sz="4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30144" y="3948777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0" noProof="0" dirty="0">
                <a:solidFill>
                  <a:srgbClr val="E05329"/>
                </a:solidFill>
                <a:latin typeface="Calibri"/>
              </a:rPr>
              <a:t>4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30144" y="3553489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54106" y="3563014"/>
            <a:ext cx="583088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0541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ICT systems</a:t>
            </a:r>
            <a:r>
              <a:rPr kumimoji="0" lang="en-GB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 and Services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0386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2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9" y="1933577"/>
            <a:ext cx="9663224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 a strategic perspective on industry dynamics and change, at supply chain level and at corporate level</a:t>
            </a:r>
          </a:p>
          <a:p>
            <a:pPr defTabSz="914400">
              <a:spcBef>
                <a:spcPct val="20000"/>
              </a:spcBef>
              <a:defRPr/>
            </a:pP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Business and Supply Chain Strategy</a:t>
            </a:r>
            <a:endParaRPr lang="en-GB" altLang="en-US" sz="4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830144" y="3948777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0" noProof="0" dirty="0">
                <a:solidFill>
                  <a:srgbClr val="E05329"/>
                </a:solidFill>
                <a:latin typeface="Calibri"/>
              </a:rPr>
              <a:t>4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830144" y="3553489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054106" y="3563014"/>
            <a:ext cx="583088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0541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038606" y="3948777"/>
            <a:ext cx="2843213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0" dirty="0" smtClean="0">
                <a:latin typeface="Calibri"/>
              </a:rPr>
              <a:t>Business and Supply Chain Strategy</a:t>
            </a:r>
            <a:endParaRPr kumimoji="0" lang="en-GB" altLang="en-US" sz="200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6713" y="889295"/>
            <a:ext cx="9040813" cy="1516063"/>
          </a:xfrm>
        </p:spPr>
        <p:txBody>
          <a:bodyPr>
            <a:noAutofit/>
          </a:bodyPr>
          <a:lstStyle/>
          <a:p>
            <a:r>
              <a:rPr lang="nl-NL" altLang="en-US" sz="4200" dirty="0"/>
              <a:t>MSc Global Supply Chain Management </a:t>
            </a:r>
            <a:br>
              <a:rPr lang="nl-NL" altLang="en-US" sz="4200" dirty="0"/>
            </a:br>
            <a:r>
              <a:rPr lang="nl-NL" altLang="en-US" sz="4200" dirty="0" err="1"/>
              <a:t>and</a:t>
            </a:r>
            <a:r>
              <a:rPr lang="nl-NL" altLang="en-US" sz="4200" dirty="0"/>
              <a:t> Change</a:t>
            </a:r>
            <a:br>
              <a:rPr lang="nl-NL" altLang="en-US" sz="4200" dirty="0"/>
            </a:br>
            <a:endParaRPr lang="en-GB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66713" y="2685478"/>
            <a:ext cx="9803219" cy="264185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nl-NL" altLang="en-US" sz="2800" dirty="0" err="1"/>
              <a:t>Innovative</a:t>
            </a:r>
            <a:r>
              <a:rPr lang="nl-NL" altLang="en-US" sz="2800" dirty="0"/>
              <a:t> </a:t>
            </a:r>
            <a:r>
              <a:rPr lang="nl-NL" altLang="en-US" sz="2800" dirty="0" err="1"/>
              <a:t>entrepreneurship</a:t>
            </a:r>
            <a:r>
              <a:rPr lang="nl-NL" altLang="en-US" sz="2800" dirty="0"/>
              <a:t> in </a:t>
            </a:r>
            <a:r>
              <a:rPr lang="nl-NL" altLang="en-US" sz="2800" dirty="0" err="1"/>
              <a:t>the</a:t>
            </a:r>
            <a:r>
              <a:rPr lang="nl-NL" altLang="en-US" sz="2800" dirty="0"/>
              <a:t> worldwide </a:t>
            </a:r>
            <a:r>
              <a:rPr lang="nl-NL" altLang="en-US" sz="2800" dirty="0" err="1"/>
              <a:t>supply</a:t>
            </a:r>
            <a:r>
              <a:rPr lang="nl-NL" altLang="en-US" sz="2800" dirty="0"/>
              <a:t> chain</a:t>
            </a:r>
          </a:p>
          <a:p>
            <a:pPr>
              <a:spcBef>
                <a:spcPct val="20000"/>
              </a:spcBef>
              <a:defRPr/>
            </a:pPr>
            <a:endParaRPr lang="nl-NL" altLang="en-US" sz="2800" dirty="0" smtClean="0"/>
          </a:p>
          <a:p>
            <a:pPr>
              <a:spcBef>
                <a:spcPct val="20000"/>
              </a:spcBef>
              <a:defRPr/>
            </a:pPr>
            <a:endParaRPr lang="nl-NL" altLang="en-US" sz="2800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nl-NL" altLang="en-US" sz="2800" b="1" dirty="0" err="1"/>
              <a:t>Tjark</a:t>
            </a:r>
            <a:r>
              <a:rPr lang="nl-NL" altLang="en-US" sz="2800" b="1" dirty="0"/>
              <a:t> Vredeveld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en-US" sz="2800" dirty="0"/>
              <a:t>Associate Professor of Operations Research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en-US" sz="2800" dirty="0" smtClean="0"/>
              <a:t>Previous coordinator </a:t>
            </a:r>
            <a:r>
              <a:rPr lang="en-US" altLang="en-US" sz="2800" dirty="0"/>
              <a:t>MSc GSCMC</a:t>
            </a:r>
            <a:endParaRPr lang="nl-NL" altLang="en-US" sz="2800" dirty="0"/>
          </a:p>
          <a:p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8801" y="914400"/>
            <a:ext cx="7580313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FFFFF"/>
                </a:solidFill>
                <a:latin typeface="+mj-lt"/>
                <a:ea typeface="+mj-ea"/>
                <a:cs typeface="Verdana"/>
              </a:defRPr>
            </a:lvl1pPr>
          </a:lstStyle>
          <a:p>
            <a:endParaRPr lang="nl-NL" alt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94" y="3262128"/>
            <a:ext cx="2871387" cy="287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8" y="1863725"/>
            <a:ext cx="11130517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altLang="en-US" sz="2800" dirty="0" smtClean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practical case work on making strategic innovation happen in a multinational</a:t>
            </a:r>
            <a:endParaRPr lang="en-US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10165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Project and Change Management</a:t>
            </a:r>
            <a:endParaRPr lang="en-GB" altLang="en-US" sz="42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38082" y="3563014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62045" y="3563014"/>
            <a:ext cx="5830887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073157" y="3932901"/>
            <a:ext cx="5830888" cy="79057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</a:rPr>
              <a:t>Skills Training: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kern="0" dirty="0" smtClean="0">
                <a:solidFill>
                  <a:srgbClr val="151D37"/>
                </a:solidFill>
                <a:latin typeface="Calibri"/>
              </a:rPr>
              <a:t>Project and Change Management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838082" y="3923376"/>
            <a:ext cx="1098550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5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E05329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398" y="1863725"/>
            <a:ext cx="11130517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scientific research </a:t>
            </a: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contribute to academic knowledge in some area related to Global SCM and/or innovation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639725" y="1046164"/>
            <a:ext cx="8458200" cy="10165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Master’s Thesis</a:t>
            </a:r>
            <a:endParaRPr lang="en-GB" altLang="en-US" sz="42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28558" y="3563014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052520" y="3563014"/>
            <a:ext cx="583088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073158" y="5301327"/>
            <a:ext cx="5830887" cy="360362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Completing the Master’s Thesis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847608" y="5301327"/>
            <a:ext cx="1098550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6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828558" y="4004339"/>
            <a:ext cx="1098550" cy="1163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5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073159" y="4004339"/>
            <a:ext cx="579755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Writing a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21933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5748" y="903103"/>
            <a:ext cx="8775331" cy="762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altLang="en-US" sz="4200" dirty="0"/>
              <a:t>Why </a:t>
            </a:r>
            <a:r>
              <a:rPr lang="en-GB" altLang="en-US" sz="4200" dirty="0" smtClean="0"/>
              <a:t>Global </a:t>
            </a:r>
            <a:r>
              <a:rPr lang="en-GB" altLang="en-US" sz="4200" dirty="0"/>
              <a:t>Supply </a:t>
            </a:r>
            <a:r>
              <a:rPr lang="en-GB" altLang="en-US" sz="4200" dirty="0" smtClean="0"/>
              <a:t>Chain </a:t>
            </a:r>
            <a:r>
              <a:rPr lang="en-GB" altLang="en-US" sz="4200" dirty="0"/>
              <a:t>Management and Change</a:t>
            </a:r>
            <a:r>
              <a:rPr lang="en-GB" altLang="en-US" sz="4200" dirty="0" smtClean="0"/>
              <a:t>?</a:t>
            </a:r>
            <a:endParaRPr lang="en-GB" altLang="en-US" sz="4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748" y="2318268"/>
            <a:ext cx="1027452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 management is of strategic importance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Globalisation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Outsourcing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Customisation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Shorter product life cycles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 = major competitive weapon in 21</a:t>
            </a:r>
            <a:r>
              <a:rPr lang="en-GB" altLang="en-US" sz="2800" baseline="300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century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Entrepreneurship and innovation are needed to respond to change</a:t>
            </a:r>
          </a:p>
        </p:txBody>
      </p:sp>
    </p:spTree>
    <p:extLst>
      <p:ext uri="{BB962C8B-B14F-4D97-AF65-F5344CB8AC3E}">
        <p14:creationId xmlns:p14="http://schemas.microsoft.com/office/powerpoint/2010/main" val="6146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747" y="2028753"/>
            <a:ext cx="1132714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u="sng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Venlo campus</a:t>
            </a: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800" b="1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Venlo is the logistics and supply chain </a:t>
            </a: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“hot spot” in the Netherlands</a:t>
            </a: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Venlo is home to world class companies and educational </a:t>
            </a:r>
            <a:r>
              <a:rPr lang="en-GB" altLang="en-US" sz="2800" dirty="0" smtClean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Venlo region is famous for its entrepreneurial spirit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5748" y="903103"/>
            <a:ext cx="8775331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Why Global Supply Chain Management and Change?</a:t>
            </a:r>
            <a:endParaRPr lang="en-GB" altLang="en-US" sz="4200" dirty="0"/>
          </a:p>
        </p:txBody>
      </p:sp>
    </p:spTree>
    <p:extLst>
      <p:ext uri="{BB962C8B-B14F-4D97-AF65-F5344CB8AC3E}">
        <p14:creationId xmlns:p14="http://schemas.microsoft.com/office/powerpoint/2010/main" val="19305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748" y="2018120"/>
            <a:ext cx="10317052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endParaRPr lang="en-GB" altLang="en-US" sz="2200" dirty="0">
              <a:solidFill>
                <a:srgbClr val="001A3D"/>
              </a:solidFill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Multidisciplinary programme</a:t>
            </a: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Supply chain management</a:t>
            </a: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Innovation</a:t>
            </a:r>
          </a:p>
          <a:p>
            <a:pPr marL="342900" indent="-342900" defTabSz="914400">
              <a:spcBef>
                <a:spcPct val="20000"/>
              </a:spcBef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Entrepreneurship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collaboration with leading local/regional companies such as CAROZ, </a:t>
            </a:r>
            <a:r>
              <a:rPr lang="en-GB" altLang="en-US" sz="2800" dirty="0" err="1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Ewals</a:t>
            </a: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(e-logistics), </a:t>
            </a:r>
            <a:r>
              <a:rPr lang="en-GB" altLang="en-US" sz="2800" dirty="0" err="1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Seacon</a:t>
            </a: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Flex, </a:t>
            </a:r>
            <a:r>
              <a:rPr lang="en-GB" altLang="en-US" sz="2800" dirty="0" smtClean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Océ/Canon, Xerox, KLG</a:t>
            </a:r>
            <a:endParaRPr lang="en-GB" altLang="en-US" sz="2800" dirty="0">
              <a:solidFill>
                <a:srgbClr val="001A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5748" y="903103"/>
            <a:ext cx="8775331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Why Global Supply Chain Management and Change?</a:t>
            </a:r>
            <a:endParaRPr lang="en-GB" altLang="en-US" sz="4200" dirty="0"/>
          </a:p>
        </p:txBody>
      </p:sp>
    </p:spTree>
    <p:extLst>
      <p:ext uri="{BB962C8B-B14F-4D97-AF65-F5344CB8AC3E}">
        <p14:creationId xmlns:p14="http://schemas.microsoft.com/office/powerpoint/2010/main" val="1746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5748" y="1665103"/>
            <a:ext cx="9051778" cy="369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endParaRPr lang="en-GB" altLang="en-US" sz="2200" dirty="0">
              <a:solidFill>
                <a:srgbClr val="001A3D"/>
              </a:solidFill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an overview of every link in the supply chain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effective supply chain planning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 effectively with suppliers, buyers and customers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global business issues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areas of improvement and drive change processes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lang="en-GB" altLang="en-US" sz="2800" dirty="0">
                <a:solidFill>
                  <a:srgbClr val="001A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and manage (international) teams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5748" y="903103"/>
            <a:ext cx="8775331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What will you learn?</a:t>
            </a:r>
            <a:endParaRPr lang="en-GB" altLang="en-US" sz="4200" dirty="0"/>
          </a:p>
        </p:txBody>
      </p:sp>
    </p:spTree>
    <p:extLst>
      <p:ext uri="{BB962C8B-B14F-4D97-AF65-F5344CB8AC3E}">
        <p14:creationId xmlns:p14="http://schemas.microsoft.com/office/powerpoint/2010/main" val="38774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3731" y="912813"/>
            <a:ext cx="8819246" cy="762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altLang="en-US" sz="4200" dirty="0"/>
              <a:t>What is the programme structure? (1)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2499205" y="2677264"/>
            <a:ext cx="1098550" cy="1163638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99205" y="2291502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713642" y="2291502"/>
            <a:ext cx="593883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750530" y="2677264"/>
            <a:ext cx="291465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Supply Chain Operations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713642" y="2677264"/>
            <a:ext cx="291465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Methods and Methodology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508730" y="3996477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727930" y="4002827"/>
            <a:ext cx="291465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Supply Chain Relationships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47355" y="4013939"/>
            <a:ext cx="291465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Entrepreneurship and Innovation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724755" y="5331564"/>
            <a:ext cx="5938837" cy="79057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</a:rPr>
              <a:t>Skills Training: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</a:rPr>
              <a:t>Research Design and Methodology for a Thesis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499205" y="5322039"/>
            <a:ext cx="1098550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36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98726" y="6334090"/>
            <a:ext cx="10320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NB. The details of this programme could change; before applying, please check 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www.maastrichtuniversity.nl/sbe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for the latest information.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489201" y="2677264"/>
            <a:ext cx="1098550" cy="1163638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4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489201" y="2291502"/>
            <a:ext cx="1098550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Block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13163" y="2291502"/>
            <a:ext cx="5938838" cy="260350"/>
          </a:xfrm>
          <a:prstGeom prst="rect">
            <a:avLst/>
          </a:prstGeom>
          <a:solidFill>
            <a:srgbClr val="9FD7E4"/>
          </a:solidFill>
          <a:ln>
            <a:noFill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Global Supply Chain Management &amp; Change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713163" y="2677264"/>
            <a:ext cx="291465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ICT Systems and Services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98726" y="3996477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5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713163" y="4002827"/>
            <a:ext cx="5938838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Skills Training: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Project and Change Management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724276" y="5331564"/>
            <a:ext cx="5938837" cy="79057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A2DB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Completing the Master’s Thesis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489201" y="5322039"/>
            <a:ext cx="1098550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05329"/>
                </a:solidFill>
                <a:effectLst/>
                <a:uLnTx/>
                <a:uFillTx/>
                <a:latin typeface="Calibri"/>
              </a:rPr>
              <a:t>6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737351" y="2677264"/>
            <a:ext cx="291465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Business and Supply Chain Strategy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724276" y="4575915"/>
            <a:ext cx="5927725" cy="755649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</a:rPr>
              <a:t>Writing the Master’s Thesis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43731" y="912813"/>
            <a:ext cx="8819246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What is the programme structure? (2)</a:t>
            </a:r>
            <a:endParaRPr lang="en-GB" altLang="en-US" sz="4200" dirty="0"/>
          </a:p>
        </p:txBody>
      </p:sp>
    </p:spTree>
    <p:extLst>
      <p:ext uri="{BB962C8B-B14F-4D97-AF65-F5344CB8AC3E}">
        <p14:creationId xmlns:p14="http://schemas.microsoft.com/office/powerpoint/2010/main" val="39043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3" y="1901075"/>
            <a:ext cx="7580313" cy="17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5880" y="4836974"/>
            <a:ext cx="287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Methods &amp; Methodology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Supply Chain Operations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and Change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9079" y="4836974"/>
            <a:ext cx="2870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Supply Chain Relationships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Supply Chain Operations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ICT Systems and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Business and Supply Chain Strategy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02278" y="4836974"/>
            <a:ext cx="2870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Entrepreneurship and Innovation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and Change Management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33" y="3970331"/>
            <a:ext cx="2654298" cy="5525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34" y="4115837"/>
            <a:ext cx="2616197" cy="320274"/>
          </a:xfrm>
          <a:prstGeom prst="rect">
            <a:avLst/>
          </a:prstGeom>
          <a:solidFill>
            <a:srgbClr val="9FD7E4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32" y="4029179"/>
            <a:ext cx="2743199" cy="51906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43731" y="912813"/>
            <a:ext cx="8819246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en-US" sz="4200" dirty="0" smtClean="0"/>
              <a:t>What is the programme structure? (3)</a:t>
            </a:r>
            <a:endParaRPr lang="en-GB" altLang="en-US" sz="4200" dirty="0"/>
          </a:p>
        </p:txBody>
      </p:sp>
    </p:spTree>
    <p:extLst>
      <p:ext uri="{BB962C8B-B14F-4D97-AF65-F5344CB8AC3E}">
        <p14:creationId xmlns:p14="http://schemas.microsoft.com/office/powerpoint/2010/main" val="10409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84E10"/>
      </a:accent2>
      <a:accent3>
        <a:srgbClr val="E8D7D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Bold-Verdana">
      <a:majorFont>
        <a:latin typeface="Verdana Bold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-GTEM-template" id="{9F9D0604-00A4-4348-9E97-F2825FDF5DB5}" vid="{5CC98AE1-18B4-904F-90D7-9615E3EAF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2043</TotalTime>
  <Words>700</Words>
  <Application>Microsoft Macintosh PowerPoint</Application>
  <PresentationFormat>Widescreen</PresentationFormat>
  <Paragraphs>158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Verdana</vt:lpstr>
      <vt:lpstr>Verdana Bold</vt:lpstr>
      <vt:lpstr>Wingdings</vt:lpstr>
      <vt:lpstr>Kantoorthema</vt:lpstr>
      <vt:lpstr>MSc Global Supply Chain Management and Change</vt:lpstr>
      <vt:lpstr>MSc Global Supply Chain Management  and Change </vt:lpstr>
      <vt:lpstr>Why Global Supply Chain Management and Change?</vt:lpstr>
      <vt:lpstr>PowerPoint Presentation</vt:lpstr>
      <vt:lpstr>PowerPoint Presentation</vt:lpstr>
      <vt:lpstr>PowerPoint Presentation</vt:lpstr>
      <vt:lpstr>What is the programme structure? (1)</vt:lpstr>
      <vt:lpstr>PowerPoint Presentation</vt:lpstr>
      <vt:lpstr>PowerPoint Presentation</vt:lpstr>
      <vt:lpstr>Is Global Supply Chain Management  and Change right for you?</vt:lpstr>
      <vt:lpstr>Careers of our alumni  </vt:lpstr>
      <vt:lpstr>PowerPoint Presentation</vt:lpstr>
      <vt:lpstr>Methods and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Toolkit</dc:title>
  <dc:creator>Guy Borghouts</dc:creator>
  <cp:lastModifiedBy>Vredeveld T (KE)</cp:lastModifiedBy>
  <cp:revision>92</cp:revision>
  <dcterms:created xsi:type="dcterms:W3CDTF">2018-12-05T12:39:01Z</dcterms:created>
  <dcterms:modified xsi:type="dcterms:W3CDTF">2020-03-03T15:59:35Z</dcterms:modified>
</cp:coreProperties>
</file>