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25"/>
  </p:notesMasterIdLst>
  <p:sldIdLst>
    <p:sldId id="256" r:id="rId3"/>
    <p:sldId id="340" r:id="rId4"/>
    <p:sldId id="321" r:id="rId5"/>
    <p:sldId id="322" r:id="rId6"/>
    <p:sldId id="323" r:id="rId7"/>
    <p:sldId id="324" r:id="rId8"/>
    <p:sldId id="341" r:id="rId9"/>
    <p:sldId id="342" r:id="rId10"/>
    <p:sldId id="343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1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E05329"/>
    <a:srgbClr val="9FD7E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116" d="100"/>
          <a:sy n="116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A630B1-4C25-4FF4-AA20-AA46D13104B3}">
      <dgm:prSet/>
      <dgm:spPr/>
      <dgm:t>
        <a:bodyPr/>
        <a:lstStyle/>
        <a:p>
          <a:r>
            <a:rPr lang="en-US" dirty="0"/>
            <a:t>Our </a:t>
          </a:r>
          <a:r>
            <a:rPr lang="en-US" dirty="0" err="1"/>
            <a:t>programme</a:t>
          </a:r>
          <a:endParaRPr lang="en-US" dirty="0"/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/>
            <a:t>Specialisations</a:t>
          </a: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/>
            <a:t>Student Profile</a:t>
          </a: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1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1" presStyleCnt="4" custLinFactNeighborX="0" custLinFactNeighborY="-28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3" presStyleCnt="8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2" presStyleCnt="4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5" presStyleCnt="8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7" presStyleCnt="8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4AA7D13B-05BF-4EBB-9CC3-4D48DBF79D0F}" srcId="{C40C14CD-E9A0-448E-A242-52ED928FE5C8}" destId="{63D25B59-5769-4EAB-8078-E58157725029}" srcOrd="2" destOrd="0" parTransId="{34F670C5-64B4-43E0-8B7A-3D30C468FC5F}" sibTransId="{7A22C2CB-D8EF-42F8-8D2F-2AC50A3724E1}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ABA5DAE0-5109-49E6-AE1E-6ED803234515}" srcId="{C40C14CD-E9A0-448E-A242-52ED928FE5C8}" destId="{60A630B1-4C25-4FF4-AA20-AA46D13104B3}" srcOrd="0" destOrd="0" parTransId="{B49E2D43-E3C2-4367-871C-12AC887E02A9}" sibTransId="{E7FDE6FB-AB12-4323-AD17-7E43348AC995}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F382045D-6698-41C7-8C40-4053C411C1BD}" srcId="{C40C14CD-E9A0-448E-A242-52ED928FE5C8}" destId="{881D9CE4-D5BC-4F8A-A926-4CCD4FE558AE}" srcOrd="3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1" destOrd="0" parTransId="{AE8E3881-23B5-467E-BCB9-6F0865597E99}" sibTransId="{CF259168-EE50-43D3-82E2-900A99455F04}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0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1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2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3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4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5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6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E1B02-A54B-4752-B018-DF6C4C16EAAE}">
      <dsp:nvSpPr>
        <dsp:cNvPr id="0" name=""/>
        <dsp:cNvSpPr/>
      </dsp:nvSpPr>
      <dsp:spPr>
        <a:xfrm>
          <a:off x="3080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Our </a:t>
          </a:r>
          <a:r>
            <a:rPr lang="en-US" sz="2100" kern="1200" dirty="0" err="1"/>
            <a:t>programme</a:t>
          </a:r>
          <a:endParaRPr lang="en-US" sz="2100" kern="1200" dirty="0"/>
        </a:p>
      </dsp:txBody>
      <dsp:txXfrm>
        <a:off x="3080" y="1666642"/>
        <a:ext cx="2444055" cy="2053006"/>
      </dsp:txXfrm>
    </dsp:sp>
    <dsp:sp modelId="{5E5A95C2-2127-4002-B6C4-14816804AB96}">
      <dsp:nvSpPr>
        <dsp:cNvPr id="0" name=""/>
        <dsp:cNvSpPr/>
      </dsp:nvSpPr>
      <dsp:spPr>
        <a:xfrm>
          <a:off x="711856" y="708572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  <a:endParaRPr lang="en-US" sz="4800" kern="1200" dirty="0"/>
        </a:p>
      </dsp:txBody>
      <dsp:txXfrm>
        <a:off x="862184" y="858900"/>
        <a:ext cx="725847" cy="725847"/>
      </dsp:txXfrm>
    </dsp:sp>
    <dsp:sp modelId="{B9925DEC-131B-426B-94F8-9FABE039608E}">
      <dsp:nvSpPr>
        <dsp:cNvPr id="0" name=""/>
        <dsp:cNvSpPr/>
      </dsp:nvSpPr>
      <dsp:spPr>
        <a:xfrm>
          <a:off x="3080" y="3788010"/>
          <a:ext cx="2444055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2691541" y="36544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Specialisations</a:t>
          </a:r>
        </a:p>
      </dsp:txBody>
      <dsp:txXfrm>
        <a:off x="2691541" y="1665684"/>
        <a:ext cx="2444055" cy="2053006"/>
      </dsp:txXfrm>
    </dsp:sp>
    <dsp:sp modelId="{CC6C40CA-0B70-4B9E-8374-E011819BF70C}">
      <dsp:nvSpPr>
        <dsp:cNvPr id="0" name=""/>
        <dsp:cNvSpPr/>
      </dsp:nvSpPr>
      <dsp:spPr>
        <a:xfrm>
          <a:off x="3400317" y="708572"/>
          <a:ext cx="1026503" cy="1026503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</a:p>
      </dsp:txBody>
      <dsp:txXfrm>
        <a:off x="3550645" y="858900"/>
        <a:ext cx="725847" cy="725847"/>
      </dsp:txXfrm>
    </dsp:sp>
    <dsp:sp modelId="{43D9AC8A-0E53-4538-BA2C-F4914819D278}">
      <dsp:nvSpPr>
        <dsp:cNvPr id="0" name=""/>
        <dsp:cNvSpPr/>
      </dsp:nvSpPr>
      <dsp:spPr>
        <a:xfrm>
          <a:off x="2691541" y="3788010"/>
          <a:ext cx="2444055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5380002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Student Profile</a:t>
          </a:r>
        </a:p>
      </dsp:txBody>
      <dsp:txXfrm>
        <a:off x="5380002" y="1666642"/>
        <a:ext cx="2444055" cy="2053006"/>
      </dsp:txXfrm>
    </dsp:sp>
    <dsp:sp modelId="{52C42FFF-3FA2-4A09-8EAB-3A84EA14067D}">
      <dsp:nvSpPr>
        <dsp:cNvPr id="0" name=""/>
        <dsp:cNvSpPr/>
      </dsp:nvSpPr>
      <dsp:spPr>
        <a:xfrm>
          <a:off x="6088778" y="708572"/>
          <a:ext cx="1026503" cy="1026503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239106" y="858900"/>
        <a:ext cx="725847" cy="725847"/>
      </dsp:txXfrm>
    </dsp:sp>
    <dsp:sp modelId="{606EAE72-B08E-4DF8-BCD5-30043CF1C1C7}">
      <dsp:nvSpPr>
        <dsp:cNvPr id="0" name=""/>
        <dsp:cNvSpPr/>
      </dsp:nvSpPr>
      <dsp:spPr>
        <a:xfrm>
          <a:off x="5380002" y="3788010"/>
          <a:ext cx="2444055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068463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What does the future hold?</a:t>
          </a:r>
        </a:p>
      </dsp:txBody>
      <dsp:txXfrm>
        <a:off x="8068463" y="1666642"/>
        <a:ext cx="2444055" cy="2053006"/>
      </dsp:txXfrm>
    </dsp:sp>
    <dsp:sp modelId="{D6445152-7166-4D33-9376-E2EA570E2699}">
      <dsp:nvSpPr>
        <dsp:cNvPr id="0" name=""/>
        <dsp:cNvSpPr/>
      </dsp:nvSpPr>
      <dsp:spPr>
        <a:xfrm>
          <a:off x="8777239" y="708572"/>
          <a:ext cx="1026503" cy="1026503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4</a:t>
          </a:r>
        </a:p>
      </dsp:txBody>
      <dsp:txXfrm>
        <a:off x="8927567" y="858900"/>
        <a:ext cx="725847" cy="725847"/>
      </dsp:txXfrm>
    </dsp:sp>
    <dsp:sp modelId="{7B83546B-2DFA-4645-806A-558C55064BF0}">
      <dsp:nvSpPr>
        <dsp:cNvPr id="0" name=""/>
        <dsp:cNvSpPr/>
      </dsp:nvSpPr>
      <dsp:spPr>
        <a:xfrm>
          <a:off x="8068463" y="3788010"/>
          <a:ext cx="2444055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9C32A-FD54-40B1-B551-1E2C395D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EBD662-4AF5-4FC8-9069-525BD2B7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9AFAC5-76FB-49ED-B09C-4DEA50E6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FA3B38-05A7-40A6-B60A-FF093FF8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8A9877-E314-42D2-A924-5594D843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6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87239-C806-436D-B9D9-2739919F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8B7050-964B-428A-B5C0-589082C1C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023A1C-7A6F-45D4-B111-9BC6CB63F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27C449-2EAF-4B50-93FD-D68E0BAF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DE8CCE-6416-4EF7-8DE9-0E6B53F2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03D74C-FE36-4B4D-AEFD-B35B907D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0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8729D-04D7-4CE2-90DD-53926B8D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73059F-58EB-4A81-B193-09DA808D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F50CD1-1F50-41B9-A209-C7FBEC5A1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4D3E61-20A2-4EEB-AF60-4218E6355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FE16F2E-44AD-4C98-83E8-D166B2CE8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96F86D-106D-402C-9596-C118EACF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EA69052-4AD2-4D27-BBF4-216029C2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64BEA7-94C1-4C47-8F6A-8069C89F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1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469A1-BE67-4EC5-928A-611E06C0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BFE767-B354-4737-BD44-71DB60CB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40560E-C11B-4316-B37B-68048421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0D3D31D-E216-41A8-895E-398C9B67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90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A68F771-C0C7-4FDA-86A1-FDEBA6F3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DBED81-007F-4ADE-B718-708BA9FC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F23F53-90B5-4FE9-9155-18ADDC80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30897-C1DB-49AF-861C-F34AFA6E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1EE867-604B-4DB9-A580-36E48045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C39134-06D2-41F0-9E1E-221513BDF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553B91-90FD-4EE5-B239-6E0C7A179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9C5B82-8C74-49D5-A40B-B9D936C3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987A8F-55EE-473A-BA18-0105C690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66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ECF3B-60B9-42F0-A93C-7221D69C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6DD304-DF72-4E0B-BFB9-DC6B1526A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D4AA62-5A4C-48C8-A8E9-E1C8C4559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EFE45A-C28B-473D-8157-FA05A931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65D05C-65BB-4764-ADE3-2197B9C1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F11E43-4141-418F-A56A-0CF710E7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2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6A844-C030-46B6-A055-93E95A9E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B7DCFD5-154A-4759-B91A-E376EA0A8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2A5C7E-CE71-483B-89EE-D9A54BDA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E358C1-52CA-4F79-AD87-0669926F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4CDD50-6BFC-47D0-87AF-1F44E31B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4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8B963B-78FD-4250-BFEF-BDE877F78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A01800E-AABB-486C-B206-73B85EF63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97FD9-CA6D-452B-9BEA-0B1C2E11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13D5A1-19A9-4DAD-9FA9-871EF24E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866CEE-6F6A-4D8D-8251-FDA339E8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FC6781-DC74-4ED9-8F17-A227D70A5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06EED6-DE60-4A16-9435-DAD2E015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A7FF90-AF04-446F-9C5A-C1BE479F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68FAE3-B5E2-49E5-BB82-6317648A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D8F366-E075-4327-8F34-36DCAC84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8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AE986-E017-4F13-B097-74553551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06932-3A4F-4D03-980A-A9689D64D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6EC182-7013-48E4-9BEE-49433DE1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2BD13-3FAE-4E94-BD4B-C8E89BE7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0EB738-ED8E-41A5-A652-5AD81EAA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C8E896A-E77C-452E-B2F5-A40EF6A8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93D55C-CF9B-44DF-95CC-33E002B2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19394F-D907-4AA6-85CE-014F048C8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5499-7221-4656-B230-BEE167D3A9A8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F741D-0BBB-4410-9AF2-5FF1E5EDA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52FC6-1092-4FE5-9DD1-055EE2F8B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D3E18-6292-4D48-9D17-7C77D408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2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gi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7300" y="2071687"/>
            <a:ext cx="5171261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Financial Economics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618183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 txBox="1">
            <a:spLocks/>
          </p:cNvSpPr>
          <p:nvPr/>
        </p:nvSpPr>
        <p:spPr>
          <a:xfrm>
            <a:off x="7094911" y="3392875"/>
            <a:ext cx="4773650" cy="343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i="1" dirty="0" smtClean="0"/>
              <a:t>A </a:t>
            </a:r>
            <a:r>
              <a:rPr lang="fr-FR" i="1" dirty="0" err="1" smtClean="0"/>
              <a:t>passport</a:t>
            </a:r>
            <a:r>
              <a:rPr lang="fr-FR" i="1" dirty="0" smtClean="0"/>
              <a:t> to the world of </a:t>
            </a:r>
            <a:r>
              <a:rPr lang="fr-FR" i="1" dirty="0" err="1" smtClean="0"/>
              <a:t>financial</a:t>
            </a:r>
            <a:r>
              <a:rPr lang="fr-FR" i="1" dirty="0" smtClean="0"/>
              <a:t> </a:t>
            </a:r>
            <a:r>
              <a:rPr lang="fr-FR" i="1" dirty="0" err="1" smtClean="0"/>
              <a:t>markets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V light">
            <a:extLst>
              <a:ext uri="{FF2B5EF4-FFF2-40B4-BE49-F238E27FC236}">
                <a16:creationId xmlns:a16="http://schemas.microsoft.com/office/drawing/2014/main" id="{2DCE493D-D65B-4AC0-A7AC-A3F3A34EF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 b="44064"/>
          <a:stretch/>
        </p:blipFill>
        <p:spPr bwMode="auto">
          <a:xfrm flipH="1"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9B7E34-A2AB-489F-920F-137AE819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Autofit/>
          </a:bodyPr>
          <a:lstStyle/>
          <a:p>
            <a:pPr algn="ctr"/>
            <a:r>
              <a:rPr lang="nl-BE" sz="3600" b="1" dirty="0" err="1">
                <a:solidFill>
                  <a:srgbClr val="151D37"/>
                </a:solidFill>
                <a:latin typeface="+mn-lt"/>
              </a:rPr>
              <a:t>Quantitative</a:t>
            </a:r>
            <a:r>
              <a:rPr lang="nl-BE" sz="3600" b="1" dirty="0">
                <a:solidFill>
                  <a:srgbClr val="151D37"/>
                </a:solidFill>
                <a:latin typeface="+mn-lt"/>
              </a:rPr>
              <a:t> </a:t>
            </a:r>
            <a:r>
              <a:rPr lang="nl-BE" sz="3600" b="1" dirty="0" err="1">
                <a:solidFill>
                  <a:srgbClr val="151D37"/>
                </a:solidFill>
                <a:latin typeface="+mn-lt"/>
              </a:rPr>
              <a:t>Techniques</a:t>
            </a:r>
            <a:r>
              <a:rPr lang="nl-BE" sz="3600" b="1" dirty="0">
                <a:solidFill>
                  <a:srgbClr val="151D37"/>
                </a:solidFill>
                <a:latin typeface="+mn-lt"/>
              </a:rPr>
              <a:t> </a:t>
            </a:r>
            <a:r>
              <a:rPr lang="nl-BE" sz="3600" b="1" dirty="0" err="1">
                <a:solidFill>
                  <a:srgbClr val="151D37"/>
                </a:solidFill>
                <a:latin typeface="+mn-lt"/>
              </a:rPr>
              <a:t>for</a:t>
            </a:r>
            <a:r>
              <a:rPr lang="nl-BE" sz="3600" b="1" dirty="0">
                <a:solidFill>
                  <a:srgbClr val="151D37"/>
                </a:solidFill>
                <a:latin typeface="+mn-lt"/>
              </a:rPr>
              <a:t> Financial </a:t>
            </a:r>
            <a:r>
              <a:rPr lang="nl-BE" sz="3600" b="1" dirty="0" err="1">
                <a:solidFill>
                  <a:srgbClr val="151D37"/>
                </a:solidFill>
                <a:latin typeface="+mn-lt"/>
              </a:rPr>
              <a:t>Economics</a:t>
            </a:r>
            <a:r>
              <a:rPr lang="nl-BE" sz="3600" b="1" dirty="0">
                <a:solidFill>
                  <a:srgbClr val="151D37"/>
                </a:solidFill>
                <a:latin typeface="+mn-lt"/>
              </a:rPr>
              <a:t> </a:t>
            </a:r>
            <a:endParaRPr lang="en-US" sz="3600" b="1" dirty="0">
              <a:solidFill>
                <a:srgbClr val="151D37"/>
              </a:solidFill>
              <a:latin typeface="+mn-lt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3C5DA4-07B4-4297-BCE2-BD0F7F10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520861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Econometric techniques for modeling financial time series with empirical applications</a:t>
            </a:r>
          </a:p>
          <a:p>
            <a:r>
              <a:rPr lang="en-US" sz="2200" dirty="0"/>
              <a:t>Pricing, construction of (derivative) securities and their use by market practitioners (hedging, speculation)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0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two Euro banknotes">
            <a:extLst>
              <a:ext uri="{FF2B5EF4-FFF2-40B4-BE49-F238E27FC236}">
                <a16:creationId xmlns:a16="http://schemas.microsoft.com/office/drawing/2014/main" id="{A68C0B59-5906-46DF-BFDC-F80EB1131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2AE481-1E7F-4483-8083-B2138302E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BE" sz="4200" b="1" dirty="0">
                <a:solidFill>
                  <a:srgbClr val="9FD7E4"/>
                </a:solidFill>
                <a:latin typeface="+mn-lt"/>
              </a:rPr>
              <a:t>ECB </a:t>
            </a:r>
            <a:r>
              <a:rPr lang="nl-BE" sz="4200" b="1" dirty="0" err="1">
                <a:solidFill>
                  <a:srgbClr val="9FD7E4"/>
                </a:solidFill>
                <a:latin typeface="+mn-lt"/>
              </a:rPr>
              <a:t>and</a:t>
            </a:r>
            <a:r>
              <a:rPr lang="nl-BE" sz="4200" b="1" dirty="0">
                <a:solidFill>
                  <a:srgbClr val="9FD7E4"/>
                </a:solidFill>
                <a:latin typeface="+mn-lt"/>
              </a:rPr>
              <a:t> </a:t>
            </a:r>
            <a:r>
              <a:rPr lang="nl-BE" sz="4200" b="1" dirty="0" err="1">
                <a:solidFill>
                  <a:srgbClr val="9FD7E4"/>
                </a:solidFill>
                <a:latin typeface="+mn-lt"/>
              </a:rPr>
              <a:t>Monetary</a:t>
            </a:r>
            <a:r>
              <a:rPr lang="nl-BE" sz="4200" b="1" dirty="0">
                <a:solidFill>
                  <a:srgbClr val="9FD7E4"/>
                </a:solidFill>
                <a:latin typeface="+mn-lt"/>
              </a:rPr>
              <a:t> Policy</a:t>
            </a:r>
            <a:endParaRPr lang="en-US" sz="4200" b="1" dirty="0">
              <a:solidFill>
                <a:srgbClr val="9FD7E4"/>
              </a:solidFill>
              <a:latin typeface="+mn-lt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C63E34-A242-4A52-8B8C-6BC5842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294" y="1206031"/>
            <a:ext cx="5744685" cy="4445938"/>
          </a:xfrm>
        </p:spPr>
        <p:txBody>
          <a:bodyPr anchor="ctr">
            <a:no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What is money and why do we need it?  Is money “neutral”?</a:t>
            </a:r>
          </a:p>
          <a:p>
            <a:r>
              <a:rPr lang="en-US" sz="2200" dirty="0">
                <a:solidFill>
                  <a:srgbClr val="FFFFFF"/>
                </a:solidFill>
              </a:rPr>
              <a:t>“Transmission” channels between monetary /real sphere of the economy and how effective is monetary policy?</a:t>
            </a:r>
          </a:p>
          <a:p>
            <a:r>
              <a:rPr lang="en-US" sz="2200" dirty="0">
                <a:solidFill>
                  <a:srgbClr val="FFFFFF"/>
                </a:solidFill>
              </a:rPr>
              <a:t>Position, policies of the ECB (including a visit to the ECB)</a:t>
            </a:r>
          </a:p>
          <a:p>
            <a:r>
              <a:rPr lang="en-US" sz="2200" dirty="0">
                <a:solidFill>
                  <a:srgbClr val="FFFFFF"/>
                </a:solidFill>
              </a:rPr>
              <a:t>Monetary policy has been THE crucial factor in stabilizing the financial system!  </a:t>
            </a:r>
          </a:p>
        </p:txBody>
      </p:sp>
    </p:spTree>
    <p:extLst>
      <p:ext uri="{BB962C8B-B14F-4D97-AF65-F5344CB8AC3E}">
        <p14:creationId xmlns:p14="http://schemas.microsoft.com/office/powerpoint/2010/main" val="296839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y concrete building">
            <a:extLst>
              <a:ext uri="{FF2B5EF4-FFF2-40B4-BE49-F238E27FC236}">
                <a16:creationId xmlns:a16="http://schemas.microsoft.com/office/drawing/2014/main" id="{BFD92930-834B-4159-9C9D-3BE083ABB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9805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5B8A0B-49E9-43E3-99F8-E4F7CFC8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BE" sz="4200" b="1" dirty="0" err="1">
                <a:solidFill>
                  <a:srgbClr val="151D37"/>
                </a:solidFill>
                <a:latin typeface="+mn-lt"/>
              </a:rPr>
              <a:t>Fixed</a:t>
            </a:r>
            <a:r>
              <a:rPr lang="nl-BE" sz="4200" b="1" dirty="0">
                <a:solidFill>
                  <a:srgbClr val="151D37"/>
                </a:solidFill>
                <a:latin typeface="+mn-lt"/>
              </a:rPr>
              <a:t> </a:t>
            </a:r>
            <a:r>
              <a:rPr lang="nl-BE" sz="4200" b="1" dirty="0" err="1">
                <a:solidFill>
                  <a:srgbClr val="151D37"/>
                </a:solidFill>
                <a:latin typeface="+mn-lt"/>
              </a:rPr>
              <a:t>Income</a:t>
            </a:r>
            <a:r>
              <a:rPr lang="nl-BE" sz="4200" b="1" dirty="0">
                <a:solidFill>
                  <a:srgbClr val="151D37"/>
                </a:solidFill>
                <a:latin typeface="+mn-lt"/>
              </a:rPr>
              <a:t> Management </a:t>
            </a:r>
            <a:endParaRPr lang="en-US" sz="4200" b="1" dirty="0">
              <a:solidFill>
                <a:srgbClr val="151D37"/>
              </a:solidFill>
              <a:latin typeface="+mn-lt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461F5A-7E2E-4D63-BEFC-11BBC6B3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7" y="3726069"/>
            <a:ext cx="5117631" cy="3010348"/>
          </a:xfrm>
        </p:spPr>
        <p:txBody>
          <a:bodyPr anchor="ctr">
            <a:normAutofit fontScale="92500"/>
          </a:bodyPr>
          <a:lstStyle/>
          <a:p>
            <a:r>
              <a:rPr lang="nl-BE" sz="2600" dirty="0"/>
              <a:t>Basics of bond “</a:t>
            </a:r>
            <a:r>
              <a:rPr lang="nl-BE" sz="2600" dirty="0" err="1"/>
              <a:t>arithmetics</a:t>
            </a:r>
            <a:r>
              <a:rPr lang="nl-BE" sz="2600" dirty="0"/>
              <a:t>” (</a:t>
            </a:r>
            <a:r>
              <a:rPr lang="nl-BE" sz="2600" dirty="0" err="1"/>
              <a:t>duration</a:t>
            </a:r>
            <a:r>
              <a:rPr lang="nl-BE" sz="2600" dirty="0"/>
              <a:t>, </a:t>
            </a:r>
            <a:r>
              <a:rPr lang="nl-BE" sz="2600" dirty="0" err="1"/>
              <a:t>convexity</a:t>
            </a:r>
            <a:r>
              <a:rPr lang="nl-BE" sz="2600" dirty="0"/>
              <a:t>, term </a:t>
            </a:r>
            <a:r>
              <a:rPr lang="nl-BE" sz="2600" dirty="0" err="1"/>
              <a:t>structure</a:t>
            </a:r>
            <a:r>
              <a:rPr lang="nl-BE" sz="2600" dirty="0"/>
              <a:t>, forward </a:t>
            </a:r>
            <a:r>
              <a:rPr lang="nl-BE" sz="2600" dirty="0" err="1"/>
              <a:t>rates</a:t>
            </a:r>
            <a:r>
              <a:rPr lang="nl-BE" sz="2600" dirty="0"/>
              <a:t> </a:t>
            </a:r>
            <a:r>
              <a:rPr lang="nl-BE" sz="2600" dirty="0" err="1"/>
              <a:t>etc</a:t>
            </a:r>
            <a:r>
              <a:rPr lang="nl-BE" sz="2600" dirty="0"/>
              <a:t>)</a:t>
            </a:r>
            <a:endParaRPr lang="en-US" sz="2600" dirty="0"/>
          </a:p>
          <a:p>
            <a:r>
              <a:rPr lang="en-US" sz="2600" dirty="0"/>
              <a:t>Fixed income portfolio management </a:t>
            </a:r>
          </a:p>
          <a:p>
            <a:r>
              <a:rPr lang="en-US" sz="2600" dirty="0"/>
              <a:t>Fixed income derivatives, mortgage backed securities, their role in the European sovereign debt crisis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95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8B4CB5EF-708F-4C57-9BE5-3F2217D85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" b="1192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04B4E6-80DB-4632-A61F-4E39CB58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151D37"/>
                </a:solidFill>
                <a:latin typeface="+mn-lt"/>
              </a:rPr>
              <a:t>Master’s </a:t>
            </a:r>
            <a:r>
              <a:rPr lang="en-US" sz="3600" b="1" dirty="0">
                <a:solidFill>
                  <a:srgbClr val="151D37"/>
                </a:solidFill>
                <a:latin typeface="+mn-lt"/>
              </a:rPr>
              <a:t>Thesis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92CA66-9B7C-415A-AA92-4B34BD07E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689" y="3468374"/>
            <a:ext cx="5389465" cy="2619839"/>
          </a:xfrm>
        </p:spPr>
        <p:txBody>
          <a:bodyPr anchor="ctr">
            <a:noAutofit/>
          </a:bodyPr>
          <a:lstStyle/>
          <a:p>
            <a:r>
              <a:rPr lang="nl-BE" sz="2400" dirty="0"/>
              <a:t>Skills training</a:t>
            </a:r>
            <a:endParaRPr lang="en-GB" sz="2400" dirty="0"/>
          </a:p>
          <a:p>
            <a:r>
              <a:rPr lang="en-GB" sz="2400" dirty="0"/>
              <a:t>In-depth study of financial economics  problem </a:t>
            </a:r>
          </a:p>
          <a:p>
            <a:r>
              <a:rPr lang="en-GB" sz="2400" dirty="0"/>
              <a:t>Team up with staff member (supervisor)</a:t>
            </a:r>
          </a:p>
          <a:p>
            <a:r>
              <a:rPr lang="en-GB" sz="2400" dirty="0"/>
              <a:t>Cover 2 of 3 main orientations (monetary economics, finance, quantitative techniques)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20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Train Rails">
            <a:extLst>
              <a:ext uri="{FF2B5EF4-FFF2-40B4-BE49-F238E27FC236}">
                <a16:creationId xmlns:a16="http://schemas.microsoft.com/office/drawing/2014/main" id="{1154EB9A-BCFA-45DA-A8DC-833FCBC39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462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ECE034F-288C-421F-9963-FA4827F3F378}"/>
              </a:ext>
            </a:extLst>
          </p:cNvPr>
          <p:cNvGrpSpPr/>
          <p:nvPr/>
        </p:nvGrpSpPr>
        <p:grpSpPr>
          <a:xfrm>
            <a:off x="8131541" y="493208"/>
            <a:ext cx="2033177" cy="2232412"/>
            <a:chOff x="1832724" y="526524"/>
            <a:chExt cx="2033177" cy="2232412"/>
          </a:xfrm>
          <a:solidFill>
            <a:srgbClr val="9FD7E4"/>
          </a:solidFill>
        </p:grpSpPr>
        <p:sp>
          <p:nvSpPr>
            <p:cNvPr id="10" name="Zeshoek 9">
              <a:extLst>
                <a:ext uri="{FF2B5EF4-FFF2-40B4-BE49-F238E27FC236}">
                  <a16:creationId xmlns:a16="http://schemas.microsoft.com/office/drawing/2014/main" id="{5592C36D-38C5-4D68-B5F7-4296CD42E03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FE5D827D-C8F7-4633-99EB-D741AEA69017}"/>
                </a:ext>
              </a:extLst>
            </p:cNvPr>
            <p:cNvSpPr txBox="1"/>
            <p:nvPr/>
          </p:nvSpPr>
          <p:spPr>
            <a:xfrm>
              <a:off x="1832724" y="1411896"/>
              <a:ext cx="2033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Specialisations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2" descr="White and Purple Monopoly Trading Card on Gray Surface">
            <a:extLst>
              <a:ext uri="{FF2B5EF4-FFF2-40B4-BE49-F238E27FC236}">
                <a16:creationId xmlns:a16="http://schemas.microsoft.com/office/drawing/2014/main" id="{953AE911-6715-4086-9F39-F095182006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5A678E3-FE0C-432D-8182-7B5140FE6A92}"/>
              </a:ext>
            </a:extLst>
          </p:cNvPr>
          <p:cNvSpPr/>
          <p:nvPr/>
        </p:nvSpPr>
        <p:spPr>
          <a:xfrm>
            <a:off x="1447800" y="1549400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6A4588-76B9-4BA3-BAF4-6967E17DE656}"/>
              </a:ext>
            </a:extLst>
          </p:cNvPr>
          <p:cNvSpPr/>
          <p:nvPr/>
        </p:nvSpPr>
        <p:spPr>
          <a:xfrm>
            <a:off x="1346200" y="406400"/>
            <a:ext cx="9499600" cy="8636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9B6DD3-48D4-4EDC-BD55-3C7EFB8F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91" y="575746"/>
            <a:ext cx="3259617" cy="412750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sz="4200" b="1" dirty="0">
                <a:solidFill>
                  <a:srgbClr val="151D37"/>
                </a:solidFill>
                <a:latin typeface="+mn-lt"/>
              </a:rPr>
              <a:t>Asset Pricing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44B106F-147D-40B9-B792-38AB7ECBE8A2}"/>
              </a:ext>
            </a:extLst>
          </p:cNvPr>
          <p:cNvSpPr txBox="1"/>
          <p:nvPr/>
        </p:nvSpPr>
        <p:spPr>
          <a:xfrm>
            <a:off x="1689099" y="1736229"/>
            <a:ext cx="375920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Institutional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Investors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Pension funds, mutual funds, hedge funds</a:t>
            </a: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 liability management, strategic asset allocation, shareholder activism and responsible investing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13BFFA5-FAFE-484F-BE12-6C0621345649}"/>
              </a:ext>
            </a:extLst>
          </p:cNvPr>
          <p:cNvSpPr/>
          <p:nvPr/>
        </p:nvSpPr>
        <p:spPr>
          <a:xfrm>
            <a:off x="6388100" y="1565096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F111C87-43F6-4553-9617-E11F652F04E0}"/>
              </a:ext>
            </a:extLst>
          </p:cNvPr>
          <p:cNvSpPr txBox="1"/>
          <p:nvPr/>
        </p:nvSpPr>
        <p:spPr>
          <a:xfrm>
            <a:off x="6667500" y="1681063"/>
            <a:ext cx="3683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Empirical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Analysis of Financial </a:t>
            </a:r>
            <a:r>
              <a:rPr kumimoji="0" lang="nl-B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Predictability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financial returns with special focus on advances in artificial intelligence and big data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these enable investors to uncover and exploit new data patterns and thus profitable trading strategies? </a:t>
            </a: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Buildings With Glass Windows">
            <a:extLst>
              <a:ext uri="{FF2B5EF4-FFF2-40B4-BE49-F238E27FC236}">
                <a16:creationId xmlns:a16="http://schemas.microsoft.com/office/drawing/2014/main" id="{64CB6AA8-A857-4D4E-A798-E59DA43EA0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73BF3645-75A8-417A-884C-654E401E483E}"/>
              </a:ext>
            </a:extLst>
          </p:cNvPr>
          <p:cNvSpPr/>
          <p:nvPr/>
        </p:nvSpPr>
        <p:spPr>
          <a:xfrm>
            <a:off x="1346200" y="406400"/>
            <a:ext cx="9499600" cy="8636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FFD7E3F-6FEF-4E47-86B7-C6F36E1C9483}"/>
              </a:ext>
            </a:extLst>
          </p:cNvPr>
          <p:cNvSpPr txBox="1"/>
          <p:nvPr/>
        </p:nvSpPr>
        <p:spPr>
          <a:xfrm>
            <a:off x="4835997" y="406400"/>
            <a:ext cx="2520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Banking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78CCE6E-BC7D-4B1C-A0DF-01EC4B2B7E6C}"/>
              </a:ext>
            </a:extLst>
          </p:cNvPr>
          <p:cNvSpPr/>
          <p:nvPr/>
        </p:nvSpPr>
        <p:spPr>
          <a:xfrm>
            <a:off x="1447800" y="1549400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A0C8A2D-63C0-4736-9621-33F2148B02D0}"/>
              </a:ext>
            </a:extLst>
          </p:cNvPr>
          <p:cNvSpPr txBox="1"/>
          <p:nvPr/>
        </p:nvSpPr>
        <p:spPr>
          <a:xfrm>
            <a:off x="2009755" y="1943100"/>
            <a:ext cx="32131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Banking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banks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Systemic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Fintech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digitalisation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Shadow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banking as a new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financial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stability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AAC068A-D1A6-4B73-8497-B661FA530614}"/>
              </a:ext>
            </a:extLst>
          </p:cNvPr>
          <p:cNvSpPr/>
          <p:nvPr/>
        </p:nvSpPr>
        <p:spPr>
          <a:xfrm>
            <a:off x="6388100" y="1565096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F5A147C-CDB4-4A5E-A433-4970675201C6}"/>
              </a:ext>
            </a:extLst>
          </p:cNvPr>
          <p:cNvSpPr txBox="1"/>
          <p:nvPr/>
        </p:nvSpPr>
        <p:spPr>
          <a:xfrm>
            <a:off x="6943725" y="1943100"/>
            <a:ext cx="3238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manage risk in financial institutions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Market, credit and operational risk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financial regulation after the financial crisis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0051285-D60C-45AE-98E7-A27D5D818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2" b="297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45EF46A6-00E6-44BF-AF3F-827385B0F47A}"/>
              </a:ext>
            </a:extLst>
          </p:cNvPr>
          <p:cNvSpPr/>
          <p:nvPr/>
        </p:nvSpPr>
        <p:spPr>
          <a:xfrm>
            <a:off x="1447800" y="1549400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4FC2C19-D01C-44F6-846D-29D306B190EA}"/>
              </a:ext>
            </a:extLst>
          </p:cNvPr>
          <p:cNvSpPr/>
          <p:nvPr/>
        </p:nvSpPr>
        <p:spPr>
          <a:xfrm>
            <a:off x="1346200" y="406400"/>
            <a:ext cx="9499600" cy="8636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874873F-1506-4F77-80B3-E87853EE8B43}"/>
              </a:ext>
            </a:extLst>
          </p:cNvPr>
          <p:cNvSpPr txBox="1"/>
          <p:nvPr/>
        </p:nvSpPr>
        <p:spPr>
          <a:xfrm>
            <a:off x="1879771" y="1977768"/>
            <a:ext cx="32131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Empirical</a:t>
            </a:r>
            <a:r>
              <a:rPr kumimoji="0" lang="nl-BE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Analysis of Financial Markets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1A77981B-FCF0-4BB6-989D-02A484988369}"/>
              </a:ext>
            </a:extLst>
          </p:cNvPr>
          <p:cNvSpPr/>
          <p:nvPr/>
        </p:nvSpPr>
        <p:spPr>
          <a:xfrm>
            <a:off x="6388100" y="1565096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ECF4CF9-38B4-44EB-A39F-F788BCF5ABB1}"/>
              </a:ext>
            </a:extLst>
          </p:cNvPr>
          <p:cNvSpPr txBox="1"/>
          <p:nvPr/>
        </p:nvSpPr>
        <p:spPr>
          <a:xfrm>
            <a:off x="3937600" y="435728"/>
            <a:ext cx="4316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Analysis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A09B4F5-9045-4BB7-9C55-B756BD17CA37}"/>
              </a:ext>
            </a:extLst>
          </p:cNvPr>
          <p:cNvSpPr txBox="1"/>
          <p:nvPr/>
        </p:nvSpPr>
        <p:spPr>
          <a:xfrm>
            <a:off x="6667500" y="1993900"/>
            <a:ext cx="3683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Accounting </a:t>
            </a:r>
            <a:r>
              <a:rPr kumimoji="0" lang="nl-BE" sz="2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BE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Financial Markets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2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FCB7AD2-E742-4B59-9621-84840CF14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12FDCDEB-2122-49F8-961D-BB887F9183B9}"/>
              </a:ext>
            </a:extLst>
          </p:cNvPr>
          <p:cNvGrpSpPr/>
          <p:nvPr/>
        </p:nvGrpSpPr>
        <p:grpSpPr>
          <a:xfrm>
            <a:off x="8313819" y="770861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1" name="Zeshoek 10">
              <a:extLst>
                <a:ext uri="{FF2B5EF4-FFF2-40B4-BE49-F238E27FC236}">
                  <a16:creationId xmlns:a16="http://schemas.microsoft.com/office/drawing/2014/main" id="{FA21FC5D-411F-4A6B-A966-63EA889739B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BA87C19-26F6-44C5-905B-4CC05F4F8777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2" descr="New York Times newspaper">
            <a:extLst>
              <a:ext uri="{FF2B5EF4-FFF2-40B4-BE49-F238E27FC236}">
                <a16:creationId xmlns:a16="http://schemas.microsoft.com/office/drawing/2014/main" id="{7F0D10B0-2B28-4DE6-BC94-6C5C6606CB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E9427D88-9884-4D1B-A9AD-7BD296103243}"/>
              </a:ext>
            </a:extLst>
          </p:cNvPr>
          <p:cNvSpPr/>
          <p:nvPr/>
        </p:nvSpPr>
        <p:spPr>
          <a:xfrm>
            <a:off x="7111999" y="977900"/>
            <a:ext cx="4241800" cy="4902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D2B37B-2A20-4D3A-80A7-48F766D54947}"/>
              </a:ext>
            </a:extLst>
          </p:cNvPr>
          <p:cNvSpPr txBox="1"/>
          <p:nvPr/>
        </p:nvSpPr>
        <p:spPr>
          <a:xfrm>
            <a:off x="7486649" y="2448532"/>
            <a:ext cx="34925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 in financial markets and financial institutions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 keen interest in the economic environment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familiarity with quantitative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8C56432-383D-4599-97B6-351A82F6C408}"/>
              </a:ext>
            </a:extLst>
          </p:cNvPr>
          <p:cNvSpPr txBox="1"/>
          <p:nvPr/>
        </p:nvSpPr>
        <p:spPr>
          <a:xfrm>
            <a:off x="7486649" y="1347198"/>
            <a:ext cx="3492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this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for you?</a:t>
            </a:r>
          </a:p>
        </p:txBody>
      </p:sp>
    </p:spTree>
    <p:extLst>
      <p:ext uri="{BB962C8B-B14F-4D97-AF65-F5344CB8AC3E}">
        <p14:creationId xmlns:p14="http://schemas.microsoft.com/office/powerpoint/2010/main" val="8269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Stefan Straetmans">
            <a:extLst>
              <a:ext uri="{FF2B5EF4-FFF2-40B4-BE49-F238E27FC236}">
                <a16:creationId xmlns:a16="http://schemas.microsoft.com/office/drawing/2014/main" id="{05B929E2-693E-4088-AFC7-5A03C3052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696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5472190-A86F-4F8A-AF33-FD38CC8ED6A7}"/>
              </a:ext>
            </a:extLst>
          </p:cNvPr>
          <p:cNvSpPr txBox="1">
            <a:spLocks/>
          </p:cNvSpPr>
          <p:nvPr/>
        </p:nvSpPr>
        <p:spPr>
          <a:xfrm>
            <a:off x="6507744" y="2280189"/>
            <a:ext cx="5349294" cy="2297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Stefan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Straetmans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/>
            </a:r>
            <a:b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4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Associate Professor of Finance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25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4F468-5747-4F2F-B2AA-159E5DF25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71" y="-2521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51D37"/>
                </a:solidFill>
                <a:latin typeface="+mn-lt"/>
              </a:rPr>
              <a:t>Alumni Careers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C8F5CD9-35C8-448A-B7D7-F494E3980DEE}"/>
              </a:ext>
            </a:extLst>
          </p:cNvPr>
          <p:cNvSpPr/>
          <p:nvPr/>
        </p:nvSpPr>
        <p:spPr>
          <a:xfrm>
            <a:off x="596901" y="1624226"/>
            <a:ext cx="11417928" cy="47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B01325A-44E6-461F-B4DC-F92228F390AA}"/>
              </a:ext>
            </a:extLst>
          </p:cNvPr>
          <p:cNvSpPr/>
          <p:nvPr/>
        </p:nvSpPr>
        <p:spPr>
          <a:xfrm>
            <a:off x="608971" y="2812362"/>
            <a:ext cx="11417928" cy="47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54ABBD-34F3-488A-990C-4AEF1B8358C2}"/>
              </a:ext>
            </a:extLst>
          </p:cNvPr>
          <p:cNvSpPr/>
          <p:nvPr/>
        </p:nvSpPr>
        <p:spPr>
          <a:xfrm>
            <a:off x="1333500" y="1181103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339B3A6-737F-4A70-A0DF-275E7E0F04AA}"/>
              </a:ext>
            </a:extLst>
          </p:cNvPr>
          <p:cNvSpPr/>
          <p:nvPr/>
        </p:nvSpPr>
        <p:spPr>
          <a:xfrm>
            <a:off x="4038213" y="1181102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D3B5413-F4C8-4E6B-8DC3-F18314D5244D}"/>
              </a:ext>
            </a:extLst>
          </p:cNvPr>
          <p:cNvSpPr/>
          <p:nvPr/>
        </p:nvSpPr>
        <p:spPr>
          <a:xfrm>
            <a:off x="6742928" y="1181101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8332360-06BE-4645-A794-7F57AFF717A7}"/>
              </a:ext>
            </a:extLst>
          </p:cNvPr>
          <p:cNvSpPr/>
          <p:nvPr/>
        </p:nvSpPr>
        <p:spPr>
          <a:xfrm>
            <a:off x="9447642" y="1181100"/>
            <a:ext cx="2567187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2852E3-6D39-4A13-A007-8EC16B2B7756}"/>
              </a:ext>
            </a:extLst>
          </p:cNvPr>
          <p:cNvSpPr txBox="1"/>
          <p:nvPr/>
        </p:nvSpPr>
        <p:spPr>
          <a:xfrm>
            <a:off x="1556983" y="1181100"/>
            <a:ext cx="2257747" cy="44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Specialisation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EA59258-AD16-44E6-8739-3C38FE16356F}"/>
              </a:ext>
            </a:extLst>
          </p:cNvPr>
          <p:cNvSpPr txBox="1"/>
          <p:nvPr/>
        </p:nvSpPr>
        <p:spPr>
          <a:xfrm>
            <a:off x="4149955" y="1181100"/>
            <a:ext cx="2120221" cy="44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 Pricing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30D9B75-00F5-485E-8F8D-31C79FA234EB}"/>
              </a:ext>
            </a:extLst>
          </p:cNvPr>
          <p:cNvSpPr txBox="1"/>
          <p:nvPr/>
        </p:nvSpPr>
        <p:spPr>
          <a:xfrm>
            <a:off x="6992196" y="1181100"/>
            <a:ext cx="2120221" cy="44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Banking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A0BA67-12B4-4F93-9216-5F716DE31C91}"/>
              </a:ext>
            </a:extLst>
          </p:cNvPr>
          <p:cNvSpPr txBox="1"/>
          <p:nvPr/>
        </p:nvSpPr>
        <p:spPr>
          <a:xfrm>
            <a:off x="9544218" y="1192308"/>
            <a:ext cx="2355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Analysis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15D477F-2C9F-4B11-A497-2E29D36170E0}"/>
              </a:ext>
            </a:extLst>
          </p:cNvPr>
          <p:cNvSpPr txBox="1"/>
          <p:nvPr/>
        </p:nvSpPr>
        <p:spPr>
          <a:xfrm>
            <a:off x="1556983" y="1689060"/>
            <a:ext cx="2120221" cy="11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19 countries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7F620A-9B14-44BF-8C18-5A263AE8DEE8}"/>
              </a:ext>
            </a:extLst>
          </p:cNvPr>
          <p:cNvSpPr txBox="1"/>
          <p:nvPr/>
        </p:nvSpPr>
        <p:spPr>
          <a:xfrm>
            <a:off x="4235911" y="1689060"/>
            <a:ext cx="2120221" cy="11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6 countries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6C8FF6D-CC14-4C98-8890-B88E535DE8AF}"/>
              </a:ext>
            </a:extLst>
          </p:cNvPr>
          <p:cNvSpPr txBox="1"/>
          <p:nvPr/>
        </p:nvSpPr>
        <p:spPr>
          <a:xfrm>
            <a:off x="6992196" y="1706046"/>
            <a:ext cx="2120221" cy="11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11 countries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FB80E0-6979-4C08-9189-2FECE571185E}"/>
              </a:ext>
            </a:extLst>
          </p:cNvPr>
          <p:cNvSpPr txBox="1"/>
          <p:nvPr/>
        </p:nvSpPr>
        <p:spPr>
          <a:xfrm>
            <a:off x="9671125" y="1706046"/>
            <a:ext cx="2120221" cy="113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Graduates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employed in 13 countries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1D89D3A-408F-4F6D-AEDE-C6956583DCE8}"/>
              </a:ext>
            </a:extLst>
          </p:cNvPr>
          <p:cNvSpPr txBox="1"/>
          <p:nvPr/>
        </p:nvSpPr>
        <p:spPr>
          <a:xfrm>
            <a:off x="1556983" y="2866726"/>
            <a:ext cx="2120221" cy="148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Advisor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Statistical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CEO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9A8161D-A4B5-4C56-89B7-7C56AD7D9DC8}"/>
              </a:ext>
            </a:extLst>
          </p:cNvPr>
          <p:cNvSpPr txBox="1"/>
          <p:nvPr/>
        </p:nvSpPr>
        <p:spPr>
          <a:xfrm>
            <a:off x="4261696" y="2859380"/>
            <a:ext cx="2120221" cy="183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Risk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099B6AB-566B-428E-B2FB-ABE1762EE790}"/>
              </a:ext>
            </a:extLst>
          </p:cNvPr>
          <p:cNvSpPr txBox="1"/>
          <p:nvPr/>
        </p:nvSpPr>
        <p:spPr>
          <a:xfrm>
            <a:off x="6966411" y="2867757"/>
            <a:ext cx="2120221" cy="218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Analyst Mergers &amp; Acquisitions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6CCDA67-1C3E-4B9F-9333-E6C66848828D}"/>
              </a:ext>
            </a:extLst>
          </p:cNvPr>
          <p:cNvSpPr txBox="1"/>
          <p:nvPr/>
        </p:nvSpPr>
        <p:spPr>
          <a:xfrm>
            <a:off x="9671125" y="2866726"/>
            <a:ext cx="2120221" cy="218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Analyst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44DFB8B-E5BC-4D2D-8552-9E357EA1E50B}"/>
              </a:ext>
            </a:extLst>
          </p:cNvPr>
          <p:cNvSpPr/>
          <p:nvPr/>
        </p:nvSpPr>
        <p:spPr>
          <a:xfrm>
            <a:off x="596900" y="5003689"/>
            <a:ext cx="11417928" cy="47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F4218DD-A668-48F4-B412-F4D49D74BC29}"/>
              </a:ext>
            </a:extLst>
          </p:cNvPr>
          <p:cNvSpPr/>
          <p:nvPr/>
        </p:nvSpPr>
        <p:spPr>
          <a:xfrm>
            <a:off x="165101" y="1181100"/>
            <a:ext cx="970701" cy="5488778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5E7A6CA-A410-428A-9D03-4A0E7B4B7E12}"/>
              </a:ext>
            </a:extLst>
          </p:cNvPr>
          <p:cNvSpPr/>
          <p:nvPr/>
        </p:nvSpPr>
        <p:spPr>
          <a:xfrm>
            <a:off x="1333500" y="1608845"/>
            <a:ext cx="1069339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0702422B-9A77-4BF9-8F80-F84C99740B0B}"/>
              </a:ext>
            </a:extLst>
          </p:cNvPr>
          <p:cNvSpPr/>
          <p:nvPr/>
        </p:nvSpPr>
        <p:spPr>
          <a:xfrm>
            <a:off x="1333500" y="2806873"/>
            <a:ext cx="10693399" cy="6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white globe 6 icon">
            <a:extLst>
              <a:ext uri="{FF2B5EF4-FFF2-40B4-BE49-F238E27FC236}">
                <a16:creationId xmlns:a16="http://schemas.microsoft.com/office/drawing/2014/main" id="{10C474C5-9D7C-4FD9-9B5E-531F4BE9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51" y="193425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riefcase 6 icon">
            <a:extLst>
              <a:ext uri="{FF2B5EF4-FFF2-40B4-BE49-F238E27FC236}">
                <a16:creationId xmlns:a16="http://schemas.microsoft.com/office/drawing/2014/main" id="{550140D3-5BC3-4DF6-B376-C69DC5B9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3" y="361054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white handshake 2 icon">
            <a:extLst>
              <a:ext uri="{FF2B5EF4-FFF2-40B4-BE49-F238E27FC236}">
                <a16:creationId xmlns:a16="http://schemas.microsoft.com/office/drawing/2014/main" id="{C7E3B426-CC22-4273-A708-C6E4ED69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6" y="552945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EC512AA3-2759-4FE7-9939-A5F47619E5C2}"/>
              </a:ext>
            </a:extLst>
          </p:cNvPr>
          <p:cNvSpPr/>
          <p:nvPr/>
        </p:nvSpPr>
        <p:spPr>
          <a:xfrm>
            <a:off x="1419455" y="5107760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92A27AC4-DE63-4D0A-9F69-473ECB53028A}"/>
              </a:ext>
            </a:extLst>
          </p:cNvPr>
          <p:cNvSpPr/>
          <p:nvPr/>
        </p:nvSpPr>
        <p:spPr>
          <a:xfrm>
            <a:off x="4110699" y="5118522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BBA07D13-92AE-4CA6-BA5C-AFD713DEB034}"/>
              </a:ext>
            </a:extLst>
          </p:cNvPr>
          <p:cNvSpPr/>
          <p:nvPr/>
        </p:nvSpPr>
        <p:spPr>
          <a:xfrm>
            <a:off x="6812865" y="5092481"/>
            <a:ext cx="2395275" cy="148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22" name="Picture 10" descr="Image result for google logo png">
            <a:extLst>
              <a:ext uri="{FF2B5EF4-FFF2-40B4-BE49-F238E27FC236}">
                <a16:creationId xmlns:a16="http://schemas.microsoft.com/office/drawing/2014/main" id="{082C06B4-4E73-4015-9572-5C81EAEB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76" y="5632715"/>
            <a:ext cx="967373" cy="4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Image result for accenture logo png">
            <a:extLst>
              <a:ext uri="{FF2B5EF4-FFF2-40B4-BE49-F238E27FC236}">
                <a16:creationId xmlns:a16="http://schemas.microsoft.com/office/drawing/2014/main" id="{19F57D96-F834-46CF-BA42-278921A3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16" y="5183141"/>
            <a:ext cx="1053097" cy="3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Image result for pwc logo png">
            <a:extLst>
              <a:ext uri="{FF2B5EF4-FFF2-40B4-BE49-F238E27FC236}">
                <a16:creationId xmlns:a16="http://schemas.microsoft.com/office/drawing/2014/main" id="{52FC2617-F76D-46EF-887F-CC6BD6F6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09" y="5237391"/>
            <a:ext cx="699810" cy="5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Image result for INg logo png">
            <a:extLst>
              <a:ext uri="{FF2B5EF4-FFF2-40B4-BE49-F238E27FC236}">
                <a16:creationId xmlns:a16="http://schemas.microsoft.com/office/drawing/2014/main" id="{5E5D16C5-4F23-4A61-A5BD-78EB5938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08" y="6165969"/>
            <a:ext cx="1214713" cy="3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Image result for centraal bureau voor statistiek logo png">
            <a:extLst>
              <a:ext uri="{FF2B5EF4-FFF2-40B4-BE49-F238E27FC236}">
                <a16:creationId xmlns:a16="http://schemas.microsoft.com/office/drawing/2014/main" id="{4A414682-41F5-42F4-8645-D3855C93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06" y="5870933"/>
            <a:ext cx="567810" cy="5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Image result for unilever logo png">
            <a:extLst>
              <a:ext uri="{FF2B5EF4-FFF2-40B4-BE49-F238E27FC236}">
                <a16:creationId xmlns:a16="http://schemas.microsoft.com/office/drawing/2014/main" id="{111C097B-5E3F-449E-AA9D-894C69C3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14" y="5632715"/>
            <a:ext cx="509942" cy="5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 descr="Image result for pwc logo png">
            <a:extLst>
              <a:ext uri="{FF2B5EF4-FFF2-40B4-BE49-F238E27FC236}">
                <a16:creationId xmlns:a16="http://schemas.microsoft.com/office/drawing/2014/main" id="{747ADACA-058A-44D0-9635-3CBC7683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47" y="5965100"/>
            <a:ext cx="699810" cy="5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Image result for accenture logo png">
            <a:extLst>
              <a:ext uri="{FF2B5EF4-FFF2-40B4-BE49-F238E27FC236}">
                <a16:creationId xmlns:a16="http://schemas.microsoft.com/office/drawing/2014/main" id="{8DF2C57A-5E1D-44BD-8C24-423B7E2F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06" y="6175594"/>
            <a:ext cx="1053097" cy="3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Image result for rabobank logo png">
            <a:extLst>
              <a:ext uri="{FF2B5EF4-FFF2-40B4-BE49-F238E27FC236}">
                <a16:creationId xmlns:a16="http://schemas.microsoft.com/office/drawing/2014/main" id="{8A7F9FAA-5052-4648-83B4-92DB2C46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36" y="5230344"/>
            <a:ext cx="654587" cy="7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4" name="Picture 32" descr="Image result for capgemini logo png">
            <a:extLst>
              <a:ext uri="{FF2B5EF4-FFF2-40B4-BE49-F238E27FC236}">
                <a16:creationId xmlns:a16="http://schemas.microsoft.com/office/drawing/2014/main" id="{C175C458-C665-48E9-95B7-ACBDC8F4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91" y="5123061"/>
            <a:ext cx="1527670" cy="61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Image result for deutsche bank logo png">
            <a:extLst>
              <a:ext uri="{FF2B5EF4-FFF2-40B4-BE49-F238E27FC236}">
                <a16:creationId xmlns:a16="http://schemas.microsoft.com/office/drawing/2014/main" id="{735DFB5B-5511-44D1-A2FC-1E6E5C10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24" y="5163680"/>
            <a:ext cx="745593" cy="6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DB37E57-F0A5-406C-8EC9-25247ADEDF73}"/>
              </a:ext>
            </a:extLst>
          </p:cNvPr>
          <p:cNvGrpSpPr/>
          <p:nvPr/>
        </p:nvGrpSpPr>
        <p:grpSpPr>
          <a:xfrm>
            <a:off x="9556497" y="5118522"/>
            <a:ext cx="2432095" cy="1483540"/>
            <a:chOff x="6841199" y="5114191"/>
            <a:chExt cx="2432095" cy="1483540"/>
          </a:xfrm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269D664-7DAA-4A6B-977A-4F56D54FC0F3}"/>
                </a:ext>
              </a:extLst>
            </p:cNvPr>
            <p:cNvSpPr/>
            <p:nvPr/>
          </p:nvSpPr>
          <p:spPr>
            <a:xfrm>
              <a:off x="6841199" y="5114191"/>
              <a:ext cx="2395275" cy="1483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20" descr="Image result for INg logo png">
              <a:extLst>
                <a:ext uri="{FF2B5EF4-FFF2-40B4-BE49-F238E27FC236}">
                  <a16:creationId xmlns:a16="http://schemas.microsoft.com/office/drawing/2014/main" id="{50F0103B-AA30-499C-B576-7951E46E7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545" y="6160010"/>
              <a:ext cx="1214713" cy="308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4" descr="Image result for deutsche bank logo png">
              <a:extLst>
                <a:ext uri="{FF2B5EF4-FFF2-40B4-BE49-F238E27FC236}">
                  <a16:creationId xmlns:a16="http://schemas.microsoft.com/office/drawing/2014/main" id="{78263FF4-3F97-45A9-936A-A5968939D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701" y="5183141"/>
              <a:ext cx="745593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52" name="Picture 40" descr="Image result for kpmg logo png">
              <a:extLst>
                <a:ext uri="{FF2B5EF4-FFF2-40B4-BE49-F238E27FC236}">
                  <a16:creationId xmlns:a16="http://schemas.microsoft.com/office/drawing/2014/main" id="{9A9393D1-17BB-4B45-8894-FDB566896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3" r="17223"/>
            <a:stretch/>
          </p:blipFill>
          <p:spPr bwMode="auto">
            <a:xfrm>
              <a:off x="6966411" y="5536981"/>
              <a:ext cx="1052399" cy="51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54" name="Picture 42" descr="Image result for EY logo png">
              <a:extLst>
                <a:ext uri="{FF2B5EF4-FFF2-40B4-BE49-F238E27FC236}">
                  <a16:creationId xmlns:a16="http://schemas.microsoft.com/office/drawing/2014/main" id="{82FCAADC-40F6-45DA-91DB-595A30A0B8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8545615" y="5794885"/>
              <a:ext cx="662312" cy="719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56" name="Picture 44" descr="Image result for shell logo png">
              <a:extLst>
                <a:ext uri="{FF2B5EF4-FFF2-40B4-BE49-F238E27FC236}">
                  <a16:creationId xmlns:a16="http://schemas.microsoft.com/office/drawing/2014/main" id="{604C35D3-30B5-4FD2-BBA5-5A79250DC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3941" y="5319123"/>
              <a:ext cx="499191" cy="4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48" name="Picture 36" descr="Image result for deloitte logo png">
            <a:extLst>
              <a:ext uri="{FF2B5EF4-FFF2-40B4-BE49-F238E27FC236}">
                <a16:creationId xmlns:a16="http://schemas.microsoft.com/office/drawing/2014/main" id="{3E313DE8-8CE0-4AD8-959E-D24B925A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02" y="5054659"/>
            <a:ext cx="1332498" cy="5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Image result for unilever logo png">
            <a:extLst>
              <a:ext uri="{FF2B5EF4-FFF2-40B4-BE49-F238E27FC236}">
                <a16:creationId xmlns:a16="http://schemas.microsoft.com/office/drawing/2014/main" id="{406F4309-F637-44F7-B057-761C6D1D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82" y="5580487"/>
            <a:ext cx="509942" cy="5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0" descr="Image result for INg logo png">
            <a:extLst>
              <a:ext uri="{FF2B5EF4-FFF2-40B4-BE49-F238E27FC236}">
                <a16:creationId xmlns:a16="http://schemas.microsoft.com/office/drawing/2014/main" id="{E372F730-717C-4D40-8DD4-82F9E1C12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36" y="5135867"/>
            <a:ext cx="1214713" cy="3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 descr="Image result for rabobank logo png">
            <a:extLst>
              <a:ext uri="{FF2B5EF4-FFF2-40B4-BE49-F238E27FC236}">
                <a16:creationId xmlns:a16="http://schemas.microsoft.com/office/drawing/2014/main" id="{60ADFF0D-CEFB-4AC3-B5D0-97E1E8C1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72" y="5739243"/>
            <a:ext cx="654587" cy="7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0" descr="Image result for kpmg logo png">
            <a:extLst>
              <a:ext uri="{FF2B5EF4-FFF2-40B4-BE49-F238E27FC236}">
                <a16:creationId xmlns:a16="http://schemas.microsoft.com/office/drawing/2014/main" id="{8ECC28A6-6A74-4394-8AF9-F98B4279B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r="17223"/>
          <a:stretch/>
        </p:blipFill>
        <p:spPr bwMode="auto">
          <a:xfrm>
            <a:off x="8123395" y="5096144"/>
            <a:ext cx="1052399" cy="5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4" descr="Image result for deutsche bank logo png">
            <a:extLst>
              <a:ext uri="{FF2B5EF4-FFF2-40B4-BE49-F238E27FC236}">
                <a16:creationId xmlns:a16="http://schemas.microsoft.com/office/drawing/2014/main" id="{2E1D0546-2CEF-4C02-B258-20302794B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501" y="5915610"/>
            <a:ext cx="745593" cy="6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odafone logo png">
            <a:extLst>
              <a:ext uri="{FF2B5EF4-FFF2-40B4-BE49-F238E27FC236}">
                <a16:creationId xmlns:a16="http://schemas.microsoft.com/office/drawing/2014/main" id="{B8F89D83-1A05-46D3-8907-251CC3DC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353" y="5569620"/>
            <a:ext cx="809990" cy="5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8" grpId="0" animBg="1"/>
      <p:bldP spid="33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4290456" y="2447913"/>
            <a:ext cx="4080403" cy="1295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5556" y="3293186"/>
            <a:ext cx="707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 at the information market in the Mensa</a:t>
            </a:r>
            <a:endParaRPr lang="en-GB" sz="2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 txBox="1">
            <a:spLocks/>
          </p:cNvSpPr>
          <p:nvPr/>
        </p:nvSpPr>
        <p:spPr>
          <a:xfrm>
            <a:off x="838200" y="7432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Today’s Agenda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777736"/>
              </p:ext>
            </p:extLst>
          </p:nvPr>
        </p:nvGraphicFramePr>
        <p:xfrm>
          <a:off x="838200" y="1712930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925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58FA-7187-4DDA-8E7A-02387E3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F9C38-4314-43AB-A7FA-4227134A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1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erson Pointing at Flowchart">
            <a:extLst>
              <a:ext uri="{FF2B5EF4-FFF2-40B4-BE49-F238E27FC236}">
                <a16:creationId xmlns:a16="http://schemas.microsoft.com/office/drawing/2014/main" id="{3B68F549-0CCE-49FC-BF72-41A3745FC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9" b="1707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AD8F6C-9199-407A-B854-E800554B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rgbClr val="151D37"/>
                </a:solidFill>
                <a:latin typeface="+mn-lt"/>
              </a:rPr>
              <a:t>Programme structure </a:t>
            </a:r>
            <a:endParaRPr lang="en-US" sz="4200" dirty="0">
              <a:solidFill>
                <a:srgbClr val="151D37"/>
              </a:solidFill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B445A2-C895-4252-A7F6-92A0FB240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96" y="3577169"/>
            <a:ext cx="5335750" cy="3040802"/>
          </a:xfrm>
        </p:spPr>
        <p:txBody>
          <a:bodyPr anchor="ctr">
            <a:normAutofit fontScale="92500" lnSpcReduction="20000"/>
          </a:bodyPr>
          <a:lstStyle/>
          <a:p>
            <a:r>
              <a:rPr lang="nl-BE" dirty="0"/>
              <a:t>Specialisation: </a:t>
            </a:r>
          </a:p>
          <a:p>
            <a:pPr lvl="1"/>
            <a:r>
              <a:rPr lang="en-US" dirty="0"/>
              <a:t>3 obligatory courses</a:t>
            </a:r>
          </a:p>
          <a:p>
            <a:pPr lvl="1"/>
            <a:r>
              <a:rPr lang="en-US" dirty="0"/>
              <a:t>2 </a:t>
            </a:r>
            <a:r>
              <a:rPr lang="en-TT" dirty="0"/>
              <a:t>specialisation</a:t>
            </a:r>
            <a:r>
              <a:rPr lang="en-US" dirty="0"/>
              <a:t> courses per </a:t>
            </a:r>
            <a:r>
              <a:rPr lang="en-GB" dirty="0"/>
              <a:t>specialisation</a:t>
            </a:r>
            <a:r>
              <a:rPr lang="en-US" dirty="0"/>
              <a:t> (one “integration” course)</a:t>
            </a:r>
          </a:p>
          <a:p>
            <a:pPr lvl="1"/>
            <a:r>
              <a:rPr lang="en-US" dirty="0"/>
              <a:t>1 elective</a:t>
            </a:r>
          </a:p>
          <a:p>
            <a:r>
              <a:rPr lang="nl-BE" dirty="0"/>
              <a:t>No specialisation: </a:t>
            </a:r>
          </a:p>
          <a:p>
            <a:pPr lvl="1"/>
            <a:r>
              <a:rPr lang="nl-BE" dirty="0"/>
              <a:t>3 obligatory courses </a:t>
            </a:r>
          </a:p>
          <a:p>
            <a:pPr lvl="1"/>
            <a:r>
              <a:rPr lang="nl-BE" dirty="0"/>
              <a:t> 1 </a:t>
            </a:r>
            <a:r>
              <a:rPr lang="en-US" dirty="0"/>
              <a:t>integration</a:t>
            </a:r>
            <a:r>
              <a:rPr lang="nl-BE" dirty="0"/>
              <a:t> course </a:t>
            </a:r>
          </a:p>
          <a:p>
            <a:pPr lvl="1"/>
            <a:r>
              <a:rPr lang="nl-BE" dirty="0"/>
              <a:t>2 electives   </a:t>
            </a: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648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1">
            <a:extLst>
              <a:ext uri="{FF2B5EF4-FFF2-40B4-BE49-F238E27FC236}">
                <a16:creationId xmlns:a16="http://schemas.microsoft.com/office/drawing/2014/main" id="{B7556F35-3047-4D9B-9853-92591EB4AB85}"/>
              </a:ext>
            </a:extLst>
          </p:cNvPr>
          <p:cNvGrpSpPr/>
          <p:nvPr/>
        </p:nvGrpSpPr>
        <p:grpSpPr>
          <a:xfrm>
            <a:off x="2360428" y="1402451"/>
            <a:ext cx="8084698" cy="4753037"/>
            <a:chOff x="250825" y="1674813"/>
            <a:chExt cx="7200900" cy="4276542"/>
          </a:xfrm>
        </p:grpSpPr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4F90C861-2ABD-43B8-A98A-D02717539BB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2196000"/>
              <a:ext cx="1098550" cy="43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CDCB9140-C969-498B-9260-9FB49E92F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9FD7E4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Period</a:t>
              </a: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85EC04C9-3FD2-4F75-8DF5-C7F3B4368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solidFill>
                <a:srgbClr val="9FD7E4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No </a:t>
              </a:r>
              <a:r>
                <a:rPr kumimoji="0" lang="en-US" sz="2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specialisation</a:t>
              </a:r>
              <a:endPara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BF1EFF96-D058-400F-A6F1-6085F39BA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2196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Quantitative Techniques for Financial Economics </a:t>
              </a:r>
            </a:p>
          </p:txBody>
        </p:sp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391B097A-6DB7-43FE-A1F4-C377FE9B9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000" y="2178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ECB and Monetary Policy</a:t>
              </a: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643CD9B0-E655-4640-801A-69046A93B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2772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A15D314F-3E42-4EB2-B876-D685A5B00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2772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Global Banking*/Elective</a:t>
              </a:r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10515463-C032-42AC-BAAB-F39ED94E6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8" y="2772000"/>
              <a:ext cx="2592388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Elective 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70F2C478-A3EC-4EC5-AE90-1107C7292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675" y="3348000"/>
              <a:ext cx="5329238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Skills training: writing a master’s  thesis </a:t>
              </a: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1FA9289A-3010-43C6-B6E7-D6D5F2382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3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3</a:t>
              </a:r>
            </a:p>
          </p:txBody>
        </p:sp>
        <p:sp>
          <p:nvSpPr>
            <p:cNvPr id="34" name="Rectangle 15">
              <a:extLst>
                <a:ext uri="{FF2B5EF4-FFF2-40B4-BE49-F238E27FC236}">
                  <a16:creationId xmlns:a16="http://schemas.microsoft.com/office/drawing/2014/main" id="{223F39EC-E9EF-4FA1-AAE3-3EA65F49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00" y="3960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4</a:t>
              </a: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834456F2-6707-4C06-90AF-C1A775888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572" y="3960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Fixed Income Management 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CA4718B-B9CA-4B48-BEF3-52FC50F32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4536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AD7C729F-1C9B-44D9-98D4-8BE3DF052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51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6</a:t>
              </a:r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311AF006-5C63-44D3-A938-A43B2C0D7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200" y="4536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Emp. Analysis of Financial Markets*/Elective    </a:t>
              </a:r>
            </a:p>
          </p:txBody>
        </p:sp>
        <p:sp>
          <p:nvSpPr>
            <p:cNvPr id="39" name="Rectangle 71">
              <a:extLst>
                <a:ext uri="{FF2B5EF4-FFF2-40B4-BE49-F238E27FC236}">
                  <a16:creationId xmlns:a16="http://schemas.microsoft.com/office/drawing/2014/main" id="{D4BB81C9-4B53-4FFC-9CA2-682DE6874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3960000"/>
              <a:ext cx="2592387" cy="1008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Writing the Master’s Thesis</a:t>
              </a:r>
            </a:p>
          </p:txBody>
        </p:sp>
        <p:sp>
          <p:nvSpPr>
            <p:cNvPr id="40" name="Rectangle 14">
              <a:extLst>
                <a:ext uri="{FF2B5EF4-FFF2-40B4-BE49-F238E27FC236}">
                  <a16:creationId xmlns:a16="http://schemas.microsoft.com/office/drawing/2014/main" id="{BA340412-8B6B-47F7-87C5-C7E4AE2AB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000" y="5148000"/>
              <a:ext cx="5328000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Completing the master’s  thesis </a:t>
              </a:r>
            </a:p>
          </p:txBody>
        </p:sp>
        <p:sp>
          <p:nvSpPr>
            <p:cNvPr id="41" name="Text Box 14">
              <a:extLst>
                <a:ext uri="{FF2B5EF4-FFF2-40B4-BE49-F238E27FC236}">
                  <a16:creationId xmlns:a16="http://schemas.microsoft.com/office/drawing/2014/main" id="{BB038130-E0F1-4D60-8FB1-F6D96647C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5" y="5643578"/>
              <a:ext cx="72009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* At least one of the two indicated courses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3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21">
            <a:extLst>
              <a:ext uri="{FF2B5EF4-FFF2-40B4-BE49-F238E27FC236}">
                <a16:creationId xmlns:a16="http://schemas.microsoft.com/office/drawing/2014/main" id="{1B1572BC-BB38-4CE3-90B7-5B6558A8CF95}"/>
              </a:ext>
            </a:extLst>
          </p:cNvPr>
          <p:cNvGrpSpPr/>
          <p:nvPr/>
        </p:nvGrpSpPr>
        <p:grpSpPr>
          <a:xfrm>
            <a:off x="2450668" y="1402452"/>
            <a:ext cx="7397375" cy="4340306"/>
            <a:chOff x="323850" y="1674813"/>
            <a:chExt cx="6596063" cy="3905187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028EC818-2C03-41AE-8383-CCFD022CC91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2196000"/>
              <a:ext cx="1098550" cy="43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F684BC27-FC0F-47E8-936B-6783E0BB7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Period</a:t>
              </a: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F6B3FB9C-59DE-4182-BF96-78549BC87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Asset pricing</a:t>
              </a:r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737A6EE1-0792-401C-8787-06094ED3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2196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Quantitative Techniques for Financial Economics </a:t>
              </a: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3B0EAA74-7FE9-43D7-8114-103F0F76B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338" y="2187163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ECB and Monetary Policy</a:t>
              </a: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37C047D4-D42E-4511-B914-69692C223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2772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63F63FA-1602-4C65-9640-6A1AD8E02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2794211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Institutional Investors  </a:t>
              </a: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1249BF31-5EFB-41E6-9C90-9926C4CF4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8" y="2772000"/>
              <a:ext cx="2592388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Elective </a:t>
              </a: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E00028E0-BBB9-4E56-8004-73348095B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675" y="3348000"/>
              <a:ext cx="5329238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Skills training: writing a master’s  thesis </a:t>
              </a: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EE56ECDF-4C48-4414-86D1-1CD6A1FCF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3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3</a:t>
              </a: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883D9D58-09E8-4FA0-86B0-74076ED30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00" y="3960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4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CFDA5DB2-5991-4552-958F-BB1583D27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572" y="3960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Fixed Income Management 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EDB2EF-2E1E-47E5-BDFA-01B650635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4536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C9A2DC-754A-4F51-BC3D-26E37797C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51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6</a:t>
              </a: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EDE5137D-204D-40C3-98A1-BA96A6E8F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200" y="4536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Empirical Analysis of Financial Markets   </a:t>
              </a:r>
            </a:p>
          </p:txBody>
        </p:sp>
        <p:sp>
          <p:nvSpPr>
            <p:cNvPr id="18" name="Rectangle 71">
              <a:extLst>
                <a:ext uri="{FF2B5EF4-FFF2-40B4-BE49-F238E27FC236}">
                  <a16:creationId xmlns:a16="http://schemas.microsoft.com/office/drawing/2014/main" id="{AD939085-8AB5-4810-BD34-6AA1A54E0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3960000"/>
              <a:ext cx="2592387" cy="1008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Writing the Master’s Thesis</a:t>
              </a: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B40D5D1B-D163-4B70-8DA6-DF3245915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636" y="5148000"/>
              <a:ext cx="5328000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Completing the master’s  thesis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0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20">
            <a:extLst>
              <a:ext uri="{FF2B5EF4-FFF2-40B4-BE49-F238E27FC236}">
                <a16:creationId xmlns:a16="http://schemas.microsoft.com/office/drawing/2014/main" id="{C6D28747-ADCA-434F-BF18-62C57E74F5C0}"/>
              </a:ext>
            </a:extLst>
          </p:cNvPr>
          <p:cNvGrpSpPr/>
          <p:nvPr/>
        </p:nvGrpSpPr>
        <p:grpSpPr>
          <a:xfrm>
            <a:off x="2458911" y="1402453"/>
            <a:ext cx="7342840" cy="4340306"/>
            <a:chOff x="323850" y="1674813"/>
            <a:chExt cx="6596063" cy="3905187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7EEF5D04-82E5-47ED-A03A-63D94BCA656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2196000"/>
              <a:ext cx="1098550" cy="43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30CA53E-F9E1-479A-B215-DAEDDE073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Period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EC7893D9-FF02-4415-B1C9-FF2AB8357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Financial Analysis</a:t>
              </a: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6641342-76DE-4588-963B-CFAAE829D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2196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Quantitative Techniques for Financial Economics </a:t>
              </a: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F73A56EB-8BA5-4406-BBA2-1A83BC71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2196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ECB and Monetary Policy</a:t>
              </a: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4CE9B4EB-468A-44DB-A31C-4BE7F4D0A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2772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184DE75A-F0C7-46F9-814C-9B8E217E0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2772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Global banking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0F758D31-523A-462E-A75A-1059EB422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8" y="2772000"/>
              <a:ext cx="2592388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Elective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201C258-898A-4244-8E75-7D05E79AE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675" y="3348000"/>
              <a:ext cx="5329238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Skills training: writing a master’s  thesis </a:t>
              </a: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389D4150-FD38-42CF-88C7-EE9933CF6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3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3</a:t>
              </a: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53F7EF22-5B39-4940-88AC-4F714248F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00" y="3960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4</a:t>
              </a: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D7C08231-52DC-41A8-BA53-DDCDB813B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572" y="3960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Fixed Income Management 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34A5A6-753F-46CD-B6CE-BB80D3183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4536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E4A6794A-6C31-43D9-B973-0F0F9D5E4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51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6</a:t>
              </a: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34376D16-759B-4F01-B13C-7EA57FCC6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200" y="4536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Risk Management</a:t>
              </a:r>
            </a:p>
          </p:txBody>
        </p:sp>
        <p:sp>
          <p:nvSpPr>
            <p:cNvPr id="20" name="Rectangle 71">
              <a:extLst>
                <a:ext uri="{FF2B5EF4-FFF2-40B4-BE49-F238E27FC236}">
                  <a16:creationId xmlns:a16="http://schemas.microsoft.com/office/drawing/2014/main" id="{315C6E25-06F1-4F24-BA32-1B9FF9DBF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3960000"/>
              <a:ext cx="2592387" cy="1008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Writing the Master’s Thesis</a:t>
              </a: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46759F02-22F6-4A43-8601-29EF7E0BC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5148000"/>
              <a:ext cx="5328000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Completing the master’s  thesis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1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20">
            <a:extLst>
              <a:ext uri="{FF2B5EF4-FFF2-40B4-BE49-F238E27FC236}">
                <a16:creationId xmlns:a16="http://schemas.microsoft.com/office/drawing/2014/main" id="{C6D28747-ADCA-434F-BF18-62C57E74F5C0}"/>
              </a:ext>
            </a:extLst>
          </p:cNvPr>
          <p:cNvGrpSpPr/>
          <p:nvPr/>
        </p:nvGrpSpPr>
        <p:grpSpPr>
          <a:xfrm>
            <a:off x="2458911" y="1402453"/>
            <a:ext cx="7342840" cy="4340306"/>
            <a:chOff x="323850" y="1674813"/>
            <a:chExt cx="6596063" cy="3905187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7EEF5D04-82E5-47ED-A03A-63D94BCA656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2196000"/>
              <a:ext cx="1098550" cy="43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30CA53E-F9E1-479A-B215-DAEDDE073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67481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Period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EC7893D9-FF02-4415-B1C9-FF2AB8357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1674813"/>
              <a:ext cx="5329237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Financial Analysis</a:t>
              </a: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6641342-76DE-4588-963B-CFAAE829D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2196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Quantitative Techniques for Financial Economics </a:t>
              </a: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F73A56EB-8BA5-4406-BBA2-1A83BC71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813" y="2196000"/>
              <a:ext cx="2592387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ECB and Monetary Policy</a:t>
              </a: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4CE9B4EB-468A-44DB-A31C-4BE7F4D0A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2772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184DE75A-F0C7-46F9-814C-9B8E217E0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2772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Accounting for Financial Markets  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0F758D31-523A-462E-A75A-1059EB422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248" y="2772000"/>
              <a:ext cx="2592388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Elective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201C258-898A-4244-8E75-7D05E79AE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675" y="3348000"/>
              <a:ext cx="5329238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Skills training: writing a master’s  thesis </a:t>
              </a: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389D4150-FD38-42CF-88C7-EE9933CF6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3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3</a:t>
              </a: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53F7EF22-5B39-4940-88AC-4F714248F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00" y="3960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4</a:t>
              </a: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D7C08231-52DC-41A8-BA53-DDCDB813B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572" y="3960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Fixed Income Management 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34A5A6-753F-46CD-B6CE-BB80D3183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4536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E4A6794A-6C31-43D9-B973-0F0F9D5E4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00" y="5148000"/>
              <a:ext cx="109855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</a:rPr>
                <a:t>6</a:t>
              </a: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34376D16-759B-4F01-B13C-7EA57FCC6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200" y="4536000"/>
              <a:ext cx="2590800" cy="432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FD7E4"/>
                  </a:solidFill>
                  <a:effectLst/>
                  <a:uLnTx/>
                  <a:uFillTx/>
                  <a:latin typeface="Calibri" panose="020F0502020204030204"/>
                </a:rPr>
                <a:t>Empirical Analysis of Financial Markets   </a:t>
              </a:r>
            </a:p>
          </p:txBody>
        </p:sp>
        <p:sp>
          <p:nvSpPr>
            <p:cNvPr id="20" name="Rectangle 71">
              <a:extLst>
                <a:ext uri="{FF2B5EF4-FFF2-40B4-BE49-F238E27FC236}">
                  <a16:creationId xmlns:a16="http://schemas.microsoft.com/office/drawing/2014/main" id="{315C6E25-06F1-4F24-BA32-1B9FF9DBF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3960000"/>
              <a:ext cx="2592387" cy="1008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Writing the Master’s Thesis</a:t>
              </a: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46759F02-22F6-4A43-8601-29EF7E0BC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25" y="5148000"/>
              <a:ext cx="5328000" cy="432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DBEFF9">
                  <a:alpha val="50000"/>
                </a:srgb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</a:rPr>
                <a:t>Completing the master’s  thesis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6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1895</TotalTime>
  <Words>649</Words>
  <Application>Microsoft Office PowerPoint</Application>
  <PresentationFormat>Widescreen</PresentationFormat>
  <Paragraphs>172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PGothic</vt:lpstr>
      <vt:lpstr>Arial</vt:lpstr>
      <vt:lpstr>Calibri</vt:lpstr>
      <vt:lpstr>Calibri Light</vt:lpstr>
      <vt:lpstr>Kantoorthema</vt:lpstr>
      <vt:lpstr>1_Kantoorthema</vt:lpstr>
      <vt:lpstr>MSc Financial Economics</vt:lpstr>
      <vt:lpstr>PowerPoint Presentation</vt:lpstr>
      <vt:lpstr>PowerPoint Presentation</vt:lpstr>
      <vt:lpstr>PowerPoint Presentation</vt:lpstr>
      <vt:lpstr>Programme structure </vt:lpstr>
      <vt:lpstr>PowerPoint Presentation</vt:lpstr>
      <vt:lpstr>PowerPoint Presentation</vt:lpstr>
      <vt:lpstr>PowerPoint Presentation</vt:lpstr>
      <vt:lpstr>PowerPoint Presentation</vt:lpstr>
      <vt:lpstr>Quantitative Techniques for Financial Economics </vt:lpstr>
      <vt:lpstr>ECB and Monetary Policy</vt:lpstr>
      <vt:lpstr>Fixed Income Management </vt:lpstr>
      <vt:lpstr>Master’s Thesis</vt:lpstr>
      <vt:lpstr>PowerPoint Presentation</vt:lpstr>
      <vt:lpstr>Asset Pricing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Alumni Careers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Giansante Germano (EFB)</cp:lastModifiedBy>
  <cp:revision>85</cp:revision>
  <dcterms:created xsi:type="dcterms:W3CDTF">2018-12-05T12:39:01Z</dcterms:created>
  <dcterms:modified xsi:type="dcterms:W3CDTF">2020-02-27T10:49:35Z</dcterms:modified>
</cp:coreProperties>
</file>