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1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lisa van de Poll" initials="MvdP" lastIdx="1" clrIdx="0">
    <p:extLst>
      <p:ext uri="{19B8F6BF-5375-455C-9EA6-DF929625EA0E}">
        <p15:presenceInfo xmlns:p15="http://schemas.microsoft.com/office/powerpoint/2012/main" userId="e0185cb54ff6bc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9FD7E4"/>
    <a:srgbClr val="151D3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4"/>
    <p:restoredTop sz="94647"/>
  </p:normalViewPr>
  <p:slideViewPr>
    <p:cSldViewPr snapToGrid="0" snapToObjects="1">
      <p:cViewPr varScale="1">
        <p:scale>
          <a:sx n="116" d="100"/>
          <a:sy n="116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19184-578C-4953-A99A-58B6D7D0773F}" type="doc">
      <dgm:prSet loTypeId="urn:microsoft.com/office/officeart/2005/8/layout/vList3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D1CD94-13DD-40BD-8CC7-796FD0BF5322}">
      <dgm:prSet phldrT="[Text]" custT="1"/>
      <dgm:spPr>
        <a:solidFill>
          <a:srgbClr val="9FD7E4"/>
        </a:solidFill>
      </dgm:spPr>
      <dgm:t>
        <a:bodyPr/>
        <a:lstStyle/>
        <a:p>
          <a:r>
            <a:rPr lang="en-US" sz="1700" dirty="0" smtClean="0"/>
            <a:t/>
          </a:r>
          <a:br>
            <a:rPr lang="en-US" sz="1700" dirty="0" smtClean="0"/>
          </a:br>
          <a:r>
            <a:rPr lang="en-US" sz="1400" b="1" dirty="0" smtClean="0"/>
            <a:t> 81 graduates</a:t>
          </a:r>
        </a:p>
        <a:p>
          <a:r>
            <a:rPr lang="en-US" sz="1400" b="1" dirty="0" smtClean="0"/>
            <a:t>Employed in 4 countries</a:t>
          </a:r>
        </a:p>
        <a:p>
          <a:endParaRPr lang="en-GB" sz="1700" dirty="0"/>
        </a:p>
      </dgm:t>
    </dgm:pt>
    <dgm:pt modelId="{6E4FE84D-A785-493D-AF44-6477DDF8E64E}" type="parTrans" cxnId="{3A21934E-E074-4DCB-B730-93E35B3CDBD1}">
      <dgm:prSet/>
      <dgm:spPr/>
      <dgm:t>
        <a:bodyPr/>
        <a:lstStyle/>
        <a:p>
          <a:endParaRPr lang="en-GB"/>
        </a:p>
      </dgm:t>
    </dgm:pt>
    <dgm:pt modelId="{174A2B07-A995-491A-A0EC-9CDED44580A0}" type="sibTrans" cxnId="{3A21934E-E074-4DCB-B730-93E35B3CDBD1}">
      <dgm:prSet/>
      <dgm:spPr/>
      <dgm:t>
        <a:bodyPr/>
        <a:lstStyle/>
        <a:p>
          <a:endParaRPr lang="en-GB"/>
        </a:p>
      </dgm:t>
    </dgm:pt>
    <dgm:pt modelId="{7A44ED5F-326B-41A4-A4B8-0DEE3EED32EC}">
      <dgm:prSet phldrT="[Text]" custT="1"/>
      <dgm:spPr>
        <a:solidFill>
          <a:srgbClr val="9FD7E4"/>
        </a:solidFill>
      </dgm:spPr>
      <dgm:t>
        <a:bodyPr/>
        <a:lstStyle/>
        <a:p>
          <a:endParaRPr lang="en-US" sz="900" dirty="0" smtClean="0"/>
        </a:p>
        <a:p>
          <a:r>
            <a:rPr lang="en-US" sz="1300" b="1" dirty="0" smtClean="0"/>
            <a:t>Tax Consultant</a:t>
          </a:r>
        </a:p>
        <a:p>
          <a:r>
            <a:rPr lang="en-US" sz="1300" b="1" dirty="0" smtClean="0"/>
            <a:t>Fiscal Policy Advisor</a:t>
          </a:r>
        </a:p>
        <a:p>
          <a:r>
            <a:rPr lang="en-US" sz="1300" b="1" dirty="0" smtClean="0"/>
            <a:t>Business Tax Analyst</a:t>
          </a:r>
        </a:p>
        <a:p>
          <a:endParaRPr lang="en-GB" sz="900" dirty="0"/>
        </a:p>
      </dgm:t>
    </dgm:pt>
    <dgm:pt modelId="{08F7589D-875C-4AD8-B55B-2BF0691767DB}" type="parTrans" cxnId="{2EA7A09C-BC3B-41A6-BF0B-BFFEF62ADEB0}">
      <dgm:prSet/>
      <dgm:spPr/>
      <dgm:t>
        <a:bodyPr/>
        <a:lstStyle/>
        <a:p>
          <a:endParaRPr lang="en-GB"/>
        </a:p>
      </dgm:t>
    </dgm:pt>
    <dgm:pt modelId="{37E8A867-707A-4CB6-A90B-B48469D38F00}" type="sibTrans" cxnId="{2EA7A09C-BC3B-41A6-BF0B-BFFEF62ADEB0}">
      <dgm:prSet/>
      <dgm:spPr/>
      <dgm:t>
        <a:bodyPr/>
        <a:lstStyle/>
        <a:p>
          <a:endParaRPr lang="en-GB"/>
        </a:p>
      </dgm:t>
    </dgm:pt>
    <dgm:pt modelId="{91BB627C-E4F1-46C7-8970-F2F498C83C2B}">
      <dgm:prSet phldrT="[Text]" phldr="1"/>
      <dgm:spPr>
        <a:solidFill>
          <a:srgbClr val="9FD7E4"/>
        </a:solidFill>
      </dgm:spPr>
      <dgm:t>
        <a:bodyPr/>
        <a:lstStyle/>
        <a:p>
          <a:endParaRPr lang="en-GB" dirty="0"/>
        </a:p>
      </dgm:t>
    </dgm:pt>
    <dgm:pt modelId="{021BF80A-A0F6-4887-8E73-106034038214}" type="parTrans" cxnId="{AF2BD915-12B2-4DFF-B5D1-F09D5930B1FC}">
      <dgm:prSet/>
      <dgm:spPr/>
      <dgm:t>
        <a:bodyPr/>
        <a:lstStyle/>
        <a:p>
          <a:endParaRPr lang="en-GB"/>
        </a:p>
      </dgm:t>
    </dgm:pt>
    <dgm:pt modelId="{975C8D81-D544-4E7B-BC76-BD277C4EE79B}" type="sibTrans" cxnId="{AF2BD915-12B2-4DFF-B5D1-F09D5930B1FC}">
      <dgm:prSet/>
      <dgm:spPr/>
      <dgm:t>
        <a:bodyPr/>
        <a:lstStyle/>
        <a:p>
          <a:endParaRPr lang="en-GB"/>
        </a:p>
      </dgm:t>
    </dgm:pt>
    <dgm:pt modelId="{049260F3-3E1F-4175-AD65-27A2CFC21E4C}" type="pres">
      <dgm:prSet presAssocID="{A3C19184-578C-4953-A99A-58B6D7D077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543A88-7C74-416C-9226-7F056430CEF2}" type="pres">
      <dgm:prSet presAssocID="{87D1CD94-13DD-40BD-8CC7-796FD0BF5322}" presName="composite" presStyleCnt="0"/>
      <dgm:spPr/>
    </dgm:pt>
    <dgm:pt modelId="{83D48A6E-482C-4001-A0E4-45CEBA904204}" type="pres">
      <dgm:prSet presAssocID="{87D1CD94-13DD-40BD-8CC7-796FD0BF5322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D321D751-0FC9-451D-9BBF-E1F6004F312B}" type="pres">
      <dgm:prSet presAssocID="{87D1CD94-13DD-40BD-8CC7-796FD0BF532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DFAE49-FBFD-498F-972E-1ECFF6FDA5FD}" type="pres">
      <dgm:prSet presAssocID="{174A2B07-A995-491A-A0EC-9CDED44580A0}" presName="spacing" presStyleCnt="0"/>
      <dgm:spPr/>
    </dgm:pt>
    <dgm:pt modelId="{EF5E5DD0-18DA-4FA3-8D2C-F9C150D9B2E1}" type="pres">
      <dgm:prSet presAssocID="{7A44ED5F-326B-41A4-A4B8-0DEE3EED32EC}" presName="composite" presStyleCnt="0"/>
      <dgm:spPr/>
    </dgm:pt>
    <dgm:pt modelId="{5A10E615-28C2-4E4A-9359-E0C9C7C256C0}" type="pres">
      <dgm:prSet presAssocID="{7A44ED5F-326B-41A4-A4B8-0DEE3EED32E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5E44D906-7821-434F-AE73-5CB2699D518B}" type="pres">
      <dgm:prSet presAssocID="{7A44ED5F-326B-41A4-A4B8-0DEE3EED32E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FA80CD-7004-4300-A096-8AE3D12D8D13}" type="pres">
      <dgm:prSet presAssocID="{37E8A867-707A-4CB6-A90B-B48469D38F00}" presName="spacing" presStyleCnt="0"/>
      <dgm:spPr/>
    </dgm:pt>
    <dgm:pt modelId="{B4C2DCBA-B1D4-4702-AD52-CA7B08E421A1}" type="pres">
      <dgm:prSet presAssocID="{91BB627C-E4F1-46C7-8970-F2F498C83C2B}" presName="composite" presStyleCnt="0"/>
      <dgm:spPr/>
    </dgm:pt>
    <dgm:pt modelId="{284FA401-C900-4E06-BA6C-BA6E9E06FCEC}" type="pres">
      <dgm:prSet presAssocID="{91BB627C-E4F1-46C7-8970-F2F498C83C2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GB"/>
        </a:p>
      </dgm:t>
    </dgm:pt>
    <dgm:pt modelId="{7FAC7C3E-AE6C-4E58-BB57-916276E63F8B}" type="pres">
      <dgm:prSet presAssocID="{91BB627C-E4F1-46C7-8970-F2F498C83C2B}" presName="txShp" presStyleLbl="node1" presStyleIdx="2" presStyleCnt="3" custLinFactNeighborX="1033" custLinFactNeighborY="-15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AD505B-73C3-44F6-AB10-0C97BBAB312A}" type="presOf" srcId="{A3C19184-578C-4953-A99A-58B6D7D0773F}" destId="{049260F3-3E1F-4175-AD65-27A2CFC21E4C}" srcOrd="0" destOrd="0" presId="urn:microsoft.com/office/officeart/2005/8/layout/vList3#10"/>
    <dgm:cxn modelId="{2EA7A09C-BC3B-41A6-BF0B-BFFEF62ADEB0}" srcId="{A3C19184-578C-4953-A99A-58B6D7D0773F}" destId="{7A44ED5F-326B-41A4-A4B8-0DEE3EED32EC}" srcOrd="1" destOrd="0" parTransId="{08F7589D-875C-4AD8-B55B-2BF0691767DB}" sibTransId="{37E8A867-707A-4CB6-A90B-B48469D38F00}"/>
    <dgm:cxn modelId="{3D9CDDB9-5E6A-4F5C-A608-48C51519210D}" type="presOf" srcId="{7A44ED5F-326B-41A4-A4B8-0DEE3EED32EC}" destId="{5E44D906-7821-434F-AE73-5CB2699D518B}" srcOrd="0" destOrd="0" presId="urn:microsoft.com/office/officeart/2005/8/layout/vList3#10"/>
    <dgm:cxn modelId="{3A21934E-E074-4DCB-B730-93E35B3CDBD1}" srcId="{A3C19184-578C-4953-A99A-58B6D7D0773F}" destId="{87D1CD94-13DD-40BD-8CC7-796FD0BF5322}" srcOrd="0" destOrd="0" parTransId="{6E4FE84D-A785-493D-AF44-6477DDF8E64E}" sibTransId="{174A2B07-A995-491A-A0EC-9CDED44580A0}"/>
    <dgm:cxn modelId="{5D7980C3-369F-4D74-B024-1E25D7E0CC69}" type="presOf" srcId="{91BB627C-E4F1-46C7-8970-F2F498C83C2B}" destId="{7FAC7C3E-AE6C-4E58-BB57-916276E63F8B}" srcOrd="0" destOrd="0" presId="urn:microsoft.com/office/officeart/2005/8/layout/vList3#10"/>
    <dgm:cxn modelId="{AF2BD915-12B2-4DFF-B5D1-F09D5930B1FC}" srcId="{A3C19184-578C-4953-A99A-58B6D7D0773F}" destId="{91BB627C-E4F1-46C7-8970-F2F498C83C2B}" srcOrd="2" destOrd="0" parTransId="{021BF80A-A0F6-4887-8E73-106034038214}" sibTransId="{975C8D81-D544-4E7B-BC76-BD277C4EE79B}"/>
    <dgm:cxn modelId="{C244C276-D31F-4829-9C96-B7995C5BD707}" type="presOf" srcId="{87D1CD94-13DD-40BD-8CC7-796FD0BF5322}" destId="{D321D751-0FC9-451D-9BBF-E1F6004F312B}" srcOrd="0" destOrd="0" presId="urn:microsoft.com/office/officeart/2005/8/layout/vList3#10"/>
    <dgm:cxn modelId="{2797556A-61BA-459C-9EB5-1355908138FB}" type="presParOf" srcId="{049260F3-3E1F-4175-AD65-27A2CFC21E4C}" destId="{CC543A88-7C74-416C-9226-7F056430CEF2}" srcOrd="0" destOrd="0" presId="urn:microsoft.com/office/officeart/2005/8/layout/vList3#10"/>
    <dgm:cxn modelId="{BD7C101B-A5FC-4303-9AD4-91C2FCB884A9}" type="presParOf" srcId="{CC543A88-7C74-416C-9226-7F056430CEF2}" destId="{83D48A6E-482C-4001-A0E4-45CEBA904204}" srcOrd="0" destOrd="0" presId="urn:microsoft.com/office/officeart/2005/8/layout/vList3#10"/>
    <dgm:cxn modelId="{784AB9B9-C5C9-4D52-B11C-885F5520E867}" type="presParOf" srcId="{CC543A88-7C74-416C-9226-7F056430CEF2}" destId="{D321D751-0FC9-451D-9BBF-E1F6004F312B}" srcOrd="1" destOrd="0" presId="urn:microsoft.com/office/officeart/2005/8/layout/vList3#10"/>
    <dgm:cxn modelId="{B4411416-55D5-46F5-8B91-A7701A6EDB41}" type="presParOf" srcId="{049260F3-3E1F-4175-AD65-27A2CFC21E4C}" destId="{2DDFAE49-FBFD-498F-972E-1ECFF6FDA5FD}" srcOrd="1" destOrd="0" presId="urn:microsoft.com/office/officeart/2005/8/layout/vList3#10"/>
    <dgm:cxn modelId="{3320048A-5C9C-4F83-B81E-5EF0279EC264}" type="presParOf" srcId="{049260F3-3E1F-4175-AD65-27A2CFC21E4C}" destId="{EF5E5DD0-18DA-4FA3-8D2C-F9C150D9B2E1}" srcOrd="2" destOrd="0" presId="urn:microsoft.com/office/officeart/2005/8/layout/vList3#10"/>
    <dgm:cxn modelId="{EF828B1C-3008-412E-8603-31A6E4362340}" type="presParOf" srcId="{EF5E5DD0-18DA-4FA3-8D2C-F9C150D9B2E1}" destId="{5A10E615-28C2-4E4A-9359-E0C9C7C256C0}" srcOrd="0" destOrd="0" presId="urn:microsoft.com/office/officeart/2005/8/layout/vList3#10"/>
    <dgm:cxn modelId="{E2BF7841-02F4-4AD1-A1CB-E87C820B9EE6}" type="presParOf" srcId="{EF5E5DD0-18DA-4FA3-8D2C-F9C150D9B2E1}" destId="{5E44D906-7821-434F-AE73-5CB2699D518B}" srcOrd="1" destOrd="0" presId="urn:microsoft.com/office/officeart/2005/8/layout/vList3#10"/>
    <dgm:cxn modelId="{0BE5B968-E165-4191-96FC-3C7BC55E5039}" type="presParOf" srcId="{049260F3-3E1F-4175-AD65-27A2CFC21E4C}" destId="{68FA80CD-7004-4300-A096-8AE3D12D8D13}" srcOrd="3" destOrd="0" presId="urn:microsoft.com/office/officeart/2005/8/layout/vList3#10"/>
    <dgm:cxn modelId="{5089B574-4297-4BC2-9D4D-1B99E79FDBA2}" type="presParOf" srcId="{049260F3-3E1F-4175-AD65-27A2CFC21E4C}" destId="{B4C2DCBA-B1D4-4702-AD52-CA7B08E421A1}" srcOrd="4" destOrd="0" presId="urn:microsoft.com/office/officeart/2005/8/layout/vList3#10"/>
    <dgm:cxn modelId="{37A2C5B4-F197-4CDC-AD3E-0EA0E07B47F4}" type="presParOf" srcId="{B4C2DCBA-B1D4-4702-AD52-CA7B08E421A1}" destId="{284FA401-C900-4E06-BA6C-BA6E9E06FCEC}" srcOrd="0" destOrd="0" presId="urn:microsoft.com/office/officeart/2005/8/layout/vList3#10"/>
    <dgm:cxn modelId="{9BF9915E-E16A-408C-B412-63CE98F4EA18}" type="presParOf" srcId="{B4C2DCBA-B1D4-4702-AD52-CA7B08E421A1}" destId="{7FAC7C3E-AE6C-4E58-BB57-916276E63F8B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1D751-0FC9-451D-9BBF-E1F6004F312B}">
      <dsp:nvSpPr>
        <dsp:cNvPr id="0" name=""/>
        <dsp:cNvSpPr/>
      </dsp:nvSpPr>
      <dsp:spPr>
        <a:xfrm rot="10800000">
          <a:off x="1260894" y="709"/>
          <a:ext cx="3865823" cy="1148688"/>
        </a:xfrm>
        <a:prstGeom prst="homePlate">
          <a:avLst/>
        </a:prstGeom>
        <a:solidFill>
          <a:srgbClr val="9FD7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4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/>
          </a:r>
          <a:br>
            <a:rPr lang="en-US" sz="1700" kern="1200" dirty="0" smtClean="0"/>
          </a:br>
          <a:r>
            <a:rPr lang="en-US" sz="1400" b="1" kern="1200" dirty="0" smtClean="0"/>
            <a:t> 81 graduates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Employed in 4 countries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 rot="10800000">
        <a:off x="1548066" y="709"/>
        <a:ext cx="3578651" cy="1148688"/>
      </dsp:txXfrm>
    </dsp:sp>
    <dsp:sp modelId="{83D48A6E-482C-4001-A0E4-45CEBA904204}">
      <dsp:nvSpPr>
        <dsp:cNvPr id="0" name=""/>
        <dsp:cNvSpPr/>
      </dsp:nvSpPr>
      <dsp:spPr>
        <a:xfrm>
          <a:off x="686550" y="709"/>
          <a:ext cx="1148688" cy="11486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D906-7821-434F-AE73-5CB2699D518B}">
      <dsp:nvSpPr>
        <dsp:cNvPr id="0" name=""/>
        <dsp:cNvSpPr/>
      </dsp:nvSpPr>
      <dsp:spPr>
        <a:xfrm rot="10800000">
          <a:off x="1260894" y="1492289"/>
          <a:ext cx="3865823" cy="1148688"/>
        </a:xfrm>
        <a:prstGeom prst="homePlate">
          <a:avLst/>
        </a:prstGeom>
        <a:solidFill>
          <a:srgbClr val="9FD7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40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Tax Consultant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Fiscal Policy Advisor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Business Tax Analyst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 rot="10800000">
        <a:off x="1548066" y="1492289"/>
        <a:ext cx="3578651" cy="1148688"/>
      </dsp:txXfrm>
    </dsp:sp>
    <dsp:sp modelId="{5A10E615-28C2-4E4A-9359-E0C9C7C256C0}">
      <dsp:nvSpPr>
        <dsp:cNvPr id="0" name=""/>
        <dsp:cNvSpPr/>
      </dsp:nvSpPr>
      <dsp:spPr>
        <a:xfrm>
          <a:off x="686550" y="1492289"/>
          <a:ext cx="1148688" cy="11486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C7C3E-AE6C-4E58-BB57-916276E63F8B}">
      <dsp:nvSpPr>
        <dsp:cNvPr id="0" name=""/>
        <dsp:cNvSpPr/>
      </dsp:nvSpPr>
      <dsp:spPr>
        <a:xfrm rot="10800000">
          <a:off x="1300828" y="2966409"/>
          <a:ext cx="3865823" cy="1148688"/>
        </a:xfrm>
        <a:prstGeom prst="homePlate">
          <a:avLst/>
        </a:prstGeom>
        <a:solidFill>
          <a:srgbClr val="9FD7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40" tIns="201930" rIns="376936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300" kern="1200" dirty="0"/>
        </a:p>
      </dsp:txBody>
      <dsp:txXfrm rot="10800000">
        <a:off x="1588000" y="2966409"/>
        <a:ext cx="3578651" cy="1148688"/>
      </dsp:txXfrm>
    </dsp:sp>
    <dsp:sp modelId="{284FA401-C900-4E06-BA6C-BA6E9E06FCEC}">
      <dsp:nvSpPr>
        <dsp:cNvPr id="0" name=""/>
        <dsp:cNvSpPr/>
      </dsp:nvSpPr>
      <dsp:spPr>
        <a:xfrm>
          <a:off x="686550" y="2983869"/>
          <a:ext cx="1148688" cy="11486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B95DD-8D23-4837-9FFB-866B6D98CA37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34BD-5420-4FFD-9E82-94B5DA55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6D22AC6-E1F9-9D42-850A-6FE256A14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52102"/>
            <a:ext cx="6889750" cy="580589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B0CCA7-C719-9646-BE9D-940DD201A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162A87-4DF9-484F-8AFF-328C0E22F4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966" y="2196789"/>
            <a:ext cx="4773650" cy="151656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966" y="3914078"/>
            <a:ext cx="4773650" cy="12935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797" y="2072744"/>
            <a:ext cx="9578897" cy="3768300"/>
          </a:xfrm>
        </p:spPr>
        <p:txBody>
          <a:bodyPr/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27-02-20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8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0AF574-6D75-9946-B430-8133733B9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418EBAF-B2D0-3349-8656-E565426F0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40B2BDE-AA48-E84E-8539-EA010F2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1239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6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59BB052-4EC4-FA46-8F1F-D2FC1226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9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371"/>
            <a:ext cx="6096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19">
            <a:extLst>
              <a:ext uri="{FF2B5EF4-FFF2-40B4-BE49-F238E27FC236}">
                <a16:creationId xmlns:a16="http://schemas.microsoft.com/office/drawing/2014/main" id="{57C5724E-377B-444E-8D47-8BFBE12EC5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4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0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27-02-20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371"/>
            <a:ext cx="12192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539964F3-3192-0043-8D3A-2CB4E88840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2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55B978D-5DBE-A045-9B5A-DCFE654B9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032" y="447495"/>
            <a:ext cx="1627378" cy="245800"/>
          </a:xfrm>
          <a:blipFill>
            <a:blip r:embed="rId3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3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27-02-20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AD79582F-1E1D-BE43-A115-10EEF4471D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68413" y="2071688"/>
            <a:ext cx="9647237" cy="392906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26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1239" y="1268441"/>
            <a:ext cx="8057956" cy="5571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239" y="2118166"/>
            <a:ext cx="9643687" cy="37501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0E137427-91FE-8F4E-8389-AD4B23A28155}" type="datetimeFigureOut">
              <a:rPr lang="nl-NL" smtClean="0"/>
              <a:pPr/>
              <a:t>27-02-20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9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151D37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rgbClr val="151D37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.hassink@maastrichtuniversity.nl" TargetMode="External"/><Relationship Id="rId2" Type="http://schemas.openxmlformats.org/officeDocument/2006/relationships/hyperlink" Target="mailto:h.vanmierlo@maastrichtuniversity.n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strichtuniversity.nl/sb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maas.nl/feb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40186-42D1-0C49-9BE4-A3B38CD5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7300" y="2071687"/>
            <a:ext cx="5171261" cy="1516567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MSc Fiscal Economics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6105" y="2324642"/>
            <a:ext cx="4773650" cy="1293541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Maastricht </a:t>
            </a:r>
            <a:r>
              <a:rPr lang="fr-FR" sz="2200" dirty="0" err="1"/>
              <a:t>University</a:t>
            </a:r>
            <a:r>
              <a:rPr lang="fr-FR" sz="2200" dirty="0"/>
              <a:t>, </a:t>
            </a:r>
            <a:r>
              <a:rPr lang="fr-FR" sz="2200" dirty="0" err="1"/>
              <a:t>School</a:t>
            </a:r>
            <a:r>
              <a:rPr lang="fr-FR" sz="2200" dirty="0"/>
              <a:t> of Business and </a:t>
            </a:r>
            <a:r>
              <a:rPr lang="fr-FR" sz="2200" dirty="0" err="1"/>
              <a:t>Economics</a:t>
            </a:r>
            <a:endParaRPr lang="nl-NL" sz="2200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 txBox="1">
            <a:spLocks/>
          </p:cNvSpPr>
          <p:nvPr/>
        </p:nvSpPr>
        <p:spPr>
          <a:xfrm>
            <a:off x="6896105" y="3326074"/>
            <a:ext cx="4773650" cy="1030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151D3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2200" i="1" dirty="0" smtClean="0"/>
              <a:t>(</a:t>
            </a:r>
            <a:r>
              <a:rPr lang="fr-FR" sz="2200" i="1" dirty="0" err="1" smtClean="0"/>
              <a:t>Partly</a:t>
            </a:r>
            <a:r>
              <a:rPr lang="fr-FR" sz="2200" i="1" dirty="0" smtClean="0"/>
              <a:t> Dutch)</a:t>
            </a:r>
          </a:p>
          <a:p>
            <a:pPr algn="ctr">
              <a:lnSpc>
                <a:spcPct val="100000"/>
              </a:lnSpc>
            </a:pPr>
            <a:endParaRPr lang="fr-FR" sz="2200" i="1" dirty="0" smtClean="0"/>
          </a:p>
          <a:p>
            <a:pPr algn="ctr">
              <a:lnSpc>
                <a:spcPct val="100000"/>
              </a:lnSpc>
            </a:pPr>
            <a:r>
              <a:rPr lang="fr-FR" sz="2200" dirty="0" smtClean="0"/>
              <a:t>Taxation </a:t>
            </a:r>
            <a:r>
              <a:rPr lang="fr-FR" sz="2200" dirty="0" err="1" smtClean="0"/>
              <a:t>with</a:t>
            </a:r>
            <a:r>
              <a:rPr lang="fr-FR" sz="2200" dirty="0" smtClean="0"/>
              <a:t> a </a:t>
            </a:r>
            <a:r>
              <a:rPr lang="fr-FR" sz="2200" dirty="0" err="1" smtClean="0"/>
              <a:t>strong</a:t>
            </a:r>
            <a:r>
              <a:rPr lang="fr-FR" sz="2200" dirty="0" smtClean="0"/>
              <a:t> </a:t>
            </a:r>
            <a:r>
              <a:rPr lang="fr-FR" sz="2200" dirty="0" err="1" smtClean="0"/>
              <a:t>economic</a:t>
            </a:r>
            <a:r>
              <a:rPr lang="fr-FR" sz="2200" dirty="0" smtClean="0"/>
              <a:t> </a:t>
            </a:r>
            <a:r>
              <a:rPr lang="fr-FR" sz="2200" dirty="0" err="1" smtClean="0"/>
              <a:t>foundation</a:t>
            </a:r>
            <a:endParaRPr lang="fr-FR" sz="2200" i="1" dirty="0"/>
          </a:p>
          <a:p>
            <a:pPr algn="ctr">
              <a:lnSpc>
                <a:spcPct val="100000"/>
              </a:lnSpc>
            </a:pPr>
            <a:r>
              <a:rPr lang="fr-FR" sz="2200" b="1" dirty="0" smtClean="0"/>
              <a:t>Prof. Dr. Hans van </a:t>
            </a:r>
            <a:r>
              <a:rPr lang="fr-FR" sz="2200" b="1" dirty="0" err="1" smtClean="0"/>
              <a:t>Mierlo</a:t>
            </a:r>
            <a:endParaRPr lang="nl-NL" sz="2200" b="1" dirty="0"/>
          </a:p>
        </p:txBody>
      </p:sp>
    </p:spTree>
    <p:extLst>
      <p:ext uri="{BB962C8B-B14F-4D97-AF65-F5344CB8AC3E}">
        <p14:creationId xmlns:p14="http://schemas.microsoft.com/office/powerpoint/2010/main" val="14472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015" y="1949302"/>
            <a:ext cx="7580313" cy="41148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5100" dirty="0" err="1"/>
              <a:t>Instroomprogramma</a:t>
            </a:r>
            <a:r>
              <a:rPr lang="en-US" sz="5100" dirty="0"/>
              <a:t>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5100" dirty="0" err="1"/>
              <a:t>Geconfectioneerd</a:t>
            </a:r>
            <a:r>
              <a:rPr lang="en-US" sz="5100" dirty="0"/>
              <a:t> </a:t>
            </a:r>
            <a:r>
              <a:rPr lang="en-US" sz="5100" dirty="0" err="1"/>
              <a:t>Maatwerk</a:t>
            </a:r>
            <a:r>
              <a:rPr lang="en-US" sz="5100" dirty="0"/>
              <a:t>!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5100" dirty="0" err="1"/>
              <a:t>Afhankelijk</a:t>
            </a:r>
            <a:r>
              <a:rPr lang="en-US" sz="5100" dirty="0"/>
              <a:t> van HBO-</a:t>
            </a:r>
            <a:r>
              <a:rPr lang="en-US" sz="5100" dirty="0" err="1"/>
              <a:t>vakkenpakket</a:t>
            </a:r>
            <a:r>
              <a:rPr lang="en-US" sz="5100" dirty="0"/>
              <a:t>!</a:t>
            </a:r>
          </a:p>
          <a:p>
            <a:pPr marL="0" indent="0">
              <a:buNone/>
              <a:defRPr/>
            </a:pPr>
            <a:endParaRPr lang="en-US" sz="5100" dirty="0"/>
          </a:p>
          <a:p>
            <a:pPr marL="0" indent="0">
              <a:buNone/>
              <a:defRPr/>
            </a:pPr>
            <a:r>
              <a:rPr lang="en-US" sz="5100" b="1" dirty="0"/>
              <a:t>MAIL </a:t>
            </a:r>
            <a:r>
              <a:rPr lang="en-US" sz="5100" b="1" dirty="0" err="1"/>
              <a:t>naar</a:t>
            </a:r>
            <a:r>
              <a:rPr lang="en-US" sz="5100" b="1" dirty="0"/>
              <a:t>:</a:t>
            </a:r>
          </a:p>
          <a:p>
            <a:pPr marL="0" indent="0">
              <a:buNone/>
              <a:defRPr/>
            </a:pPr>
            <a:r>
              <a:rPr lang="en-US" sz="5100" dirty="0">
                <a:hlinkClick r:id="rId2"/>
              </a:rPr>
              <a:t>h.vanmierlo@maastrichtuniversity.nl</a:t>
            </a:r>
            <a:endParaRPr lang="en-US" sz="5100" dirty="0"/>
          </a:p>
          <a:p>
            <a:pPr marL="0" indent="0">
              <a:buNone/>
              <a:defRPr/>
            </a:pPr>
            <a:r>
              <a:rPr lang="en-US" sz="5100" u="heavy" dirty="0">
                <a:solidFill>
                  <a:srgbClr val="FF0000"/>
                </a:solidFill>
                <a:hlinkClick r:id="rId3"/>
              </a:rPr>
              <a:t>h.hassink@maastrichtuniversity.nl</a:t>
            </a:r>
            <a:endParaRPr lang="en-US" sz="5100" u="heavy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4000" u="heavy" dirty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  <a:defRPr/>
            </a:pPr>
            <a:endParaRPr lang="en-US" dirty="0" smtClean="0"/>
          </a:p>
          <a:p>
            <a:pPr marL="514350" indent="-514350">
              <a:buFontTx/>
              <a:buAutoNum type="arabicPeriod"/>
              <a:defRPr/>
            </a:pPr>
            <a:endParaRPr lang="en-US" dirty="0" smtClean="0"/>
          </a:p>
          <a:p>
            <a:pPr marL="514350" indent="-514350">
              <a:buFontTx/>
              <a:buAutoNum type="arabicPeriod"/>
              <a:defRPr/>
            </a:pPr>
            <a:endParaRPr lang="en-US" dirty="0" smtClean="0"/>
          </a:p>
          <a:p>
            <a:pPr marL="514350" indent="-514350">
              <a:buFontTx/>
              <a:buAutoNum type="arabicPeriod"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015" y="975685"/>
            <a:ext cx="8378456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nl-NL" sz="4200" dirty="0" err="1" smtClean="0"/>
              <a:t>Instroom</a:t>
            </a:r>
            <a:r>
              <a:rPr lang="en-GB" altLang="nl-NL" sz="4200" dirty="0" smtClean="0"/>
              <a:t> </a:t>
            </a:r>
            <a:r>
              <a:rPr lang="en-GB" altLang="nl-NL" sz="4200" dirty="0" err="1" smtClean="0"/>
              <a:t>vanuit</a:t>
            </a:r>
            <a:r>
              <a:rPr lang="en-GB" altLang="nl-NL" sz="4200" dirty="0" smtClean="0"/>
              <a:t> HBO?!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7941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4394132"/>
              </p:ext>
            </p:extLst>
          </p:nvPr>
        </p:nvGraphicFramePr>
        <p:xfrm>
          <a:off x="3129265" y="2028911"/>
          <a:ext cx="5813268" cy="41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0" t="41988" r="36543" b="47238"/>
          <a:stretch>
            <a:fillRect/>
          </a:stretch>
        </p:blipFill>
        <p:spPr bwMode="auto">
          <a:xfrm>
            <a:off x="5058108" y="5114986"/>
            <a:ext cx="3143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23015" y="1711177"/>
            <a:ext cx="5905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nl-NL" sz="2000" b="1" dirty="0" err="1">
                <a:latin typeface="Calibri"/>
              </a:rPr>
              <a:t>MSc</a:t>
            </a:r>
            <a:r>
              <a:rPr lang="en-US" altLang="nl-NL" sz="2000" b="1" dirty="0">
                <a:latin typeface="Calibri"/>
              </a:rPr>
              <a:t> Fiscal Economics</a:t>
            </a:r>
            <a:endParaRPr lang="en-GB" altLang="nl-NL" sz="2000" b="1" dirty="0"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8620" y="6183555"/>
            <a:ext cx="5102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nl-NL" sz="1400" i="1" dirty="0" err="1">
                <a:latin typeface="Calibri"/>
              </a:rPr>
              <a:t>MSc</a:t>
            </a:r>
            <a:r>
              <a:rPr lang="en-US" altLang="nl-NL" sz="1400" i="1" dirty="0">
                <a:latin typeface="Calibri"/>
              </a:rPr>
              <a:t> graduates SBE Fiscal Economics period 2004-2014</a:t>
            </a:r>
            <a:endParaRPr lang="en-GB" altLang="nl-NL" sz="1400" i="1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3015" y="975685"/>
            <a:ext cx="8378456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nl-NL" sz="4200" dirty="0" smtClean="0"/>
              <a:t>Careers of our alumni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7004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>
            <a:extLst>
              <a:ext uri="{FF2B5EF4-FFF2-40B4-BE49-F238E27FC236}">
                <a16:creationId xmlns:a16="http://schemas.microsoft.com/office/drawing/2014/main" id="{7A612449-D88D-40E6-A327-E10504842B3C}"/>
              </a:ext>
            </a:extLst>
          </p:cNvPr>
          <p:cNvSpPr txBox="1">
            <a:spLocks/>
          </p:cNvSpPr>
          <p:nvPr/>
        </p:nvSpPr>
        <p:spPr>
          <a:xfrm>
            <a:off x="4290458" y="2143310"/>
            <a:ext cx="4080403" cy="1295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8500" y="3095478"/>
            <a:ext cx="71043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www.maastrichtuniversity.nl/sbe</a:t>
            </a:r>
            <a:endParaRPr lang="en-US" sz="28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en-US" sz="2800" dirty="0" smtClean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</a:t>
            </a:r>
            <a:r>
              <a:rPr lang="en-US" sz="2800" dirty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at the information market in the </a:t>
            </a:r>
            <a:r>
              <a:rPr lang="en-US" sz="2800" dirty="0" smtClean="0">
                <a:solidFill>
                  <a:srgbClr val="151D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Mensa</a:t>
            </a:r>
          </a:p>
          <a:p>
            <a:pPr>
              <a:defRPr/>
            </a:pPr>
            <a:endParaRPr lang="en-GB" sz="2400" dirty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015" y="975685"/>
            <a:ext cx="8378456" cy="755650"/>
          </a:xfrm>
        </p:spPr>
        <p:txBody>
          <a:bodyPr>
            <a:noAutofit/>
          </a:bodyPr>
          <a:lstStyle/>
          <a:p>
            <a:r>
              <a:rPr lang="en-GB" altLang="nl-NL" sz="4200" dirty="0"/>
              <a:t>Why should you choose Fiscal Economics?</a:t>
            </a:r>
            <a:endParaRPr lang="en-GB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3015" y="2346252"/>
            <a:ext cx="11102975" cy="3627438"/>
          </a:xfrm>
        </p:spPr>
        <p:txBody>
          <a:bodyPr/>
          <a:lstStyle/>
          <a:p>
            <a:pPr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800" dirty="0">
                <a:solidFill>
                  <a:srgbClr val="001A3D"/>
                </a:solidFill>
              </a:rPr>
              <a:t>Multidisciplinary approach:</a:t>
            </a:r>
          </a:p>
          <a:p>
            <a:pPr defTabSz="914400">
              <a:spcBef>
                <a:spcPct val="20000"/>
              </a:spcBef>
              <a:buNone/>
              <a:defRPr/>
            </a:pPr>
            <a:r>
              <a:rPr lang="en-GB" altLang="nl-NL" sz="2800" dirty="0">
                <a:solidFill>
                  <a:srgbClr val="001A3D"/>
                </a:solidFill>
              </a:rPr>
              <a:t>	- Economics and law</a:t>
            </a:r>
          </a:p>
          <a:p>
            <a:pPr defTabSz="914400">
              <a:spcBef>
                <a:spcPct val="20000"/>
              </a:spcBef>
              <a:buNone/>
              <a:defRPr/>
            </a:pPr>
            <a:r>
              <a:rPr lang="en-GB" altLang="nl-NL" sz="2800" dirty="0">
                <a:solidFill>
                  <a:srgbClr val="001A3D"/>
                </a:solidFill>
              </a:rPr>
              <a:t>	- Business and economics</a:t>
            </a: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nl-NL" sz="2800" dirty="0">
                <a:solidFill>
                  <a:srgbClr val="001A3D"/>
                </a:solidFill>
              </a:rPr>
              <a:t>Taxation in an international business context</a:t>
            </a:r>
            <a:endParaRPr lang="en-GB" altLang="nl-NL" sz="2800" dirty="0">
              <a:solidFill>
                <a:srgbClr val="001A3D"/>
              </a:solidFill>
            </a:endParaRP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800" dirty="0">
                <a:solidFill>
                  <a:srgbClr val="001A3D"/>
                </a:solidFill>
              </a:rPr>
              <a:t>In close cooperation with the Faculty of Law</a:t>
            </a: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800" dirty="0">
                <a:solidFill>
                  <a:srgbClr val="001A3D"/>
                </a:solidFill>
              </a:rPr>
              <a:t>Close links to practice</a:t>
            </a: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800" dirty="0">
                <a:solidFill>
                  <a:srgbClr val="001A3D"/>
                </a:solidFill>
              </a:rPr>
              <a:t>Growing demand for fiscal economists who can interact on a senior level with accountants, tax lawyers and management</a:t>
            </a:r>
          </a:p>
          <a:p>
            <a:pPr marL="0" indent="0" defTabSz="914400">
              <a:spcBef>
                <a:spcPct val="20000"/>
              </a:spcBef>
              <a:buNone/>
              <a:defRPr/>
            </a:pPr>
            <a:endParaRPr lang="en-US" altLang="nl-NL" sz="2400" dirty="0">
              <a:solidFill>
                <a:srgbClr val="001A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015" y="1610981"/>
            <a:ext cx="10738883" cy="936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GB" altLang="nl-NL" sz="2800" dirty="0">
                <a:solidFill>
                  <a:srgbClr val="001A3D"/>
                </a:solidFill>
                <a:latin typeface="Calibri"/>
              </a:rPr>
              <a:t>Economic analysis of taxation and its effects on the decisions made by consumers, companies and institutions</a:t>
            </a:r>
            <a:br>
              <a:rPr lang="en-GB" altLang="nl-NL" sz="2800" dirty="0">
                <a:solidFill>
                  <a:srgbClr val="001A3D"/>
                </a:solidFill>
                <a:latin typeface="Calibri"/>
              </a:rPr>
            </a:br>
            <a:endParaRPr lang="en-GB" altLang="nl-NL" sz="2800" dirty="0">
              <a:solidFill>
                <a:srgbClr val="001A3D"/>
              </a:solidFill>
              <a:latin typeface="Calibri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3015" y="2079773"/>
            <a:ext cx="9071774" cy="292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GB" altLang="nl-NL" sz="2800" dirty="0">
              <a:latin typeface="Calibri"/>
            </a:endParaRPr>
          </a:p>
          <a:p>
            <a:pPr eaLnBrk="1" hangingPunct="1"/>
            <a:r>
              <a:rPr lang="en-GB" altLang="nl-NL" sz="2800" dirty="0">
                <a:latin typeface="Calibri"/>
              </a:rPr>
              <a:t>Manage tax risks</a:t>
            </a:r>
          </a:p>
          <a:p>
            <a:pPr eaLnBrk="1" hangingPunct="1"/>
            <a:r>
              <a:rPr lang="en-GB" altLang="nl-NL" sz="2800" dirty="0">
                <a:latin typeface="Calibri"/>
              </a:rPr>
              <a:t>Support the operating business with tax issues</a:t>
            </a:r>
          </a:p>
          <a:p>
            <a:pPr eaLnBrk="1" hangingPunct="1"/>
            <a:r>
              <a:rPr lang="en-GB" altLang="nl-NL" sz="2800" dirty="0">
                <a:latin typeface="Calibri"/>
              </a:rPr>
              <a:t>Optimise and maintain tax structures</a:t>
            </a:r>
          </a:p>
          <a:p>
            <a:pPr eaLnBrk="1" hangingPunct="1"/>
            <a:r>
              <a:rPr lang="en-GB" altLang="nl-NL" sz="2800" dirty="0">
                <a:latin typeface="Calibri"/>
              </a:rPr>
              <a:t>Manage tax compliance</a:t>
            </a:r>
          </a:p>
          <a:p>
            <a:pPr eaLnBrk="1" hangingPunct="1"/>
            <a:r>
              <a:rPr lang="en-GB" altLang="nl-NL" sz="2800" dirty="0">
                <a:latin typeface="Calibri"/>
              </a:rPr>
              <a:t>Support with post-acquisition and integration projects</a:t>
            </a:r>
          </a:p>
          <a:p>
            <a:pPr eaLnBrk="1" hangingPunct="1"/>
            <a:r>
              <a:rPr lang="en-GB" altLang="nl-NL" sz="2800" dirty="0">
                <a:latin typeface="Calibri"/>
              </a:rPr>
              <a:t>Team up with other departments (e.g. Finance)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3015" y="975685"/>
            <a:ext cx="8378456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nl-NL" sz="4200" dirty="0" smtClean="0"/>
              <a:t>What will you learn? (1)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6486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847850" y="2060575"/>
            <a:ext cx="1098550" cy="1163638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altLang="nl-NL" sz="2000" dirty="0">
                <a:solidFill>
                  <a:srgbClr val="E05329"/>
                </a:solidFill>
                <a:latin typeface="Calibri"/>
              </a:rPr>
              <a:t>1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47850" y="1674813"/>
            <a:ext cx="1098550" cy="260350"/>
          </a:xfrm>
          <a:prstGeom prst="rect">
            <a:avLst/>
          </a:prstGeom>
          <a:solidFill>
            <a:srgbClr val="9FD7E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2000" i="1" dirty="0">
                <a:solidFill>
                  <a:srgbClr val="151D37"/>
                </a:solidFill>
                <a:latin typeface="Calibri"/>
              </a:rPr>
              <a:t>Block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71814" y="1674813"/>
            <a:ext cx="5329237" cy="260350"/>
          </a:xfrm>
          <a:prstGeom prst="rect">
            <a:avLst/>
          </a:prstGeom>
          <a:solidFill>
            <a:srgbClr val="9FD7E4"/>
          </a:solidFill>
          <a:ln>
            <a:solidFill>
              <a:srgbClr val="151D37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2000" i="1" dirty="0">
                <a:solidFill>
                  <a:srgbClr val="151D37"/>
                </a:solidFill>
                <a:latin typeface="Calibri"/>
              </a:rPr>
              <a:t>Fiscal Economics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808664" y="2060576"/>
            <a:ext cx="2592387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Tax Accounting and Finance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071814" y="2060576"/>
            <a:ext cx="2592387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GB" altLang="nl-NL" sz="1800" dirty="0" err="1">
                <a:latin typeface="Calibri"/>
              </a:rPr>
              <a:t>Fiscaal</a:t>
            </a:r>
            <a:r>
              <a:rPr lang="en-GB" altLang="nl-NL" sz="1800" dirty="0">
                <a:latin typeface="Calibri"/>
              </a:rPr>
              <a:t> </a:t>
            </a:r>
            <a:r>
              <a:rPr lang="en-GB" altLang="nl-NL" sz="1800" dirty="0" err="1">
                <a:latin typeface="Calibri"/>
              </a:rPr>
              <a:t>Concernrecht</a:t>
            </a:r>
            <a:endParaRPr lang="en-GB" altLang="nl-NL" sz="1800" dirty="0">
              <a:latin typeface="Calibri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o</a:t>
            </a:r>
            <a:r>
              <a:rPr lang="en-US" altLang="nl-NL" sz="1800" dirty="0" smtClean="0">
                <a:latin typeface="Calibri"/>
              </a:rPr>
              <a:t>r </a:t>
            </a:r>
            <a:endParaRPr lang="en-US" altLang="nl-NL" sz="1800" dirty="0">
              <a:latin typeface="Calibri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Comparative Corporate taxation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857375" y="3379789"/>
            <a:ext cx="1098550" cy="1163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2000" dirty="0">
                <a:solidFill>
                  <a:srgbClr val="E05329"/>
                </a:solidFill>
                <a:latin typeface="Calibri"/>
              </a:rPr>
              <a:t>2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95625" y="3386139"/>
            <a:ext cx="2592388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>
                <a:latin typeface="Calibri"/>
              </a:rPr>
              <a:t>International and European Tax Law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842000" y="3397251"/>
            <a:ext cx="2592388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Tax Policy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in the International Context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114675" y="4724401"/>
            <a:ext cx="5329238" cy="790575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altLang="nl-NL" sz="2000" dirty="0">
                <a:solidFill>
                  <a:srgbClr val="E05329"/>
                </a:solidFill>
                <a:latin typeface="Calibri"/>
              </a:rPr>
              <a:t>Skills Training:</a:t>
            </a:r>
          </a:p>
          <a:p>
            <a:pPr algn="ctr" eaLnBrk="1" hangingPunct="1">
              <a:buNone/>
            </a:pPr>
            <a:r>
              <a:rPr lang="en-US" altLang="nl-NL" sz="2000" dirty="0">
                <a:solidFill>
                  <a:srgbClr val="E05329"/>
                </a:solidFill>
                <a:latin typeface="Calibri"/>
              </a:rPr>
              <a:t>Writing a Master’s Thesis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847850" y="4705351"/>
            <a:ext cx="1098550" cy="792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2000" dirty="0">
                <a:solidFill>
                  <a:srgbClr val="E05329"/>
                </a:solidFill>
                <a:latin typeface="Calibri"/>
              </a:rPr>
              <a:t>3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23015" y="975685"/>
            <a:ext cx="8378456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nl-NL" sz="4200" dirty="0" smtClean="0"/>
              <a:t>What is the programme structure (1)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6223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47850" y="2051963"/>
            <a:ext cx="1098550" cy="1163638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altLang="nl-NL" sz="2000" dirty="0">
                <a:solidFill>
                  <a:srgbClr val="E05329"/>
                </a:solidFill>
                <a:latin typeface="Calibri"/>
              </a:rPr>
              <a:t>4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47850" y="1666201"/>
            <a:ext cx="1098550" cy="260350"/>
          </a:xfrm>
          <a:prstGeom prst="rect">
            <a:avLst/>
          </a:prstGeom>
          <a:solidFill>
            <a:srgbClr val="9FD7E4"/>
          </a:solidFill>
          <a:ln>
            <a:solidFill>
              <a:srgbClr val="151D37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2000" i="1">
                <a:solidFill>
                  <a:srgbClr val="151D37"/>
                </a:solidFill>
                <a:latin typeface="Calibri"/>
              </a:rPr>
              <a:t>Block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71814" y="1666201"/>
            <a:ext cx="5329237" cy="260350"/>
          </a:xfrm>
          <a:prstGeom prst="rect">
            <a:avLst/>
          </a:prstGeom>
          <a:solidFill>
            <a:srgbClr val="9FD7E4"/>
          </a:solidFill>
          <a:ln>
            <a:solidFill>
              <a:srgbClr val="151D37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2000" i="1">
                <a:solidFill>
                  <a:srgbClr val="151D37"/>
                </a:solidFill>
                <a:latin typeface="Calibri"/>
              </a:rPr>
              <a:t>Fiscal Economics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71814" y="2051964"/>
            <a:ext cx="2592387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Economics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or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Law Elective course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847850" y="3339426"/>
            <a:ext cx="1098550" cy="1162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2000" dirty="0">
                <a:solidFill>
                  <a:srgbClr val="E05329"/>
                </a:solidFill>
                <a:latin typeface="Calibri"/>
              </a:rPr>
              <a:t>5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071814" y="3339427"/>
            <a:ext cx="2592387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>
                <a:latin typeface="Calibri"/>
              </a:rPr>
              <a:t>International Tax Planning and Transfer Pricing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081338" y="4611014"/>
            <a:ext cx="5340350" cy="790575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None/>
            </a:pPr>
            <a:endParaRPr lang="en-US" altLang="nl-NL" sz="1000" dirty="0">
              <a:solidFill>
                <a:srgbClr val="00A2DB"/>
              </a:solidFill>
              <a:latin typeface="Calibri"/>
            </a:endParaRPr>
          </a:p>
          <a:p>
            <a:pPr algn="ctr" eaLnBrk="1" hangingPunct="1">
              <a:buNone/>
            </a:pPr>
            <a:r>
              <a:rPr lang="en-US" altLang="nl-NL" sz="2000" dirty="0">
                <a:solidFill>
                  <a:srgbClr val="E05329"/>
                </a:solidFill>
                <a:latin typeface="Calibri"/>
              </a:rPr>
              <a:t>Completing the Master’s Thesis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847850" y="4615776"/>
            <a:ext cx="1098550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2000" dirty="0">
                <a:solidFill>
                  <a:srgbClr val="E05329"/>
                </a:solidFill>
                <a:latin typeface="Calibri"/>
              </a:rPr>
              <a:t>6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774825" y="5436514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altLang="nl-NL" sz="1600" dirty="0">
                <a:latin typeface="Calibri"/>
              </a:rPr>
              <a:t>NB. The details of this programme could change; before applying, please check </a:t>
            </a:r>
            <a:r>
              <a:rPr lang="en-GB" altLang="nl-NL" sz="1600" dirty="0">
                <a:latin typeface="Calibri"/>
                <a:hlinkClick r:id="rId2"/>
              </a:rPr>
              <a:t>www.maastrichtuniversity.nl/sbe</a:t>
            </a:r>
            <a:r>
              <a:rPr lang="en-GB" altLang="nl-NL" sz="1600" dirty="0">
                <a:latin typeface="Calibri"/>
              </a:rPr>
              <a:t> for the latest information. 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808664" y="2051964"/>
            <a:ext cx="2592387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Economics or </a:t>
            </a:r>
            <a:endParaRPr lang="en-US" altLang="nl-NL" sz="1800" baseline="30000" dirty="0">
              <a:latin typeface="Calibri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 dirty="0">
                <a:latin typeface="Calibri"/>
              </a:rPr>
              <a:t>Law Elective course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808664" y="3333077"/>
            <a:ext cx="2592387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en-US" altLang="nl-NL" sz="1800">
                <a:latin typeface="Calibri"/>
              </a:rPr>
              <a:t>Writing the Master’s Thesis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3015" y="975685"/>
            <a:ext cx="8378456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nl-NL" sz="4200" dirty="0" smtClean="0"/>
              <a:t>What is the programme structure (2)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704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37955" y="1620138"/>
            <a:ext cx="8728467" cy="7207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altLang="nl-NL" sz="2400" dirty="0">
                <a:solidFill>
                  <a:srgbClr val="001A3D"/>
                </a:solidFill>
                <a:latin typeface="Calibri"/>
              </a:rPr>
              <a:t>In-depth study of taxation at the interface of Economics and Law</a:t>
            </a:r>
            <a:endParaRPr lang="en-GB" altLang="nl-NL" sz="2400" dirty="0">
              <a:solidFill>
                <a:srgbClr val="001A3D"/>
              </a:solidFill>
              <a:latin typeface="Calibri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3015" y="2586445"/>
            <a:ext cx="78676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1950" indent="-361950" eaLnBrk="0" hangingPunct="0">
              <a:spcBef>
                <a:spcPct val="20000"/>
              </a:spcBef>
              <a:buChar char="•"/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1C3D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1C3D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1C3D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GB" altLang="nl-NL" sz="2400" b="1" dirty="0">
                <a:latin typeface="Calibri"/>
              </a:rPr>
              <a:t>Track course:</a:t>
            </a:r>
          </a:p>
          <a:p>
            <a:pPr eaLnBrk="1" hangingPunct="1"/>
            <a:r>
              <a:rPr lang="en-GB" altLang="nl-NL" sz="2400" dirty="0">
                <a:latin typeface="Calibri"/>
              </a:rPr>
              <a:t>Tax Policy in International Context (period 2 or 4)</a:t>
            </a:r>
          </a:p>
          <a:p>
            <a:pPr eaLnBrk="1" hangingPunct="1">
              <a:buNone/>
            </a:pPr>
            <a:endParaRPr lang="en-GB" altLang="nl-NL" sz="2400" dirty="0">
              <a:latin typeface="Calibri"/>
            </a:endParaRPr>
          </a:p>
          <a:p>
            <a:pPr eaLnBrk="1" hangingPunct="1">
              <a:buNone/>
            </a:pPr>
            <a:r>
              <a:rPr lang="en-GB" altLang="nl-NL" sz="2400" b="1" dirty="0">
                <a:latin typeface="Calibri"/>
              </a:rPr>
              <a:t>Electives:</a:t>
            </a:r>
          </a:p>
          <a:p>
            <a:pPr eaLnBrk="1" hangingPunct="1"/>
            <a:r>
              <a:rPr lang="en-GB" altLang="nl-NL" sz="2400" dirty="0">
                <a:latin typeface="Calibri"/>
              </a:rPr>
              <a:t>Free choice among SBE courses</a:t>
            </a:r>
          </a:p>
          <a:p>
            <a:pPr eaLnBrk="1" hangingPunct="1"/>
            <a:r>
              <a:rPr lang="en-GB" altLang="nl-NL" sz="2400" dirty="0">
                <a:latin typeface="Calibri"/>
              </a:rPr>
              <a:t>Combination with master’s thesis is highly recommended</a:t>
            </a:r>
          </a:p>
          <a:p>
            <a:pPr eaLnBrk="1" hangingPunct="1"/>
            <a:r>
              <a:rPr lang="en-GB" altLang="nl-NL" sz="2400" dirty="0">
                <a:latin typeface="Calibri"/>
              </a:rPr>
              <a:t>Choice among FL courses is possible with permission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3015" y="975685"/>
            <a:ext cx="8378456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nl-NL" sz="4200" dirty="0" smtClean="0"/>
              <a:t>Fiscal Economics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11228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015" y="1541057"/>
            <a:ext cx="1010974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200" dirty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200" dirty="0">
                <a:solidFill>
                  <a:srgbClr val="001A3D"/>
                </a:solidFill>
                <a:latin typeface="Calibri"/>
              </a:rPr>
              <a:t>Your ‘masterpiece</a:t>
            </a:r>
            <a:r>
              <a:rPr lang="en-GB" altLang="nl-NL" sz="2200" dirty="0" smtClean="0">
                <a:solidFill>
                  <a:srgbClr val="001A3D"/>
                </a:solidFill>
                <a:latin typeface="Calibri"/>
              </a:rPr>
              <a:t>’</a:t>
            </a:r>
            <a:br>
              <a:rPr lang="en-GB" altLang="nl-NL" sz="2200" dirty="0" smtClean="0">
                <a:solidFill>
                  <a:srgbClr val="001A3D"/>
                </a:solidFill>
                <a:latin typeface="Calibri"/>
              </a:rPr>
            </a:br>
            <a:endParaRPr lang="en-GB" altLang="nl-NL" sz="2200" dirty="0" smtClean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200" dirty="0" smtClean="0">
                <a:solidFill>
                  <a:srgbClr val="001A3D"/>
                </a:solidFill>
                <a:latin typeface="Calibri"/>
              </a:rPr>
              <a:t>Academic independence</a:t>
            </a:r>
            <a:br>
              <a:rPr lang="en-GB" altLang="nl-NL" sz="2200" dirty="0" smtClean="0">
                <a:solidFill>
                  <a:srgbClr val="001A3D"/>
                </a:solidFill>
                <a:latin typeface="Calibri"/>
              </a:rPr>
            </a:br>
            <a:endParaRPr lang="en-GB" altLang="nl-NL" sz="2200" dirty="0" smtClean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200" dirty="0" smtClean="0">
                <a:solidFill>
                  <a:srgbClr val="001A3D"/>
                </a:solidFill>
                <a:latin typeface="Calibri"/>
              </a:rPr>
              <a:t>Fiscal-economic perspective</a:t>
            </a:r>
            <a:br>
              <a:rPr lang="en-GB" altLang="nl-NL" sz="2200" dirty="0" smtClean="0">
                <a:solidFill>
                  <a:srgbClr val="001A3D"/>
                </a:solidFill>
                <a:latin typeface="Calibri"/>
              </a:rPr>
            </a:br>
            <a:endParaRPr lang="en-GB" altLang="nl-NL" sz="2200" dirty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200" dirty="0">
                <a:solidFill>
                  <a:srgbClr val="001A3D"/>
                </a:solidFill>
                <a:latin typeface="Calibri"/>
              </a:rPr>
              <a:t>Differentiation of the individual student, </a:t>
            </a:r>
            <a:br>
              <a:rPr lang="en-GB" altLang="nl-NL" sz="2200" dirty="0">
                <a:solidFill>
                  <a:srgbClr val="001A3D"/>
                </a:solidFill>
                <a:latin typeface="Calibri"/>
              </a:rPr>
            </a:br>
            <a:r>
              <a:rPr lang="en-GB" altLang="nl-NL" sz="2200" dirty="0">
                <a:solidFill>
                  <a:srgbClr val="001A3D"/>
                </a:solidFill>
                <a:latin typeface="Calibri"/>
              </a:rPr>
              <a:t>in combination with the electives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3015" y="975685"/>
            <a:ext cx="8378456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nl-NL" sz="4200" dirty="0" smtClean="0"/>
              <a:t>Master’s Thesis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41444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015" y="1010758"/>
            <a:ext cx="714692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200" dirty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400" dirty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400" dirty="0">
                <a:solidFill>
                  <a:srgbClr val="001A3D"/>
                </a:solidFill>
                <a:latin typeface="Calibri"/>
              </a:rPr>
              <a:t>Have a genuine interest in both the economic and legal aspects of taxation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400" dirty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400" dirty="0">
                <a:solidFill>
                  <a:srgbClr val="001A3D"/>
                </a:solidFill>
                <a:latin typeface="Calibri"/>
              </a:rPr>
              <a:t>Be looking for an intellectual challenge and have a practical mindset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400" dirty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400" dirty="0">
                <a:solidFill>
                  <a:srgbClr val="001A3D"/>
                </a:solidFill>
                <a:latin typeface="Calibri"/>
              </a:rPr>
              <a:t>Be able to think analytically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200" dirty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200" dirty="0">
              <a:solidFill>
                <a:srgbClr val="001A3D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015" y="975685"/>
            <a:ext cx="8378456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nl-NL" sz="4200" dirty="0" smtClean="0"/>
              <a:t>Is Fiscal Economics right for you?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5728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015" y="1137794"/>
            <a:ext cx="8458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altLang="nl-NL" sz="2400" dirty="0">
              <a:solidFill>
                <a:srgbClr val="001A3D"/>
              </a:solidFill>
              <a:latin typeface="Calibri"/>
            </a:endParaRP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400" dirty="0">
                <a:solidFill>
                  <a:srgbClr val="001A3D"/>
                </a:solidFill>
                <a:latin typeface="Calibri"/>
              </a:rPr>
              <a:t>Tax Advisor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400" dirty="0">
                <a:solidFill>
                  <a:srgbClr val="001A3D"/>
                </a:solidFill>
                <a:latin typeface="Calibri"/>
              </a:rPr>
              <a:t>Tax Manager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400" dirty="0">
                <a:solidFill>
                  <a:srgbClr val="001A3D"/>
                </a:solidFill>
                <a:latin typeface="Calibri"/>
              </a:rPr>
              <a:t>Tax Inspector</a:t>
            </a: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nl-NL" sz="2400" dirty="0">
                <a:solidFill>
                  <a:srgbClr val="001A3D"/>
                </a:solidFill>
                <a:latin typeface="Calibri"/>
              </a:rPr>
              <a:t>Tax Policy Advisor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015" y="975685"/>
            <a:ext cx="8378456" cy="7556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151D3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altLang="nl-NL" sz="4200" dirty="0" smtClean="0"/>
              <a:t>What are your career prospects?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12586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84E10"/>
      </a:accent2>
      <a:accent3>
        <a:srgbClr val="E8D7D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 Bold-Verdana">
      <a:majorFont>
        <a:latin typeface="Verdana Bold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-GTEM-template" id="{9F9D0604-00A4-4348-9E97-F2825FDF5DB5}" vid="{5CC98AE1-18B4-904F-90D7-9615E3EAF1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1900</TotalTime>
  <Words>349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MS PGothic</vt:lpstr>
      <vt:lpstr>Arial</vt:lpstr>
      <vt:lpstr>Calibri</vt:lpstr>
      <vt:lpstr>Kantoorthema</vt:lpstr>
      <vt:lpstr>MSc Fiscal Economics</vt:lpstr>
      <vt:lpstr>Why should you choose Fiscal Economics?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Toolkit</dc:title>
  <dc:creator>Guy Borghouts</dc:creator>
  <cp:lastModifiedBy>Giansante Germano (EFB)</cp:lastModifiedBy>
  <cp:revision>85</cp:revision>
  <dcterms:created xsi:type="dcterms:W3CDTF">2018-12-05T12:39:01Z</dcterms:created>
  <dcterms:modified xsi:type="dcterms:W3CDTF">2020-02-27T10:56:36Z</dcterms:modified>
</cp:coreProperties>
</file>