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345" r:id="rId3"/>
    <p:sldId id="354" r:id="rId4"/>
    <p:sldId id="322" r:id="rId5"/>
    <p:sldId id="346" r:id="rId6"/>
    <p:sldId id="363" r:id="rId7"/>
    <p:sldId id="351" r:id="rId8"/>
    <p:sldId id="352" r:id="rId9"/>
    <p:sldId id="353" r:id="rId10"/>
    <p:sldId id="327" r:id="rId11"/>
    <p:sldId id="328" r:id="rId12"/>
    <p:sldId id="329" r:id="rId13"/>
    <p:sldId id="330" r:id="rId14"/>
    <p:sldId id="331" r:id="rId15"/>
    <p:sldId id="355" r:id="rId16"/>
    <p:sldId id="357" r:id="rId17"/>
    <p:sldId id="360" r:id="rId18"/>
    <p:sldId id="358" r:id="rId19"/>
    <p:sldId id="356" r:id="rId20"/>
    <p:sldId id="359" r:id="rId21"/>
    <p:sldId id="361" r:id="rId22"/>
    <p:sldId id="336" r:id="rId23"/>
    <p:sldId id="362" r:id="rId24"/>
    <p:sldId id="343" r:id="rId25"/>
    <p:sldId id="344" r:id="rId26"/>
    <p:sldId id="31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D37"/>
    <a:srgbClr val="E05329"/>
    <a:srgbClr val="F2F2F2"/>
    <a:srgbClr val="9FD7E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4"/>
    <p:restoredTop sz="94647"/>
  </p:normalViewPr>
  <p:slideViewPr>
    <p:cSldViewPr snapToGrid="0" snapToObjects="1">
      <p:cViewPr varScale="1">
        <p:scale>
          <a:sx n="98" d="100"/>
          <a:sy n="98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43CC-ED51-4E7F-8547-0DEE3DB6EB15}">
      <dgm:prSet/>
      <dgm:spPr/>
      <dgm:t>
        <a:bodyPr/>
        <a:lstStyle/>
        <a:p>
          <a:r>
            <a:rPr lang="en-US" dirty="0"/>
            <a:t>What are we about?</a:t>
          </a:r>
        </a:p>
      </dgm:t>
    </dgm:pt>
    <dgm:pt modelId="{E5018271-FC1C-4650-A5C4-A3A520A92C3D}" type="parTrans" cxnId="{C5AF5063-88B1-4930-AD52-2A7D9ACA9285}">
      <dgm:prSet/>
      <dgm:spPr/>
      <dgm:t>
        <a:bodyPr/>
        <a:lstStyle/>
        <a:p>
          <a:endParaRPr lang="en-US"/>
        </a:p>
      </dgm:t>
    </dgm:pt>
    <dgm:pt modelId="{538342EE-A959-4247-ADE0-0A77399D90D5}" type="sibTrans" cxnId="{C5AF5063-88B1-4930-AD52-2A7D9ACA9285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60A630B1-4C25-4FF4-AA20-AA46D13104B3}">
      <dgm:prSet/>
      <dgm:spPr/>
      <dgm:t>
        <a:bodyPr/>
        <a:lstStyle/>
        <a:p>
          <a:r>
            <a:rPr lang="en-US" dirty="0" smtClean="0"/>
            <a:t>Teaching Method</a:t>
          </a:r>
          <a:endParaRPr lang="en-US" dirty="0"/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/>
        </a:p>
      </dgm:t>
    </dgm:pt>
    <dgm:pt modelId="{E7FDE6FB-AB12-4323-AD17-7E43348AC995}" type="sibTrans" cxnId="{ABA5DAE0-5109-49E6-AE1E-6ED803234515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79CDEE28-F131-4DAB-9956-E3459D8C43E1}">
      <dgm:prSet/>
      <dgm:spPr/>
      <dgm:t>
        <a:bodyPr/>
        <a:lstStyle/>
        <a:p>
          <a:r>
            <a:rPr lang="en-US" dirty="0" err="1" smtClean="0"/>
            <a:t>Programme</a:t>
          </a:r>
          <a:r>
            <a:rPr lang="en-US" dirty="0" smtClean="0"/>
            <a:t> Structure</a:t>
          </a:r>
        </a:p>
      </dgm:t>
    </dgm:pt>
    <dgm:pt modelId="{AE8E3881-23B5-467E-BCB9-6F0865597E99}" type="parTrans" cxnId="{64DA2CE2-2A05-43CE-BCC2-0FC1CEFA0559}">
      <dgm:prSet/>
      <dgm:spPr/>
      <dgm:t>
        <a:bodyPr/>
        <a:lstStyle/>
        <a:p>
          <a:endParaRPr lang="en-US"/>
        </a:p>
      </dgm:t>
    </dgm:pt>
    <dgm:pt modelId="{CF259168-EE50-43D3-82E2-900A99455F04}" type="sibTrans" cxnId="{64DA2CE2-2A05-43CE-BCC2-0FC1CEFA055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3D25B59-5769-4EAB-8078-E58157725029}">
      <dgm:prSet/>
      <dgm:spPr/>
      <dgm:t>
        <a:bodyPr/>
        <a:lstStyle/>
        <a:p>
          <a:r>
            <a:rPr lang="en-US" dirty="0"/>
            <a:t>Student Profile</a:t>
          </a:r>
        </a:p>
      </dgm:t>
    </dgm:pt>
    <dgm:pt modelId="{34F670C5-64B4-43E0-8B7A-3D30C468FC5F}" type="parTrans" cxnId="{4AA7D13B-05BF-4EBB-9CC3-4D48DBF79D0F}">
      <dgm:prSet/>
      <dgm:spPr/>
      <dgm:t>
        <a:bodyPr/>
        <a:lstStyle/>
        <a:p>
          <a:endParaRPr lang="en-US"/>
        </a:p>
      </dgm:t>
    </dgm:pt>
    <dgm:pt modelId="{7A22C2CB-D8EF-42F8-8D2F-2AC50A3724E1}" type="sibTrans" cxnId="{4AA7D13B-05BF-4EBB-9CC3-4D48DBF79D0F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881D9CE4-D5BC-4F8A-A926-4CCD4FE558AE}">
      <dgm:prSet/>
      <dgm:spPr/>
      <dgm:t>
        <a:bodyPr/>
        <a:lstStyle/>
        <a:p>
          <a:r>
            <a:rPr lang="en-US" dirty="0"/>
            <a:t>What does the future hold?</a:t>
          </a:r>
        </a:p>
      </dgm:t>
    </dgm:pt>
    <dgm:pt modelId="{7D16931E-0974-42E6-91E9-9169CBB9EC37}" type="parTrans" cxnId="{F382045D-6698-41C7-8C40-4053C411C1BD}">
      <dgm:prSet/>
      <dgm:spPr/>
      <dgm:t>
        <a:bodyPr/>
        <a:lstStyle/>
        <a:p>
          <a:endParaRPr lang="en-US"/>
        </a:p>
      </dgm:t>
    </dgm:pt>
    <dgm:pt modelId="{BFEBB2C2-6657-44DA-B97E-F5D778775B0E}" type="sibTrans" cxnId="{F382045D-6698-41C7-8C40-4053C411C1BD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FB690-E6D9-40CF-BFB7-B860FF3E8522}" type="pres">
      <dgm:prSet presAssocID="{DEC343CC-ED51-4E7F-8547-0DEE3DB6EB15}" presName="compositeNode" presStyleCnt="0">
        <dgm:presLayoutVars>
          <dgm:bulletEnabled val="1"/>
        </dgm:presLayoutVars>
      </dgm:prSet>
      <dgm:spPr/>
    </dgm:pt>
    <dgm:pt modelId="{98D91097-17DA-47EB-B2DB-4D62388B1093}" type="pres">
      <dgm:prSet presAssocID="{DEC343CC-ED51-4E7F-8547-0DEE3DB6EB15}" presName="bgRect" presStyleLbl="bgAccFollowNode1" presStyleIdx="0" presStyleCnt="5"/>
      <dgm:spPr/>
      <dgm:t>
        <a:bodyPr/>
        <a:lstStyle/>
        <a:p>
          <a:endParaRPr lang="en-US"/>
        </a:p>
      </dgm:t>
    </dgm:pt>
    <dgm:pt modelId="{A27FE078-ED67-401B-90FF-F14D62CE06EE}" type="pres">
      <dgm:prSet presAssocID="{538342EE-A959-4247-ADE0-0A77399D90D5}" presName="sibTransNodeCircle" presStyleLbl="alignNode1" presStyleIdx="0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4DB92ED-C45B-4C3F-8C8E-7C639F65171B}" type="pres">
      <dgm:prSet presAssocID="{DEC343CC-ED51-4E7F-8547-0DEE3DB6EB15}" presName="bottomLine" presStyleLbl="alignNode1" presStyleIdx="1" presStyleCnt="10">
        <dgm:presLayoutVars/>
      </dgm:prSet>
      <dgm:spPr/>
    </dgm:pt>
    <dgm:pt modelId="{9B4F7835-493D-4268-8844-4A060E29E309}" type="pres">
      <dgm:prSet presAssocID="{DEC343CC-ED51-4E7F-8547-0DEE3DB6EB15}" presName="nodeText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F59C-9812-4E59-88FA-33A1769C29CD}" type="pres">
      <dgm:prSet presAssocID="{538342EE-A959-4247-ADE0-0A77399D90D5}" presName="sibTrans" presStyleCnt="0"/>
      <dgm:spPr/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1" presStyleCnt="5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2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3" presStyleCnt="10">
        <dgm:presLayoutVars/>
      </dgm:prSet>
      <dgm:spPr/>
    </dgm:pt>
    <dgm:pt modelId="{EA29B162-BFAA-4F25-A3EF-1F82BF61F6AA}" type="pres">
      <dgm:prSet presAssocID="{60A630B1-4C25-4FF4-AA20-AA46D13104B3}" presName="nodeText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7EB55336-FF75-48D1-9755-4DBED0D93148}" type="pres">
      <dgm:prSet presAssocID="{79CDEE28-F131-4DAB-9956-E3459D8C43E1}" presName="compositeNode" presStyleCnt="0">
        <dgm:presLayoutVars>
          <dgm:bulletEnabled val="1"/>
        </dgm:presLayoutVars>
      </dgm:prSet>
      <dgm:spPr/>
    </dgm:pt>
    <dgm:pt modelId="{491DEF79-2E33-488F-BE2F-154AC1E37BC2}" type="pres">
      <dgm:prSet presAssocID="{79CDEE28-F131-4DAB-9956-E3459D8C43E1}" presName="bgRect" presStyleLbl="bgAccFollowNode1" presStyleIdx="2" presStyleCnt="5" custLinFactNeighborX="0" custLinFactNeighborY="-28"/>
      <dgm:spPr/>
      <dgm:t>
        <a:bodyPr/>
        <a:lstStyle/>
        <a:p>
          <a:endParaRPr lang="en-US"/>
        </a:p>
      </dgm:t>
    </dgm:pt>
    <dgm:pt modelId="{CC6C40CA-0B70-4B9E-8374-E011819BF70C}" type="pres">
      <dgm:prSet presAssocID="{CF259168-EE50-43D3-82E2-900A99455F04}" presName="sibTransNodeCircle" presStyleLbl="alignNode1" presStyleIdx="4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3D9AC8A-0E53-4538-BA2C-F4914819D278}" type="pres">
      <dgm:prSet presAssocID="{79CDEE28-F131-4DAB-9956-E3459D8C43E1}" presName="bottomLine" presStyleLbl="alignNode1" presStyleIdx="5" presStyleCnt="10">
        <dgm:presLayoutVars/>
      </dgm:prSet>
      <dgm:spPr/>
    </dgm:pt>
    <dgm:pt modelId="{5DC75BA5-8CC2-4665-862B-5204320F31F6}" type="pres">
      <dgm:prSet presAssocID="{79CDEE28-F131-4DAB-9956-E3459D8C43E1}" presName="nodeText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A112E-5304-403A-B08B-EB6A2B4526E4}" type="pres">
      <dgm:prSet presAssocID="{CF259168-EE50-43D3-82E2-900A99455F04}" presName="sibTrans" presStyleCnt="0"/>
      <dgm:spPr/>
    </dgm:pt>
    <dgm:pt modelId="{5C5D132B-896A-404F-A982-EE00B02FF3B1}" type="pres">
      <dgm:prSet presAssocID="{63D25B59-5769-4EAB-8078-E58157725029}" presName="compositeNode" presStyleCnt="0">
        <dgm:presLayoutVars>
          <dgm:bulletEnabled val="1"/>
        </dgm:presLayoutVars>
      </dgm:prSet>
      <dgm:spPr/>
    </dgm:pt>
    <dgm:pt modelId="{1AE51C36-3B38-4BCE-AC00-32EFCBD67690}" type="pres">
      <dgm:prSet presAssocID="{63D25B59-5769-4EAB-8078-E58157725029}" presName="bgRect" presStyleLbl="bgAccFollowNode1" presStyleIdx="3" presStyleCnt="5"/>
      <dgm:spPr/>
      <dgm:t>
        <a:bodyPr/>
        <a:lstStyle/>
        <a:p>
          <a:endParaRPr lang="en-US"/>
        </a:p>
      </dgm:t>
    </dgm:pt>
    <dgm:pt modelId="{52C42FFF-3FA2-4A09-8EAB-3A84EA14067D}" type="pres">
      <dgm:prSet presAssocID="{7A22C2CB-D8EF-42F8-8D2F-2AC50A3724E1}" presName="sibTransNodeCircle" presStyleLbl="alignNode1" presStyleIdx="6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06EAE72-B08E-4DF8-BCD5-30043CF1C1C7}" type="pres">
      <dgm:prSet presAssocID="{63D25B59-5769-4EAB-8078-E58157725029}" presName="bottomLine" presStyleLbl="alignNode1" presStyleIdx="7" presStyleCnt="10">
        <dgm:presLayoutVars/>
      </dgm:prSet>
      <dgm:spPr/>
    </dgm:pt>
    <dgm:pt modelId="{7CF5C329-9B59-4528-A1DF-EC8C500F3717}" type="pres">
      <dgm:prSet presAssocID="{63D25B59-5769-4EAB-8078-E58157725029}" presName="nodeText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E73D52-D20F-4F45-AC8C-9849042F9F72}" type="pres">
      <dgm:prSet presAssocID="{7A22C2CB-D8EF-42F8-8D2F-2AC50A3724E1}" presName="sibTrans" presStyleCnt="0"/>
      <dgm:spPr/>
    </dgm:pt>
    <dgm:pt modelId="{DD5F3ED3-49EE-421F-B633-3B75F554C0B2}" type="pres">
      <dgm:prSet presAssocID="{881D9CE4-D5BC-4F8A-A926-4CCD4FE558AE}" presName="compositeNode" presStyleCnt="0">
        <dgm:presLayoutVars>
          <dgm:bulletEnabled val="1"/>
        </dgm:presLayoutVars>
      </dgm:prSet>
      <dgm:spPr/>
    </dgm:pt>
    <dgm:pt modelId="{FBBE568A-6C1A-43DF-9945-6C8ECB8FEE24}" type="pres">
      <dgm:prSet presAssocID="{881D9CE4-D5BC-4F8A-A926-4CCD4FE558AE}" presName="bgRect" presStyleLbl="bgAccFollowNode1" presStyleIdx="4" presStyleCnt="5"/>
      <dgm:spPr/>
      <dgm:t>
        <a:bodyPr/>
        <a:lstStyle/>
        <a:p>
          <a:endParaRPr lang="en-US"/>
        </a:p>
      </dgm:t>
    </dgm:pt>
    <dgm:pt modelId="{D6445152-7166-4D33-9376-E2EA570E2699}" type="pres">
      <dgm:prSet presAssocID="{BFEBB2C2-6657-44DA-B97E-F5D778775B0E}" presName="sibTransNodeCircle" presStyleLbl="alignNode1" presStyleIdx="8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B83546B-2DFA-4645-806A-558C55064BF0}" type="pres">
      <dgm:prSet presAssocID="{881D9CE4-D5BC-4F8A-A926-4CCD4FE558AE}" presName="bottomLine" presStyleLbl="alignNode1" presStyleIdx="9" presStyleCnt="10">
        <dgm:presLayoutVars/>
      </dgm:prSet>
      <dgm:spPr/>
    </dgm:pt>
    <dgm:pt modelId="{9FA45DDD-4194-48FA-9700-9DC02A490892}" type="pres">
      <dgm:prSet presAssocID="{881D9CE4-D5BC-4F8A-A926-4CCD4FE558AE}" presName="nodeText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AF5063-88B1-4930-AD52-2A7D9ACA9285}" srcId="{C40C14CD-E9A0-448E-A242-52ED928FE5C8}" destId="{DEC343CC-ED51-4E7F-8547-0DEE3DB6EB15}" srcOrd="0" destOrd="0" parTransId="{E5018271-FC1C-4650-A5C4-A3A520A92C3D}" sibTransId="{538342EE-A959-4247-ADE0-0A77399D90D5}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845E636A-8A37-4946-AF01-C278AD6BC8E5}" type="presOf" srcId="{60A630B1-4C25-4FF4-AA20-AA46D13104B3}" destId="{A92E1B02-A54B-4752-B018-DF6C4C16EAAE}" srcOrd="0" destOrd="0" presId="urn:microsoft.com/office/officeart/2016/7/layout/BasicLinearProcessNumbered"/>
    <dgm:cxn modelId="{F478F498-D8DF-4471-ACFD-D62BFACB7309}" type="presOf" srcId="{60A630B1-4C25-4FF4-AA20-AA46D13104B3}" destId="{EA29B162-BFAA-4F25-A3EF-1F82BF61F6AA}" srcOrd="1" destOrd="0" presId="urn:microsoft.com/office/officeart/2016/7/layout/BasicLinearProcessNumbered"/>
    <dgm:cxn modelId="{EFA9CB00-F779-403B-8BFA-32B05874C6B9}" type="presOf" srcId="{63D25B59-5769-4EAB-8078-E58157725029}" destId="{7CF5C329-9B59-4528-A1DF-EC8C500F3717}" srcOrd="1" destOrd="0" presId="urn:microsoft.com/office/officeart/2016/7/layout/BasicLinearProcessNumbered"/>
    <dgm:cxn modelId="{659FBC5B-3821-493A-A8B4-CAF575E9EE9F}" type="presOf" srcId="{79CDEE28-F131-4DAB-9956-E3459D8C43E1}" destId="{491DEF79-2E33-488F-BE2F-154AC1E37BC2}" srcOrd="0" destOrd="0" presId="urn:microsoft.com/office/officeart/2016/7/layout/BasicLinearProcessNumbered"/>
    <dgm:cxn modelId="{C2E46433-C8B0-4B1D-9D86-D3262C4D4376}" type="presOf" srcId="{E7FDE6FB-AB12-4323-AD17-7E43348AC995}" destId="{5E5A95C2-2127-4002-B6C4-14816804AB96}" srcOrd="0" destOrd="0" presId="urn:microsoft.com/office/officeart/2016/7/layout/BasicLinearProcessNumbered"/>
    <dgm:cxn modelId="{85A67396-D258-4956-8413-E83BD71ABA87}" type="presOf" srcId="{881D9CE4-D5BC-4F8A-A926-4CCD4FE558AE}" destId="{9FA45DDD-4194-48FA-9700-9DC02A490892}" srcOrd="1" destOrd="0" presId="urn:microsoft.com/office/officeart/2016/7/layout/BasicLinearProcessNumbered"/>
    <dgm:cxn modelId="{67E7A83C-2F92-48B8-8C55-03AC3121EABF}" type="presOf" srcId="{79CDEE28-F131-4DAB-9956-E3459D8C43E1}" destId="{5DC75BA5-8CC2-4665-862B-5204320F31F6}" srcOrd="1" destOrd="0" presId="urn:microsoft.com/office/officeart/2016/7/layout/BasicLinearProcessNumbered"/>
    <dgm:cxn modelId="{8611BA39-979D-4D21-A72C-964EFBFEBD09}" type="presOf" srcId="{DEC343CC-ED51-4E7F-8547-0DEE3DB6EB15}" destId="{9B4F7835-493D-4268-8844-4A060E29E309}" srcOrd="1" destOrd="0" presId="urn:microsoft.com/office/officeart/2016/7/layout/BasicLinearProcessNumbered"/>
    <dgm:cxn modelId="{F382045D-6698-41C7-8C40-4053C411C1BD}" srcId="{C40C14CD-E9A0-448E-A242-52ED928FE5C8}" destId="{881D9CE4-D5BC-4F8A-A926-4CCD4FE558AE}" srcOrd="4" destOrd="0" parTransId="{7D16931E-0974-42E6-91E9-9169CBB9EC37}" sibTransId="{BFEBB2C2-6657-44DA-B97E-F5D778775B0E}"/>
    <dgm:cxn modelId="{64DA2CE2-2A05-43CE-BCC2-0FC1CEFA0559}" srcId="{C40C14CD-E9A0-448E-A242-52ED928FE5C8}" destId="{79CDEE28-F131-4DAB-9956-E3459D8C43E1}" srcOrd="2" destOrd="0" parTransId="{AE8E3881-23B5-467E-BCB9-6F0865597E99}" sibTransId="{CF259168-EE50-43D3-82E2-900A99455F04}"/>
    <dgm:cxn modelId="{E95AF3AE-4088-4373-BF07-A33F7E5AC55D}" type="presOf" srcId="{7A22C2CB-D8EF-42F8-8D2F-2AC50A3724E1}" destId="{52C42FFF-3FA2-4A09-8EAB-3A84EA14067D}" srcOrd="0" destOrd="0" presId="urn:microsoft.com/office/officeart/2016/7/layout/BasicLinearProcessNumbered"/>
    <dgm:cxn modelId="{0618DEF6-9136-4CE0-8575-B627394865C1}" type="presOf" srcId="{881D9CE4-D5BC-4F8A-A926-4CCD4FE558AE}" destId="{FBBE568A-6C1A-43DF-9945-6C8ECB8FEE24}" srcOrd="0" destOrd="0" presId="urn:microsoft.com/office/officeart/2016/7/layout/BasicLinearProcessNumbered"/>
    <dgm:cxn modelId="{019C4CF2-00EA-4C91-9E12-BD31865CDA9C}" type="presOf" srcId="{CF259168-EE50-43D3-82E2-900A99455F04}" destId="{CC6C40CA-0B70-4B9E-8374-E011819BF70C}" srcOrd="0" destOrd="0" presId="urn:microsoft.com/office/officeart/2016/7/layout/BasicLinearProcessNumbered"/>
    <dgm:cxn modelId="{ABA5DAE0-5109-49E6-AE1E-6ED803234515}" srcId="{C40C14CD-E9A0-448E-A242-52ED928FE5C8}" destId="{60A630B1-4C25-4FF4-AA20-AA46D13104B3}" srcOrd="1" destOrd="0" parTransId="{B49E2D43-E3C2-4367-871C-12AC887E02A9}" sibTransId="{E7FDE6FB-AB12-4323-AD17-7E43348AC995}"/>
    <dgm:cxn modelId="{26D98F02-039B-49E3-8066-6E1EBFDAEAAF}" type="presOf" srcId="{BFEBB2C2-6657-44DA-B97E-F5D778775B0E}" destId="{D6445152-7166-4D33-9376-E2EA570E2699}" srcOrd="0" destOrd="0" presId="urn:microsoft.com/office/officeart/2016/7/layout/BasicLinearProcessNumbered"/>
    <dgm:cxn modelId="{1D9D95A3-59AA-40A1-AF22-2834B60CCBD1}" type="presOf" srcId="{DEC343CC-ED51-4E7F-8547-0DEE3DB6EB15}" destId="{98D91097-17DA-47EB-B2DB-4D62388B1093}" srcOrd="0" destOrd="0" presId="urn:microsoft.com/office/officeart/2016/7/layout/BasicLinearProcessNumbered"/>
    <dgm:cxn modelId="{F8ACF14B-E7F2-4889-B652-BF4DAF39D718}" type="presOf" srcId="{538342EE-A959-4247-ADE0-0A77399D90D5}" destId="{A27FE078-ED67-401B-90FF-F14D62CE06EE}" srcOrd="0" destOrd="0" presId="urn:microsoft.com/office/officeart/2016/7/layout/BasicLinearProcessNumbered"/>
    <dgm:cxn modelId="{4AA7D13B-05BF-4EBB-9CC3-4D48DBF79D0F}" srcId="{C40C14CD-E9A0-448E-A242-52ED928FE5C8}" destId="{63D25B59-5769-4EAB-8078-E58157725029}" srcOrd="3" destOrd="0" parTransId="{34F670C5-64B4-43E0-8B7A-3D30C468FC5F}" sibTransId="{7A22C2CB-D8EF-42F8-8D2F-2AC50A3724E1}"/>
    <dgm:cxn modelId="{A85D4CC2-06D0-412E-8CD3-B759E06FF850}" type="presOf" srcId="{63D25B59-5769-4EAB-8078-E58157725029}" destId="{1AE51C36-3B38-4BCE-AC00-32EFCBD67690}" srcOrd="0" destOrd="0" presId="urn:microsoft.com/office/officeart/2016/7/layout/BasicLinearProcessNumbered"/>
    <dgm:cxn modelId="{F4B9127C-145E-4595-A003-66E279148343}" type="presParOf" srcId="{36E57CF1-77A7-4987-87E5-56B44336F6AF}" destId="{D1EFB690-E6D9-40CF-BFB7-B860FF3E8522}" srcOrd="0" destOrd="0" presId="urn:microsoft.com/office/officeart/2016/7/layout/BasicLinearProcessNumbered"/>
    <dgm:cxn modelId="{CAAC14FA-05D9-42B3-B3A2-8FBC1D04B4BD}" type="presParOf" srcId="{D1EFB690-E6D9-40CF-BFB7-B860FF3E8522}" destId="{98D91097-17DA-47EB-B2DB-4D62388B1093}" srcOrd="0" destOrd="0" presId="urn:microsoft.com/office/officeart/2016/7/layout/BasicLinearProcessNumbered"/>
    <dgm:cxn modelId="{074524BE-471E-4BDD-88D1-106ACDD6BEC5}" type="presParOf" srcId="{D1EFB690-E6D9-40CF-BFB7-B860FF3E8522}" destId="{A27FE078-ED67-401B-90FF-F14D62CE06EE}" srcOrd="1" destOrd="0" presId="urn:microsoft.com/office/officeart/2016/7/layout/BasicLinearProcessNumbered"/>
    <dgm:cxn modelId="{12B723A6-A6BF-4F5B-81A7-BFB5188087A6}" type="presParOf" srcId="{D1EFB690-E6D9-40CF-BFB7-B860FF3E8522}" destId="{B4DB92ED-C45B-4C3F-8C8E-7C639F65171B}" srcOrd="2" destOrd="0" presId="urn:microsoft.com/office/officeart/2016/7/layout/BasicLinearProcessNumbered"/>
    <dgm:cxn modelId="{48D26F16-666E-4C94-BCB0-479A5879BA32}" type="presParOf" srcId="{D1EFB690-E6D9-40CF-BFB7-B860FF3E8522}" destId="{9B4F7835-493D-4268-8844-4A060E29E309}" srcOrd="3" destOrd="0" presId="urn:microsoft.com/office/officeart/2016/7/layout/BasicLinearProcessNumbered"/>
    <dgm:cxn modelId="{F2F69CFA-98D0-4699-863B-36A1F2BEA974}" type="presParOf" srcId="{36E57CF1-77A7-4987-87E5-56B44336F6AF}" destId="{D765F59C-9812-4E59-88FA-33A1769C29CD}" srcOrd="1" destOrd="0" presId="urn:microsoft.com/office/officeart/2016/7/layout/BasicLinearProcessNumbered"/>
    <dgm:cxn modelId="{82D79134-7809-4BB0-B8AC-AA3084F3B788}" type="presParOf" srcId="{36E57CF1-77A7-4987-87E5-56B44336F6AF}" destId="{408701CA-0344-402E-B8F6-0A0586FAAC7B}" srcOrd="2" destOrd="0" presId="urn:microsoft.com/office/officeart/2016/7/layout/BasicLinearProcessNumbered"/>
    <dgm:cxn modelId="{D0FC72E5-87A9-49F5-9F8A-0E5F104F28FF}" type="presParOf" srcId="{408701CA-0344-402E-B8F6-0A0586FAAC7B}" destId="{A92E1B02-A54B-4752-B018-DF6C4C16EAAE}" srcOrd="0" destOrd="0" presId="urn:microsoft.com/office/officeart/2016/7/layout/BasicLinearProcessNumbered"/>
    <dgm:cxn modelId="{728BD072-5F0A-4CBA-8F65-4CD5F5CEB4F8}" type="presParOf" srcId="{408701CA-0344-402E-B8F6-0A0586FAAC7B}" destId="{5E5A95C2-2127-4002-B6C4-14816804AB96}" srcOrd="1" destOrd="0" presId="urn:microsoft.com/office/officeart/2016/7/layout/BasicLinearProcessNumbered"/>
    <dgm:cxn modelId="{ACEE0FE7-6C41-4D61-BFE9-05A28C08280A}" type="presParOf" srcId="{408701CA-0344-402E-B8F6-0A0586FAAC7B}" destId="{B9925DEC-131B-426B-94F8-9FABE039608E}" srcOrd="2" destOrd="0" presId="urn:microsoft.com/office/officeart/2016/7/layout/BasicLinearProcessNumbered"/>
    <dgm:cxn modelId="{0BF29D6F-8F49-4747-A2E8-00166EC389D1}" type="presParOf" srcId="{408701CA-0344-402E-B8F6-0A0586FAAC7B}" destId="{EA29B162-BFAA-4F25-A3EF-1F82BF61F6AA}" srcOrd="3" destOrd="0" presId="urn:microsoft.com/office/officeart/2016/7/layout/BasicLinearProcessNumbered"/>
    <dgm:cxn modelId="{910BAA73-DF7F-40C1-A758-B44520C63266}" type="presParOf" srcId="{36E57CF1-77A7-4987-87E5-56B44336F6AF}" destId="{77C9A0B9-0370-4CB0-BCDB-4DC04ACAAD09}" srcOrd="3" destOrd="0" presId="urn:microsoft.com/office/officeart/2016/7/layout/BasicLinearProcessNumbered"/>
    <dgm:cxn modelId="{0634FA42-7C57-466A-86D3-B8F03E3133E9}" type="presParOf" srcId="{36E57CF1-77A7-4987-87E5-56B44336F6AF}" destId="{7EB55336-FF75-48D1-9755-4DBED0D93148}" srcOrd="4" destOrd="0" presId="urn:microsoft.com/office/officeart/2016/7/layout/BasicLinearProcessNumbered"/>
    <dgm:cxn modelId="{E1666E85-EB05-49BA-9E6E-C3FBAFA09077}" type="presParOf" srcId="{7EB55336-FF75-48D1-9755-4DBED0D93148}" destId="{491DEF79-2E33-488F-BE2F-154AC1E37BC2}" srcOrd="0" destOrd="0" presId="urn:microsoft.com/office/officeart/2016/7/layout/BasicLinearProcessNumbered"/>
    <dgm:cxn modelId="{E7309646-F1DE-40A7-ABC7-280225E91236}" type="presParOf" srcId="{7EB55336-FF75-48D1-9755-4DBED0D93148}" destId="{CC6C40CA-0B70-4B9E-8374-E011819BF70C}" srcOrd="1" destOrd="0" presId="urn:microsoft.com/office/officeart/2016/7/layout/BasicLinearProcessNumbered"/>
    <dgm:cxn modelId="{0B6B03AD-F73F-4EDA-ACE0-DF4BF3C16D3F}" type="presParOf" srcId="{7EB55336-FF75-48D1-9755-4DBED0D93148}" destId="{43D9AC8A-0E53-4538-BA2C-F4914819D278}" srcOrd="2" destOrd="0" presId="urn:microsoft.com/office/officeart/2016/7/layout/BasicLinearProcessNumbered"/>
    <dgm:cxn modelId="{AE31DDD8-AED7-4F05-B96D-EE56019DD1B2}" type="presParOf" srcId="{7EB55336-FF75-48D1-9755-4DBED0D93148}" destId="{5DC75BA5-8CC2-4665-862B-5204320F31F6}" srcOrd="3" destOrd="0" presId="urn:microsoft.com/office/officeart/2016/7/layout/BasicLinearProcessNumbered"/>
    <dgm:cxn modelId="{4CF055E1-BFA5-4F76-B1E3-32174CB49A54}" type="presParOf" srcId="{36E57CF1-77A7-4987-87E5-56B44336F6AF}" destId="{801A112E-5304-403A-B08B-EB6A2B4526E4}" srcOrd="5" destOrd="0" presId="urn:microsoft.com/office/officeart/2016/7/layout/BasicLinearProcessNumbered"/>
    <dgm:cxn modelId="{BC3C47A8-04E9-49E0-922B-DDAE1DAC83E9}" type="presParOf" srcId="{36E57CF1-77A7-4987-87E5-56B44336F6AF}" destId="{5C5D132B-896A-404F-A982-EE00B02FF3B1}" srcOrd="6" destOrd="0" presId="urn:microsoft.com/office/officeart/2016/7/layout/BasicLinearProcessNumbered"/>
    <dgm:cxn modelId="{F80F5CBE-8DB1-40CF-8ECB-E5D614731EA5}" type="presParOf" srcId="{5C5D132B-896A-404F-A982-EE00B02FF3B1}" destId="{1AE51C36-3B38-4BCE-AC00-32EFCBD67690}" srcOrd="0" destOrd="0" presId="urn:microsoft.com/office/officeart/2016/7/layout/BasicLinearProcessNumbered"/>
    <dgm:cxn modelId="{CE664C50-48B7-4016-A549-595799BD3340}" type="presParOf" srcId="{5C5D132B-896A-404F-A982-EE00B02FF3B1}" destId="{52C42FFF-3FA2-4A09-8EAB-3A84EA14067D}" srcOrd="1" destOrd="0" presId="urn:microsoft.com/office/officeart/2016/7/layout/BasicLinearProcessNumbered"/>
    <dgm:cxn modelId="{AF388D7A-DBAC-42DA-842A-D7306E237E62}" type="presParOf" srcId="{5C5D132B-896A-404F-A982-EE00B02FF3B1}" destId="{606EAE72-B08E-4DF8-BCD5-30043CF1C1C7}" srcOrd="2" destOrd="0" presId="urn:microsoft.com/office/officeart/2016/7/layout/BasicLinearProcessNumbered"/>
    <dgm:cxn modelId="{60F20A43-7E4E-4CE2-8DB8-D052F255A258}" type="presParOf" srcId="{5C5D132B-896A-404F-A982-EE00B02FF3B1}" destId="{7CF5C329-9B59-4528-A1DF-EC8C500F3717}" srcOrd="3" destOrd="0" presId="urn:microsoft.com/office/officeart/2016/7/layout/BasicLinearProcessNumbered"/>
    <dgm:cxn modelId="{A523AA01-0920-404A-9290-E2E46167A9AC}" type="presParOf" srcId="{36E57CF1-77A7-4987-87E5-56B44336F6AF}" destId="{4BE73D52-D20F-4F45-AC8C-9849042F9F72}" srcOrd="7" destOrd="0" presId="urn:microsoft.com/office/officeart/2016/7/layout/BasicLinearProcessNumbered"/>
    <dgm:cxn modelId="{3B17882B-02C1-4376-A959-0ECF13FFAA33}" type="presParOf" srcId="{36E57CF1-77A7-4987-87E5-56B44336F6AF}" destId="{DD5F3ED3-49EE-421F-B633-3B75F554C0B2}" srcOrd="8" destOrd="0" presId="urn:microsoft.com/office/officeart/2016/7/layout/BasicLinearProcessNumbered"/>
    <dgm:cxn modelId="{765039AB-55AE-4E72-8593-CDC2BACE0EC2}" type="presParOf" srcId="{DD5F3ED3-49EE-421F-B633-3B75F554C0B2}" destId="{FBBE568A-6C1A-43DF-9945-6C8ECB8FEE24}" srcOrd="0" destOrd="0" presId="urn:microsoft.com/office/officeart/2016/7/layout/BasicLinearProcessNumbered"/>
    <dgm:cxn modelId="{ED80E95E-6893-47F4-A6DB-87DF61388245}" type="presParOf" srcId="{DD5F3ED3-49EE-421F-B633-3B75F554C0B2}" destId="{D6445152-7166-4D33-9376-E2EA570E2699}" srcOrd="1" destOrd="0" presId="urn:microsoft.com/office/officeart/2016/7/layout/BasicLinearProcessNumbered"/>
    <dgm:cxn modelId="{EFD3D223-6B39-42A8-BF0A-EBB53D0315B3}" type="presParOf" srcId="{DD5F3ED3-49EE-421F-B633-3B75F554C0B2}" destId="{7B83546B-2DFA-4645-806A-558C55064BF0}" srcOrd="2" destOrd="0" presId="urn:microsoft.com/office/officeart/2016/7/layout/BasicLinearProcessNumbered"/>
    <dgm:cxn modelId="{9436B9CB-EAA3-4250-BEF4-A0F583948578}" type="presParOf" srcId="{DD5F3ED3-49EE-421F-B633-3B75F554C0B2}" destId="{9FA45DDD-4194-48FA-9700-9DC02A49089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1097-17DA-47EB-B2DB-4D62388B1093}">
      <dsp:nvSpPr>
        <dsp:cNvPr id="0" name=""/>
        <dsp:cNvSpPr/>
      </dsp:nvSpPr>
      <dsp:spPr>
        <a:xfrm>
          <a:off x="3594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What are we about?</a:t>
          </a:r>
        </a:p>
      </dsp:txBody>
      <dsp:txXfrm>
        <a:off x="3594" y="1750315"/>
        <a:ext cx="1946002" cy="1634641"/>
      </dsp:txXfrm>
    </dsp:sp>
    <dsp:sp modelId="{A27FE078-ED67-401B-90FF-F14D62CE06EE}">
      <dsp:nvSpPr>
        <dsp:cNvPr id="0" name=""/>
        <dsp:cNvSpPr/>
      </dsp:nvSpPr>
      <dsp:spPr>
        <a:xfrm>
          <a:off x="567934" y="987482"/>
          <a:ext cx="817320" cy="8173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1</a:t>
          </a:r>
          <a:endParaRPr lang="en-US" sz="3900" kern="1200" dirty="0"/>
        </a:p>
      </dsp:txBody>
      <dsp:txXfrm>
        <a:off x="687628" y="1107176"/>
        <a:ext cx="577932" cy="577932"/>
      </dsp:txXfrm>
    </dsp:sp>
    <dsp:sp modelId="{B4DB92ED-C45B-4C3F-8C8E-7C639F65171B}">
      <dsp:nvSpPr>
        <dsp:cNvPr id="0" name=""/>
        <dsp:cNvSpPr/>
      </dsp:nvSpPr>
      <dsp:spPr>
        <a:xfrm>
          <a:off x="3594" y="3439373"/>
          <a:ext cx="1946002" cy="72"/>
        </a:xfrm>
        <a:prstGeom prst="rect">
          <a:avLst/>
        </a:prstGeom>
        <a:solidFill>
          <a:schemeClr val="accent2">
            <a:hueOff val="1833"/>
            <a:satOff val="-5868"/>
            <a:lumOff val="4183"/>
            <a:alphaOff val="0"/>
          </a:schemeClr>
        </a:solidFill>
        <a:ln w="12700" cap="flat" cmpd="sng" algn="ctr">
          <a:solidFill>
            <a:schemeClr val="accent2">
              <a:hueOff val="1833"/>
              <a:satOff val="-5868"/>
              <a:lumOff val="41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E1B02-A54B-4752-B018-DF6C4C16EAAE}">
      <dsp:nvSpPr>
        <dsp:cNvPr id="0" name=""/>
        <dsp:cNvSpPr/>
      </dsp:nvSpPr>
      <dsp:spPr>
        <a:xfrm>
          <a:off x="2144196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163829"/>
            <a:satOff val="-9546"/>
            <a:lumOff val="166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3829"/>
              <a:satOff val="-9546"/>
              <a:lumOff val="16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Teaching Method</a:t>
          </a:r>
          <a:endParaRPr lang="en-US" sz="2200" kern="1200" dirty="0"/>
        </a:p>
      </dsp:txBody>
      <dsp:txXfrm>
        <a:off x="2144196" y="1750315"/>
        <a:ext cx="1946002" cy="1634641"/>
      </dsp:txXfrm>
    </dsp:sp>
    <dsp:sp modelId="{5E5A95C2-2127-4002-B6C4-14816804AB96}">
      <dsp:nvSpPr>
        <dsp:cNvPr id="0" name=""/>
        <dsp:cNvSpPr/>
      </dsp:nvSpPr>
      <dsp:spPr>
        <a:xfrm>
          <a:off x="2708537" y="987482"/>
          <a:ext cx="817320" cy="817320"/>
        </a:xfrm>
        <a:prstGeom prst="ellipse">
          <a:avLst/>
        </a:prstGeom>
        <a:solidFill>
          <a:schemeClr val="accent2">
            <a:hueOff val="3666"/>
            <a:satOff val="-11737"/>
            <a:lumOff val="8366"/>
            <a:alphaOff val="0"/>
          </a:schemeClr>
        </a:solidFill>
        <a:ln w="12700" cap="flat" cmpd="sng" algn="ctr">
          <a:solidFill>
            <a:schemeClr val="accent2">
              <a:hueOff val="3666"/>
              <a:satOff val="-11737"/>
              <a:lumOff val="83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2</a:t>
          </a:r>
          <a:endParaRPr lang="en-US" sz="3900" kern="1200" dirty="0"/>
        </a:p>
      </dsp:txBody>
      <dsp:txXfrm>
        <a:off x="2828231" y="1107176"/>
        <a:ext cx="577932" cy="577932"/>
      </dsp:txXfrm>
    </dsp:sp>
    <dsp:sp modelId="{B9925DEC-131B-426B-94F8-9FABE039608E}">
      <dsp:nvSpPr>
        <dsp:cNvPr id="0" name=""/>
        <dsp:cNvSpPr/>
      </dsp:nvSpPr>
      <dsp:spPr>
        <a:xfrm>
          <a:off x="2144196" y="3439373"/>
          <a:ext cx="1946002" cy="72"/>
        </a:xfrm>
        <a:prstGeom prst="rect">
          <a:avLst/>
        </a:prstGeom>
        <a:solidFill>
          <a:schemeClr val="accent2">
            <a:hueOff val="5499"/>
            <a:satOff val="-17605"/>
            <a:lumOff val="12549"/>
            <a:alphaOff val="0"/>
          </a:schemeClr>
        </a:solidFill>
        <a:ln w="12700" cap="flat" cmpd="sng" algn="ctr">
          <a:solidFill>
            <a:schemeClr val="accent2">
              <a:hueOff val="5499"/>
              <a:satOff val="-17605"/>
              <a:lumOff val="1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1DEF79-2E33-488F-BE2F-154AC1E37BC2}">
      <dsp:nvSpPr>
        <dsp:cNvPr id="0" name=""/>
        <dsp:cNvSpPr/>
      </dsp:nvSpPr>
      <dsp:spPr>
        <a:xfrm>
          <a:off x="4284798" y="714279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327658"/>
            <a:satOff val="-19091"/>
            <a:lumOff val="332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27658"/>
              <a:satOff val="-19091"/>
              <a:lumOff val="3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Programme</a:t>
          </a:r>
          <a:r>
            <a:rPr lang="en-US" sz="2200" kern="1200" dirty="0" smtClean="0"/>
            <a:t> Structure</a:t>
          </a:r>
        </a:p>
      </dsp:txBody>
      <dsp:txXfrm>
        <a:off x="4284798" y="1749552"/>
        <a:ext cx="1946002" cy="1634641"/>
      </dsp:txXfrm>
    </dsp:sp>
    <dsp:sp modelId="{CC6C40CA-0B70-4B9E-8374-E011819BF70C}">
      <dsp:nvSpPr>
        <dsp:cNvPr id="0" name=""/>
        <dsp:cNvSpPr/>
      </dsp:nvSpPr>
      <dsp:spPr>
        <a:xfrm>
          <a:off x="4849139" y="987482"/>
          <a:ext cx="817320" cy="817320"/>
        </a:xfrm>
        <a:prstGeom prst="ellipse">
          <a:avLst/>
        </a:prstGeom>
        <a:solidFill>
          <a:schemeClr val="accent2">
            <a:hueOff val="7332"/>
            <a:satOff val="-23473"/>
            <a:lumOff val="16732"/>
            <a:alphaOff val="0"/>
          </a:schemeClr>
        </a:solidFill>
        <a:ln w="12700" cap="flat" cmpd="sng" algn="ctr">
          <a:solidFill>
            <a:schemeClr val="accent2">
              <a:hueOff val="7332"/>
              <a:satOff val="-23473"/>
              <a:lumOff val="16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3</a:t>
          </a:r>
        </a:p>
      </dsp:txBody>
      <dsp:txXfrm>
        <a:off x="4968833" y="1107176"/>
        <a:ext cx="577932" cy="577932"/>
      </dsp:txXfrm>
    </dsp:sp>
    <dsp:sp modelId="{43D9AC8A-0E53-4538-BA2C-F4914819D278}">
      <dsp:nvSpPr>
        <dsp:cNvPr id="0" name=""/>
        <dsp:cNvSpPr/>
      </dsp:nvSpPr>
      <dsp:spPr>
        <a:xfrm>
          <a:off x="4284798" y="3439373"/>
          <a:ext cx="1946002" cy="72"/>
        </a:xfrm>
        <a:prstGeom prst="rect">
          <a:avLst/>
        </a:prstGeom>
        <a:solidFill>
          <a:schemeClr val="accent2">
            <a:hueOff val="9166"/>
            <a:satOff val="-29342"/>
            <a:lumOff val="20916"/>
            <a:alphaOff val="0"/>
          </a:schemeClr>
        </a:solidFill>
        <a:ln w="12700" cap="flat" cmpd="sng" algn="ctr">
          <a:solidFill>
            <a:schemeClr val="accent2">
              <a:hueOff val="9166"/>
              <a:satOff val="-29342"/>
              <a:lumOff val="209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E51C36-3B38-4BCE-AC00-32EFCBD67690}">
      <dsp:nvSpPr>
        <dsp:cNvPr id="0" name=""/>
        <dsp:cNvSpPr/>
      </dsp:nvSpPr>
      <dsp:spPr>
        <a:xfrm>
          <a:off x="6425401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491488"/>
            <a:satOff val="-28637"/>
            <a:lumOff val="49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91488"/>
              <a:satOff val="-28637"/>
              <a:lumOff val="49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Student Profile</a:t>
          </a:r>
        </a:p>
      </dsp:txBody>
      <dsp:txXfrm>
        <a:off x="6425401" y="1750315"/>
        <a:ext cx="1946002" cy="1634641"/>
      </dsp:txXfrm>
    </dsp:sp>
    <dsp:sp modelId="{52C42FFF-3FA2-4A09-8EAB-3A84EA14067D}">
      <dsp:nvSpPr>
        <dsp:cNvPr id="0" name=""/>
        <dsp:cNvSpPr/>
      </dsp:nvSpPr>
      <dsp:spPr>
        <a:xfrm>
          <a:off x="6989741" y="987482"/>
          <a:ext cx="817320" cy="817320"/>
        </a:xfrm>
        <a:prstGeom prst="ellipse">
          <a:avLst/>
        </a:prstGeom>
        <a:solidFill>
          <a:schemeClr val="accent2">
            <a:hueOff val="10999"/>
            <a:satOff val="-35210"/>
            <a:lumOff val="25099"/>
            <a:alphaOff val="0"/>
          </a:schemeClr>
        </a:solidFill>
        <a:ln w="12700" cap="flat" cmpd="sng" algn="ctr">
          <a:solidFill>
            <a:schemeClr val="accent2">
              <a:hueOff val="10999"/>
              <a:satOff val="-35210"/>
              <a:lumOff val="250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4</a:t>
          </a:r>
        </a:p>
      </dsp:txBody>
      <dsp:txXfrm>
        <a:off x="7109435" y="1107176"/>
        <a:ext cx="577932" cy="577932"/>
      </dsp:txXfrm>
    </dsp:sp>
    <dsp:sp modelId="{606EAE72-B08E-4DF8-BCD5-30043CF1C1C7}">
      <dsp:nvSpPr>
        <dsp:cNvPr id="0" name=""/>
        <dsp:cNvSpPr/>
      </dsp:nvSpPr>
      <dsp:spPr>
        <a:xfrm>
          <a:off x="6425401" y="3439373"/>
          <a:ext cx="1946002" cy="72"/>
        </a:xfrm>
        <a:prstGeom prst="rect">
          <a:avLst/>
        </a:prstGeom>
        <a:solidFill>
          <a:schemeClr val="accent2">
            <a:hueOff val="12832"/>
            <a:satOff val="-41078"/>
            <a:lumOff val="29282"/>
            <a:alphaOff val="0"/>
          </a:schemeClr>
        </a:solidFill>
        <a:ln w="12700" cap="flat" cmpd="sng" algn="ctr">
          <a:solidFill>
            <a:schemeClr val="accent2">
              <a:hueOff val="12832"/>
              <a:satOff val="-41078"/>
              <a:lumOff val="292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BE568A-6C1A-43DF-9945-6C8ECB8FEE24}">
      <dsp:nvSpPr>
        <dsp:cNvPr id="0" name=""/>
        <dsp:cNvSpPr/>
      </dsp:nvSpPr>
      <dsp:spPr>
        <a:xfrm>
          <a:off x="8566003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655317"/>
            <a:satOff val="-38183"/>
            <a:lumOff val="66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5317"/>
              <a:satOff val="-38183"/>
              <a:lumOff val="6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What does the future hold?</a:t>
          </a:r>
        </a:p>
      </dsp:txBody>
      <dsp:txXfrm>
        <a:off x="8566003" y="1750315"/>
        <a:ext cx="1946002" cy="1634641"/>
      </dsp:txXfrm>
    </dsp:sp>
    <dsp:sp modelId="{D6445152-7166-4D33-9376-E2EA570E2699}">
      <dsp:nvSpPr>
        <dsp:cNvPr id="0" name=""/>
        <dsp:cNvSpPr/>
      </dsp:nvSpPr>
      <dsp:spPr>
        <a:xfrm>
          <a:off x="9130344" y="987482"/>
          <a:ext cx="817320" cy="817320"/>
        </a:xfrm>
        <a:prstGeom prst="ellipse">
          <a:avLst/>
        </a:prstGeom>
        <a:solidFill>
          <a:schemeClr val="accent2">
            <a:hueOff val="14665"/>
            <a:satOff val="-46947"/>
            <a:lumOff val="33465"/>
            <a:alphaOff val="0"/>
          </a:schemeClr>
        </a:solidFill>
        <a:ln w="12700" cap="flat" cmpd="sng" algn="ctr">
          <a:solidFill>
            <a:schemeClr val="accent2">
              <a:hueOff val="14665"/>
              <a:satOff val="-46947"/>
              <a:lumOff val="33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/>
            <a:t>5</a:t>
          </a:r>
        </a:p>
      </dsp:txBody>
      <dsp:txXfrm>
        <a:off x="9250038" y="1107176"/>
        <a:ext cx="577932" cy="577932"/>
      </dsp:txXfrm>
    </dsp:sp>
    <dsp:sp modelId="{7B83546B-2DFA-4645-806A-558C55064BF0}">
      <dsp:nvSpPr>
        <dsp:cNvPr id="0" name=""/>
        <dsp:cNvSpPr/>
      </dsp:nvSpPr>
      <dsp:spPr>
        <a:xfrm>
          <a:off x="8566003" y="3439373"/>
          <a:ext cx="1946002" cy="72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accent2">
              <a:hueOff val="16498"/>
              <a:satOff val="-52815"/>
              <a:lumOff val="37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3/1/2020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 smtClean="0"/>
              <a:t>ERM: </a:t>
            </a:r>
            <a:r>
              <a:rPr lang="en-US" dirty="0" err="1" smtClean="0"/>
              <a:t>entrep</a:t>
            </a:r>
            <a:r>
              <a:rPr lang="en-US" dirty="0" smtClean="0"/>
              <a:t>. stages</a:t>
            </a:r>
            <a:r>
              <a:rPr lang="en-US" baseline="0" dirty="0" smtClean="0"/>
              <a:t> and models that help you navigate these stages (effectuation, lean start up, bricolage)</a:t>
            </a:r>
            <a:r>
              <a:rPr lang="en-US" dirty="0" smtClean="0"/>
              <a:t>, and how research is done on this (thesis)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FFDE: impact of family ownership on strategic choices,</a:t>
            </a:r>
            <a:r>
              <a:rPr lang="en-US" baseline="0" dirty="0" smtClean="0"/>
              <a:t> and difference with founder firms</a:t>
            </a:r>
          </a:p>
          <a:p>
            <a:pPr>
              <a:buFontTx/>
              <a:buNone/>
            </a:pPr>
            <a:r>
              <a:rPr lang="en-US" dirty="0" smtClean="0"/>
              <a:t>EF: different fin. options (bootstrapping, crowdfunding, bank lending, angel investment, VC): pro and con, when which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05E49-BD9D-4C58-9A92-53EEBC51B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49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 smtClean="0"/>
              <a:t>ERM: </a:t>
            </a:r>
            <a:r>
              <a:rPr lang="en-US" dirty="0" err="1" smtClean="0"/>
              <a:t>entrep</a:t>
            </a:r>
            <a:r>
              <a:rPr lang="en-US" dirty="0" smtClean="0"/>
              <a:t>. stages</a:t>
            </a:r>
            <a:r>
              <a:rPr lang="en-US" baseline="0" dirty="0" smtClean="0"/>
              <a:t> and models that help you navigate these stages (effectuation, lean start up, bricolage)</a:t>
            </a:r>
            <a:r>
              <a:rPr lang="en-US" dirty="0" smtClean="0"/>
              <a:t>, and how research is done on this (thesis)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FFDE: impact of family ownership on strategic choices,</a:t>
            </a:r>
            <a:r>
              <a:rPr lang="en-US" baseline="0" dirty="0" smtClean="0"/>
              <a:t> and difference with founder firms</a:t>
            </a:r>
          </a:p>
          <a:p>
            <a:pPr>
              <a:buFontTx/>
              <a:buNone/>
            </a:pPr>
            <a:r>
              <a:rPr lang="en-US" dirty="0" smtClean="0"/>
              <a:t>EF: different fin. options (bootstrapping, crowdfunding, bank lending, angel investment, VC): pro and con, when which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05E49-BD9D-4C58-9A92-53EEBC51B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51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 smtClean="0"/>
              <a:t>VBM: develop value prop., how to segment customers, how to set price</a:t>
            </a:r>
          </a:p>
          <a:p>
            <a:pPr>
              <a:buFontTx/>
              <a:buNone/>
            </a:pPr>
            <a:r>
              <a:rPr lang="en-US" dirty="0" smtClean="0"/>
              <a:t>MC: when grows beyond founder, incentivize and monitor employees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05E49-BD9D-4C58-9A92-53EEBC51B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10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01-03-20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01-03-20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01-03-20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01-03-20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01-03-20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01-03-20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01-03-20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7300" y="2071687"/>
            <a:ext cx="5171261" cy="1516567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IB Entrepreneurship &amp; Business Development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3683947"/>
            <a:ext cx="4773650" cy="1293541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en-US" sz="2200" dirty="0" smtClean="0"/>
              <a:t>Maastricht University</a:t>
            </a:r>
          </a:p>
          <a:p>
            <a:pPr algn="ctr"/>
            <a:r>
              <a:rPr lang="en-US" sz="2200" dirty="0" smtClean="0"/>
              <a:t>School of Business and Economics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96CC0D3-1A5E-4CE7-81E8-0952EC2E0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" r="9020" b="23391"/>
          <a:stretch/>
        </p:blipFill>
        <p:spPr>
          <a:xfrm>
            <a:off x="6031150" y="1920287"/>
            <a:ext cx="4440330" cy="412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093DA2-65F6-402E-9C06-DC9409AF9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66" y="2986899"/>
            <a:ext cx="5846304" cy="3061788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151D37"/>
                </a:solidFill>
              </a:rPr>
              <a:t>Entrepreneurship: Startup </a:t>
            </a:r>
            <a:r>
              <a:rPr lang="en-US" sz="2400" dirty="0" smtClean="0">
                <a:solidFill>
                  <a:srgbClr val="151D37"/>
                </a:solidFill>
              </a:rPr>
              <a:t>ventures</a:t>
            </a:r>
            <a:endParaRPr lang="en-US" sz="2400" dirty="0">
              <a:solidFill>
                <a:srgbClr val="151D37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151D37"/>
                </a:solidFill>
              </a:rPr>
              <a:t>Business Development: </a:t>
            </a:r>
            <a:r>
              <a:rPr lang="en-US" sz="2400" dirty="0"/>
              <a:t>C</a:t>
            </a:r>
            <a:r>
              <a:rPr lang="en-US" sz="2400" dirty="0" smtClean="0"/>
              <a:t>orporations</a:t>
            </a:r>
            <a:endParaRPr lang="en-US" sz="2400" dirty="0" smtClean="0">
              <a:solidFill>
                <a:srgbClr val="151D37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700" dirty="0" smtClean="0">
                <a:solidFill>
                  <a:srgbClr val="151D37"/>
                </a:solidFill>
              </a:rPr>
              <a:t>Intrapreneurship</a:t>
            </a:r>
          </a:p>
          <a:p>
            <a:pPr lvl="1">
              <a:lnSpc>
                <a:spcPct val="110000"/>
              </a:lnSpc>
            </a:pPr>
            <a:r>
              <a:rPr lang="en-US" sz="1700" dirty="0" smtClean="0">
                <a:solidFill>
                  <a:srgbClr val="151D37"/>
                </a:solidFill>
              </a:rPr>
              <a:t>Business model renewal</a:t>
            </a:r>
            <a:endParaRPr lang="en-US" sz="1700" dirty="0" smtClean="0">
              <a:solidFill>
                <a:srgbClr val="151D37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700" dirty="0">
                <a:solidFill>
                  <a:srgbClr val="151D37"/>
                </a:solidFill>
              </a:rPr>
              <a:t>I</a:t>
            </a:r>
            <a:r>
              <a:rPr lang="en-US" sz="1700" dirty="0" smtClean="0">
                <a:solidFill>
                  <a:srgbClr val="151D37"/>
                </a:solidFill>
              </a:rPr>
              <a:t>nnovation management</a:t>
            </a:r>
            <a:endParaRPr lang="en-US" sz="1700" dirty="0" smtClean="0">
              <a:solidFill>
                <a:srgbClr val="151D37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700" dirty="0" smtClean="0">
                <a:solidFill>
                  <a:srgbClr val="151D37"/>
                </a:solidFill>
              </a:rPr>
              <a:t>Corporate venturing</a:t>
            </a:r>
            <a:endParaRPr lang="en-US" sz="1700" dirty="0" smtClean="0">
              <a:solidFill>
                <a:srgbClr val="151D37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9C3C1C-DFE7-4F48-A27D-65AADD35F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66" y="1401163"/>
            <a:ext cx="5461460" cy="104340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Business Development</a:t>
            </a:r>
            <a:endParaRPr lang="en-US" sz="40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271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855B70-5A6B-4DB9-A125-DA5500703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7A688C-2514-4F21-912B-6FF9EC08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B08979-C404-408D-B070-71CB996AE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4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866AA41A-C8F6-46D7-B530-0627CB1EEA6F}"/>
              </a:ext>
            </a:extLst>
          </p:cNvPr>
          <p:cNvGrpSpPr/>
          <p:nvPr/>
        </p:nvGrpSpPr>
        <p:grpSpPr>
          <a:xfrm>
            <a:off x="7446337" y="574482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3506B82D-EF4A-408B-9022-201868F1F741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972D6843-CDEA-4C31-BE7C-247A88A583D1}"/>
                </a:ext>
              </a:extLst>
            </p:cNvPr>
            <p:cNvSpPr txBox="1"/>
            <p:nvPr/>
          </p:nvSpPr>
          <p:spPr>
            <a:xfrm>
              <a:off x="2023251" y="1227230"/>
              <a:ext cx="1652124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Teaching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868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C3EDDC0-42D9-41B9-9667-0A14D5CE2D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7" b="4863"/>
          <a:stretch/>
        </p:blipFill>
        <p:spPr>
          <a:xfrm>
            <a:off x="0" y="10160"/>
            <a:ext cx="12192000" cy="6857990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EEAC2A0A-B5FB-43F8-94E9-D91E096C164F}"/>
              </a:ext>
            </a:extLst>
          </p:cNvPr>
          <p:cNvSpPr/>
          <p:nvPr/>
        </p:nvSpPr>
        <p:spPr>
          <a:xfrm>
            <a:off x="1081708" y="1249584"/>
            <a:ext cx="4277137" cy="43588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E799976-60F6-4605-9894-E7AD78F06608}"/>
              </a:ext>
            </a:extLst>
          </p:cNvPr>
          <p:cNvSpPr txBox="1"/>
          <p:nvPr/>
        </p:nvSpPr>
        <p:spPr>
          <a:xfrm>
            <a:off x="1502042" y="1531376"/>
            <a:ext cx="3719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Knowledge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CDDA8EB-9385-47F9-881E-3847AE175406}"/>
              </a:ext>
            </a:extLst>
          </p:cNvPr>
          <p:cNvSpPr txBox="1"/>
          <p:nvPr/>
        </p:nvSpPr>
        <p:spPr>
          <a:xfrm>
            <a:off x="1131687" y="2247914"/>
            <a:ext cx="43162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="1" dirty="0" smtClean="0">
                <a:solidFill>
                  <a:srgbClr val="151D37"/>
                </a:solidFill>
                <a:latin typeface="Calibri" panose="020F0502020204030204"/>
              </a:rPr>
              <a:t>Key topics</a:t>
            </a:r>
          </a:p>
          <a:p>
            <a:pPr marL="800100" lvl="1" indent="-342900" defTabSz="914400"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Entrepreneurship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&amp; Innovation</a:t>
            </a:r>
          </a:p>
          <a:p>
            <a:pPr marL="800100" lvl="1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Digitalization &amp; Data Analytics</a:t>
            </a:r>
          </a:p>
          <a:p>
            <a:pPr marL="800100" lvl="1" indent="-342900" defTabSz="914400"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Sustainable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Development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Small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group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setting</a:t>
            </a:r>
          </a:p>
          <a:p>
            <a:pPr marL="800100" lvl="1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151D37"/>
                </a:solidFill>
                <a:latin typeface="Calibri" panose="020F0502020204030204"/>
              </a:rPr>
              <a:t>Max. 15 students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Active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participation</a:t>
            </a:r>
          </a:p>
          <a:p>
            <a:pPr marL="800100" lvl="1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151D37"/>
                </a:solidFill>
                <a:latin typeface="Calibri" panose="020F0502020204030204"/>
              </a:rPr>
              <a:t>Presentations</a:t>
            </a:r>
          </a:p>
          <a:p>
            <a:pPr marL="800100" lvl="1" indent="-342900" defTabSz="914400"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</a:rPr>
              <a:t>Case discussions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91C6CE55-6089-4370-AB3F-764258897A0E}"/>
              </a:ext>
            </a:extLst>
          </p:cNvPr>
          <p:cNvSpPr/>
          <p:nvPr/>
        </p:nvSpPr>
        <p:spPr>
          <a:xfrm>
            <a:off x="6833155" y="1249584"/>
            <a:ext cx="4277137" cy="43588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A0356B94-3816-49C0-A803-81BA951C2C24}"/>
              </a:ext>
            </a:extLst>
          </p:cNvPr>
          <p:cNvSpPr txBox="1"/>
          <p:nvPr/>
        </p:nvSpPr>
        <p:spPr>
          <a:xfrm>
            <a:off x="7446394" y="1532125"/>
            <a:ext cx="305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 by Doing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BD343325-3F75-460D-B2AB-2B6A515DC281}"/>
              </a:ext>
            </a:extLst>
          </p:cNvPr>
          <p:cNvSpPr txBox="1"/>
          <p:nvPr/>
        </p:nvSpPr>
        <p:spPr>
          <a:xfrm>
            <a:off x="6922257" y="2341364"/>
            <a:ext cx="404222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="1" dirty="0" smtClean="0">
                <a:solidFill>
                  <a:srgbClr val="151D37"/>
                </a:solidFill>
                <a:latin typeface="Calibri" panose="020F0502020204030204"/>
              </a:rPr>
              <a:t>Business </a:t>
            </a:r>
            <a:r>
              <a:rPr lang="en-US" sz="2200" b="1" dirty="0" smtClean="0">
                <a:solidFill>
                  <a:srgbClr val="151D37"/>
                </a:solidFill>
                <a:latin typeface="Calibri" panose="020F0502020204030204"/>
              </a:rPr>
              <a:t>Challenge</a:t>
            </a:r>
            <a:r>
              <a:rPr lang="en-US" sz="2200" dirty="0">
                <a:solidFill>
                  <a:srgbClr val="151D37"/>
                </a:solidFill>
                <a:latin typeface="Calibri" panose="020F0502020204030204"/>
              </a:rPr>
              <a:t> </a:t>
            </a:r>
            <a:r>
              <a:rPr lang="en-US" sz="2000" i="1" dirty="0" smtClean="0">
                <a:solidFill>
                  <a:srgbClr val="151D37"/>
                </a:solidFill>
                <a:latin typeface="Calibri" panose="020F0502020204030204"/>
              </a:rPr>
              <a:t>(elective)</a:t>
            </a:r>
          </a:p>
          <a:p>
            <a:pPr marL="800100" lvl="1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151D37"/>
                </a:solidFill>
                <a:latin typeface="Calibri" panose="020F0502020204030204"/>
              </a:rPr>
              <a:t>Business model development</a:t>
            </a:r>
          </a:p>
          <a:p>
            <a:pPr marL="800100" lvl="1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151D37"/>
                </a:solidFill>
                <a:latin typeface="Calibri" panose="020F0502020204030204"/>
              </a:rPr>
              <a:t>Business model validation</a:t>
            </a:r>
          </a:p>
          <a:p>
            <a:pPr marL="800100" lvl="1" indent="-342900" defTabSz="9144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151D37"/>
                </a:solidFill>
                <a:latin typeface="Calibri" panose="020F0502020204030204"/>
              </a:rPr>
              <a:t>Business model pitching</a:t>
            </a:r>
          </a:p>
          <a:p>
            <a:pPr marL="800100" lvl="1" indent="-342900" defTabSz="914400">
              <a:buFont typeface="Arial" panose="020B0604020202020204" pitchFamily="34" charset="0"/>
              <a:buChar char="•"/>
              <a:defRPr/>
            </a:pPr>
            <a:endParaRPr lang="en-US" sz="2000" dirty="0" smtClean="0">
              <a:solidFill>
                <a:srgbClr val="151D37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211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AF9C38-4314-43AB-A7FA-4227134A4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3658FA-7187-4DDA-8E7A-02387E31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EC5341-7617-4503-84C0-2DA128D33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b="9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61C8B3A-5C0D-4C09-9C00-D01A8330496D}"/>
              </a:ext>
            </a:extLst>
          </p:cNvPr>
          <p:cNvGrpSpPr/>
          <p:nvPr/>
        </p:nvGrpSpPr>
        <p:grpSpPr>
          <a:xfrm>
            <a:off x="7895913" y="365125"/>
            <a:ext cx="1924493" cy="2232412"/>
            <a:chOff x="1887066" y="526524"/>
            <a:chExt cx="1924493" cy="2232412"/>
          </a:xfrm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7B5E566A-790E-48D4-9380-78FD75B774DE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915D258-F820-48F6-9281-A3CCCF477696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Programme</a:t>
              </a:r>
              <a:r>
                <a:rPr kumimoji="0" lang="en-US" sz="2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Structure</a:t>
              </a:r>
              <a:endPara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84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4791" y="883480"/>
            <a:ext cx="8814391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200" b="1" dirty="0"/>
              <a:t>Structure of the </a:t>
            </a:r>
            <a:r>
              <a:rPr lang="en-GB" sz="4200" b="1" dirty="0" smtClean="0"/>
              <a:t>programme </a:t>
            </a:r>
            <a:r>
              <a:rPr lang="en-GB" sz="2000" b="0" i="1" dirty="0"/>
              <a:t>(Sept. intake)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35140" y="2186533"/>
            <a:ext cx="1151467" cy="1296144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Sep-Oct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10169" y="1800498"/>
            <a:ext cx="1151467" cy="260350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period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4985" y="1800498"/>
            <a:ext cx="6615515" cy="260350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Entrepreneurship &amp; </a:t>
            </a:r>
            <a:r>
              <a:rPr lang="en-US" sz="2000" i="1" dirty="0" smtClean="0">
                <a:solidFill>
                  <a:srgbClr val="151D37"/>
                </a:solidFill>
                <a:latin typeface="Calibri"/>
              </a:rPr>
              <a:t>Business Development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679290" y="2186533"/>
            <a:ext cx="2859525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Strategic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Entrepreneurship and Innovation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35140" y="3626693"/>
            <a:ext cx="1151467" cy="1330449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Oct-Dec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335140" y="5066856"/>
            <a:ext cx="1151467" cy="55634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79286" y="5066853"/>
            <a:ext cx="6531215" cy="5642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731498" y="2195698"/>
            <a:ext cx="2859525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Analytics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731498" y="3635858"/>
            <a:ext cx="2859525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Elective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679290" y="3626693"/>
            <a:ext cx="2859525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Entrepreneurial Finance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779704" y="2193705"/>
            <a:ext cx="430797" cy="3437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L-Shape 17"/>
          <p:cNvSpPr/>
          <p:nvPr/>
        </p:nvSpPr>
        <p:spPr>
          <a:xfrm rot="16200000">
            <a:off x="4220386" y="640541"/>
            <a:ext cx="3440703" cy="6539524"/>
          </a:xfrm>
          <a:prstGeom prst="corner">
            <a:avLst>
              <a:gd name="adj1" fmla="val 12636"/>
              <a:gd name="adj2" fmla="val 16183"/>
            </a:avLst>
          </a:prstGeom>
          <a:solidFill>
            <a:srgbClr val="F2F2F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33416" y="5144353"/>
            <a:ext cx="2414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5329"/>
                </a:solidFill>
                <a:latin typeface="Calibri"/>
              </a:rPr>
              <a:t>Master Thesis Proposal </a:t>
            </a:r>
            <a:endParaRPr lang="en-US" sz="2000" dirty="0">
              <a:solidFill>
                <a:srgbClr val="E05329"/>
              </a:solidFill>
              <a:latin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8D257-6DED-40F7-9EAB-7A4A31AF20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2907" y="862013"/>
            <a:ext cx="6022693" cy="1677987"/>
          </a:xfrm>
        </p:spPr>
        <p:txBody>
          <a:bodyPr>
            <a:noAutofit/>
          </a:bodyPr>
          <a:lstStyle/>
          <a:p>
            <a:r>
              <a:rPr lang="en-US" sz="4200" dirty="0" smtClean="0">
                <a:solidFill>
                  <a:srgbClr val="C00000"/>
                </a:solidFill>
                <a:cs typeface="Calibri" panose="020F0502020204030204" pitchFamily="34" charset="0"/>
              </a:rPr>
              <a:t>Strategic Entrepreneurship &amp; Innovation</a:t>
            </a:r>
            <a:endParaRPr lang="en-US" sz="42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4EFE51-2708-46ED-8D0D-EE9B37C8EB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211" y="2366254"/>
            <a:ext cx="5322458" cy="3786188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Calibri" panose="020F0502020204030204"/>
              </a:rPr>
              <a:t>Insights for entrepreneurs:</a:t>
            </a:r>
          </a:p>
          <a:p>
            <a:pPr lvl="1"/>
            <a:r>
              <a:rPr lang="en-US" dirty="0" smtClean="0">
                <a:solidFill>
                  <a:srgbClr val="151D37"/>
                </a:solidFill>
                <a:latin typeface="Calibri" panose="020F0502020204030204"/>
              </a:rPr>
              <a:t>Entrepreneurial frameworks</a:t>
            </a:r>
          </a:p>
          <a:p>
            <a:pPr lvl="1"/>
            <a:r>
              <a:rPr lang="en-US" dirty="0" smtClean="0">
                <a:solidFill>
                  <a:srgbClr val="151D37"/>
                </a:solidFill>
                <a:latin typeface="Calibri" panose="020F0502020204030204"/>
              </a:rPr>
              <a:t>Entrepreneurial tools</a:t>
            </a:r>
          </a:p>
          <a:p>
            <a:pPr marL="457200" lvl="1" indent="0">
              <a:buNone/>
            </a:pPr>
            <a:endParaRPr lang="en-US" sz="1200" dirty="0">
              <a:solidFill>
                <a:srgbClr val="151D37"/>
              </a:solidFill>
              <a:latin typeface="Calibri" panose="020F0502020204030204"/>
            </a:endParaRPr>
          </a:p>
          <a:p>
            <a:r>
              <a:rPr lang="en-GB" sz="2600" dirty="0" smtClean="0">
                <a:latin typeface="Calibri" panose="020F0502020204030204"/>
              </a:rPr>
              <a:t>Insights for corporate entrepreneurs:</a:t>
            </a:r>
          </a:p>
          <a:p>
            <a:pPr lvl="1"/>
            <a:r>
              <a:rPr lang="en-GB" dirty="0" smtClean="0">
                <a:solidFill>
                  <a:srgbClr val="151D37"/>
                </a:solidFill>
                <a:latin typeface="Calibri" panose="020F0502020204030204"/>
              </a:rPr>
              <a:t>Innovation management</a:t>
            </a:r>
          </a:p>
          <a:p>
            <a:pPr lvl="1"/>
            <a:r>
              <a:rPr lang="en-GB" dirty="0" smtClean="0">
                <a:solidFill>
                  <a:srgbClr val="151D37"/>
                </a:solidFill>
                <a:latin typeface="Calibri" panose="020F0502020204030204"/>
              </a:rPr>
              <a:t>Corporate venturing</a:t>
            </a:r>
            <a:endParaRPr lang="nl-NL" dirty="0">
              <a:solidFill>
                <a:srgbClr val="151D37"/>
              </a:solidFill>
              <a:latin typeface="Calibri" panose="020F0502020204030204"/>
            </a:endParaRPr>
          </a:p>
          <a:p>
            <a:endParaRPr lang="en-GB" sz="2600" dirty="0">
              <a:solidFill>
                <a:schemeClr val="tx1"/>
              </a:solidFill>
            </a:endParaRPr>
          </a:p>
          <a:p>
            <a:endParaRPr lang="en-GB" sz="2600" dirty="0">
              <a:solidFill>
                <a:schemeClr val="tx1"/>
              </a:solidFill>
            </a:endParaRPr>
          </a:p>
          <a:p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365" y="1816095"/>
            <a:ext cx="5742695" cy="4150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6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8D257-6DED-40F7-9EAB-7A4A31AF20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2907" y="862013"/>
            <a:ext cx="6493397" cy="1677987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Data Analytics</a:t>
            </a:r>
            <a:endParaRPr lang="en-US" sz="42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4EFE51-2708-46ED-8D0D-EE9B37C8EB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0785" y="1936376"/>
            <a:ext cx="4745620" cy="4078690"/>
          </a:xfrm>
        </p:spPr>
        <p:txBody>
          <a:bodyPr>
            <a:noAutofit/>
          </a:bodyPr>
          <a:lstStyle/>
          <a:p>
            <a:r>
              <a:rPr lang="en-US" sz="2600" dirty="0">
                <a:latin typeface="Calibri" panose="020F0502020204030204"/>
              </a:rPr>
              <a:t>Quantitative </a:t>
            </a:r>
            <a:r>
              <a:rPr lang="en-US" sz="2600" dirty="0">
                <a:latin typeface="Calibri" panose="020F0502020204030204"/>
              </a:rPr>
              <a:t>methods </a:t>
            </a:r>
            <a:r>
              <a:rPr lang="en-US" sz="2600" dirty="0">
                <a:latin typeface="Calibri" panose="020F0502020204030204"/>
              </a:rPr>
              <a:t>for problem-solving and </a:t>
            </a:r>
            <a:r>
              <a:rPr lang="en-US" sz="2600" dirty="0" smtClean="0">
                <a:latin typeface="Calibri" panose="020F0502020204030204"/>
              </a:rPr>
              <a:t>research</a:t>
            </a:r>
            <a:endParaRPr lang="en-US" sz="2600" dirty="0">
              <a:latin typeface="Calibri" panose="020F0502020204030204"/>
            </a:endParaRPr>
          </a:p>
          <a:p>
            <a:r>
              <a:rPr lang="en-GB" sz="2600" dirty="0">
                <a:latin typeface="Calibri" panose="020F0502020204030204"/>
              </a:rPr>
              <a:t>Generate </a:t>
            </a:r>
            <a:r>
              <a:rPr lang="en-GB" sz="2600" dirty="0">
                <a:latin typeface="Calibri" panose="020F0502020204030204"/>
              </a:rPr>
              <a:t>insights that improve management </a:t>
            </a:r>
            <a:r>
              <a:rPr lang="en-GB" sz="2600" dirty="0">
                <a:latin typeface="Calibri" panose="020F0502020204030204"/>
              </a:rPr>
              <a:t>decision-making</a:t>
            </a:r>
            <a:endParaRPr lang="nl-NL" sz="2600" dirty="0">
              <a:latin typeface="Calibri" panose="020F0502020204030204"/>
            </a:endParaRPr>
          </a:p>
          <a:p>
            <a:r>
              <a:rPr lang="en-US" sz="2600" dirty="0" smtClean="0">
                <a:latin typeface="Calibri" panose="020F0502020204030204"/>
              </a:rPr>
              <a:t>R programming language for statistical analyses</a:t>
            </a:r>
          </a:p>
          <a:p>
            <a:endParaRPr lang="en-GB" sz="2600" dirty="0">
              <a:solidFill>
                <a:schemeClr val="tx1"/>
              </a:solidFill>
            </a:endParaRPr>
          </a:p>
          <a:p>
            <a:endParaRPr lang="en-GB" sz="2600" dirty="0">
              <a:solidFill>
                <a:schemeClr val="tx1"/>
              </a:solidFill>
            </a:endParaRPr>
          </a:p>
          <a:p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ECEFDB-AA75-4CCE-8C08-47BCC1F12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3" r="-1" b="18089"/>
          <a:stretch/>
        </p:blipFill>
        <p:spPr>
          <a:xfrm>
            <a:off x="6294236" y="10"/>
            <a:ext cx="7552944" cy="6857990"/>
          </a:xfrm>
          <a:prstGeom prst="rect">
            <a:avLst/>
          </a:prstGeom>
          <a:effectLst/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5C761410-3471-4FEE-AB16-91097FFF5D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003" y="4765209"/>
            <a:ext cx="704097" cy="7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4791" y="883480"/>
            <a:ext cx="8814391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200" b="1" dirty="0"/>
              <a:t>Structure of the </a:t>
            </a:r>
            <a:r>
              <a:rPr lang="en-GB" sz="4200" b="1" dirty="0" smtClean="0"/>
              <a:t>programme </a:t>
            </a:r>
            <a:r>
              <a:rPr lang="en-GB" sz="2000" b="0" i="1" dirty="0"/>
              <a:t>(Sept. intake)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335140" y="2186533"/>
            <a:ext cx="1151467" cy="1296144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Sep-Oct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10169" y="1800498"/>
            <a:ext cx="1151467" cy="260350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period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4985" y="1800498"/>
            <a:ext cx="6615515" cy="260350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Entrepreneurship &amp;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 Development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679290" y="2186533"/>
            <a:ext cx="2859525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Strategic Entrepreneurship and Innovation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35140" y="3626693"/>
            <a:ext cx="1151467" cy="1330449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Oct-Dec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335140" y="5066856"/>
            <a:ext cx="1151467" cy="55634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679286" y="5066853"/>
            <a:ext cx="6531215" cy="5642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731498" y="2195698"/>
            <a:ext cx="2859525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Analytics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731498" y="3635858"/>
            <a:ext cx="2859525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Elective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679290" y="3626693"/>
            <a:ext cx="2859525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Entrepreneurial Finance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779704" y="2193705"/>
            <a:ext cx="430797" cy="3437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L-Shape 17"/>
          <p:cNvSpPr/>
          <p:nvPr/>
        </p:nvSpPr>
        <p:spPr>
          <a:xfrm rot="16200000">
            <a:off x="4220386" y="640541"/>
            <a:ext cx="3440703" cy="6539524"/>
          </a:xfrm>
          <a:prstGeom prst="corner">
            <a:avLst>
              <a:gd name="adj1" fmla="val 12636"/>
              <a:gd name="adj2" fmla="val 16183"/>
            </a:avLst>
          </a:prstGeom>
          <a:solidFill>
            <a:srgbClr val="F2F2F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3416" y="5144353"/>
            <a:ext cx="2414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Master Thesis Proposal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58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8D257-6DED-40F7-9EAB-7A4A31AF20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555" y="1004973"/>
            <a:ext cx="6022693" cy="1677987"/>
          </a:xfrm>
        </p:spPr>
        <p:txBody>
          <a:bodyPr>
            <a:noAutofit/>
          </a:bodyPr>
          <a:lstStyle/>
          <a:p>
            <a:r>
              <a:rPr lang="en-US" sz="4200" dirty="0" smtClean="0">
                <a:solidFill>
                  <a:srgbClr val="C00000"/>
                </a:solidFill>
                <a:cs typeface="Calibri" panose="020F0502020204030204" pitchFamily="34" charset="0"/>
              </a:rPr>
              <a:t>Entrepreneurial Finance</a:t>
            </a:r>
            <a:endParaRPr lang="en-US" sz="42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4EFE51-2708-46ED-8D0D-EE9B37C8EB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211" y="2135027"/>
            <a:ext cx="5322458" cy="3786188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Calibri" panose="020F0502020204030204"/>
              </a:rPr>
              <a:t>Mobilizing financial resources</a:t>
            </a:r>
            <a:endParaRPr lang="en-US" dirty="0" smtClean="0">
              <a:solidFill>
                <a:srgbClr val="151D37"/>
              </a:solidFill>
              <a:latin typeface="Calibri" panose="020F0502020204030204"/>
            </a:endParaRPr>
          </a:p>
          <a:p>
            <a:pPr lvl="1"/>
            <a:r>
              <a:rPr lang="en-US" dirty="0" smtClean="0">
                <a:solidFill>
                  <a:srgbClr val="151D37"/>
                </a:solidFill>
                <a:latin typeface="Calibri" panose="020F0502020204030204"/>
              </a:rPr>
              <a:t>Bank lending</a:t>
            </a:r>
          </a:p>
          <a:p>
            <a:pPr lvl="1"/>
            <a:r>
              <a:rPr lang="en-US" dirty="0" smtClean="0">
                <a:solidFill>
                  <a:srgbClr val="151D37"/>
                </a:solidFill>
                <a:latin typeface="Calibri" panose="020F0502020204030204"/>
              </a:rPr>
              <a:t>Crowdfunding</a:t>
            </a:r>
          </a:p>
          <a:p>
            <a:pPr lvl="1"/>
            <a:r>
              <a:rPr lang="en-US" dirty="0" smtClean="0">
                <a:solidFill>
                  <a:srgbClr val="151D37"/>
                </a:solidFill>
                <a:latin typeface="Calibri" panose="020F0502020204030204"/>
              </a:rPr>
              <a:t>Business angels</a:t>
            </a:r>
          </a:p>
          <a:p>
            <a:pPr lvl="1"/>
            <a:r>
              <a:rPr lang="en-US" dirty="0" smtClean="0">
                <a:solidFill>
                  <a:srgbClr val="151D37"/>
                </a:solidFill>
                <a:latin typeface="Calibri" panose="020F0502020204030204"/>
              </a:rPr>
              <a:t>Venture capitalists</a:t>
            </a:r>
          </a:p>
          <a:p>
            <a:pPr marL="457200" lvl="1" indent="0">
              <a:buNone/>
            </a:pPr>
            <a:endParaRPr lang="en-US" sz="1200" dirty="0" smtClean="0">
              <a:solidFill>
                <a:srgbClr val="151D37"/>
              </a:solidFill>
              <a:latin typeface="Calibri" panose="020F0502020204030204"/>
            </a:endParaRPr>
          </a:p>
          <a:p>
            <a:r>
              <a:rPr lang="en-US" sz="2600" dirty="0" smtClean="0">
                <a:latin typeface="Calibri" panose="020F0502020204030204"/>
              </a:rPr>
              <a:t>Across </a:t>
            </a:r>
            <a:r>
              <a:rPr lang="en-US" sz="2600" dirty="0">
                <a:latin typeface="Calibri" panose="020F0502020204030204"/>
              </a:rPr>
              <a:t>d</a:t>
            </a:r>
            <a:r>
              <a:rPr lang="en-US" sz="2600" dirty="0" smtClean="0">
                <a:solidFill>
                  <a:srgbClr val="151D37"/>
                </a:solidFill>
                <a:latin typeface="Calibri" panose="020F0502020204030204"/>
              </a:rPr>
              <a:t>ifferent venture stages</a:t>
            </a:r>
            <a:endParaRPr lang="nl-NL" dirty="0">
              <a:solidFill>
                <a:srgbClr val="151D37"/>
              </a:solidFill>
              <a:latin typeface="Calibri" panose="020F0502020204030204"/>
            </a:endParaRPr>
          </a:p>
          <a:p>
            <a:endParaRPr lang="en-GB" sz="2600" dirty="0">
              <a:solidFill>
                <a:schemeClr val="tx1"/>
              </a:solidFill>
            </a:endParaRPr>
          </a:p>
          <a:p>
            <a:endParaRPr lang="en-GB" sz="2600" dirty="0">
              <a:solidFill>
                <a:schemeClr val="tx1"/>
              </a:solidFill>
            </a:endParaRPr>
          </a:p>
          <a:p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465" y="2028365"/>
            <a:ext cx="6533535" cy="2869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316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04E13-F22A-4049-A64D-FF80BAF952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9584" y="1073150"/>
            <a:ext cx="4502552" cy="1676400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Elective</a:t>
            </a:r>
            <a:endParaRPr lang="en-US" sz="42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8F78F9-F966-4420-B387-5BD10FBA55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9757" y="2035091"/>
            <a:ext cx="5333537" cy="3128794"/>
          </a:xfrm>
        </p:spPr>
        <p:txBody>
          <a:bodyPr>
            <a:noAutofit/>
          </a:bodyPr>
          <a:lstStyle/>
          <a:p>
            <a:pPr marL="457189" lvl="0" indent="-457189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altLang="en-US" sz="2600" dirty="0">
                <a:latin typeface="Calibri" panose="020F0502020204030204"/>
              </a:rPr>
              <a:t>Choose your own course from a wide range of </a:t>
            </a:r>
            <a:r>
              <a:rPr lang="en-GB" altLang="en-US" sz="2600" dirty="0" smtClean="0">
                <a:latin typeface="Calibri" panose="020F0502020204030204"/>
              </a:rPr>
              <a:t>options</a:t>
            </a:r>
            <a:endParaRPr lang="en-GB" altLang="en-US" sz="2600" dirty="0">
              <a:latin typeface="Calibri" panose="020F0502020204030204"/>
            </a:endParaRPr>
          </a:p>
          <a:p>
            <a:pPr marL="457189" lvl="0" indent="-457189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sz="2600" dirty="0">
                <a:latin typeface="Calibri" panose="020F0502020204030204"/>
              </a:rPr>
              <a:t>From another MSc IB </a:t>
            </a:r>
            <a:r>
              <a:rPr lang="en-US" altLang="en-US" sz="2600" dirty="0" smtClean="0">
                <a:latin typeface="Calibri" panose="020F0502020204030204"/>
              </a:rPr>
              <a:t>Program</a:t>
            </a:r>
          </a:p>
          <a:p>
            <a:pPr marL="457189" lvl="0" indent="-457189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sz="2600" dirty="0">
                <a:latin typeface="Calibri" panose="020F0502020204030204"/>
              </a:rPr>
              <a:t>Or: Multidisciplinary Business Challenge </a:t>
            </a:r>
          </a:p>
          <a:p>
            <a:pPr marL="457189" lvl="0" indent="-457189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sz="2600" dirty="0">
                <a:latin typeface="Calibri" panose="020F0502020204030204"/>
              </a:rPr>
              <a:t>Broaden your horizon and go the extra </a:t>
            </a:r>
            <a:r>
              <a:rPr lang="en-US" altLang="en-US" sz="2600" dirty="0" smtClean="0">
                <a:latin typeface="Calibri" panose="020F0502020204030204"/>
              </a:rPr>
              <a:t>mile!</a:t>
            </a:r>
            <a:endParaRPr lang="en-GB" altLang="en-US" sz="2600" dirty="0">
              <a:latin typeface="Calibri" panose="020F0502020204030204"/>
            </a:endParaRPr>
          </a:p>
          <a:p>
            <a:endParaRPr lang="en-US" sz="26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464425" y="1911350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Bitmap Image" r:id="rId3" imgW="1800360" imgH="1800360" progId="Paint.Picture">
                  <p:embed/>
                </p:oleObj>
              </mc:Choice>
              <mc:Fallback>
                <p:oleObj name="Bitmap Image" r:id="rId3" imgW="1800360" imgH="1800360" progId="Paint.Picture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4425" y="1911350"/>
                        <a:ext cx="1800225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530" y="2154508"/>
            <a:ext cx="5750355" cy="288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84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maastrichtuniversity.nl/sites/default/files/styles/text_with_image_mobile_portrait/public/profile/y.bammens/y.bammens_YB_UM_191017_bis%20-%20Copy.jpg?itok=J73lcmDm&amp;timestamp=1550520001">
            <a:extLst>
              <a:ext uri="{FF2B5EF4-FFF2-40B4-BE49-F238E27FC236}">
                <a16:creationId xmlns:a16="http://schemas.microsoft.com/office/drawing/2014/main" id="{74A39911-3355-4DB7-A4EA-DF0D0E254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724"/>
          <a:stretch/>
        </p:blipFill>
        <p:spPr bwMode="auto">
          <a:xfrm>
            <a:off x="6750141" y="0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 w="120650">
            <a:solidFill>
              <a:srgbClr val="9FD7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5472190-A86F-4F8A-AF33-FD38CC8ED6A7}"/>
              </a:ext>
            </a:extLst>
          </p:cNvPr>
          <p:cNvSpPr txBox="1">
            <a:spLocks/>
          </p:cNvSpPr>
          <p:nvPr/>
        </p:nvSpPr>
        <p:spPr>
          <a:xfrm>
            <a:off x="949745" y="3429000"/>
            <a:ext cx="531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Dr.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Yannick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Bammens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/>
            </a:r>
            <a:b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Program leader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014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84791" y="883480"/>
            <a:ext cx="8814391" cy="762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Structure of the programme </a:t>
            </a:r>
            <a:r>
              <a:rPr kumimoji="0" lang="en-GB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(Sept. intake)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335140" y="2191023"/>
            <a:ext cx="1151467" cy="1296144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Feb-Apr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310169" y="1804988"/>
            <a:ext cx="1151467" cy="260350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period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594985" y="1804988"/>
            <a:ext cx="6468635" cy="260350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Entrepreneurship &amp;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 Development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2679290" y="2191023"/>
            <a:ext cx="3119967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 Entrepreneurship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335140" y="3631183"/>
            <a:ext cx="1151467" cy="1330449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Apr-Jun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1335140" y="5071346"/>
            <a:ext cx="1151467" cy="556345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679287" y="5071343"/>
            <a:ext cx="6432716" cy="5642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Finalizing Master Thesis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943653" y="2191023"/>
            <a:ext cx="3119967" cy="273630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Master Thesis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2679290" y="3631183"/>
            <a:ext cx="3119967" cy="1296144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 Innovation and Sustainable Development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9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432" y="1089765"/>
            <a:ext cx="8057956" cy="557182"/>
          </a:xfrm>
        </p:spPr>
        <p:txBody>
          <a:bodyPr>
            <a:normAutofit/>
          </a:bodyPr>
          <a:lstStyle/>
          <a:p>
            <a:r>
              <a:rPr lang="en-US" sz="3600" i="1" dirty="0" smtClean="0"/>
              <a:t>Broader contextual trends</a:t>
            </a:r>
            <a:endParaRPr lang="en-US" sz="3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662" y="2313466"/>
            <a:ext cx="4929030" cy="3712541"/>
          </a:xfrm>
        </p:spPr>
        <p:txBody>
          <a:bodyPr/>
          <a:lstStyle/>
          <a:p>
            <a:r>
              <a:rPr lang="en-US" sz="3200" b="1" dirty="0" smtClean="0"/>
              <a:t>Digital Entrepreneurship</a:t>
            </a:r>
          </a:p>
          <a:p>
            <a:endParaRPr lang="en-US" sz="500" dirty="0" smtClean="0"/>
          </a:p>
          <a:p>
            <a:pPr lvl="1"/>
            <a:r>
              <a:rPr lang="en-US" sz="20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Insight in new digital technologies</a:t>
            </a:r>
          </a:p>
          <a:p>
            <a:pPr lvl="2"/>
            <a:r>
              <a:rPr lang="en-US" sz="16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artificial intelligence, robotics, blockchain, quantum computing</a:t>
            </a:r>
          </a:p>
          <a:p>
            <a:pPr marL="914400" lvl="2" indent="0">
              <a:buNone/>
            </a:pPr>
            <a:endParaRPr lang="en-US" sz="500" dirty="0" smtClean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these new technologies create entrepreneurial opportunities and shape business development strategies</a:t>
            </a:r>
            <a:endParaRPr lang="en-US" sz="20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13465"/>
            <a:ext cx="5178972" cy="371254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Business Innovation and Sustainable Development</a:t>
            </a:r>
          </a:p>
          <a:p>
            <a:pPr marL="0" indent="0">
              <a:buNone/>
            </a:pPr>
            <a:endParaRPr lang="en-US" sz="600" b="1" dirty="0" smtClean="0"/>
          </a:p>
          <a:p>
            <a:pPr lvl="1"/>
            <a:r>
              <a:rPr lang="en-US" sz="20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Insight in ecological and social issues</a:t>
            </a:r>
          </a:p>
          <a:p>
            <a:pPr lvl="2"/>
            <a:r>
              <a:rPr lang="en-US" sz="16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green supply chains, renewable energy, bottom of pyramid poverty and needs</a:t>
            </a:r>
          </a:p>
          <a:p>
            <a:pPr marL="914400" lvl="2" indent="0">
              <a:buNone/>
            </a:pPr>
            <a:endParaRPr lang="en-US" sz="500" dirty="0" smtClean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these sustainability challenges create entrepreneurial opportunities and shape business development strategies</a:t>
            </a:r>
          </a:p>
          <a:p>
            <a:pPr lvl="1"/>
            <a:endParaRPr lang="en-US" sz="20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80690" y="2039007"/>
            <a:ext cx="10510" cy="37311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2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FCB7AD2-E742-4B59-9621-84840CF14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 b="3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12FDCDEB-2122-49F8-961D-BB887F9183B9}"/>
              </a:ext>
            </a:extLst>
          </p:cNvPr>
          <p:cNvGrpSpPr/>
          <p:nvPr/>
        </p:nvGrpSpPr>
        <p:grpSpPr>
          <a:xfrm>
            <a:off x="8313819" y="770861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11" name="Zeshoek 10">
              <a:extLst>
                <a:ext uri="{FF2B5EF4-FFF2-40B4-BE49-F238E27FC236}">
                  <a16:creationId xmlns:a16="http://schemas.microsoft.com/office/drawing/2014/main" id="{FA21FC5D-411F-4A6B-A966-63EA889739B8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DBA87C19-26F6-44C5-905B-4CC05F4F8777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Student 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13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462" y="773310"/>
            <a:ext cx="3367895" cy="2858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357" y="773310"/>
            <a:ext cx="3395535" cy="2858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462" y="3632165"/>
            <a:ext cx="3389417" cy="2858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854" y="3632165"/>
            <a:ext cx="3373038" cy="28588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7586" y="903890"/>
            <a:ext cx="260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Entrepreneurial mindset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4841" y="2638832"/>
            <a:ext cx="260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 doer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3028" y="5721991"/>
            <a:ext cx="260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Interactive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6090" y="4378295"/>
            <a:ext cx="260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39774" y="3262833"/>
            <a:ext cx="32697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“The true entrepreneur </a:t>
            </a:r>
            <a:r>
              <a:rPr lang="en-US" sz="1400" b="1" i="1" dirty="0" smtClean="0"/>
              <a:t>is a</a:t>
            </a:r>
          </a:p>
          <a:p>
            <a:pPr algn="ctr"/>
            <a:r>
              <a:rPr lang="en-US" sz="1400" b="1" i="1" dirty="0"/>
              <a:t> </a:t>
            </a:r>
            <a:r>
              <a:rPr lang="en-GB" sz="1400" b="1" i="1" dirty="0" smtClean="0"/>
              <a:t>doer</a:t>
            </a:r>
            <a:r>
              <a:rPr lang="en-GB" sz="1400" b="1" i="1" dirty="0"/>
              <a:t>, not a dreamer</a:t>
            </a:r>
            <a:r>
              <a:rPr lang="en-GB" sz="1400" b="1" i="1" dirty="0" smtClean="0"/>
              <a:t>”</a:t>
            </a:r>
          </a:p>
          <a:p>
            <a:endParaRPr lang="en-GB" sz="400" b="1" i="1" dirty="0"/>
          </a:p>
          <a:p>
            <a:pPr algn="ctr"/>
            <a:r>
              <a:rPr lang="en-GB" sz="1000" dirty="0" smtClean="0"/>
              <a:t>Nolan </a:t>
            </a:r>
            <a:r>
              <a:rPr lang="en-GB" sz="1000" dirty="0"/>
              <a:t>Bushnell, founder of Atari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7042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D3D949-1654-4D6C-AD4A-D4FF0CE38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826A15-DAB5-4313-915D-1560BB1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2019678" y="86174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the future 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37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120F26D1-1801-457A-A775-CC8838384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6" b="5275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44BE300D-39AB-41BC-AFF1-F8760B31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5" y="2237201"/>
            <a:ext cx="4593021" cy="27689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lvl="0"/>
            <a:r>
              <a:rPr lang="en-US" sz="2400" dirty="0"/>
              <a:t>Entrepreneur</a:t>
            </a:r>
          </a:p>
          <a:p>
            <a:pPr marL="285750" lvl="0"/>
            <a:r>
              <a:rPr lang="en-US" sz="2400" dirty="0"/>
              <a:t>New venture manager</a:t>
            </a:r>
          </a:p>
          <a:p>
            <a:pPr marL="285750" lvl="0"/>
            <a:r>
              <a:rPr lang="en-US" sz="2400" dirty="0"/>
              <a:t>Business development </a:t>
            </a:r>
            <a:r>
              <a:rPr lang="en-US" sz="2400" dirty="0" smtClean="0"/>
              <a:t>manager</a:t>
            </a:r>
            <a:endParaRPr lang="en-US" sz="2400" dirty="0"/>
          </a:p>
          <a:p>
            <a:pPr marL="285750" lvl="0"/>
            <a:r>
              <a:rPr lang="en-US" sz="2400" dirty="0"/>
              <a:t>Business </a:t>
            </a:r>
            <a:r>
              <a:rPr lang="en-US" sz="2400" dirty="0" smtClean="0"/>
              <a:t>consultant</a:t>
            </a:r>
          </a:p>
          <a:p>
            <a:pPr marL="285750" lvl="0"/>
            <a:r>
              <a:rPr lang="en-US" sz="2400" dirty="0" smtClean="0"/>
              <a:t>Policy, academia, …</a:t>
            </a:r>
            <a:endParaRPr lang="en-US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88B800-E4F2-4444-B3EF-4C7FED39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05" y="894447"/>
            <a:ext cx="4204137" cy="134275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51D37"/>
                </a:solidFill>
                <a:latin typeface="+mn-lt"/>
              </a:rPr>
              <a:t>Our graduates are </a:t>
            </a:r>
            <a:r>
              <a:rPr lang="en-US" sz="3200" b="1" dirty="0">
                <a:solidFill>
                  <a:srgbClr val="151D37"/>
                </a:solidFill>
                <a:latin typeface="+mn-lt"/>
              </a:rPr>
              <a:t>employed in over 30 countries</a:t>
            </a:r>
          </a:p>
        </p:txBody>
      </p:sp>
    </p:spTree>
    <p:extLst>
      <p:ext uri="{BB962C8B-B14F-4D97-AF65-F5344CB8AC3E}">
        <p14:creationId xmlns:p14="http://schemas.microsoft.com/office/powerpoint/2010/main" val="396168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822626" y="2866324"/>
            <a:ext cx="4080403" cy="1295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6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0C2BE-BA81-4917-9DA8-A0BC373F8C4F}"/>
              </a:ext>
            </a:extLst>
          </p:cNvPr>
          <p:cNvSpPr txBox="1">
            <a:spLocks/>
          </p:cNvSpPr>
          <p:nvPr/>
        </p:nvSpPr>
        <p:spPr>
          <a:xfrm>
            <a:off x="838200" y="151481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200" b="0" dirty="0" smtClean="0">
                <a:cs typeface="Calibri" panose="020F0502020204030204" pitchFamily="34" charset="0"/>
              </a:rPr>
              <a:t>Today’s Agenda</a:t>
            </a:r>
            <a:endParaRPr lang="en-US" sz="4200" b="0" dirty="0">
              <a:cs typeface="Calibri" panose="020F0502020204030204" pitchFamily="34" charset="0"/>
            </a:endParaRPr>
          </a:p>
        </p:txBody>
      </p:sp>
      <p:graphicFrame>
        <p:nvGraphicFramePr>
          <p:cNvPr id="3" name="Tijdelijke aanduiding voor inhoud 2">
            <a:extLst>
              <a:ext uri="{FF2B5EF4-FFF2-40B4-BE49-F238E27FC236}">
                <a16:creationId xmlns:a16="http://schemas.microsoft.com/office/drawing/2014/main" id="{358D7BDF-39DA-4D36-A6DD-E64E5EE67E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22800"/>
              </p:ext>
            </p:extLst>
          </p:nvPr>
        </p:nvGraphicFramePr>
        <p:xfrm>
          <a:off x="838200" y="1797926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72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DB92ED-C45B-4C3F-8C8E-7C639F651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8D91097-17DA-47EB-B2DB-4D62388B1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7FE078-ED67-401B-90FF-F14D62CE0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925DEC-131B-426B-94F8-9FABE039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92E1B02-A54B-4752-B018-DF6C4C16E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5A95C2-2127-4002-B6C4-14816804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D9AC8A-0E53-4538-BA2C-F4914819D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91DEF79-2E33-488F-BE2F-154AC1E37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6C40CA-0B70-4B9E-8374-E011819BF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06EAE72-B08E-4DF8-BCD5-30043CF1C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E51C36-3B38-4BCE-AC00-32EFCBD67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C42FFF-3FA2-4A09-8EAB-3A84EA140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83546B-2DFA-4645-806A-558C55064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BE568A-6C1A-43DF-9945-6C8ECB8FE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445152-7166-4D33-9376-E2EA570E2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4" descr="Image result for mark zuckerberg high quality">
            <a:extLst>
              <a:ext uri="{FF2B5EF4-FFF2-40B4-BE49-F238E27FC236}">
                <a16:creationId xmlns:a16="http://schemas.microsoft.com/office/drawing/2014/main" id="{E1B4058D-ADFE-4089-8459-A3DB007CC2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B8A27148-DD91-48B7-A58D-CCB0F8D273D6}"/>
              </a:ext>
            </a:extLst>
          </p:cNvPr>
          <p:cNvGrpSpPr/>
          <p:nvPr/>
        </p:nvGrpSpPr>
        <p:grpSpPr>
          <a:xfrm>
            <a:off x="7157183" y="582108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11" name="Zeshoek 10">
              <a:extLst>
                <a:ext uri="{FF2B5EF4-FFF2-40B4-BE49-F238E27FC236}">
                  <a16:creationId xmlns:a16="http://schemas.microsoft.com/office/drawing/2014/main" id="{7B8018E9-1B33-4C8E-888C-AC80A9605CC3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139700" dist="38100" dir="2700000" sx="102000" sy="102000" algn="tl" rotWithShape="0">
                <a:schemeClr val="bg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099C8EF4-B11B-4413-A57D-055050DA21FE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are we about?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148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3F9C3C1C-DFE7-4F48-A27D-65AADD35FFD3}"/>
              </a:ext>
            </a:extLst>
          </p:cNvPr>
          <p:cNvSpPr txBox="1">
            <a:spLocks/>
          </p:cNvSpPr>
          <p:nvPr/>
        </p:nvSpPr>
        <p:spPr>
          <a:xfrm>
            <a:off x="613228" y="902369"/>
            <a:ext cx="5712824" cy="10136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solidFill>
                  <a:srgbClr val="C00000"/>
                </a:solidFill>
                <a:cs typeface="Calibri" panose="020F0502020204030204" pitchFamily="34" charset="0"/>
              </a:rPr>
              <a:t>Entrepreneurship</a:t>
            </a:r>
            <a:endParaRPr lang="en-US" sz="42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pic>
        <p:nvPicPr>
          <p:cNvPr id="14" name="Picture 2" descr="Image result for economic growth">
            <a:extLst>
              <a:ext uri="{FF2B5EF4-FFF2-40B4-BE49-F238E27FC236}">
                <a16:creationId xmlns:a16="http://schemas.microsoft.com/office/drawing/2014/main" id="{69D093B7-CFEB-4285-97EA-C437C6221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7" r="3186" b="4"/>
          <a:stretch/>
        </p:blipFill>
        <p:spPr bwMode="auto">
          <a:xfrm>
            <a:off x="7152203" y="3298689"/>
            <a:ext cx="2373781" cy="2373781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ln w="101600">
            <a:solidFill>
              <a:srgbClr val="9FD7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jdelijke aanduiding voor inhoud 8">
            <a:extLst>
              <a:ext uri="{FF2B5EF4-FFF2-40B4-BE49-F238E27FC236}">
                <a16:creationId xmlns:a16="http://schemas.microsoft.com/office/drawing/2014/main" id="{8F4B7BE1-4875-409B-AFA6-DB01427E85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r="13286"/>
          <a:stretch/>
        </p:blipFill>
        <p:spPr>
          <a:xfrm>
            <a:off x="7985051" y="3"/>
            <a:ext cx="4206948" cy="3635644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ln w="101600">
            <a:solidFill>
              <a:srgbClr val="9FD7E4"/>
            </a:solidFill>
          </a:ln>
        </p:spPr>
      </p:pic>
      <p:pic>
        <p:nvPicPr>
          <p:cNvPr id="16" name="Afbeelding 10">
            <a:extLst>
              <a:ext uri="{FF2B5EF4-FFF2-40B4-BE49-F238E27FC236}">
                <a16:creationId xmlns:a16="http://schemas.microsoft.com/office/drawing/2014/main" id="{A455807B-5A90-422E-855D-309C07DEA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4834" b="-4"/>
          <a:stretch/>
        </p:blipFill>
        <p:spPr>
          <a:xfrm>
            <a:off x="9394885" y="4486940"/>
            <a:ext cx="2797115" cy="2371060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ln w="101600">
            <a:solidFill>
              <a:srgbClr val="9FD7E4"/>
            </a:solidFill>
          </a:ln>
        </p:spPr>
      </p:pic>
    </p:spTree>
    <p:extLst>
      <p:ext uri="{BB962C8B-B14F-4D97-AF65-F5344CB8AC3E}">
        <p14:creationId xmlns:p14="http://schemas.microsoft.com/office/powerpoint/2010/main" val="42637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794000B6-4937-4010-85CC-180535F804D3}"/>
              </a:ext>
            </a:extLst>
          </p:cNvPr>
          <p:cNvSpPr txBox="1">
            <a:spLocks/>
          </p:cNvSpPr>
          <p:nvPr/>
        </p:nvSpPr>
        <p:spPr>
          <a:xfrm>
            <a:off x="613228" y="1581940"/>
            <a:ext cx="6268720" cy="47142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b="1" dirty="0" smtClean="0">
                <a:cs typeface="Calibri" panose="020F0502020204030204" pitchFamily="34" charset="0"/>
              </a:rPr>
              <a:t>Economic importance</a:t>
            </a:r>
          </a:p>
          <a:p>
            <a:pPr marL="742950" lvl="1" indent="-285750"/>
            <a:r>
              <a:rPr lang="en-GB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 of renewal and growth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F9C3C1C-DFE7-4F48-A27D-65AADD35FFD3}"/>
              </a:ext>
            </a:extLst>
          </p:cNvPr>
          <p:cNvSpPr txBox="1">
            <a:spLocks/>
          </p:cNvSpPr>
          <p:nvPr/>
        </p:nvSpPr>
        <p:spPr>
          <a:xfrm>
            <a:off x="613228" y="902369"/>
            <a:ext cx="5712824" cy="10136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solidFill>
                  <a:srgbClr val="C00000"/>
                </a:solidFill>
                <a:cs typeface="Calibri" panose="020F0502020204030204" pitchFamily="34" charset="0"/>
              </a:rPr>
              <a:t>Entrepreneurship</a:t>
            </a:r>
            <a:endParaRPr lang="en-US" sz="42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pic>
        <p:nvPicPr>
          <p:cNvPr id="14" name="Picture 2" descr="Image result for economic growth">
            <a:extLst>
              <a:ext uri="{FF2B5EF4-FFF2-40B4-BE49-F238E27FC236}">
                <a16:creationId xmlns:a16="http://schemas.microsoft.com/office/drawing/2014/main" id="{69D093B7-CFEB-4285-97EA-C437C6221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7" r="3186" b="4"/>
          <a:stretch/>
        </p:blipFill>
        <p:spPr bwMode="auto">
          <a:xfrm>
            <a:off x="7152203" y="3298689"/>
            <a:ext cx="2373781" cy="2373781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ln w="101600">
            <a:solidFill>
              <a:srgbClr val="9FD7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jdelijke aanduiding voor inhoud 8">
            <a:extLst>
              <a:ext uri="{FF2B5EF4-FFF2-40B4-BE49-F238E27FC236}">
                <a16:creationId xmlns:a16="http://schemas.microsoft.com/office/drawing/2014/main" id="{8F4B7BE1-4875-409B-AFA6-DB01427E85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r="13286"/>
          <a:stretch/>
        </p:blipFill>
        <p:spPr>
          <a:xfrm>
            <a:off x="7985051" y="3"/>
            <a:ext cx="4206948" cy="3635644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ln w="101600">
            <a:solidFill>
              <a:srgbClr val="9FD7E4"/>
            </a:solidFill>
          </a:ln>
        </p:spPr>
      </p:pic>
      <p:pic>
        <p:nvPicPr>
          <p:cNvPr id="16" name="Afbeelding 10">
            <a:extLst>
              <a:ext uri="{FF2B5EF4-FFF2-40B4-BE49-F238E27FC236}">
                <a16:creationId xmlns:a16="http://schemas.microsoft.com/office/drawing/2014/main" id="{A455807B-5A90-422E-855D-309C07DEA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4834" b="-4"/>
          <a:stretch/>
        </p:blipFill>
        <p:spPr>
          <a:xfrm>
            <a:off x="9394885" y="4486940"/>
            <a:ext cx="2797115" cy="2371060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ln w="101600">
            <a:solidFill>
              <a:srgbClr val="9FD7E4"/>
            </a:solidFill>
          </a:ln>
        </p:spPr>
      </p:pic>
    </p:spTree>
    <p:extLst>
      <p:ext uri="{BB962C8B-B14F-4D97-AF65-F5344CB8AC3E}">
        <p14:creationId xmlns:p14="http://schemas.microsoft.com/office/powerpoint/2010/main" val="255839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794000B6-4937-4010-85CC-180535F804D3}"/>
              </a:ext>
            </a:extLst>
          </p:cNvPr>
          <p:cNvSpPr txBox="1">
            <a:spLocks/>
          </p:cNvSpPr>
          <p:nvPr/>
        </p:nvSpPr>
        <p:spPr>
          <a:xfrm>
            <a:off x="613228" y="1581940"/>
            <a:ext cx="6268720" cy="47142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b="1" dirty="0" smtClean="0">
                <a:cs typeface="Calibri" panose="020F0502020204030204" pitchFamily="34" charset="0"/>
              </a:rPr>
              <a:t>Economic importance</a:t>
            </a:r>
          </a:p>
          <a:p>
            <a:pPr marL="742950" lvl="1" indent="-285750"/>
            <a:r>
              <a:rPr lang="en-GB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 of renewal and growth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F9C3C1C-DFE7-4F48-A27D-65AADD35FFD3}"/>
              </a:ext>
            </a:extLst>
          </p:cNvPr>
          <p:cNvSpPr txBox="1">
            <a:spLocks/>
          </p:cNvSpPr>
          <p:nvPr/>
        </p:nvSpPr>
        <p:spPr>
          <a:xfrm>
            <a:off x="613228" y="902369"/>
            <a:ext cx="5712824" cy="10136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solidFill>
                  <a:srgbClr val="C00000"/>
                </a:solidFill>
                <a:cs typeface="Calibri" panose="020F0502020204030204" pitchFamily="34" charset="0"/>
              </a:rPr>
              <a:t>Entrepreneurship</a:t>
            </a:r>
            <a:endParaRPr lang="en-US" sz="42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3228" y="2278539"/>
            <a:ext cx="6096000" cy="15034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151D37"/>
                </a:solidFill>
                <a:latin typeface="Calibri" panose="020F0502020204030204"/>
              </a:rPr>
              <a:t>Societal importance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51D37"/>
                </a:solidFill>
                <a:latin typeface="Calibri" panose="020F0502020204030204"/>
              </a:rPr>
              <a:t>Plastic waste, air pollution, mobility, …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51D37"/>
                </a:solidFill>
                <a:latin typeface="Calibri" panose="020F0502020204030204"/>
              </a:rPr>
              <a:t>Turning problems into opportunities</a:t>
            </a:r>
          </a:p>
          <a:p>
            <a:pPr marL="1200150" lvl="2" indent="-28575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51D37"/>
                </a:solidFill>
                <a:latin typeface="Calibri" panose="020F0502020204030204"/>
              </a:rPr>
              <a:t>Profit: scalable and sustainable</a:t>
            </a:r>
          </a:p>
        </p:txBody>
      </p:sp>
      <p:pic>
        <p:nvPicPr>
          <p:cNvPr id="9" name="Picture 2" descr="Image result for economic growth">
            <a:extLst>
              <a:ext uri="{FF2B5EF4-FFF2-40B4-BE49-F238E27FC236}">
                <a16:creationId xmlns:a16="http://schemas.microsoft.com/office/drawing/2014/main" id="{69D093B7-CFEB-4285-97EA-C437C6221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7" r="3186" b="4"/>
          <a:stretch/>
        </p:blipFill>
        <p:spPr bwMode="auto">
          <a:xfrm>
            <a:off x="7152203" y="3298689"/>
            <a:ext cx="2373781" cy="2373781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ln w="101600">
            <a:solidFill>
              <a:srgbClr val="9FD7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ijdelijke aanduiding voor inhoud 8">
            <a:extLst>
              <a:ext uri="{FF2B5EF4-FFF2-40B4-BE49-F238E27FC236}">
                <a16:creationId xmlns:a16="http://schemas.microsoft.com/office/drawing/2014/main" id="{8F4B7BE1-4875-409B-AFA6-DB01427E85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r="13286"/>
          <a:stretch/>
        </p:blipFill>
        <p:spPr>
          <a:xfrm>
            <a:off x="7985051" y="3"/>
            <a:ext cx="4206948" cy="3635644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ln w="101600">
            <a:solidFill>
              <a:srgbClr val="9FD7E4"/>
            </a:solidFill>
          </a:ln>
        </p:spPr>
      </p:pic>
      <p:pic>
        <p:nvPicPr>
          <p:cNvPr id="15" name="Afbeelding 10">
            <a:extLst>
              <a:ext uri="{FF2B5EF4-FFF2-40B4-BE49-F238E27FC236}">
                <a16:creationId xmlns:a16="http://schemas.microsoft.com/office/drawing/2014/main" id="{A455807B-5A90-422E-855D-309C07DEA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4834" b="-4"/>
          <a:stretch/>
        </p:blipFill>
        <p:spPr>
          <a:xfrm>
            <a:off x="9394885" y="4486940"/>
            <a:ext cx="2797115" cy="2371060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ln w="101600">
            <a:solidFill>
              <a:srgbClr val="9FD7E4"/>
            </a:solidFill>
          </a:ln>
        </p:spPr>
      </p:pic>
    </p:spTree>
    <p:extLst>
      <p:ext uri="{BB962C8B-B14F-4D97-AF65-F5344CB8AC3E}">
        <p14:creationId xmlns:p14="http://schemas.microsoft.com/office/powerpoint/2010/main" val="20779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economic growth">
            <a:extLst>
              <a:ext uri="{FF2B5EF4-FFF2-40B4-BE49-F238E27FC236}">
                <a16:creationId xmlns:a16="http://schemas.microsoft.com/office/drawing/2014/main" id="{69D093B7-CFEB-4285-97EA-C437C6221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7" r="3186" b="4"/>
          <a:stretch/>
        </p:blipFill>
        <p:spPr bwMode="auto">
          <a:xfrm>
            <a:off x="7152203" y="3298689"/>
            <a:ext cx="2373781" cy="2373781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ln w="101600">
            <a:solidFill>
              <a:srgbClr val="9FD7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inhoud 8">
            <a:extLst>
              <a:ext uri="{FF2B5EF4-FFF2-40B4-BE49-F238E27FC236}">
                <a16:creationId xmlns:a16="http://schemas.microsoft.com/office/drawing/2014/main" id="{8F4B7BE1-4875-409B-AFA6-DB01427E85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r="13286"/>
          <a:stretch/>
        </p:blipFill>
        <p:spPr>
          <a:xfrm>
            <a:off x="7985051" y="3"/>
            <a:ext cx="4206948" cy="3635644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ln w="101600">
            <a:solidFill>
              <a:srgbClr val="9FD7E4"/>
            </a:solidFill>
          </a:ln>
        </p:spPr>
      </p:pic>
      <p:pic>
        <p:nvPicPr>
          <p:cNvPr id="6" name="Afbeelding 10">
            <a:extLst>
              <a:ext uri="{FF2B5EF4-FFF2-40B4-BE49-F238E27FC236}">
                <a16:creationId xmlns:a16="http://schemas.microsoft.com/office/drawing/2014/main" id="{A455807B-5A90-422E-855D-309C07DEA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4834" b="-4"/>
          <a:stretch/>
        </p:blipFill>
        <p:spPr>
          <a:xfrm>
            <a:off x="9394885" y="4486940"/>
            <a:ext cx="2797115" cy="2371060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ln w="101600">
            <a:solidFill>
              <a:srgbClr val="9FD7E4"/>
            </a:solidFill>
          </a:ln>
        </p:spPr>
      </p:pic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794000B6-4937-4010-85CC-180535F804D3}"/>
              </a:ext>
            </a:extLst>
          </p:cNvPr>
          <p:cNvSpPr txBox="1">
            <a:spLocks/>
          </p:cNvSpPr>
          <p:nvPr/>
        </p:nvSpPr>
        <p:spPr>
          <a:xfrm>
            <a:off x="613228" y="1581940"/>
            <a:ext cx="6268720" cy="47142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b="1" dirty="0" smtClean="0">
                <a:cs typeface="Calibri" panose="020F0502020204030204" pitchFamily="34" charset="0"/>
              </a:rPr>
              <a:t>Economic importance</a:t>
            </a:r>
          </a:p>
          <a:p>
            <a:pPr marL="742950" lvl="1" indent="-285750"/>
            <a:r>
              <a:rPr lang="en-GB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 of renewal and growth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F9C3C1C-DFE7-4F48-A27D-65AADD35FFD3}"/>
              </a:ext>
            </a:extLst>
          </p:cNvPr>
          <p:cNvSpPr txBox="1">
            <a:spLocks/>
          </p:cNvSpPr>
          <p:nvPr/>
        </p:nvSpPr>
        <p:spPr>
          <a:xfrm>
            <a:off x="613228" y="902369"/>
            <a:ext cx="5712824" cy="10136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solidFill>
                  <a:srgbClr val="C00000"/>
                </a:solidFill>
                <a:cs typeface="Calibri" panose="020F0502020204030204" pitchFamily="34" charset="0"/>
              </a:rPr>
              <a:t>Entrepreneurship</a:t>
            </a:r>
            <a:endParaRPr lang="en-US" sz="42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3228" y="2278539"/>
            <a:ext cx="6096000" cy="15034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151D37"/>
                </a:solidFill>
                <a:latin typeface="Calibri" panose="020F0502020204030204"/>
              </a:rPr>
              <a:t>Societal importance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51D37"/>
                </a:solidFill>
                <a:latin typeface="Calibri" panose="020F0502020204030204"/>
              </a:rPr>
              <a:t>Plastic waste, air pollution, mobility, …</a:t>
            </a:r>
          </a:p>
          <a:p>
            <a:pPr marL="742950" lvl="1" indent="-28575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51D37"/>
                </a:solidFill>
                <a:latin typeface="Calibri" panose="020F0502020204030204"/>
              </a:rPr>
              <a:t>Turning problems into opportunities</a:t>
            </a:r>
          </a:p>
          <a:p>
            <a:pPr marL="1200150" lvl="2" indent="-28575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51D37"/>
                </a:solidFill>
                <a:latin typeface="Calibri" panose="020F0502020204030204"/>
              </a:rPr>
              <a:t>Profit: scalable and sustainable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3228" y="3633806"/>
            <a:ext cx="66700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now?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Entrepreneurial </a:t>
            </a:r>
            <a:r>
              <a:rPr lang="en-US" sz="22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eco-system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Incubators, fin. platforms, </a:t>
            </a:r>
            <a:r>
              <a:rPr lang="en-US" sz="2200" dirty="0" err="1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entrep</a:t>
            </a:r>
            <a:r>
              <a:rPr lang="en-US" sz="22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centers,…</a:t>
            </a:r>
            <a:endParaRPr lang="en-US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Fast-paced technological </a:t>
            </a:r>
            <a:r>
              <a:rPr lang="en-US" sz="22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tech, </a:t>
            </a:r>
            <a:r>
              <a:rPr lang="en-US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AI, blockchain, …</a:t>
            </a:r>
            <a:endParaRPr lang="en-US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Tech. start-ups look for business profiles</a:t>
            </a:r>
            <a:endParaRPr lang="en-GB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6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economic growth">
            <a:extLst>
              <a:ext uri="{FF2B5EF4-FFF2-40B4-BE49-F238E27FC236}">
                <a16:creationId xmlns:a16="http://schemas.microsoft.com/office/drawing/2014/main" id="{69D093B7-CFEB-4285-97EA-C437C6221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7" r="3186" b="4"/>
          <a:stretch/>
        </p:blipFill>
        <p:spPr bwMode="auto">
          <a:xfrm>
            <a:off x="7152203" y="3298689"/>
            <a:ext cx="2373781" cy="2373781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ln w="101600">
            <a:solidFill>
              <a:srgbClr val="9FD7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inhoud 8">
            <a:extLst>
              <a:ext uri="{FF2B5EF4-FFF2-40B4-BE49-F238E27FC236}">
                <a16:creationId xmlns:a16="http://schemas.microsoft.com/office/drawing/2014/main" id="{8F4B7BE1-4875-409B-AFA6-DB01427E85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r="13286"/>
          <a:stretch/>
        </p:blipFill>
        <p:spPr>
          <a:xfrm>
            <a:off x="7985051" y="3"/>
            <a:ext cx="4206948" cy="3635644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ln w="101600">
            <a:solidFill>
              <a:srgbClr val="9FD7E4"/>
            </a:solidFill>
          </a:ln>
        </p:spPr>
      </p:pic>
      <p:pic>
        <p:nvPicPr>
          <p:cNvPr id="6" name="Afbeelding 10">
            <a:extLst>
              <a:ext uri="{FF2B5EF4-FFF2-40B4-BE49-F238E27FC236}">
                <a16:creationId xmlns:a16="http://schemas.microsoft.com/office/drawing/2014/main" id="{A455807B-5A90-422E-855D-309C07DEA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4834" b="-4"/>
          <a:stretch/>
        </p:blipFill>
        <p:spPr>
          <a:xfrm>
            <a:off x="9394885" y="4486940"/>
            <a:ext cx="2797115" cy="2371060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ln w="101600">
            <a:solidFill>
              <a:srgbClr val="9FD7E4"/>
            </a:solidFill>
          </a:ln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F9C3C1C-DFE7-4F48-A27D-65AADD35FFD3}"/>
              </a:ext>
            </a:extLst>
          </p:cNvPr>
          <p:cNvSpPr txBox="1">
            <a:spLocks/>
          </p:cNvSpPr>
          <p:nvPr/>
        </p:nvSpPr>
        <p:spPr>
          <a:xfrm>
            <a:off x="613228" y="902369"/>
            <a:ext cx="5712824" cy="10136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solidFill>
                  <a:srgbClr val="C00000"/>
                </a:solidFill>
                <a:cs typeface="Calibri" panose="020F0502020204030204" pitchFamily="34" charset="0"/>
              </a:rPr>
              <a:t>Entrepreneurship</a:t>
            </a:r>
            <a:endParaRPr lang="en-US" sz="42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Content Placeholder 29">
            <a:extLst>
              <a:ext uri="{FF2B5EF4-FFF2-40B4-BE49-F238E27FC236}">
                <a16:creationId xmlns:a16="http://schemas.microsoft.com/office/drawing/2014/main" id="{794000B6-4937-4010-85CC-180535F804D3}"/>
              </a:ext>
            </a:extLst>
          </p:cNvPr>
          <p:cNvSpPr txBox="1">
            <a:spLocks/>
          </p:cNvSpPr>
          <p:nvPr/>
        </p:nvSpPr>
        <p:spPr>
          <a:xfrm>
            <a:off x="375416" y="1843317"/>
            <a:ext cx="7305544" cy="41512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dirty="0" smtClean="0">
                <a:cs typeface="Calibri" panose="020F0502020204030204" pitchFamily="34" charset="0"/>
              </a:rPr>
              <a:t>We offer insight on the entrepreneurial process</a:t>
            </a:r>
          </a:p>
          <a:p>
            <a:pPr marL="742950" lvl="1" indent="-285750"/>
            <a:r>
              <a:rPr lang="en-GB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Ideation, business modelling, validation and iteration, business planning, launching and scaling</a:t>
            </a:r>
            <a:endParaRPr lang="en-GB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en-GB" b="1" i="1" dirty="0" smtClean="0">
                <a:cs typeface="Calibri" panose="020F0502020204030204" pitchFamily="34" charset="0"/>
              </a:rPr>
              <a:t>Newness:</a:t>
            </a:r>
            <a:r>
              <a:rPr lang="en-GB" dirty="0" smtClean="0">
                <a:cs typeface="Calibri" panose="020F0502020204030204" pitchFamily="34" charset="0"/>
              </a:rPr>
              <a:t> how to manage uncertainty</a:t>
            </a:r>
          </a:p>
          <a:p>
            <a:pPr marL="742950" lvl="1" indent="-285750"/>
            <a:r>
              <a:rPr lang="en-GB" sz="22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effectuation, lean </a:t>
            </a:r>
            <a:r>
              <a:rPr lang="en-GB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start-up</a:t>
            </a:r>
            <a:endParaRPr lang="en-GB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en-GB" b="1" i="1" dirty="0" smtClean="0">
                <a:cs typeface="Calibri" panose="020F0502020204030204" pitchFamily="34" charset="0"/>
              </a:rPr>
              <a:t>Smallness:</a:t>
            </a:r>
            <a:r>
              <a:rPr lang="en-GB" dirty="0" smtClean="0">
                <a:cs typeface="Calibri" panose="020F0502020204030204" pitchFamily="34" charset="0"/>
              </a:rPr>
              <a:t> how to operate under resource constraints</a:t>
            </a:r>
          </a:p>
          <a:p>
            <a:pPr marL="742950" lvl="1" indent="-285750"/>
            <a:r>
              <a:rPr lang="en-GB" sz="22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</a:t>
            </a:r>
            <a:r>
              <a:rPr lang="en-GB" sz="22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entrepreneurial bricolage</a:t>
            </a:r>
            <a:endParaRPr lang="en-GB" sz="2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2281</TotalTime>
  <Words>734</Words>
  <Application>Microsoft Office PowerPoint</Application>
  <PresentationFormat>Widescreen</PresentationFormat>
  <Paragraphs>174</Paragraphs>
  <Slides>26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MS PGothic</vt:lpstr>
      <vt:lpstr>Arial</vt:lpstr>
      <vt:lpstr>Calibri</vt:lpstr>
      <vt:lpstr>Verdana</vt:lpstr>
      <vt:lpstr>Kantoorthema</vt:lpstr>
      <vt:lpstr>Bitmap Image</vt:lpstr>
      <vt:lpstr>MSc IB Entrepreneurship &amp; Business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Development</vt:lpstr>
      <vt:lpstr>PowerPoint Presentation</vt:lpstr>
      <vt:lpstr>PowerPoint Presentation</vt:lpstr>
      <vt:lpstr>PowerPoint Presentation</vt:lpstr>
      <vt:lpstr>Structure of the programme (Sept. intake)</vt:lpstr>
      <vt:lpstr>Strategic Entrepreneurship &amp; Innovation</vt:lpstr>
      <vt:lpstr>Data Analytics</vt:lpstr>
      <vt:lpstr>Structure of the programme (Sept. intake)</vt:lpstr>
      <vt:lpstr>Entrepreneurial Finance</vt:lpstr>
      <vt:lpstr>Elective</vt:lpstr>
      <vt:lpstr>PowerPoint Presentation</vt:lpstr>
      <vt:lpstr>Broader contextual trends</vt:lpstr>
      <vt:lpstr>PowerPoint Presentation</vt:lpstr>
      <vt:lpstr>PowerPoint Presentation</vt:lpstr>
      <vt:lpstr>PowerPoint Presentation</vt:lpstr>
      <vt:lpstr>Our graduates are employed in over 30 countries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Bammens, Y (OS)</cp:lastModifiedBy>
  <cp:revision>120</cp:revision>
  <dcterms:created xsi:type="dcterms:W3CDTF">2018-12-05T12:39:01Z</dcterms:created>
  <dcterms:modified xsi:type="dcterms:W3CDTF">2020-03-01T14:30:29Z</dcterms:modified>
</cp:coreProperties>
</file>