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3" r:id="rId3"/>
  </p:sldMasterIdLst>
  <p:notesMasterIdLst>
    <p:notesMasterId r:id="rId32"/>
  </p:notesMasterIdLst>
  <p:sldIdLst>
    <p:sldId id="256" r:id="rId4"/>
    <p:sldId id="286" r:id="rId5"/>
    <p:sldId id="287" r:id="rId6"/>
    <p:sldId id="293" r:id="rId7"/>
    <p:sldId id="294" r:id="rId8"/>
    <p:sldId id="295" r:id="rId9"/>
    <p:sldId id="288" r:id="rId10"/>
    <p:sldId id="296" r:id="rId11"/>
    <p:sldId id="290" r:id="rId12"/>
    <p:sldId id="291" r:id="rId13"/>
    <p:sldId id="292" r:id="rId14"/>
    <p:sldId id="313" r:id="rId15"/>
    <p:sldId id="300" r:id="rId16"/>
    <p:sldId id="297" r:id="rId17"/>
    <p:sldId id="298" r:id="rId18"/>
    <p:sldId id="301" r:id="rId19"/>
    <p:sldId id="302" r:id="rId20"/>
    <p:sldId id="303" r:id="rId21"/>
    <p:sldId id="299" r:id="rId22"/>
    <p:sldId id="304" r:id="rId23"/>
    <p:sldId id="305" r:id="rId24"/>
    <p:sldId id="308" r:id="rId25"/>
    <p:sldId id="309" r:id="rId26"/>
    <p:sldId id="306" r:id="rId27"/>
    <p:sldId id="310" r:id="rId28"/>
    <p:sldId id="311" r:id="rId29"/>
    <p:sldId id="312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23A"/>
    <a:srgbClr val="151D37"/>
    <a:srgbClr val="E05329"/>
    <a:srgbClr val="EC9A80"/>
    <a:srgbClr val="EEA28A"/>
    <a:srgbClr val="EA8A6C"/>
    <a:srgbClr val="E46D48"/>
    <a:srgbClr val="9FD7E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4"/>
    <p:restoredTop sz="94647"/>
  </p:normalViewPr>
  <p:slideViewPr>
    <p:cSldViewPr snapToGrid="0" snapToObjects="1">
      <p:cViewPr varScale="1">
        <p:scale>
          <a:sx n="73" d="100"/>
          <a:sy n="73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Why this MSc?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60A630B1-4C25-4FF4-AA20-AA46D13104B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CDEE28-F131-4DAB-9956-E3459D8C43E1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Specialisations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5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10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5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10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5" custLinFactNeighborX="0" custLinFactNeighborY="-1199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10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5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10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4" presStyleCnt="5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8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9" presStyleCnt="10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4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7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8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94BD83-E621-4E33-A9A5-3857CB7CB8C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3F8B82-A9C8-4B0E-9A86-A804E329872D}">
      <dgm:prSet phldrT="[Text]"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sz="2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D04A9-8ED7-4CBC-A20E-412F6FB38492}" type="parTrans" cxnId="{253DBA97-CED5-42C2-AA0E-79FA58A76257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B21561-9047-47D2-A48E-E1CDD445A30A}" type="sibTrans" cxnId="{253DBA97-CED5-42C2-AA0E-79FA58A76257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CE4B25-1F64-4A60-81AD-35A99376809E}">
      <dgm:prSet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Algorithms and Optimisation</a:t>
          </a:r>
        </a:p>
      </dgm:t>
    </dgm:pt>
    <dgm:pt modelId="{88B198EE-32D1-4AFE-B778-B3D91EE2723E}" type="parTrans" cxnId="{9DD7D5D4-29CC-4333-9513-0F1B475D757D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8F5D71-A293-49D3-AF82-A79A24AC6179}" type="sibTrans" cxnId="{9DD7D5D4-29CC-4333-9513-0F1B475D757D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05C899-FBB4-46DC-B07E-C51AE6FC0DDC}">
      <dgm:prSet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Modelling and Solver Technology</a:t>
          </a:r>
        </a:p>
      </dgm:t>
    </dgm:pt>
    <dgm:pt modelId="{AE65558C-0CB2-492B-A477-C095F2479DAA}" type="parTrans" cxnId="{E4C23B72-81E6-46D2-9F59-506D6950911A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3B9872-9753-4923-BE26-7CA59A8B904C}" type="sibTrans" cxnId="{E4C23B72-81E6-46D2-9F59-506D6950911A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AF3ACD-8F99-41EB-A6A0-9257B0D726F8}">
      <dgm:prSet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Operations Research Applications</a:t>
          </a:r>
        </a:p>
      </dgm:t>
    </dgm:pt>
    <dgm:pt modelId="{107B8625-64D8-4C71-8666-E224371E94AC}" type="parTrans" cxnId="{90F10358-37E4-44FC-B1AD-DD4534A5A3B6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C57F81-D528-46A4-AE7E-9D81DD20023D}" type="sibTrans" cxnId="{90F10358-37E4-44FC-B1AD-DD4534A5A3B6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B4C9CC-2F60-4BDA-9C4B-EF19F26EC26C}" type="pres">
      <dgm:prSet presAssocID="{0694BD83-E621-4E33-A9A5-3857CB7CB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60567F-312D-4641-BC3D-CFBE6B48BD31}" type="pres">
      <dgm:prSet presAssocID="{203F8B82-A9C8-4B0E-9A86-A804E329872D}" presName="node" presStyleLbl="node1" presStyleIdx="0" presStyleCnt="4" custLinFactNeighborX="-1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978F-3BAF-48F8-8951-8F662CF13231}" type="pres">
      <dgm:prSet presAssocID="{E0B21561-9047-47D2-A48E-E1CDD445A30A}" presName="sibTrans" presStyleCnt="0"/>
      <dgm:spPr/>
    </dgm:pt>
    <dgm:pt modelId="{7C11F4CC-CBE8-4945-925C-4EB4A0320930}" type="pres">
      <dgm:prSet presAssocID="{D6CE4B25-1F64-4A60-81AD-35A99376809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203B9-6B39-4BB2-B37C-F2DC18F6E8A9}" type="pres">
      <dgm:prSet presAssocID="{9E8F5D71-A293-49D3-AF82-A79A24AC6179}" presName="sibTrans" presStyleCnt="0"/>
      <dgm:spPr/>
    </dgm:pt>
    <dgm:pt modelId="{E19FC3A3-92A8-4E1A-BBDB-17CF3EFC5A64}" type="pres">
      <dgm:prSet presAssocID="{D805C899-FBB4-46DC-B07E-C51AE6FC0DD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30286-3D8A-4E89-9193-E05B449651B6}" type="pres">
      <dgm:prSet presAssocID="{1D3B9872-9753-4923-BE26-7CA59A8B904C}" presName="sibTrans" presStyleCnt="0"/>
      <dgm:spPr/>
    </dgm:pt>
    <dgm:pt modelId="{200B5EED-6C9B-4595-BD4F-3D9A38D2FF3F}" type="pres">
      <dgm:prSet presAssocID="{1EAF3ACD-8F99-41EB-A6A0-9257B0D726F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C6222-FDB2-4638-8E75-A3273A68F8BB}" type="presOf" srcId="{D6CE4B25-1F64-4A60-81AD-35A99376809E}" destId="{7C11F4CC-CBE8-4945-925C-4EB4A0320930}" srcOrd="0" destOrd="0" presId="urn:microsoft.com/office/officeart/2005/8/layout/default"/>
    <dgm:cxn modelId="{0BEA4D58-0F17-41AD-9079-B4EDE91454BF}" type="presOf" srcId="{203F8B82-A9C8-4B0E-9A86-A804E329872D}" destId="{9F60567F-312D-4641-BC3D-CFBE6B48BD31}" srcOrd="0" destOrd="0" presId="urn:microsoft.com/office/officeart/2005/8/layout/default"/>
    <dgm:cxn modelId="{AFE63E3D-F5D2-42BA-96F9-267C48340444}" type="presOf" srcId="{0694BD83-E621-4E33-A9A5-3857CB7CB8C4}" destId="{3DB4C9CC-2F60-4BDA-9C4B-EF19F26EC26C}" srcOrd="0" destOrd="0" presId="urn:microsoft.com/office/officeart/2005/8/layout/default"/>
    <dgm:cxn modelId="{8FA4760D-9828-42A3-93B6-A6E9F08E3BFC}" type="presOf" srcId="{D805C899-FBB4-46DC-B07E-C51AE6FC0DDC}" destId="{E19FC3A3-92A8-4E1A-BBDB-17CF3EFC5A64}" srcOrd="0" destOrd="0" presId="urn:microsoft.com/office/officeart/2005/8/layout/default"/>
    <dgm:cxn modelId="{5E65AC1B-0C4A-412C-9B25-AA8FAF8BEE27}" type="presOf" srcId="{1EAF3ACD-8F99-41EB-A6A0-9257B0D726F8}" destId="{200B5EED-6C9B-4595-BD4F-3D9A38D2FF3F}" srcOrd="0" destOrd="0" presId="urn:microsoft.com/office/officeart/2005/8/layout/default"/>
    <dgm:cxn modelId="{90F10358-37E4-44FC-B1AD-DD4534A5A3B6}" srcId="{0694BD83-E621-4E33-A9A5-3857CB7CB8C4}" destId="{1EAF3ACD-8F99-41EB-A6A0-9257B0D726F8}" srcOrd="3" destOrd="0" parTransId="{107B8625-64D8-4C71-8666-E224371E94AC}" sibTransId="{F7C57F81-D528-46A4-AE7E-9D81DD20023D}"/>
    <dgm:cxn modelId="{E4C23B72-81E6-46D2-9F59-506D6950911A}" srcId="{0694BD83-E621-4E33-A9A5-3857CB7CB8C4}" destId="{D805C899-FBB4-46DC-B07E-C51AE6FC0DDC}" srcOrd="2" destOrd="0" parTransId="{AE65558C-0CB2-492B-A477-C095F2479DAA}" sibTransId="{1D3B9872-9753-4923-BE26-7CA59A8B904C}"/>
    <dgm:cxn modelId="{253DBA97-CED5-42C2-AA0E-79FA58A76257}" srcId="{0694BD83-E621-4E33-A9A5-3857CB7CB8C4}" destId="{203F8B82-A9C8-4B0E-9A86-A804E329872D}" srcOrd="0" destOrd="0" parTransId="{9F2D04A9-8ED7-4CBC-A20E-412F6FB38492}" sibTransId="{E0B21561-9047-47D2-A48E-E1CDD445A30A}"/>
    <dgm:cxn modelId="{9DD7D5D4-29CC-4333-9513-0F1B475D757D}" srcId="{0694BD83-E621-4E33-A9A5-3857CB7CB8C4}" destId="{D6CE4B25-1F64-4A60-81AD-35A99376809E}" srcOrd="1" destOrd="0" parTransId="{88B198EE-32D1-4AFE-B778-B3D91EE2723E}" sibTransId="{9E8F5D71-A293-49D3-AF82-A79A24AC6179}"/>
    <dgm:cxn modelId="{18040C24-1AD0-47AB-BE86-DA58CAC7F111}" type="presParOf" srcId="{3DB4C9CC-2F60-4BDA-9C4B-EF19F26EC26C}" destId="{9F60567F-312D-4641-BC3D-CFBE6B48BD31}" srcOrd="0" destOrd="0" presId="urn:microsoft.com/office/officeart/2005/8/layout/default"/>
    <dgm:cxn modelId="{85B4870A-69FF-4687-81E3-BE43BF07446F}" type="presParOf" srcId="{3DB4C9CC-2F60-4BDA-9C4B-EF19F26EC26C}" destId="{7DF3978F-3BAF-48F8-8951-8F662CF13231}" srcOrd="1" destOrd="0" presId="urn:microsoft.com/office/officeart/2005/8/layout/default"/>
    <dgm:cxn modelId="{EF0F766A-8D81-485B-81AF-74668531711E}" type="presParOf" srcId="{3DB4C9CC-2F60-4BDA-9C4B-EF19F26EC26C}" destId="{7C11F4CC-CBE8-4945-925C-4EB4A0320930}" srcOrd="2" destOrd="0" presId="urn:microsoft.com/office/officeart/2005/8/layout/default"/>
    <dgm:cxn modelId="{B0D253D7-27D0-4D71-AA14-9CCCA8226116}" type="presParOf" srcId="{3DB4C9CC-2F60-4BDA-9C4B-EF19F26EC26C}" destId="{17A203B9-6B39-4BB2-B37C-F2DC18F6E8A9}" srcOrd="3" destOrd="0" presId="urn:microsoft.com/office/officeart/2005/8/layout/default"/>
    <dgm:cxn modelId="{EAB59650-3BB0-4B1A-9B8B-072C175B7D4A}" type="presParOf" srcId="{3DB4C9CC-2F60-4BDA-9C4B-EF19F26EC26C}" destId="{E19FC3A3-92A8-4E1A-BBDB-17CF3EFC5A64}" srcOrd="4" destOrd="0" presId="urn:microsoft.com/office/officeart/2005/8/layout/default"/>
    <dgm:cxn modelId="{F4809737-EE2C-4BA3-A31F-C7DD830FCBF6}" type="presParOf" srcId="{3DB4C9CC-2F60-4BDA-9C4B-EF19F26EC26C}" destId="{EED30286-3D8A-4E89-9193-E05B449651B6}" srcOrd="5" destOrd="0" presId="urn:microsoft.com/office/officeart/2005/8/layout/default"/>
    <dgm:cxn modelId="{490CD59B-3B94-423C-9A04-02828BA5CEA4}" type="presParOf" srcId="{3DB4C9CC-2F60-4BDA-9C4B-EF19F26EC26C}" destId="{200B5EED-6C9B-4595-BD4F-3D9A38D2FF3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94BD83-E621-4E33-A9A5-3857CB7CB8C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3F8B82-A9C8-4B0E-9A86-A804E329872D}">
      <dgm:prSet phldrT="[Text]"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sz="2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D04A9-8ED7-4CBC-A20E-412F6FB38492}" type="parTrans" cxnId="{253DBA97-CED5-42C2-AA0E-79FA58A76257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B21561-9047-47D2-A48E-E1CDD445A30A}" type="sibTrans" cxnId="{253DBA97-CED5-42C2-AA0E-79FA58A76257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5B701B-ADBB-498E-BE4C-BB8935F75CCF}">
      <dgm:prSet custT="1"/>
      <dgm:spPr/>
      <dgm:t>
        <a:bodyPr/>
        <a:lstStyle/>
        <a:p>
          <a:r>
            <a: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  <a:endParaRPr lang="en-GB" altLang="nl-NL" sz="2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FFA584-3AAF-4032-92F2-49B35C1ADD64}" type="parTrans" cxnId="{42C56EC1-1879-4D43-9974-32B926682249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1280F5-7C66-4CF6-931D-8C0696DC014B}" type="sibTrans" cxnId="{42C56EC1-1879-4D43-9974-32B926682249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7851EC-410D-4130-9918-65741A1B3CC1}">
      <dgm:prSet custT="1"/>
      <dgm:spPr/>
      <dgm:t>
        <a:bodyPr/>
        <a:lstStyle/>
        <a:p>
          <a:r>
            <a: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High-Dimensional Econometric Methods for Big Data</a:t>
          </a:r>
        </a:p>
      </dgm:t>
    </dgm:pt>
    <dgm:pt modelId="{9809764B-021B-40BB-8983-2002C0A6918E}" type="parTrans" cxnId="{80FCC943-9983-42C4-93CF-0E878399C65D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7251FC-E2AB-41C7-A832-68E294FDCB28}" type="sibTrans" cxnId="{80FCC943-9983-42C4-93CF-0E878399C65D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9C1855-24BE-41DE-96DF-290E5091535D}">
      <dgm:prSet custT="1"/>
      <dgm:spPr/>
      <dgm:t>
        <a:bodyPr/>
        <a:lstStyle/>
        <a:p>
          <a:r>
            <a: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Machine Learning</a:t>
          </a:r>
        </a:p>
      </dgm:t>
    </dgm:pt>
    <dgm:pt modelId="{0E0E193E-B568-46D6-ADDD-8468E002A890}" type="parTrans" cxnId="{7ADF90EE-1690-43C9-B8AD-262ECD5BAEBC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2DA400-4355-4663-9DDE-FE0AE0425165}" type="sibTrans" cxnId="{7ADF90EE-1690-43C9-B8AD-262ECD5BAEBC}">
      <dgm:prSet/>
      <dgm:spPr/>
      <dgm:t>
        <a:bodyPr/>
        <a:lstStyle/>
        <a:p>
          <a:endParaRPr lang="en-US" sz="220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B4C9CC-2F60-4BDA-9C4B-EF19F26EC26C}" type="pres">
      <dgm:prSet presAssocID="{0694BD83-E621-4E33-A9A5-3857CB7CB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60567F-312D-4641-BC3D-CFBE6B48BD31}" type="pres">
      <dgm:prSet presAssocID="{203F8B82-A9C8-4B0E-9A86-A804E329872D}" presName="node" presStyleLbl="node1" presStyleIdx="0" presStyleCnt="4" custLinFactNeighborX="-1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978F-3BAF-48F8-8951-8F662CF13231}" type="pres">
      <dgm:prSet presAssocID="{E0B21561-9047-47D2-A48E-E1CDD445A30A}" presName="sibTrans" presStyleCnt="0"/>
      <dgm:spPr/>
    </dgm:pt>
    <dgm:pt modelId="{C7B4B9BC-5831-45E2-B1FE-B37151DB4910}" type="pres">
      <dgm:prSet presAssocID="{245B701B-ADBB-498E-BE4C-BB8935F75C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3C779-3734-4C9C-886E-1E8E319E7FE0}" type="pres">
      <dgm:prSet presAssocID="{291280F5-7C66-4CF6-931D-8C0696DC014B}" presName="sibTrans" presStyleCnt="0"/>
      <dgm:spPr/>
    </dgm:pt>
    <dgm:pt modelId="{364204CA-CC04-4CA6-B0EF-93CABF82B4D4}" type="pres">
      <dgm:prSet presAssocID="{D27851EC-410D-4130-9918-65741A1B3C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88A66-A7D1-4245-9240-5F6541220131}" type="pres">
      <dgm:prSet presAssocID="{467251FC-E2AB-41C7-A832-68E294FDCB28}" presName="sibTrans" presStyleCnt="0"/>
      <dgm:spPr/>
    </dgm:pt>
    <dgm:pt modelId="{C39F29A0-B668-4163-AECD-4FB46336510B}" type="pres">
      <dgm:prSet presAssocID="{499C1855-24BE-41DE-96DF-290E5091535D}" presName="node" presStyleLbl="node1" presStyleIdx="3" presStyleCnt="4" custLinFactNeighborX="-649" custLinFactNeighborY="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EA4D58-0F17-41AD-9079-B4EDE91454BF}" type="presOf" srcId="{203F8B82-A9C8-4B0E-9A86-A804E329872D}" destId="{9F60567F-312D-4641-BC3D-CFBE6B48BD31}" srcOrd="0" destOrd="0" presId="urn:microsoft.com/office/officeart/2005/8/layout/default"/>
    <dgm:cxn modelId="{3725C8E3-D5F7-4704-A6A4-26FE06BD90B9}" type="presOf" srcId="{499C1855-24BE-41DE-96DF-290E5091535D}" destId="{C39F29A0-B668-4163-AECD-4FB46336510B}" srcOrd="0" destOrd="0" presId="urn:microsoft.com/office/officeart/2005/8/layout/default"/>
    <dgm:cxn modelId="{AFE63E3D-F5D2-42BA-96F9-267C48340444}" type="presOf" srcId="{0694BD83-E621-4E33-A9A5-3857CB7CB8C4}" destId="{3DB4C9CC-2F60-4BDA-9C4B-EF19F26EC26C}" srcOrd="0" destOrd="0" presId="urn:microsoft.com/office/officeart/2005/8/layout/default"/>
    <dgm:cxn modelId="{42C56EC1-1879-4D43-9974-32B926682249}" srcId="{0694BD83-E621-4E33-A9A5-3857CB7CB8C4}" destId="{245B701B-ADBB-498E-BE4C-BB8935F75CCF}" srcOrd="1" destOrd="0" parTransId="{D4FFA584-3AAF-4032-92F2-49B35C1ADD64}" sibTransId="{291280F5-7C66-4CF6-931D-8C0696DC014B}"/>
    <dgm:cxn modelId="{253DBA97-CED5-42C2-AA0E-79FA58A76257}" srcId="{0694BD83-E621-4E33-A9A5-3857CB7CB8C4}" destId="{203F8B82-A9C8-4B0E-9A86-A804E329872D}" srcOrd="0" destOrd="0" parTransId="{9F2D04A9-8ED7-4CBC-A20E-412F6FB38492}" sibTransId="{E0B21561-9047-47D2-A48E-E1CDD445A30A}"/>
    <dgm:cxn modelId="{80FCC943-9983-42C4-93CF-0E878399C65D}" srcId="{0694BD83-E621-4E33-A9A5-3857CB7CB8C4}" destId="{D27851EC-410D-4130-9918-65741A1B3CC1}" srcOrd="2" destOrd="0" parTransId="{9809764B-021B-40BB-8983-2002C0A6918E}" sibTransId="{467251FC-E2AB-41C7-A832-68E294FDCB28}"/>
    <dgm:cxn modelId="{8EC5DD61-10CD-4FA5-9454-0BBD1FBA320D}" type="presOf" srcId="{245B701B-ADBB-498E-BE4C-BB8935F75CCF}" destId="{C7B4B9BC-5831-45E2-B1FE-B37151DB4910}" srcOrd="0" destOrd="0" presId="urn:microsoft.com/office/officeart/2005/8/layout/default"/>
    <dgm:cxn modelId="{7ADF90EE-1690-43C9-B8AD-262ECD5BAEBC}" srcId="{0694BD83-E621-4E33-A9A5-3857CB7CB8C4}" destId="{499C1855-24BE-41DE-96DF-290E5091535D}" srcOrd="3" destOrd="0" parTransId="{0E0E193E-B568-46D6-ADDD-8468E002A890}" sibTransId="{EA2DA400-4355-4663-9DDE-FE0AE0425165}"/>
    <dgm:cxn modelId="{6FE0286F-5D2B-4BCE-A3EB-60C9E1A52022}" type="presOf" srcId="{D27851EC-410D-4130-9918-65741A1B3CC1}" destId="{364204CA-CC04-4CA6-B0EF-93CABF82B4D4}" srcOrd="0" destOrd="0" presId="urn:microsoft.com/office/officeart/2005/8/layout/default"/>
    <dgm:cxn modelId="{18040C24-1AD0-47AB-BE86-DA58CAC7F111}" type="presParOf" srcId="{3DB4C9CC-2F60-4BDA-9C4B-EF19F26EC26C}" destId="{9F60567F-312D-4641-BC3D-CFBE6B48BD31}" srcOrd="0" destOrd="0" presId="urn:microsoft.com/office/officeart/2005/8/layout/default"/>
    <dgm:cxn modelId="{85B4870A-69FF-4687-81E3-BE43BF07446F}" type="presParOf" srcId="{3DB4C9CC-2F60-4BDA-9C4B-EF19F26EC26C}" destId="{7DF3978F-3BAF-48F8-8951-8F662CF13231}" srcOrd="1" destOrd="0" presId="urn:microsoft.com/office/officeart/2005/8/layout/default"/>
    <dgm:cxn modelId="{E181FB13-838E-41FB-9A61-B9B9F6EFBA2B}" type="presParOf" srcId="{3DB4C9CC-2F60-4BDA-9C4B-EF19F26EC26C}" destId="{C7B4B9BC-5831-45E2-B1FE-B37151DB4910}" srcOrd="2" destOrd="0" presId="urn:microsoft.com/office/officeart/2005/8/layout/default"/>
    <dgm:cxn modelId="{A8BDA407-3FC2-49B2-A7BC-3798206F5055}" type="presParOf" srcId="{3DB4C9CC-2F60-4BDA-9C4B-EF19F26EC26C}" destId="{FDF3C779-3734-4C9C-886E-1E8E319E7FE0}" srcOrd="3" destOrd="0" presId="urn:microsoft.com/office/officeart/2005/8/layout/default"/>
    <dgm:cxn modelId="{6020946E-5817-4467-9155-4D9690C8EB0B}" type="presParOf" srcId="{3DB4C9CC-2F60-4BDA-9C4B-EF19F26EC26C}" destId="{364204CA-CC04-4CA6-B0EF-93CABF82B4D4}" srcOrd="4" destOrd="0" presId="urn:microsoft.com/office/officeart/2005/8/layout/default"/>
    <dgm:cxn modelId="{DDD8D474-1D3F-4DD9-8697-A4D834A09CB9}" type="presParOf" srcId="{3DB4C9CC-2F60-4BDA-9C4B-EF19F26EC26C}" destId="{53888A66-A7D1-4245-9240-5F6541220131}" srcOrd="5" destOrd="0" presId="urn:microsoft.com/office/officeart/2005/8/layout/default"/>
    <dgm:cxn modelId="{D06481DC-D262-4726-9C8E-7BAC84FEEF42}" type="presParOf" srcId="{3DB4C9CC-2F60-4BDA-9C4B-EF19F26EC26C}" destId="{C39F29A0-B668-4163-AECD-4FB46336510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2DFFDA-C650-4D8D-B031-D28E9F526BB8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13B55BE-35F7-4562-91FA-96F4E2DC6448}">
      <dgm:prSet phldrT="[Text]" custT="1"/>
      <dgm:spPr>
        <a:xfrm>
          <a:off x="1321831" y="1248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200" dirty="0" smtClean="0">
              <a:latin typeface="Calibri" panose="020F0502020204030204"/>
              <a:ea typeface="+mn-ea"/>
              <a:cs typeface="+mn-cs"/>
            </a:rPr>
            <a:t>Operations Research Software</a:t>
          </a:r>
          <a:endParaRPr lang="en-US" sz="2200" dirty="0">
            <a:latin typeface="Calibri" panose="020F0502020204030204"/>
            <a:ea typeface="+mn-ea"/>
            <a:cs typeface="+mn-cs"/>
          </a:endParaRPr>
        </a:p>
      </dgm:t>
    </dgm:pt>
    <dgm:pt modelId="{E36D3A8E-390E-4BF0-B15A-B382109ECEF8}" type="parTrans" cxnId="{D76D1D34-B25B-4495-A67A-A6FD87CA027A}">
      <dgm:prSet/>
      <dgm:spPr/>
      <dgm:t>
        <a:bodyPr/>
        <a:lstStyle/>
        <a:p>
          <a:endParaRPr lang="en-US" sz="2200"/>
        </a:p>
      </dgm:t>
    </dgm:pt>
    <dgm:pt modelId="{24FF7C78-C091-46F3-8B8C-F6CCB44289A4}" type="sibTrans" cxnId="{D76D1D34-B25B-4495-A67A-A6FD87CA027A}">
      <dgm:prSet/>
      <dgm:spPr/>
      <dgm:t>
        <a:bodyPr/>
        <a:lstStyle/>
        <a:p>
          <a:endParaRPr lang="en-US" sz="2200"/>
        </a:p>
      </dgm:t>
    </dgm:pt>
    <dgm:pt modelId="{942771CA-6C69-43A7-A8FF-BB09DEBD7D5E}">
      <dgm:prSet custT="1"/>
      <dgm:spPr>
        <a:xfrm>
          <a:off x="1321831" y="1767053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2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200" dirty="0">
            <a:latin typeface="Calibri" panose="020F0502020204030204"/>
            <a:ea typeface="+mn-ea"/>
            <a:cs typeface="+mn-cs"/>
          </a:endParaRPr>
        </a:p>
      </dgm:t>
    </dgm:pt>
    <dgm:pt modelId="{22C7614D-B688-442C-BDF3-0C39B41E9CA5}" type="parTrans" cxnId="{2B6906F7-9E86-4245-991A-FA77021C7B30}">
      <dgm:prSet/>
      <dgm:spPr/>
      <dgm:t>
        <a:bodyPr/>
        <a:lstStyle/>
        <a:p>
          <a:endParaRPr lang="en-US" sz="2200"/>
        </a:p>
      </dgm:t>
    </dgm:pt>
    <dgm:pt modelId="{417A16D0-3B3C-4DCF-B4C9-FAE62511B9B5}" type="sibTrans" cxnId="{2B6906F7-9E86-4245-991A-FA77021C7B30}">
      <dgm:prSet/>
      <dgm:spPr/>
      <dgm:t>
        <a:bodyPr/>
        <a:lstStyle/>
        <a:p>
          <a:endParaRPr lang="en-US" sz="2200"/>
        </a:p>
      </dgm:t>
    </dgm:pt>
    <dgm:pt modelId="{2D873CEC-21A1-4357-AF07-E728510C9D2C}" type="pres">
      <dgm:prSet presAssocID="{632DFFDA-C650-4D8D-B031-D28E9F526B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E2A64-29FB-4DC0-84EA-676AA17B91AB}" type="pres">
      <dgm:prSet presAssocID="{213B55BE-35F7-4562-91FA-96F4E2DC64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BAD2D-8764-4F33-8153-F28F428D5529}" type="pres">
      <dgm:prSet presAssocID="{24FF7C78-C091-46F3-8B8C-F6CCB44289A4}" presName="sibTrans" presStyleCnt="0"/>
      <dgm:spPr/>
      <dgm:t>
        <a:bodyPr/>
        <a:lstStyle/>
        <a:p>
          <a:endParaRPr lang="en-US"/>
        </a:p>
      </dgm:t>
    </dgm:pt>
    <dgm:pt modelId="{7B1D74F4-570C-4D10-8DB8-D58EAAF30143}" type="pres">
      <dgm:prSet presAssocID="{942771CA-6C69-43A7-A8FF-BB09DEBD7D5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E680D-5CF2-44EC-A147-A19A93B46679}" type="presOf" srcId="{213B55BE-35F7-4562-91FA-96F4E2DC6448}" destId="{CEEE2A64-29FB-4DC0-84EA-676AA17B91AB}" srcOrd="0" destOrd="0" presId="urn:microsoft.com/office/officeart/2005/8/layout/default"/>
    <dgm:cxn modelId="{D76D1D34-B25B-4495-A67A-A6FD87CA027A}" srcId="{632DFFDA-C650-4D8D-B031-D28E9F526BB8}" destId="{213B55BE-35F7-4562-91FA-96F4E2DC6448}" srcOrd="0" destOrd="0" parTransId="{E36D3A8E-390E-4BF0-B15A-B382109ECEF8}" sibTransId="{24FF7C78-C091-46F3-8B8C-F6CCB44289A4}"/>
    <dgm:cxn modelId="{2B6906F7-9E86-4245-991A-FA77021C7B30}" srcId="{632DFFDA-C650-4D8D-B031-D28E9F526BB8}" destId="{942771CA-6C69-43A7-A8FF-BB09DEBD7D5E}" srcOrd="1" destOrd="0" parTransId="{22C7614D-B688-442C-BDF3-0C39B41E9CA5}" sibTransId="{417A16D0-3B3C-4DCF-B4C9-FAE62511B9B5}"/>
    <dgm:cxn modelId="{6D8D06D6-47DF-4EE2-BA18-31968383E87D}" type="presOf" srcId="{632DFFDA-C650-4D8D-B031-D28E9F526BB8}" destId="{2D873CEC-21A1-4357-AF07-E728510C9D2C}" srcOrd="0" destOrd="0" presId="urn:microsoft.com/office/officeart/2005/8/layout/default"/>
    <dgm:cxn modelId="{C27E6C8F-C0C6-44A4-8C7A-96AB1118148F}" type="presOf" srcId="{942771CA-6C69-43A7-A8FF-BB09DEBD7D5E}" destId="{7B1D74F4-570C-4D10-8DB8-D58EAAF30143}" srcOrd="0" destOrd="0" presId="urn:microsoft.com/office/officeart/2005/8/layout/default"/>
    <dgm:cxn modelId="{ADCC151B-E0DB-40BF-AF24-F1CE6E79D445}" type="presParOf" srcId="{2D873CEC-21A1-4357-AF07-E728510C9D2C}" destId="{CEEE2A64-29FB-4DC0-84EA-676AA17B91AB}" srcOrd="0" destOrd="0" presId="urn:microsoft.com/office/officeart/2005/8/layout/default"/>
    <dgm:cxn modelId="{61B37228-2519-4966-B6AA-930300B24F87}" type="presParOf" srcId="{2D873CEC-21A1-4357-AF07-E728510C9D2C}" destId="{EC3BAD2D-8764-4F33-8153-F28F428D5529}" srcOrd="1" destOrd="0" presId="urn:microsoft.com/office/officeart/2005/8/layout/default"/>
    <dgm:cxn modelId="{3B479F73-C24B-4659-9669-3A019C258C91}" type="presParOf" srcId="{2D873CEC-21A1-4357-AF07-E728510C9D2C}" destId="{7B1D74F4-570C-4D10-8DB8-D58EAAF30143}" srcOrd="2" destOrd="0" presId="urn:microsoft.com/office/officeart/2005/8/layout/defaul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42839-E395-4940-BF78-EDD0D4ACEC2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D22D77-62B0-47A9-BAE7-6278DBF481D9}">
      <dgm:prSet phldrT="[Text]"/>
      <dgm:spPr>
        <a:solidFill>
          <a:srgbClr val="E05329"/>
        </a:solidFill>
      </dgm:spPr>
      <dgm:t>
        <a:bodyPr/>
        <a:lstStyle/>
        <a:p>
          <a:r>
            <a:rPr lang="en-GB" altLang="nl-NL" dirty="0"/>
            <a:t>Applying mathematics and statistics to economics and business</a:t>
          </a:r>
          <a:endParaRPr lang="en-US" dirty="0"/>
        </a:p>
      </dgm:t>
    </dgm:pt>
    <dgm:pt modelId="{234FE03B-A500-4297-B675-800B7FA3A17A}" type="parTrans" cxnId="{E3C63D60-CD87-4288-AE57-AA6E9084FD73}">
      <dgm:prSet/>
      <dgm:spPr/>
      <dgm:t>
        <a:bodyPr/>
        <a:lstStyle/>
        <a:p>
          <a:endParaRPr lang="en-US"/>
        </a:p>
      </dgm:t>
    </dgm:pt>
    <dgm:pt modelId="{8A0E8E60-6565-49E2-8DCB-F17B564A957C}" type="sibTrans" cxnId="{E3C63D60-CD87-4288-AE57-AA6E9084FD73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059BEE7-1CAE-4076-B979-469D1C7B6B6C}">
      <dgm:prSet/>
      <dgm:spPr>
        <a:solidFill>
          <a:srgbClr val="E2623A"/>
        </a:solidFill>
      </dgm:spPr>
      <dgm:t>
        <a:bodyPr/>
        <a:lstStyle/>
        <a:p>
          <a:r>
            <a:rPr lang="en-GB" altLang="nl-NL"/>
            <a:t>High quality courses</a:t>
          </a:r>
          <a:endParaRPr lang="en-GB" altLang="nl-NL" dirty="0"/>
        </a:p>
      </dgm:t>
    </dgm:pt>
    <dgm:pt modelId="{4BC0A8EB-FE7C-4DDF-A9C9-C4014DD3B229}" type="parTrans" cxnId="{9C816D4E-09D1-4A47-8DD1-5903785A1920}">
      <dgm:prSet/>
      <dgm:spPr/>
      <dgm:t>
        <a:bodyPr/>
        <a:lstStyle/>
        <a:p>
          <a:endParaRPr lang="en-US"/>
        </a:p>
      </dgm:t>
    </dgm:pt>
    <dgm:pt modelId="{079C77A0-5E15-4A8B-A67E-063FABE72BF1}" type="sibTrans" cxnId="{9C816D4E-09D1-4A47-8DD1-5903785A1920}">
      <dgm:prSet/>
      <dgm:spPr/>
      <dgm:t>
        <a:bodyPr/>
        <a:lstStyle/>
        <a:p>
          <a:endParaRPr lang="en-US"/>
        </a:p>
      </dgm:t>
    </dgm:pt>
    <dgm:pt modelId="{B83CDDA1-639A-44C5-8A67-726BA40E4947}">
      <dgm:prSet/>
      <dgm:spPr>
        <a:solidFill>
          <a:srgbClr val="E46D48"/>
        </a:solidFill>
      </dgm:spPr>
      <dgm:t>
        <a:bodyPr/>
        <a:lstStyle/>
        <a:p>
          <a:r>
            <a:rPr lang="en-GB" altLang="nl-NL"/>
            <a:t>Small group teaching</a:t>
          </a:r>
          <a:endParaRPr lang="en-GB" altLang="nl-NL" dirty="0"/>
        </a:p>
      </dgm:t>
    </dgm:pt>
    <dgm:pt modelId="{0F921EB6-7F4D-48D9-A1EE-35A460B2F017}" type="parTrans" cxnId="{5500FCE1-0D7C-4119-92E8-D8A4627D0D20}">
      <dgm:prSet/>
      <dgm:spPr/>
      <dgm:t>
        <a:bodyPr/>
        <a:lstStyle/>
        <a:p>
          <a:endParaRPr lang="en-US"/>
        </a:p>
      </dgm:t>
    </dgm:pt>
    <dgm:pt modelId="{B6C0DFC5-33BF-49B1-8647-88ECC3475EC9}" type="sibTrans" cxnId="{5500FCE1-0D7C-4119-92E8-D8A4627D0D20}">
      <dgm:prSet/>
      <dgm:spPr/>
      <dgm:t>
        <a:bodyPr/>
        <a:lstStyle/>
        <a:p>
          <a:endParaRPr lang="en-US"/>
        </a:p>
      </dgm:t>
    </dgm:pt>
    <dgm:pt modelId="{36140B53-26FE-46D1-BF8E-E08B3BF48969}">
      <dgm:prSet/>
      <dgm:spPr>
        <a:solidFill>
          <a:srgbClr val="EA8A6C"/>
        </a:solidFill>
      </dgm:spPr>
      <dgm:t>
        <a:bodyPr/>
        <a:lstStyle/>
        <a:p>
          <a:r>
            <a:rPr lang="en-GB" altLang="nl-NL" dirty="0"/>
            <a:t>Excellent career perspectives</a:t>
          </a:r>
        </a:p>
      </dgm:t>
    </dgm:pt>
    <dgm:pt modelId="{B567A75A-E6FB-46B2-AC0C-9049B6F48F77}" type="parTrans" cxnId="{36267CB5-822D-49CA-A261-25034E56E51F}">
      <dgm:prSet/>
      <dgm:spPr/>
      <dgm:t>
        <a:bodyPr/>
        <a:lstStyle/>
        <a:p>
          <a:endParaRPr lang="en-US"/>
        </a:p>
      </dgm:t>
    </dgm:pt>
    <dgm:pt modelId="{1AD7997C-2A35-4F23-9EF8-36BB2E85F4EC}" type="sibTrans" cxnId="{36267CB5-822D-49CA-A261-25034E56E51F}">
      <dgm:prSet/>
      <dgm:spPr/>
      <dgm:t>
        <a:bodyPr/>
        <a:lstStyle/>
        <a:p>
          <a:endParaRPr lang="en-US"/>
        </a:p>
      </dgm:t>
    </dgm:pt>
    <dgm:pt modelId="{5449C095-3451-4D63-A4B9-54FE6B6386E2}">
      <dgm:prSet/>
      <dgm:spPr>
        <a:solidFill>
          <a:srgbClr val="EEA28A"/>
        </a:solidFill>
      </dgm:spPr>
      <dgm:t>
        <a:bodyPr/>
        <a:lstStyle/>
        <a:p>
          <a:r>
            <a:rPr lang="en-GB" altLang="nl-NL"/>
            <a:t>Use of dedicated software</a:t>
          </a:r>
          <a:endParaRPr lang="en-GB" altLang="nl-NL" dirty="0"/>
        </a:p>
      </dgm:t>
    </dgm:pt>
    <dgm:pt modelId="{FE85559A-E5F9-4FDB-9CEE-1D569821796C}" type="parTrans" cxnId="{4131D0B3-4C41-475F-9585-DE56B53200D5}">
      <dgm:prSet/>
      <dgm:spPr/>
      <dgm:t>
        <a:bodyPr/>
        <a:lstStyle/>
        <a:p>
          <a:endParaRPr lang="en-US"/>
        </a:p>
      </dgm:t>
    </dgm:pt>
    <dgm:pt modelId="{1F7C7D03-5A02-4D8A-B52D-093BAFF5696D}" type="sibTrans" cxnId="{4131D0B3-4C41-475F-9585-DE56B53200D5}">
      <dgm:prSet/>
      <dgm:spPr/>
      <dgm:t>
        <a:bodyPr/>
        <a:lstStyle/>
        <a:p>
          <a:endParaRPr lang="en-US"/>
        </a:p>
      </dgm:t>
    </dgm:pt>
    <dgm:pt modelId="{40F4403D-209B-402E-802E-A950766B245A}">
      <dgm:prSet/>
      <dgm:spPr>
        <a:solidFill>
          <a:srgbClr val="EC9A80"/>
        </a:solidFill>
      </dgm:spPr>
      <dgm:t>
        <a:bodyPr/>
        <a:lstStyle/>
        <a:p>
          <a:r>
            <a:rPr lang="en-GB" altLang="nl-NL"/>
            <a:t>Close links to the corporate world</a:t>
          </a:r>
          <a:endParaRPr lang="en-GB" altLang="nl-NL" dirty="0"/>
        </a:p>
      </dgm:t>
    </dgm:pt>
    <dgm:pt modelId="{33B97776-8FCE-40A0-B6E4-8B470C801E70}" type="parTrans" cxnId="{58A3545B-F34F-41C4-AE81-953F79A6F6F0}">
      <dgm:prSet/>
      <dgm:spPr/>
      <dgm:t>
        <a:bodyPr/>
        <a:lstStyle/>
        <a:p>
          <a:endParaRPr lang="en-US"/>
        </a:p>
      </dgm:t>
    </dgm:pt>
    <dgm:pt modelId="{7A05DC99-6CFA-4362-BDD8-59E10FEDD0BA}" type="sibTrans" cxnId="{58A3545B-F34F-41C4-AE81-953F79A6F6F0}">
      <dgm:prSet/>
      <dgm:spPr/>
      <dgm:t>
        <a:bodyPr/>
        <a:lstStyle/>
        <a:p>
          <a:endParaRPr lang="en-US"/>
        </a:p>
      </dgm:t>
    </dgm:pt>
    <dgm:pt modelId="{7FB69926-29F6-4157-819B-0017D30C9897}" type="pres">
      <dgm:prSet presAssocID="{72C42839-E395-4940-BF78-EDD0D4ACE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CF3D0DF-2143-4FB1-8FCA-C5A11A14BC78}" type="pres">
      <dgm:prSet presAssocID="{72C42839-E395-4940-BF78-EDD0D4ACEC27}" presName="Name1" presStyleCnt="0"/>
      <dgm:spPr/>
    </dgm:pt>
    <dgm:pt modelId="{41168E3F-70C4-4320-BB61-1AF689BF430A}" type="pres">
      <dgm:prSet presAssocID="{72C42839-E395-4940-BF78-EDD0D4ACEC27}" presName="cycle" presStyleCnt="0"/>
      <dgm:spPr/>
    </dgm:pt>
    <dgm:pt modelId="{4DCD1FD6-579A-4143-B6AF-8E9C8E43E659}" type="pres">
      <dgm:prSet presAssocID="{72C42839-E395-4940-BF78-EDD0D4ACEC27}" presName="srcNode" presStyleLbl="node1" presStyleIdx="0" presStyleCnt="6"/>
      <dgm:spPr/>
    </dgm:pt>
    <dgm:pt modelId="{E1E8061F-EFF7-471C-90E9-724DFA4DB8C7}" type="pres">
      <dgm:prSet presAssocID="{72C42839-E395-4940-BF78-EDD0D4ACEC27}" presName="conn" presStyleLbl="parChTrans1D2" presStyleIdx="0" presStyleCnt="1"/>
      <dgm:spPr/>
      <dgm:t>
        <a:bodyPr/>
        <a:lstStyle/>
        <a:p>
          <a:endParaRPr lang="en-US"/>
        </a:p>
      </dgm:t>
    </dgm:pt>
    <dgm:pt modelId="{5A4F0AF6-F3AE-4226-B0C0-C03C40D12E19}" type="pres">
      <dgm:prSet presAssocID="{72C42839-E395-4940-BF78-EDD0D4ACEC27}" presName="extraNode" presStyleLbl="node1" presStyleIdx="0" presStyleCnt="6"/>
      <dgm:spPr/>
    </dgm:pt>
    <dgm:pt modelId="{6B4FEE51-4588-4B3E-A950-BD058CCCE8AF}" type="pres">
      <dgm:prSet presAssocID="{72C42839-E395-4940-BF78-EDD0D4ACEC27}" presName="dstNode" presStyleLbl="node1" presStyleIdx="0" presStyleCnt="6"/>
      <dgm:spPr/>
    </dgm:pt>
    <dgm:pt modelId="{BF5DCCB9-1C0F-420A-BAE0-B27EDA07E3F9}" type="pres">
      <dgm:prSet presAssocID="{9DD22D77-62B0-47A9-BAE7-6278DBF481D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40979-F782-40AA-AACF-B8E18E8B6CD0}" type="pres">
      <dgm:prSet presAssocID="{9DD22D77-62B0-47A9-BAE7-6278DBF481D9}" presName="accent_1" presStyleCnt="0"/>
      <dgm:spPr/>
    </dgm:pt>
    <dgm:pt modelId="{26CF9D30-3229-4CA2-AE1A-296EF1051565}" type="pres">
      <dgm:prSet presAssocID="{9DD22D77-62B0-47A9-BAE7-6278DBF481D9}" presName="accentRepeatNode" presStyleLbl="solidFgAcc1" presStyleIdx="0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  <dgm:pt modelId="{26C9B8A8-FD26-40EA-8F43-B51FFD5F5111}" type="pres">
      <dgm:prSet presAssocID="{9059BEE7-1CAE-4076-B979-469D1C7B6B6C}" presName="text_2" presStyleLbl="node1" presStyleIdx="1" presStyleCnt="6" custLinFactNeighborX="28726" custLinFactNeighborY="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999EFE-061A-4467-8111-01EAE2C39D67}" type="pres">
      <dgm:prSet presAssocID="{9059BEE7-1CAE-4076-B979-469D1C7B6B6C}" presName="accent_2" presStyleCnt="0"/>
      <dgm:spPr/>
    </dgm:pt>
    <dgm:pt modelId="{FE6F27A2-24C9-463E-A09D-03CF555791C1}" type="pres">
      <dgm:prSet presAssocID="{9059BEE7-1CAE-4076-B979-469D1C7B6B6C}" presName="accentRepeatNode" presStyleLbl="solidFgAcc1" presStyleIdx="1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  <dgm:pt modelId="{8F68303E-76B2-47DD-8B8A-A67562767136}" type="pres">
      <dgm:prSet presAssocID="{B83CDDA1-639A-44C5-8A67-726BA40E494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E6563B-D685-4D0D-BFBE-44A028DEDB25}" type="pres">
      <dgm:prSet presAssocID="{B83CDDA1-639A-44C5-8A67-726BA40E4947}" presName="accent_3" presStyleCnt="0"/>
      <dgm:spPr/>
    </dgm:pt>
    <dgm:pt modelId="{38203417-7D10-4B1E-9D51-9CB94FDDFA02}" type="pres">
      <dgm:prSet presAssocID="{B83CDDA1-639A-44C5-8A67-726BA40E4947}" presName="accentRepeatNode" presStyleLbl="solidFgAcc1" presStyleIdx="2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  <dgm:pt modelId="{B6F03B39-F9E8-422B-9AC1-D682B2C2A1F2}" type="pres">
      <dgm:prSet presAssocID="{36140B53-26FE-46D1-BF8E-E08B3BF4896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FB061-C9B4-49C3-86E7-9CB228EBA3B1}" type="pres">
      <dgm:prSet presAssocID="{36140B53-26FE-46D1-BF8E-E08B3BF48969}" presName="accent_4" presStyleCnt="0"/>
      <dgm:spPr/>
    </dgm:pt>
    <dgm:pt modelId="{CC1033C1-3294-4DF1-936A-3A6C316B9064}" type="pres">
      <dgm:prSet presAssocID="{36140B53-26FE-46D1-BF8E-E08B3BF48969}" presName="accentRepeatNode" presStyleLbl="solidFgAcc1" presStyleIdx="3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  <dgm:pt modelId="{C59C8C67-815A-41F3-9F10-3BB97A078920}" type="pres">
      <dgm:prSet presAssocID="{5449C095-3451-4D63-A4B9-54FE6B6386E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20A6A-1D7B-491B-81CE-9739C47995FE}" type="pres">
      <dgm:prSet presAssocID="{5449C095-3451-4D63-A4B9-54FE6B6386E2}" presName="accent_5" presStyleCnt="0"/>
      <dgm:spPr/>
    </dgm:pt>
    <dgm:pt modelId="{6F5E7749-8A16-4EC8-8F7B-898AF770AF70}" type="pres">
      <dgm:prSet presAssocID="{5449C095-3451-4D63-A4B9-54FE6B6386E2}" presName="accentRepeatNode" presStyleLbl="solidFgAcc1" presStyleIdx="4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  <dgm:pt modelId="{FE913210-F9A8-4D9A-96B1-22F8EC6A4231}" type="pres">
      <dgm:prSet presAssocID="{40F4403D-209B-402E-802E-A950766B245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1478DE-9A5B-425C-9BBF-1DA58A433E47}" type="pres">
      <dgm:prSet presAssocID="{40F4403D-209B-402E-802E-A950766B245A}" presName="accent_6" presStyleCnt="0"/>
      <dgm:spPr/>
    </dgm:pt>
    <dgm:pt modelId="{DC2B7273-EA53-4FBB-A328-7BAC3876D1F3}" type="pres">
      <dgm:prSet presAssocID="{40F4403D-209B-402E-802E-A950766B245A}" presName="accentRepeatNode" presStyleLbl="solidFgAcc1" presStyleIdx="5" presStyleCnt="6"/>
      <dgm:spPr>
        <a:ln>
          <a:solidFill>
            <a:srgbClr val="E05329"/>
          </a:solidFill>
        </a:ln>
      </dgm:spPr>
      <dgm:t>
        <a:bodyPr/>
        <a:lstStyle/>
        <a:p>
          <a:endParaRPr lang="en-US"/>
        </a:p>
      </dgm:t>
    </dgm:pt>
  </dgm:ptLst>
  <dgm:cxnLst>
    <dgm:cxn modelId="{58A3545B-F34F-41C4-AE81-953F79A6F6F0}" srcId="{72C42839-E395-4940-BF78-EDD0D4ACEC27}" destId="{40F4403D-209B-402E-802E-A950766B245A}" srcOrd="5" destOrd="0" parTransId="{33B97776-8FCE-40A0-B6E4-8B470C801E70}" sibTransId="{7A05DC99-6CFA-4362-BDD8-59E10FEDD0BA}"/>
    <dgm:cxn modelId="{9F79C248-F7EE-413B-8250-3A996C1B6D43}" type="presOf" srcId="{36140B53-26FE-46D1-BF8E-E08B3BF48969}" destId="{B6F03B39-F9E8-422B-9AC1-D682B2C2A1F2}" srcOrd="0" destOrd="0" presId="urn:microsoft.com/office/officeart/2008/layout/VerticalCurvedList"/>
    <dgm:cxn modelId="{72C5FE2E-BE11-4CF4-8993-A99567AA7D83}" type="presOf" srcId="{40F4403D-209B-402E-802E-A950766B245A}" destId="{FE913210-F9A8-4D9A-96B1-22F8EC6A4231}" srcOrd="0" destOrd="0" presId="urn:microsoft.com/office/officeart/2008/layout/VerticalCurvedList"/>
    <dgm:cxn modelId="{AAC7D2E2-2F47-4537-AFF8-251771B78BBD}" type="presOf" srcId="{B83CDDA1-639A-44C5-8A67-726BA40E4947}" destId="{8F68303E-76B2-47DD-8B8A-A67562767136}" srcOrd="0" destOrd="0" presId="urn:microsoft.com/office/officeart/2008/layout/VerticalCurvedList"/>
    <dgm:cxn modelId="{E3C63D60-CD87-4288-AE57-AA6E9084FD73}" srcId="{72C42839-E395-4940-BF78-EDD0D4ACEC27}" destId="{9DD22D77-62B0-47A9-BAE7-6278DBF481D9}" srcOrd="0" destOrd="0" parTransId="{234FE03B-A500-4297-B675-800B7FA3A17A}" sibTransId="{8A0E8E60-6565-49E2-8DCB-F17B564A957C}"/>
    <dgm:cxn modelId="{AC78B67C-2739-4BEF-B3AD-1DD218EE4CC2}" type="presOf" srcId="{9059BEE7-1CAE-4076-B979-469D1C7B6B6C}" destId="{26C9B8A8-FD26-40EA-8F43-B51FFD5F5111}" srcOrd="0" destOrd="0" presId="urn:microsoft.com/office/officeart/2008/layout/VerticalCurvedList"/>
    <dgm:cxn modelId="{39F5E6DE-D033-460E-BDE4-FF5361003587}" type="presOf" srcId="{8A0E8E60-6565-49E2-8DCB-F17B564A957C}" destId="{E1E8061F-EFF7-471C-90E9-724DFA4DB8C7}" srcOrd="0" destOrd="0" presId="urn:microsoft.com/office/officeart/2008/layout/VerticalCurvedList"/>
    <dgm:cxn modelId="{013A3A32-57A7-407D-967A-B73E3B644CFC}" type="presOf" srcId="{5449C095-3451-4D63-A4B9-54FE6B6386E2}" destId="{C59C8C67-815A-41F3-9F10-3BB97A078920}" srcOrd="0" destOrd="0" presId="urn:microsoft.com/office/officeart/2008/layout/VerticalCurvedList"/>
    <dgm:cxn modelId="{5500FCE1-0D7C-4119-92E8-D8A4627D0D20}" srcId="{72C42839-E395-4940-BF78-EDD0D4ACEC27}" destId="{B83CDDA1-639A-44C5-8A67-726BA40E4947}" srcOrd="2" destOrd="0" parTransId="{0F921EB6-7F4D-48D9-A1EE-35A460B2F017}" sibTransId="{B6C0DFC5-33BF-49B1-8647-88ECC3475EC9}"/>
    <dgm:cxn modelId="{4A0682AB-66F0-4C23-AEF3-F7816FA69BAC}" type="presOf" srcId="{9DD22D77-62B0-47A9-BAE7-6278DBF481D9}" destId="{BF5DCCB9-1C0F-420A-BAE0-B27EDA07E3F9}" srcOrd="0" destOrd="0" presId="urn:microsoft.com/office/officeart/2008/layout/VerticalCurvedList"/>
    <dgm:cxn modelId="{9C816D4E-09D1-4A47-8DD1-5903785A1920}" srcId="{72C42839-E395-4940-BF78-EDD0D4ACEC27}" destId="{9059BEE7-1CAE-4076-B979-469D1C7B6B6C}" srcOrd="1" destOrd="0" parTransId="{4BC0A8EB-FE7C-4DDF-A9C9-C4014DD3B229}" sibTransId="{079C77A0-5E15-4A8B-A67E-063FABE72BF1}"/>
    <dgm:cxn modelId="{36267CB5-822D-49CA-A261-25034E56E51F}" srcId="{72C42839-E395-4940-BF78-EDD0D4ACEC27}" destId="{36140B53-26FE-46D1-BF8E-E08B3BF48969}" srcOrd="3" destOrd="0" parTransId="{B567A75A-E6FB-46B2-AC0C-9049B6F48F77}" sibTransId="{1AD7997C-2A35-4F23-9EF8-36BB2E85F4EC}"/>
    <dgm:cxn modelId="{4131D0B3-4C41-475F-9585-DE56B53200D5}" srcId="{72C42839-E395-4940-BF78-EDD0D4ACEC27}" destId="{5449C095-3451-4D63-A4B9-54FE6B6386E2}" srcOrd="4" destOrd="0" parTransId="{FE85559A-E5F9-4FDB-9CEE-1D569821796C}" sibTransId="{1F7C7D03-5A02-4D8A-B52D-093BAFF5696D}"/>
    <dgm:cxn modelId="{6C4A1507-C39C-4CC7-9190-498BAE451698}" type="presOf" srcId="{72C42839-E395-4940-BF78-EDD0D4ACEC27}" destId="{7FB69926-29F6-4157-819B-0017D30C9897}" srcOrd="0" destOrd="0" presId="urn:microsoft.com/office/officeart/2008/layout/VerticalCurvedList"/>
    <dgm:cxn modelId="{0A61D833-E6BD-43BF-B57A-C5A1B398ADE7}" type="presParOf" srcId="{7FB69926-29F6-4157-819B-0017D30C9897}" destId="{3CF3D0DF-2143-4FB1-8FCA-C5A11A14BC78}" srcOrd="0" destOrd="0" presId="urn:microsoft.com/office/officeart/2008/layout/VerticalCurvedList"/>
    <dgm:cxn modelId="{D25A87DA-A921-48A3-AEA0-E64E0DC45E2F}" type="presParOf" srcId="{3CF3D0DF-2143-4FB1-8FCA-C5A11A14BC78}" destId="{41168E3F-70C4-4320-BB61-1AF689BF430A}" srcOrd="0" destOrd="0" presId="urn:microsoft.com/office/officeart/2008/layout/VerticalCurvedList"/>
    <dgm:cxn modelId="{6F5B1CF2-C335-48B1-8543-F49F8C372677}" type="presParOf" srcId="{41168E3F-70C4-4320-BB61-1AF689BF430A}" destId="{4DCD1FD6-579A-4143-B6AF-8E9C8E43E659}" srcOrd="0" destOrd="0" presId="urn:microsoft.com/office/officeart/2008/layout/VerticalCurvedList"/>
    <dgm:cxn modelId="{C799764E-A4FE-40C5-9B9E-29107C0D478A}" type="presParOf" srcId="{41168E3F-70C4-4320-BB61-1AF689BF430A}" destId="{E1E8061F-EFF7-471C-90E9-724DFA4DB8C7}" srcOrd="1" destOrd="0" presId="urn:microsoft.com/office/officeart/2008/layout/VerticalCurvedList"/>
    <dgm:cxn modelId="{5F5A48AB-D367-44E9-9609-B3B607BA40D1}" type="presParOf" srcId="{41168E3F-70C4-4320-BB61-1AF689BF430A}" destId="{5A4F0AF6-F3AE-4226-B0C0-C03C40D12E19}" srcOrd="2" destOrd="0" presId="urn:microsoft.com/office/officeart/2008/layout/VerticalCurvedList"/>
    <dgm:cxn modelId="{F4CA5257-F0DE-4E67-B39A-C56FDA5C7807}" type="presParOf" srcId="{41168E3F-70C4-4320-BB61-1AF689BF430A}" destId="{6B4FEE51-4588-4B3E-A950-BD058CCCE8AF}" srcOrd="3" destOrd="0" presId="urn:microsoft.com/office/officeart/2008/layout/VerticalCurvedList"/>
    <dgm:cxn modelId="{393837AA-B3FD-4F03-988E-AD0FDA940BAE}" type="presParOf" srcId="{3CF3D0DF-2143-4FB1-8FCA-C5A11A14BC78}" destId="{BF5DCCB9-1C0F-420A-BAE0-B27EDA07E3F9}" srcOrd="1" destOrd="0" presId="urn:microsoft.com/office/officeart/2008/layout/VerticalCurvedList"/>
    <dgm:cxn modelId="{82572629-3D60-45BF-A06F-D90B1B09A46B}" type="presParOf" srcId="{3CF3D0DF-2143-4FB1-8FCA-C5A11A14BC78}" destId="{7DC40979-F782-40AA-AACF-B8E18E8B6CD0}" srcOrd="2" destOrd="0" presId="urn:microsoft.com/office/officeart/2008/layout/VerticalCurvedList"/>
    <dgm:cxn modelId="{51C7FF2A-0C67-45F2-B575-9A755F1695FB}" type="presParOf" srcId="{7DC40979-F782-40AA-AACF-B8E18E8B6CD0}" destId="{26CF9D30-3229-4CA2-AE1A-296EF1051565}" srcOrd="0" destOrd="0" presId="urn:microsoft.com/office/officeart/2008/layout/VerticalCurvedList"/>
    <dgm:cxn modelId="{D5419A72-F7FC-4F12-90A6-7CF7F5E72C67}" type="presParOf" srcId="{3CF3D0DF-2143-4FB1-8FCA-C5A11A14BC78}" destId="{26C9B8A8-FD26-40EA-8F43-B51FFD5F5111}" srcOrd="3" destOrd="0" presId="urn:microsoft.com/office/officeart/2008/layout/VerticalCurvedList"/>
    <dgm:cxn modelId="{A5692271-3B61-4300-91D1-6A25056C28EF}" type="presParOf" srcId="{3CF3D0DF-2143-4FB1-8FCA-C5A11A14BC78}" destId="{A4999EFE-061A-4467-8111-01EAE2C39D67}" srcOrd="4" destOrd="0" presId="urn:microsoft.com/office/officeart/2008/layout/VerticalCurvedList"/>
    <dgm:cxn modelId="{0122D2CA-2321-47A2-B0CD-21327C107ACC}" type="presParOf" srcId="{A4999EFE-061A-4467-8111-01EAE2C39D67}" destId="{FE6F27A2-24C9-463E-A09D-03CF555791C1}" srcOrd="0" destOrd="0" presId="urn:microsoft.com/office/officeart/2008/layout/VerticalCurvedList"/>
    <dgm:cxn modelId="{DB7D66DA-783B-413C-8B2B-F08D5ADA27FF}" type="presParOf" srcId="{3CF3D0DF-2143-4FB1-8FCA-C5A11A14BC78}" destId="{8F68303E-76B2-47DD-8B8A-A67562767136}" srcOrd="5" destOrd="0" presId="urn:microsoft.com/office/officeart/2008/layout/VerticalCurvedList"/>
    <dgm:cxn modelId="{68DF9CDE-4AC2-47AB-A61F-0A827A631167}" type="presParOf" srcId="{3CF3D0DF-2143-4FB1-8FCA-C5A11A14BC78}" destId="{F2E6563B-D685-4D0D-BFBE-44A028DEDB25}" srcOrd="6" destOrd="0" presId="urn:microsoft.com/office/officeart/2008/layout/VerticalCurvedList"/>
    <dgm:cxn modelId="{00B4D180-918B-41CA-A8E5-FC6828E3CA56}" type="presParOf" srcId="{F2E6563B-D685-4D0D-BFBE-44A028DEDB25}" destId="{38203417-7D10-4B1E-9D51-9CB94FDDFA02}" srcOrd="0" destOrd="0" presId="urn:microsoft.com/office/officeart/2008/layout/VerticalCurvedList"/>
    <dgm:cxn modelId="{C09F86A3-6B38-4E7E-A23C-867F7A4EADA3}" type="presParOf" srcId="{3CF3D0DF-2143-4FB1-8FCA-C5A11A14BC78}" destId="{B6F03B39-F9E8-422B-9AC1-D682B2C2A1F2}" srcOrd="7" destOrd="0" presId="urn:microsoft.com/office/officeart/2008/layout/VerticalCurvedList"/>
    <dgm:cxn modelId="{ED7B68BB-32EC-43FE-B2D6-511FA14134B8}" type="presParOf" srcId="{3CF3D0DF-2143-4FB1-8FCA-C5A11A14BC78}" destId="{68BFB061-C9B4-49C3-86E7-9CB228EBA3B1}" srcOrd="8" destOrd="0" presId="urn:microsoft.com/office/officeart/2008/layout/VerticalCurvedList"/>
    <dgm:cxn modelId="{727EC879-71C6-45B5-90C0-E06496BD3AB4}" type="presParOf" srcId="{68BFB061-C9B4-49C3-86E7-9CB228EBA3B1}" destId="{CC1033C1-3294-4DF1-936A-3A6C316B9064}" srcOrd="0" destOrd="0" presId="urn:microsoft.com/office/officeart/2008/layout/VerticalCurvedList"/>
    <dgm:cxn modelId="{9B3BD65F-64DF-4AA4-A0BA-BEA4251F8F3A}" type="presParOf" srcId="{3CF3D0DF-2143-4FB1-8FCA-C5A11A14BC78}" destId="{C59C8C67-815A-41F3-9F10-3BB97A078920}" srcOrd="9" destOrd="0" presId="urn:microsoft.com/office/officeart/2008/layout/VerticalCurvedList"/>
    <dgm:cxn modelId="{2BD9DF80-A3B7-4C0F-8CA9-A4C94C05DBA6}" type="presParOf" srcId="{3CF3D0DF-2143-4FB1-8FCA-C5A11A14BC78}" destId="{27D20A6A-1D7B-491B-81CE-9739C47995FE}" srcOrd="10" destOrd="0" presId="urn:microsoft.com/office/officeart/2008/layout/VerticalCurvedList"/>
    <dgm:cxn modelId="{E0067414-2B70-4B91-8C3A-D8D333FE58DA}" type="presParOf" srcId="{27D20A6A-1D7B-491B-81CE-9739C47995FE}" destId="{6F5E7749-8A16-4EC8-8F7B-898AF770AF70}" srcOrd="0" destOrd="0" presId="urn:microsoft.com/office/officeart/2008/layout/VerticalCurvedList"/>
    <dgm:cxn modelId="{C35F5A15-72C0-4002-8B56-2FE6447639D6}" type="presParOf" srcId="{3CF3D0DF-2143-4FB1-8FCA-C5A11A14BC78}" destId="{FE913210-F9A8-4D9A-96B1-22F8EC6A4231}" srcOrd="11" destOrd="0" presId="urn:microsoft.com/office/officeart/2008/layout/VerticalCurvedList"/>
    <dgm:cxn modelId="{D301F86A-F1F5-454A-A6C4-6401D4007BF6}" type="presParOf" srcId="{3CF3D0DF-2143-4FB1-8FCA-C5A11A14BC78}" destId="{411478DE-9A5B-425C-9BBF-1DA58A433E47}" srcOrd="12" destOrd="0" presId="urn:microsoft.com/office/officeart/2008/layout/VerticalCurvedList"/>
    <dgm:cxn modelId="{0B96F5D5-B22E-483C-A01E-A953472739D5}" type="presParOf" srcId="{411478DE-9A5B-425C-9BBF-1DA58A433E47}" destId="{DC2B7273-EA53-4FBB-A328-7BAC3876D1F3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2DFFDA-C650-4D8D-B031-D28E9F526BB8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13B55BE-35F7-4562-91FA-96F4E2DC6448}">
      <dgm:prSet phldrT="[Text]" custT="1"/>
      <dgm:spPr>
        <a:xfrm>
          <a:off x="1321831" y="1248"/>
          <a:ext cx="2522579" cy="1513547"/>
        </a:xfrm>
        <a:prstGeom prst="rect">
          <a:avLst/>
        </a:prstGeom>
      </dgm:spPr>
      <dgm:t>
        <a:bodyPr/>
        <a:lstStyle/>
        <a:p>
          <a:r>
            <a:rPr lang="en-GB" sz="2400" dirty="0" smtClean="0">
              <a:latin typeface="Calibri" panose="020F0502020204030204"/>
              <a:ea typeface="+mn-ea"/>
              <a:cs typeface="+mn-cs"/>
            </a:rPr>
            <a:t>Topics in Computational Actuarial Methods</a:t>
          </a:r>
          <a:endParaRPr lang="en-US" sz="2400" dirty="0">
            <a:latin typeface="Calibri" panose="020F0502020204030204"/>
            <a:ea typeface="+mn-ea"/>
            <a:cs typeface="+mn-cs"/>
          </a:endParaRPr>
        </a:p>
      </dgm:t>
    </dgm:pt>
    <dgm:pt modelId="{E36D3A8E-390E-4BF0-B15A-B382109ECEF8}" type="parTrans" cxnId="{D76D1D34-B25B-4495-A67A-A6FD87CA027A}">
      <dgm:prSet/>
      <dgm:spPr/>
      <dgm:t>
        <a:bodyPr/>
        <a:lstStyle/>
        <a:p>
          <a:endParaRPr lang="en-US" sz="2400"/>
        </a:p>
      </dgm:t>
    </dgm:pt>
    <dgm:pt modelId="{24FF7C78-C091-46F3-8B8C-F6CCB44289A4}" type="sibTrans" cxnId="{D76D1D34-B25B-4495-A67A-A6FD87CA027A}">
      <dgm:prSet/>
      <dgm:spPr/>
      <dgm:t>
        <a:bodyPr/>
        <a:lstStyle/>
        <a:p>
          <a:endParaRPr lang="en-US" sz="2400"/>
        </a:p>
      </dgm:t>
    </dgm:pt>
    <dgm:pt modelId="{57FA2C75-1A85-4E4C-A8CA-30C07DDD58BA}">
      <dgm:prSet custT="1"/>
      <dgm:spPr>
        <a:xfrm>
          <a:off x="1321831" y="1767053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dirty="0">
            <a:latin typeface="Calibri" panose="020F0502020204030204"/>
            <a:ea typeface="+mn-ea"/>
            <a:cs typeface="+mn-cs"/>
          </a:endParaRPr>
        </a:p>
      </dgm:t>
    </dgm:pt>
    <dgm:pt modelId="{4624A3CA-4CB1-46A7-9629-E1FD63EC0681}" type="parTrans" cxnId="{3A55ADF1-683F-4D46-8A81-FAF0BCBC3433}">
      <dgm:prSet/>
      <dgm:spPr/>
      <dgm:t>
        <a:bodyPr/>
        <a:lstStyle/>
        <a:p>
          <a:endParaRPr lang="en-US" sz="2400"/>
        </a:p>
      </dgm:t>
    </dgm:pt>
    <dgm:pt modelId="{2F0758BA-2ACA-45F6-83B0-579BB412CAD2}" type="sibTrans" cxnId="{3A55ADF1-683F-4D46-8A81-FAF0BCBC3433}">
      <dgm:prSet/>
      <dgm:spPr/>
      <dgm:t>
        <a:bodyPr/>
        <a:lstStyle/>
        <a:p>
          <a:endParaRPr lang="en-US" sz="2400"/>
        </a:p>
      </dgm:t>
    </dgm:pt>
    <dgm:pt modelId="{2D873CEC-21A1-4357-AF07-E728510C9D2C}" type="pres">
      <dgm:prSet presAssocID="{632DFFDA-C650-4D8D-B031-D28E9F526B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E2A64-29FB-4DC0-84EA-676AA17B91AB}" type="pres">
      <dgm:prSet presAssocID="{213B55BE-35F7-4562-91FA-96F4E2DC64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BAD2D-8764-4F33-8153-F28F428D5529}" type="pres">
      <dgm:prSet presAssocID="{24FF7C78-C091-46F3-8B8C-F6CCB44289A4}" presName="sibTrans" presStyleCnt="0"/>
      <dgm:spPr/>
      <dgm:t>
        <a:bodyPr/>
        <a:lstStyle/>
        <a:p>
          <a:endParaRPr lang="en-US"/>
        </a:p>
      </dgm:t>
    </dgm:pt>
    <dgm:pt modelId="{028E7BA8-3985-466E-84CB-42EE86494066}" type="pres">
      <dgm:prSet presAssocID="{57FA2C75-1A85-4E4C-A8CA-30C07DDD58B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1DE57F-58AB-4663-A6CA-169573AD7FB5}" type="presOf" srcId="{57FA2C75-1A85-4E4C-A8CA-30C07DDD58BA}" destId="{028E7BA8-3985-466E-84CB-42EE86494066}" srcOrd="0" destOrd="0" presId="urn:microsoft.com/office/officeart/2005/8/layout/default"/>
    <dgm:cxn modelId="{0B5E680D-5CF2-44EC-A147-A19A93B46679}" type="presOf" srcId="{213B55BE-35F7-4562-91FA-96F4E2DC6448}" destId="{CEEE2A64-29FB-4DC0-84EA-676AA17B91AB}" srcOrd="0" destOrd="0" presId="urn:microsoft.com/office/officeart/2005/8/layout/default"/>
    <dgm:cxn modelId="{D76D1D34-B25B-4495-A67A-A6FD87CA027A}" srcId="{632DFFDA-C650-4D8D-B031-D28E9F526BB8}" destId="{213B55BE-35F7-4562-91FA-96F4E2DC6448}" srcOrd="0" destOrd="0" parTransId="{E36D3A8E-390E-4BF0-B15A-B382109ECEF8}" sibTransId="{24FF7C78-C091-46F3-8B8C-F6CCB44289A4}"/>
    <dgm:cxn modelId="{3A55ADF1-683F-4D46-8A81-FAF0BCBC3433}" srcId="{632DFFDA-C650-4D8D-B031-D28E9F526BB8}" destId="{57FA2C75-1A85-4E4C-A8CA-30C07DDD58BA}" srcOrd="1" destOrd="0" parTransId="{4624A3CA-4CB1-46A7-9629-E1FD63EC0681}" sibTransId="{2F0758BA-2ACA-45F6-83B0-579BB412CAD2}"/>
    <dgm:cxn modelId="{6D8D06D6-47DF-4EE2-BA18-31968383E87D}" type="presOf" srcId="{632DFFDA-C650-4D8D-B031-D28E9F526BB8}" destId="{2D873CEC-21A1-4357-AF07-E728510C9D2C}" srcOrd="0" destOrd="0" presId="urn:microsoft.com/office/officeart/2005/8/layout/default"/>
    <dgm:cxn modelId="{ADCC151B-E0DB-40BF-AF24-F1CE6E79D445}" type="presParOf" srcId="{2D873CEC-21A1-4357-AF07-E728510C9D2C}" destId="{CEEE2A64-29FB-4DC0-84EA-676AA17B91AB}" srcOrd="0" destOrd="0" presId="urn:microsoft.com/office/officeart/2005/8/layout/default"/>
    <dgm:cxn modelId="{61B37228-2519-4966-B6AA-930300B24F87}" type="presParOf" srcId="{2D873CEC-21A1-4357-AF07-E728510C9D2C}" destId="{EC3BAD2D-8764-4F33-8153-F28F428D5529}" srcOrd="1" destOrd="0" presId="urn:microsoft.com/office/officeart/2005/8/layout/default"/>
    <dgm:cxn modelId="{BE16B987-7FEB-4EF4-BE7C-E424DB763D52}" type="presParOf" srcId="{2D873CEC-21A1-4357-AF07-E728510C9D2C}" destId="{028E7BA8-3985-466E-84CB-42EE86494066}" srcOrd="2" destOrd="0" presId="urn:microsoft.com/office/officeart/2005/8/layout/defaul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94BD83-E621-4E33-A9A5-3857CB7CB8C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3F8B82-A9C8-4B0E-9A86-A804E329872D}">
      <dgm:prSet phldrT="[Text]"/>
      <dgm:spPr/>
      <dgm:t>
        <a:bodyPr/>
        <a:lstStyle/>
        <a:p>
          <a:r>
            <a:rPr lang="en-GB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Stochastic Processes</a:t>
          </a:r>
          <a:endParaRPr lang="en-US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D04A9-8ED7-4CBC-A20E-412F6FB38492}" type="par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B21561-9047-47D2-A48E-E1CDD445A30A}" type="sib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D8C7EB-AF54-4757-B039-580EDBE42A56}">
      <dgm:prSet/>
      <dgm:spPr/>
      <dgm:t>
        <a:bodyPr/>
        <a:lstStyle/>
        <a:p>
          <a:r>
            <a:rPr lang="en-GB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</a:p>
      </dgm:t>
    </dgm:pt>
    <dgm:pt modelId="{0994073D-0B7C-4196-BF90-2342654A6775}" type="parTrans" cxnId="{B5290935-3B82-41E5-A31F-D8546766EDC9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099D90-2ECF-4D73-8551-A69E806370DC}" type="sibTrans" cxnId="{B5290935-3B82-41E5-A31F-D8546766EDC9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90E7D0-2E7B-4F6A-9A85-7E1A876C888C}">
      <dgm:prSet/>
      <dgm:spPr/>
      <dgm:t>
        <a:bodyPr/>
        <a:lstStyle/>
        <a:p>
          <a:r>
            <a:rPr lang="en-GB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Life Insurance I</a:t>
          </a:r>
          <a:endParaRPr lang="en-GB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27D9D1-57DC-4EA5-B8B5-3E7FCB4E04BA}" type="parTrans" cxnId="{2C19D654-BD4B-4906-A2AA-D8EAA0112310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943E77-8746-473F-95D9-BEEFE5E4E96D}" type="sibTrans" cxnId="{2C19D654-BD4B-4906-A2AA-D8EAA0112310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014E47-B85D-4B9F-A6C9-6616B67C4526}">
      <dgm:prSet/>
      <dgm:spPr/>
      <dgm:t>
        <a:bodyPr/>
        <a:lstStyle/>
        <a:p>
          <a:r>
            <a:rPr lang="en-GB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Life Insurance II</a:t>
          </a:r>
          <a:endParaRPr lang="en-GB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08DDCD-E2D1-4E79-9D21-10B7DBDB4584}" type="parTrans" cxnId="{F0BFD178-1812-44F6-853C-DDBF22E9771D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00B0D2-B95A-41C5-9F49-D9E0953DD0A8}" type="sibTrans" cxnId="{F0BFD178-1812-44F6-853C-DDBF22E9771D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4A9956-AB1F-4647-BEAF-3207B3BFAE71}">
      <dgm:prSet/>
      <dgm:spPr/>
      <dgm:t>
        <a:bodyPr/>
        <a:lstStyle/>
        <a:p>
          <a:r>
            <a:rPr lang="en-GB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Mathematical Finance</a:t>
          </a:r>
          <a:endParaRPr lang="en-GB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6D76DF-78A2-4800-8863-E06B3A7C2018}" type="parTrans" cxnId="{D13509B9-1727-4C86-B94D-8964B3A7A7C1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FB9C9E-A8E6-4CD4-B44D-885E56942864}" type="sibTrans" cxnId="{D13509B9-1727-4C86-B94D-8964B3A7A7C1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B4C9CC-2F60-4BDA-9C4B-EF19F26EC26C}" type="pres">
      <dgm:prSet presAssocID="{0694BD83-E621-4E33-A9A5-3857CB7CB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60567F-312D-4641-BC3D-CFBE6B48BD31}" type="pres">
      <dgm:prSet presAssocID="{203F8B82-A9C8-4B0E-9A86-A804E329872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978F-3BAF-48F8-8951-8F662CF13231}" type="pres">
      <dgm:prSet presAssocID="{E0B21561-9047-47D2-A48E-E1CDD445A30A}" presName="sibTrans" presStyleCnt="0"/>
      <dgm:spPr/>
    </dgm:pt>
    <dgm:pt modelId="{2C5324DD-2C06-445F-BA14-6C2015663E8E}" type="pres">
      <dgm:prSet presAssocID="{42D8C7EB-AF54-4757-B039-580EDBE42A5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1B532-0014-47D6-8D27-DE2C47B2E967}" type="pres">
      <dgm:prSet presAssocID="{A8099D90-2ECF-4D73-8551-A69E806370DC}" presName="sibTrans" presStyleCnt="0"/>
      <dgm:spPr/>
    </dgm:pt>
    <dgm:pt modelId="{F2F2511D-F06E-4804-89DD-0C13C667CF05}" type="pres">
      <dgm:prSet presAssocID="{5590E7D0-2E7B-4F6A-9A85-7E1A876C888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6E9DF-84A1-447F-B2C3-6D3365BCCE7A}" type="pres">
      <dgm:prSet presAssocID="{B8943E77-8746-473F-95D9-BEEFE5E4E96D}" presName="sibTrans" presStyleCnt="0"/>
      <dgm:spPr/>
    </dgm:pt>
    <dgm:pt modelId="{B4127D66-DF73-4A65-9B92-42341FFC1077}" type="pres">
      <dgm:prSet presAssocID="{FD014E47-B85D-4B9F-A6C9-6616B67C452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3100F-64C1-4FCE-8EFB-4D5EAF18B5EA}" type="pres">
      <dgm:prSet presAssocID="{3100B0D2-B95A-41C5-9F49-D9E0953DD0A8}" presName="sibTrans" presStyleCnt="0"/>
      <dgm:spPr/>
    </dgm:pt>
    <dgm:pt modelId="{E712C200-9325-49DD-86BE-962AF6B2F0A8}" type="pres">
      <dgm:prSet presAssocID="{914A9956-AB1F-4647-BEAF-3207B3BFAE7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EA4D58-0F17-41AD-9079-B4EDE91454BF}" type="presOf" srcId="{203F8B82-A9C8-4B0E-9A86-A804E329872D}" destId="{9F60567F-312D-4641-BC3D-CFBE6B48BD31}" srcOrd="0" destOrd="0" presId="urn:microsoft.com/office/officeart/2005/8/layout/default"/>
    <dgm:cxn modelId="{39200A73-1EB8-427E-A45A-6CF512A4098A}" type="presOf" srcId="{914A9956-AB1F-4647-BEAF-3207B3BFAE71}" destId="{E712C200-9325-49DD-86BE-962AF6B2F0A8}" srcOrd="0" destOrd="0" presId="urn:microsoft.com/office/officeart/2005/8/layout/default"/>
    <dgm:cxn modelId="{3B9E7C88-2925-4DC6-844B-484B4A6E01D2}" type="presOf" srcId="{5590E7D0-2E7B-4F6A-9A85-7E1A876C888C}" destId="{F2F2511D-F06E-4804-89DD-0C13C667CF05}" srcOrd="0" destOrd="0" presId="urn:microsoft.com/office/officeart/2005/8/layout/default"/>
    <dgm:cxn modelId="{253DBA97-CED5-42C2-AA0E-79FA58A76257}" srcId="{0694BD83-E621-4E33-A9A5-3857CB7CB8C4}" destId="{203F8B82-A9C8-4B0E-9A86-A804E329872D}" srcOrd="0" destOrd="0" parTransId="{9F2D04A9-8ED7-4CBC-A20E-412F6FB38492}" sibTransId="{E0B21561-9047-47D2-A48E-E1CDD445A30A}"/>
    <dgm:cxn modelId="{F0BFD178-1812-44F6-853C-DDBF22E9771D}" srcId="{0694BD83-E621-4E33-A9A5-3857CB7CB8C4}" destId="{FD014E47-B85D-4B9F-A6C9-6616B67C4526}" srcOrd="3" destOrd="0" parTransId="{9A08DDCD-E2D1-4E79-9D21-10B7DBDB4584}" sibTransId="{3100B0D2-B95A-41C5-9F49-D9E0953DD0A8}"/>
    <dgm:cxn modelId="{AFE63E3D-F5D2-42BA-96F9-267C48340444}" type="presOf" srcId="{0694BD83-E621-4E33-A9A5-3857CB7CB8C4}" destId="{3DB4C9CC-2F60-4BDA-9C4B-EF19F26EC26C}" srcOrd="0" destOrd="0" presId="urn:microsoft.com/office/officeart/2005/8/layout/default"/>
    <dgm:cxn modelId="{B5290935-3B82-41E5-A31F-D8546766EDC9}" srcId="{0694BD83-E621-4E33-A9A5-3857CB7CB8C4}" destId="{42D8C7EB-AF54-4757-B039-580EDBE42A56}" srcOrd="1" destOrd="0" parTransId="{0994073D-0B7C-4196-BF90-2342654A6775}" sibTransId="{A8099D90-2ECF-4D73-8551-A69E806370DC}"/>
    <dgm:cxn modelId="{D13509B9-1727-4C86-B94D-8964B3A7A7C1}" srcId="{0694BD83-E621-4E33-A9A5-3857CB7CB8C4}" destId="{914A9956-AB1F-4647-BEAF-3207B3BFAE71}" srcOrd="4" destOrd="0" parTransId="{6B6D76DF-78A2-4800-8863-E06B3A7C2018}" sibTransId="{4EFB9C9E-A8E6-4CD4-B44D-885E56942864}"/>
    <dgm:cxn modelId="{95BA4EAF-4F93-413C-91E7-D998212A916C}" type="presOf" srcId="{FD014E47-B85D-4B9F-A6C9-6616B67C4526}" destId="{B4127D66-DF73-4A65-9B92-42341FFC1077}" srcOrd="0" destOrd="0" presId="urn:microsoft.com/office/officeart/2005/8/layout/default"/>
    <dgm:cxn modelId="{B07C4E1B-828C-4949-B924-890BC120E386}" type="presOf" srcId="{42D8C7EB-AF54-4757-B039-580EDBE42A56}" destId="{2C5324DD-2C06-445F-BA14-6C2015663E8E}" srcOrd="0" destOrd="0" presId="urn:microsoft.com/office/officeart/2005/8/layout/default"/>
    <dgm:cxn modelId="{2C19D654-BD4B-4906-A2AA-D8EAA0112310}" srcId="{0694BD83-E621-4E33-A9A5-3857CB7CB8C4}" destId="{5590E7D0-2E7B-4F6A-9A85-7E1A876C888C}" srcOrd="2" destOrd="0" parTransId="{7627D9D1-57DC-4EA5-B8B5-3E7FCB4E04BA}" sibTransId="{B8943E77-8746-473F-95D9-BEEFE5E4E96D}"/>
    <dgm:cxn modelId="{18040C24-1AD0-47AB-BE86-DA58CAC7F111}" type="presParOf" srcId="{3DB4C9CC-2F60-4BDA-9C4B-EF19F26EC26C}" destId="{9F60567F-312D-4641-BC3D-CFBE6B48BD31}" srcOrd="0" destOrd="0" presId="urn:microsoft.com/office/officeart/2005/8/layout/default"/>
    <dgm:cxn modelId="{85B4870A-69FF-4687-81E3-BE43BF07446F}" type="presParOf" srcId="{3DB4C9CC-2F60-4BDA-9C4B-EF19F26EC26C}" destId="{7DF3978F-3BAF-48F8-8951-8F662CF13231}" srcOrd="1" destOrd="0" presId="urn:microsoft.com/office/officeart/2005/8/layout/default"/>
    <dgm:cxn modelId="{A72BE997-8886-4FAA-A4B2-AE98AFCFB9FF}" type="presParOf" srcId="{3DB4C9CC-2F60-4BDA-9C4B-EF19F26EC26C}" destId="{2C5324DD-2C06-445F-BA14-6C2015663E8E}" srcOrd="2" destOrd="0" presId="urn:microsoft.com/office/officeart/2005/8/layout/default"/>
    <dgm:cxn modelId="{FA00EF54-6029-4186-81B6-8B4E920C26EF}" type="presParOf" srcId="{3DB4C9CC-2F60-4BDA-9C4B-EF19F26EC26C}" destId="{BB91B532-0014-47D6-8D27-DE2C47B2E967}" srcOrd="3" destOrd="0" presId="urn:microsoft.com/office/officeart/2005/8/layout/default"/>
    <dgm:cxn modelId="{17485382-E031-4D37-979D-EFEE4AB13071}" type="presParOf" srcId="{3DB4C9CC-2F60-4BDA-9C4B-EF19F26EC26C}" destId="{F2F2511D-F06E-4804-89DD-0C13C667CF05}" srcOrd="4" destOrd="0" presId="urn:microsoft.com/office/officeart/2005/8/layout/default"/>
    <dgm:cxn modelId="{1D705598-D9C4-4DE8-A70C-ABD2055AEA94}" type="presParOf" srcId="{3DB4C9CC-2F60-4BDA-9C4B-EF19F26EC26C}" destId="{9B46E9DF-84A1-447F-B2C3-6D3365BCCE7A}" srcOrd="5" destOrd="0" presId="urn:microsoft.com/office/officeart/2005/8/layout/default"/>
    <dgm:cxn modelId="{ECC9C5DB-5967-4FC2-B2C7-82389A9E4782}" type="presParOf" srcId="{3DB4C9CC-2F60-4BDA-9C4B-EF19F26EC26C}" destId="{B4127D66-DF73-4A65-9B92-42341FFC1077}" srcOrd="6" destOrd="0" presId="urn:microsoft.com/office/officeart/2005/8/layout/default"/>
    <dgm:cxn modelId="{6F3047DD-B5B0-4516-A0D2-4125593DB974}" type="presParOf" srcId="{3DB4C9CC-2F60-4BDA-9C4B-EF19F26EC26C}" destId="{BA43100F-64C1-4FCE-8EFB-4D5EAF18B5EA}" srcOrd="7" destOrd="0" presId="urn:microsoft.com/office/officeart/2005/8/layout/default"/>
    <dgm:cxn modelId="{3FF40EF6-3218-426B-B525-EEDD25C4A7C4}" type="presParOf" srcId="{3DB4C9CC-2F60-4BDA-9C4B-EF19F26EC26C}" destId="{E712C200-9325-49DD-86BE-962AF6B2F0A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2DFFDA-C650-4D8D-B031-D28E9F526BB8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13B55BE-35F7-4562-91FA-96F4E2DC6448}">
      <dgm:prSet phldrT="[Text]" custT="1"/>
      <dgm:spPr>
        <a:xfrm>
          <a:off x="1321831" y="1248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dirty="0" smtClean="0">
              <a:latin typeface="Calibri" panose="020F0502020204030204"/>
              <a:ea typeface="+mn-ea"/>
              <a:cs typeface="+mn-cs"/>
            </a:rPr>
            <a:t>Topics in Computational Econometrics</a:t>
          </a:r>
          <a:endParaRPr lang="en-US" sz="2400" dirty="0">
            <a:latin typeface="Calibri" panose="020F0502020204030204"/>
            <a:ea typeface="+mn-ea"/>
            <a:cs typeface="+mn-cs"/>
          </a:endParaRPr>
        </a:p>
      </dgm:t>
    </dgm:pt>
    <dgm:pt modelId="{E36D3A8E-390E-4BF0-B15A-B382109ECEF8}" type="parTrans" cxnId="{D76D1D34-B25B-4495-A67A-A6FD87CA027A}">
      <dgm:prSet/>
      <dgm:spPr/>
      <dgm:t>
        <a:bodyPr/>
        <a:lstStyle/>
        <a:p>
          <a:endParaRPr lang="en-US" sz="2400"/>
        </a:p>
      </dgm:t>
    </dgm:pt>
    <dgm:pt modelId="{24FF7C78-C091-46F3-8B8C-F6CCB44289A4}" type="sibTrans" cxnId="{D76D1D34-B25B-4495-A67A-A6FD87CA027A}">
      <dgm:prSet/>
      <dgm:spPr/>
      <dgm:t>
        <a:bodyPr/>
        <a:lstStyle/>
        <a:p>
          <a:endParaRPr lang="en-US" sz="2400"/>
        </a:p>
      </dgm:t>
    </dgm:pt>
    <dgm:pt modelId="{942771CA-6C69-43A7-A8FF-BB09DEBD7D5E}">
      <dgm:prSet custT="1"/>
      <dgm:spPr>
        <a:xfrm>
          <a:off x="1321831" y="1767053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dirty="0">
            <a:latin typeface="Calibri" panose="020F0502020204030204"/>
            <a:ea typeface="+mn-ea"/>
            <a:cs typeface="+mn-cs"/>
          </a:endParaRPr>
        </a:p>
      </dgm:t>
    </dgm:pt>
    <dgm:pt modelId="{22C7614D-B688-442C-BDF3-0C39B41E9CA5}" type="parTrans" cxnId="{2B6906F7-9E86-4245-991A-FA77021C7B30}">
      <dgm:prSet/>
      <dgm:spPr/>
      <dgm:t>
        <a:bodyPr/>
        <a:lstStyle/>
        <a:p>
          <a:endParaRPr lang="en-US" sz="2400"/>
        </a:p>
      </dgm:t>
    </dgm:pt>
    <dgm:pt modelId="{417A16D0-3B3C-4DCF-B4C9-FAE62511B9B5}" type="sibTrans" cxnId="{2B6906F7-9E86-4245-991A-FA77021C7B30}">
      <dgm:prSet/>
      <dgm:spPr/>
      <dgm:t>
        <a:bodyPr/>
        <a:lstStyle/>
        <a:p>
          <a:endParaRPr lang="en-US" sz="2400"/>
        </a:p>
      </dgm:t>
    </dgm:pt>
    <dgm:pt modelId="{2D873CEC-21A1-4357-AF07-E728510C9D2C}" type="pres">
      <dgm:prSet presAssocID="{632DFFDA-C650-4D8D-B031-D28E9F526B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E2A64-29FB-4DC0-84EA-676AA17B91AB}" type="pres">
      <dgm:prSet presAssocID="{213B55BE-35F7-4562-91FA-96F4E2DC64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BAD2D-8764-4F33-8153-F28F428D5529}" type="pres">
      <dgm:prSet presAssocID="{24FF7C78-C091-46F3-8B8C-F6CCB44289A4}" presName="sibTrans" presStyleCnt="0"/>
      <dgm:spPr/>
      <dgm:t>
        <a:bodyPr/>
        <a:lstStyle/>
        <a:p>
          <a:endParaRPr lang="en-US"/>
        </a:p>
      </dgm:t>
    </dgm:pt>
    <dgm:pt modelId="{7B1D74F4-570C-4D10-8DB8-D58EAAF30143}" type="pres">
      <dgm:prSet presAssocID="{942771CA-6C69-43A7-A8FF-BB09DEBD7D5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E680D-5CF2-44EC-A147-A19A93B46679}" type="presOf" srcId="{213B55BE-35F7-4562-91FA-96F4E2DC6448}" destId="{CEEE2A64-29FB-4DC0-84EA-676AA17B91AB}" srcOrd="0" destOrd="0" presId="urn:microsoft.com/office/officeart/2005/8/layout/default"/>
    <dgm:cxn modelId="{D76D1D34-B25B-4495-A67A-A6FD87CA027A}" srcId="{632DFFDA-C650-4D8D-B031-D28E9F526BB8}" destId="{213B55BE-35F7-4562-91FA-96F4E2DC6448}" srcOrd="0" destOrd="0" parTransId="{E36D3A8E-390E-4BF0-B15A-B382109ECEF8}" sibTransId="{24FF7C78-C091-46F3-8B8C-F6CCB44289A4}"/>
    <dgm:cxn modelId="{2B6906F7-9E86-4245-991A-FA77021C7B30}" srcId="{632DFFDA-C650-4D8D-B031-D28E9F526BB8}" destId="{942771CA-6C69-43A7-A8FF-BB09DEBD7D5E}" srcOrd="1" destOrd="0" parTransId="{22C7614D-B688-442C-BDF3-0C39B41E9CA5}" sibTransId="{417A16D0-3B3C-4DCF-B4C9-FAE62511B9B5}"/>
    <dgm:cxn modelId="{6D8D06D6-47DF-4EE2-BA18-31968383E87D}" type="presOf" srcId="{632DFFDA-C650-4D8D-B031-D28E9F526BB8}" destId="{2D873CEC-21A1-4357-AF07-E728510C9D2C}" srcOrd="0" destOrd="0" presId="urn:microsoft.com/office/officeart/2005/8/layout/default"/>
    <dgm:cxn modelId="{C27E6C8F-C0C6-44A4-8C7A-96AB1118148F}" type="presOf" srcId="{942771CA-6C69-43A7-A8FF-BB09DEBD7D5E}" destId="{7B1D74F4-570C-4D10-8DB8-D58EAAF30143}" srcOrd="0" destOrd="0" presId="urn:microsoft.com/office/officeart/2005/8/layout/default"/>
    <dgm:cxn modelId="{ADCC151B-E0DB-40BF-AF24-F1CE6E79D445}" type="presParOf" srcId="{2D873CEC-21A1-4357-AF07-E728510C9D2C}" destId="{CEEE2A64-29FB-4DC0-84EA-676AA17B91AB}" srcOrd="0" destOrd="0" presId="urn:microsoft.com/office/officeart/2005/8/layout/default"/>
    <dgm:cxn modelId="{61B37228-2519-4966-B6AA-930300B24F87}" type="presParOf" srcId="{2D873CEC-21A1-4357-AF07-E728510C9D2C}" destId="{EC3BAD2D-8764-4F33-8153-F28F428D5529}" srcOrd="1" destOrd="0" presId="urn:microsoft.com/office/officeart/2005/8/layout/default"/>
    <dgm:cxn modelId="{3B479F73-C24B-4659-9669-3A019C258C91}" type="presParOf" srcId="{2D873CEC-21A1-4357-AF07-E728510C9D2C}" destId="{7B1D74F4-570C-4D10-8DB8-D58EAAF30143}" srcOrd="2" destOrd="0" presId="urn:microsoft.com/office/officeart/2005/8/layout/defaul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94BD83-E621-4E33-A9A5-3857CB7CB8C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3F8B82-A9C8-4B0E-9A86-A804E329872D}">
      <dgm:prSet phldrT="[Text]" custT="1"/>
      <dgm:spPr/>
      <dgm:t>
        <a:bodyPr/>
        <a:lstStyle/>
        <a:p>
          <a:r>
            <a:rPr lang="en-GB" altLang="nl-NL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Stochastic Processes</a:t>
          </a:r>
          <a:endParaRPr lang="en-US" sz="2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D04A9-8ED7-4CBC-A20E-412F6FB38492}" type="par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B21561-9047-47D2-A48E-E1CDD445A30A}" type="sib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D40ADB-CB15-4AA0-A6AF-C3ABE2F24574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</a:p>
      </dgm:t>
    </dgm:pt>
    <dgm:pt modelId="{05CC8E43-881E-4DA0-BAAA-D6D61998962A}" type="parTrans" cxnId="{3DF7C7EB-E8D0-47FE-80CE-3A23D467B942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8BBE84-B560-4016-951D-A81E3615A385}" type="sibTrans" cxnId="{3DF7C7EB-E8D0-47FE-80CE-3A23D467B942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FFCFFB-36A6-4A57-94DC-A395220197B1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Econometrics Methods for Cross-Sectional and Panel Data</a:t>
          </a:r>
        </a:p>
      </dgm:t>
    </dgm:pt>
    <dgm:pt modelId="{957BF88F-3ED6-425B-A537-7FAF94EE9C42}" type="parTrans" cxnId="{FE413395-5134-4B65-A212-27ED4F0DBC60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CF03CA-E828-4BAD-9ECB-BB690A8A931D}" type="sibTrans" cxnId="{FE413395-5134-4B65-A212-27ED4F0DBC60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07DDC0-A0D8-4FBB-A99C-CD9EB883F96B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Empirical Analysis of Financial Markets</a:t>
          </a:r>
        </a:p>
      </dgm:t>
    </dgm:pt>
    <dgm:pt modelId="{A773BDE2-528F-48AC-89CD-7038C420BF82}" type="parTrans" cxnId="{52C61ECD-7594-4F67-ADF7-50D0A28D1085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38D57E-0E48-4A36-86D7-9B15E868474B}" type="sibTrans" cxnId="{52C61ECD-7594-4F67-ADF7-50D0A28D1085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B4C9CC-2F60-4BDA-9C4B-EF19F26EC26C}" type="pres">
      <dgm:prSet presAssocID="{0694BD83-E621-4E33-A9A5-3857CB7CB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60567F-312D-4641-BC3D-CFBE6B48BD31}" type="pres">
      <dgm:prSet presAssocID="{203F8B82-A9C8-4B0E-9A86-A804E329872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978F-3BAF-48F8-8951-8F662CF13231}" type="pres">
      <dgm:prSet presAssocID="{E0B21561-9047-47D2-A48E-E1CDD445A30A}" presName="sibTrans" presStyleCnt="0"/>
      <dgm:spPr/>
    </dgm:pt>
    <dgm:pt modelId="{D6503C80-A684-4459-9E77-EFB452BB33D3}" type="pres">
      <dgm:prSet presAssocID="{E0D40ADB-CB15-4AA0-A6AF-C3ABE2F2457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4030A-CD48-4B10-9BA8-0A9C0C50C752}" type="pres">
      <dgm:prSet presAssocID="{438BBE84-B560-4016-951D-A81E3615A385}" presName="sibTrans" presStyleCnt="0"/>
      <dgm:spPr/>
    </dgm:pt>
    <dgm:pt modelId="{F6790CA6-DAC9-44E8-AA6F-C8A09FD88B67}" type="pres">
      <dgm:prSet presAssocID="{B5FFCFFB-36A6-4A57-94DC-A395220197B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85C78-76C9-412C-BA6D-B706D6F20C13}" type="pres">
      <dgm:prSet presAssocID="{FBCF03CA-E828-4BAD-9ECB-BB690A8A931D}" presName="sibTrans" presStyleCnt="0"/>
      <dgm:spPr/>
    </dgm:pt>
    <dgm:pt modelId="{BA06FAD3-DC03-473D-8C24-C4A3003294B3}" type="pres">
      <dgm:prSet presAssocID="{EB07DDC0-A0D8-4FBB-A99C-CD9EB883F96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EA4D58-0F17-41AD-9079-B4EDE91454BF}" type="presOf" srcId="{203F8B82-A9C8-4B0E-9A86-A804E329872D}" destId="{9F60567F-312D-4641-BC3D-CFBE6B48BD31}" srcOrd="0" destOrd="0" presId="urn:microsoft.com/office/officeart/2005/8/layout/default"/>
    <dgm:cxn modelId="{52C61ECD-7594-4F67-ADF7-50D0A28D1085}" srcId="{0694BD83-E621-4E33-A9A5-3857CB7CB8C4}" destId="{EB07DDC0-A0D8-4FBB-A99C-CD9EB883F96B}" srcOrd="3" destOrd="0" parTransId="{A773BDE2-528F-48AC-89CD-7038C420BF82}" sibTransId="{2F38D57E-0E48-4A36-86D7-9B15E868474B}"/>
    <dgm:cxn modelId="{A8DBB777-5617-4AE2-90F3-1225166B5928}" type="presOf" srcId="{EB07DDC0-A0D8-4FBB-A99C-CD9EB883F96B}" destId="{BA06FAD3-DC03-473D-8C24-C4A3003294B3}" srcOrd="0" destOrd="0" presId="urn:microsoft.com/office/officeart/2005/8/layout/default"/>
    <dgm:cxn modelId="{253DBA97-CED5-42C2-AA0E-79FA58A76257}" srcId="{0694BD83-E621-4E33-A9A5-3857CB7CB8C4}" destId="{203F8B82-A9C8-4B0E-9A86-A804E329872D}" srcOrd="0" destOrd="0" parTransId="{9F2D04A9-8ED7-4CBC-A20E-412F6FB38492}" sibTransId="{E0B21561-9047-47D2-A48E-E1CDD445A30A}"/>
    <dgm:cxn modelId="{AFE63E3D-F5D2-42BA-96F9-267C48340444}" type="presOf" srcId="{0694BD83-E621-4E33-A9A5-3857CB7CB8C4}" destId="{3DB4C9CC-2F60-4BDA-9C4B-EF19F26EC26C}" srcOrd="0" destOrd="0" presId="urn:microsoft.com/office/officeart/2005/8/layout/default"/>
    <dgm:cxn modelId="{FE413395-5134-4B65-A212-27ED4F0DBC60}" srcId="{0694BD83-E621-4E33-A9A5-3857CB7CB8C4}" destId="{B5FFCFFB-36A6-4A57-94DC-A395220197B1}" srcOrd="2" destOrd="0" parTransId="{957BF88F-3ED6-425B-A537-7FAF94EE9C42}" sibTransId="{FBCF03CA-E828-4BAD-9ECB-BB690A8A931D}"/>
    <dgm:cxn modelId="{60903D53-284F-4C84-86F2-DE05DC3B0E22}" type="presOf" srcId="{E0D40ADB-CB15-4AA0-A6AF-C3ABE2F24574}" destId="{D6503C80-A684-4459-9E77-EFB452BB33D3}" srcOrd="0" destOrd="0" presId="urn:microsoft.com/office/officeart/2005/8/layout/default"/>
    <dgm:cxn modelId="{3DF7C7EB-E8D0-47FE-80CE-3A23D467B942}" srcId="{0694BD83-E621-4E33-A9A5-3857CB7CB8C4}" destId="{E0D40ADB-CB15-4AA0-A6AF-C3ABE2F24574}" srcOrd="1" destOrd="0" parTransId="{05CC8E43-881E-4DA0-BAAA-D6D61998962A}" sibTransId="{438BBE84-B560-4016-951D-A81E3615A385}"/>
    <dgm:cxn modelId="{1DCD5F68-2FA1-48A4-AD0F-DEAA102E932E}" type="presOf" srcId="{B5FFCFFB-36A6-4A57-94DC-A395220197B1}" destId="{F6790CA6-DAC9-44E8-AA6F-C8A09FD88B67}" srcOrd="0" destOrd="0" presId="urn:microsoft.com/office/officeart/2005/8/layout/default"/>
    <dgm:cxn modelId="{18040C24-1AD0-47AB-BE86-DA58CAC7F111}" type="presParOf" srcId="{3DB4C9CC-2F60-4BDA-9C4B-EF19F26EC26C}" destId="{9F60567F-312D-4641-BC3D-CFBE6B48BD31}" srcOrd="0" destOrd="0" presId="urn:microsoft.com/office/officeart/2005/8/layout/default"/>
    <dgm:cxn modelId="{85B4870A-69FF-4687-81E3-BE43BF07446F}" type="presParOf" srcId="{3DB4C9CC-2F60-4BDA-9C4B-EF19F26EC26C}" destId="{7DF3978F-3BAF-48F8-8951-8F662CF13231}" srcOrd="1" destOrd="0" presId="urn:microsoft.com/office/officeart/2005/8/layout/default"/>
    <dgm:cxn modelId="{4F4D9F45-7502-481A-B16D-EA6FA6465C76}" type="presParOf" srcId="{3DB4C9CC-2F60-4BDA-9C4B-EF19F26EC26C}" destId="{D6503C80-A684-4459-9E77-EFB452BB33D3}" srcOrd="2" destOrd="0" presId="urn:microsoft.com/office/officeart/2005/8/layout/default"/>
    <dgm:cxn modelId="{933BB8CE-D6AC-4D15-B734-2001AFB64927}" type="presParOf" srcId="{3DB4C9CC-2F60-4BDA-9C4B-EF19F26EC26C}" destId="{2914030A-CD48-4B10-9BA8-0A9C0C50C752}" srcOrd="3" destOrd="0" presId="urn:microsoft.com/office/officeart/2005/8/layout/default"/>
    <dgm:cxn modelId="{11E4B142-8782-43E5-A5AC-2D87FC8F62A4}" type="presParOf" srcId="{3DB4C9CC-2F60-4BDA-9C4B-EF19F26EC26C}" destId="{F6790CA6-DAC9-44E8-AA6F-C8A09FD88B67}" srcOrd="4" destOrd="0" presId="urn:microsoft.com/office/officeart/2005/8/layout/default"/>
    <dgm:cxn modelId="{A3963120-B1F4-4370-932A-2FF95015A29E}" type="presParOf" srcId="{3DB4C9CC-2F60-4BDA-9C4B-EF19F26EC26C}" destId="{28685C78-76C9-412C-BA6D-B706D6F20C13}" srcOrd="5" destOrd="0" presId="urn:microsoft.com/office/officeart/2005/8/layout/default"/>
    <dgm:cxn modelId="{D4933099-6AB0-41F6-AEC2-6E3FD10AE78C}" type="presParOf" srcId="{3DB4C9CC-2F60-4BDA-9C4B-EF19F26EC26C}" destId="{BA06FAD3-DC03-473D-8C24-C4A3003294B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2DFFDA-C650-4D8D-B031-D28E9F526BB8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13B55BE-35F7-4562-91FA-96F4E2DC6448}">
      <dgm:prSet phldrT="[Text]" custT="1"/>
      <dgm:spPr>
        <a:xfrm>
          <a:off x="1321831" y="1248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smtClean="0">
              <a:latin typeface="Calibri" panose="020F0502020204030204"/>
              <a:ea typeface="+mn-ea"/>
              <a:cs typeface="+mn-cs"/>
            </a:rPr>
            <a:t>Topics in Computational Econometrics</a:t>
          </a:r>
          <a:endParaRPr lang="en-US" sz="2400" dirty="0">
            <a:latin typeface="Calibri" panose="020F0502020204030204"/>
            <a:ea typeface="+mn-ea"/>
            <a:cs typeface="+mn-cs"/>
          </a:endParaRPr>
        </a:p>
      </dgm:t>
    </dgm:pt>
    <dgm:pt modelId="{E36D3A8E-390E-4BF0-B15A-B382109ECEF8}" type="parTrans" cxnId="{D76D1D34-B25B-4495-A67A-A6FD87CA027A}">
      <dgm:prSet/>
      <dgm:spPr/>
      <dgm:t>
        <a:bodyPr/>
        <a:lstStyle/>
        <a:p>
          <a:endParaRPr lang="en-US"/>
        </a:p>
      </dgm:t>
    </dgm:pt>
    <dgm:pt modelId="{24FF7C78-C091-46F3-8B8C-F6CCB44289A4}" type="sibTrans" cxnId="{D76D1D34-B25B-4495-A67A-A6FD87CA027A}">
      <dgm:prSet/>
      <dgm:spPr/>
      <dgm:t>
        <a:bodyPr/>
        <a:lstStyle/>
        <a:p>
          <a:endParaRPr lang="en-US"/>
        </a:p>
      </dgm:t>
    </dgm:pt>
    <dgm:pt modelId="{942771CA-6C69-43A7-A8FF-BB09DEBD7D5E}">
      <dgm:prSet custT="1"/>
      <dgm:spPr>
        <a:xfrm>
          <a:off x="1321831" y="1767053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dirty="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dirty="0">
            <a:latin typeface="Calibri" panose="020F0502020204030204"/>
            <a:ea typeface="+mn-ea"/>
            <a:cs typeface="+mn-cs"/>
          </a:endParaRPr>
        </a:p>
      </dgm:t>
    </dgm:pt>
    <dgm:pt modelId="{22C7614D-B688-442C-BDF3-0C39B41E9CA5}" type="parTrans" cxnId="{2B6906F7-9E86-4245-991A-FA77021C7B30}">
      <dgm:prSet/>
      <dgm:spPr/>
      <dgm:t>
        <a:bodyPr/>
        <a:lstStyle/>
        <a:p>
          <a:endParaRPr lang="en-US"/>
        </a:p>
      </dgm:t>
    </dgm:pt>
    <dgm:pt modelId="{417A16D0-3B3C-4DCF-B4C9-FAE62511B9B5}" type="sibTrans" cxnId="{2B6906F7-9E86-4245-991A-FA77021C7B30}">
      <dgm:prSet/>
      <dgm:spPr/>
      <dgm:t>
        <a:bodyPr/>
        <a:lstStyle/>
        <a:p>
          <a:endParaRPr lang="en-US"/>
        </a:p>
      </dgm:t>
    </dgm:pt>
    <dgm:pt modelId="{2D873CEC-21A1-4357-AF07-E728510C9D2C}" type="pres">
      <dgm:prSet presAssocID="{632DFFDA-C650-4D8D-B031-D28E9F526B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E2A64-29FB-4DC0-84EA-676AA17B91AB}" type="pres">
      <dgm:prSet presAssocID="{213B55BE-35F7-4562-91FA-96F4E2DC64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BAD2D-8764-4F33-8153-F28F428D5529}" type="pres">
      <dgm:prSet presAssocID="{24FF7C78-C091-46F3-8B8C-F6CCB44289A4}" presName="sibTrans" presStyleCnt="0"/>
      <dgm:spPr/>
      <dgm:t>
        <a:bodyPr/>
        <a:lstStyle/>
        <a:p>
          <a:endParaRPr lang="en-US"/>
        </a:p>
      </dgm:t>
    </dgm:pt>
    <dgm:pt modelId="{7B1D74F4-570C-4D10-8DB8-D58EAAF30143}" type="pres">
      <dgm:prSet presAssocID="{942771CA-6C69-43A7-A8FF-BB09DEBD7D5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E680D-5CF2-44EC-A147-A19A93B46679}" type="presOf" srcId="{213B55BE-35F7-4562-91FA-96F4E2DC6448}" destId="{CEEE2A64-29FB-4DC0-84EA-676AA17B91AB}" srcOrd="0" destOrd="0" presId="urn:microsoft.com/office/officeart/2005/8/layout/default"/>
    <dgm:cxn modelId="{D76D1D34-B25B-4495-A67A-A6FD87CA027A}" srcId="{632DFFDA-C650-4D8D-B031-D28E9F526BB8}" destId="{213B55BE-35F7-4562-91FA-96F4E2DC6448}" srcOrd="0" destOrd="0" parTransId="{E36D3A8E-390E-4BF0-B15A-B382109ECEF8}" sibTransId="{24FF7C78-C091-46F3-8B8C-F6CCB44289A4}"/>
    <dgm:cxn modelId="{2B6906F7-9E86-4245-991A-FA77021C7B30}" srcId="{632DFFDA-C650-4D8D-B031-D28E9F526BB8}" destId="{942771CA-6C69-43A7-A8FF-BB09DEBD7D5E}" srcOrd="1" destOrd="0" parTransId="{22C7614D-B688-442C-BDF3-0C39B41E9CA5}" sibTransId="{417A16D0-3B3C-4DCF-B4C9-FAE62511B9B5}"/>
    <dgm:cxn modelId="{6D8D06D6-47DF-4EE2-BA18-31968383E87D}" type="presOf" srcId="{632DFFDA-C650-4D8D-B031-D28E9F526BB8}" destId="{2D873CEC-21A1-4357-AF07-E728510C9D2C}" srcOrd="0" destOrd="0" presId="urn:microsoft.com/office/officeart/2005/8/layout/default"/>
    <dgm:cxn modelId="{C27E6C8F-C0C6-44A4-8C7A-96AB1118148F}" type="presOf" srcId="{942771CA-6C69-43A7-A8FF-BB09DEBD7D5E}" destId="{7B1D74F4-570C-4D10-8DB8-D58EAAF30143}" srcOrd="0" destOrd="0" presId="urn:microsoft.com/office/officeart/2005/8/layout/default"/>
    <dgm:cxn modelId="{ADCC151B-E0DB-40BF-AF24-F1CE6E79D445}" type="presParOf" srcId="{2D873CEC-21A1-4357-AF07-E728510C9D2C}" destId="{CEEE2A64-29FB-4DC0-84EA-676AA17B91AB}" srcOrd="0" destOrd="0" presId="urn:microsoft.com/office/officeart/2005/8/layout/default"/>
    <dgm:cxn modelId="{61B37228-2519-4966-B6AA-930300B24F87}" type="presParOf" srcId="{2D873CEC-21A1-4357-AF07-E728510C9D2C}" destId="{EC3BAD2D-8764-4F33-8153-F28F428D5529}" srcOrd="1" destOrd="0" presId="urn:microsoft.com/office/officeart/2005/8/layout/default"/>
    <dgm:cxn modelId="{3B479F73-C24B-4659-9669-3A019C258C91}" type="presParOf" srcId="{2D873CEC-21A1-4357-AF07-E728510C9D2C}" destId="{7B1D74F4-570C-4D10-8DB8-D58EAAF30143}" srcOrd="2" destOrd="0" presId="urn:microsoft.com/office/officeart/2005/8/layout/defaul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94BD83-E621-4E33-A9A5-3857CB7CB8C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3F8B82-A9C8-4B0E-9A86-A804E329872D}">
      <dgm:prSet phldrT="[Text]"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2D04A9-8ED7-4CBC-A20E-412F6FB38492}" type="par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B21561-9047-47D2-A48E-E1CDD445A30A}" type="sibTrans" cxnId="{253DBA97-CED5-42C2-AA0E-79FA58A76257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0243D3-5C4A-4F3D-BC97-4E07B045072B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Choice Theory</a:t>
          </a:r>
        </a:p>
      </dgm:t>
    </dgm:pt>
    <dgm:pt modelId="{0561CFE1-EC79-455D-941A-202031EE5EB5}" type="parTrans" cxnId="{780F8BB8-D107-42D2-B203-02C69BA21406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DD55EA-C03E-4320-9DB6-6F08D0D6E29F}" type="sibTrans" cxnId="{780F8BB8-D107-42D2-B203-02C69BA21406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B032CC-0AC1-45E7-9619-0D1C0E26A4F7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Industrial Economics</a:t>
          </a:r>
        </a:p>
      </dgm:t>
    </dgm:pt>
    <dgm:pt modelId="{46EBA175-63F3-406E-A074-AA0143ABAB9C}" type="parTrans" cxnId="{131532A9-2A33-4084-9AC1-E7421326A6D9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B43FF6-C762-479D-B0AB-0AA96D17A376}" type="sibTrans" cxnId="{131532A9-2A33-4084-9AC1-E7421326A6D9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E19C5A-7467-478A-ADE1-1F1B4E4DD4ED}">
      <dgm:prSet/>
      <dgm:spPr/>
      <dgm:t>
        <a:bodyPr/>
        <a:lstStyle/>
        <a:p>
          <a:r>
            <a:rPr lang="en-GB" altLang="nl-NL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Equilibrium Theory and Financial Markets</a:t>
          </a:r>
        </a:p>
      </dgm:t>
    </dgm:pt>
    <dgm:pt modelId="{FBD2309E-64AC-475F-97AE-81DBB8728E7A}" type="parTrans" cxnId="{6678367E-15D3-4200-9DB0-8C1BA4E518AC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EED133-B457-43C5-822E-FC2F7C6E76AD}" type="sibTrans" cxnId="{6678367E-15D3-4200-9DB0-8C1BA4E518AC}">
      <dgm:prSet/>
      <dgm:spPr/>
      <dgm:t>
        <a:bodyPr/>
        <a:lstStyle/>
        <a:p>
          <a:endParaRPr lang="en-US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B4C9CC-2F60-4BDA-9C4B-EF19F26EC26C}" type="pres">
      <dgm:prSet presAssocID="{0694BD83-E621-4E33-A9A5-3857CB7CB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60567F-312D-4641-BC3D-CFBE6B48BD31}" type="pres">
      <dgm:prSet presAssocID="{203F8B82-A9C8-4B0E-9A86-A804E329872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978F-3BAF-48F8-8951-8F662CF13231}" type="pres">
      <dgm:prSet presAssocID="{E0B21561-9047-47D2-A48E-E1CDD445A30A}" presName="sibTrans" presStyleCnt="0"/>
      <dgm:spPr/>
    </dgm:pt>
    <dgm:pt modelId="{28DB5FF5-3049-41FA-ADFB-3A2CFB2647ED}" type="pres">
      <dgm:prSet presAssocID="{D00243D3-5C4A-4F3D-BC97-4E07B045072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C5099-8F03-4E02-B001-D3FD732B9A66}" type="pres">
      <dgm:prSet presAssocID="{A5DD55EA-C03E-4320-9DB6-6F08D0D6E29F}" presName="sibTrans" presStyleCnt="0"/>
      <dgm:spPr/>
    </dgm:pt>
    <dgm:pt modelId="{C97941B5-B23D-4F1E-8B06-5BF939BDB876}" type="pres">
      <dgm:prSet presAssocID="{14B032CC-0AC1-45E7-9619-0D1C0E26A4F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2AEE1-DA1F-4FFA-BB1D-0E756BDEB8BD}" type="pres">
      <dgm:prSet presAssocID="{E9B43FF6-C762-479D-B0AB-0AA96D17A376}" presName="sibTrans" presStyleCnt="0"/>
      <dgm:spPr/>
    </dgm:pt>
    <dgm:pt modelId="{66E11059-2153-4B1D-9234-B3F47A82B2CF}" type="pres">
      <dgm:prSet presAssocID="{BAE19C5A-7467-478A-ADE1-1F1B4E4DD4E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EA4D58-0F17-41AD-9079-B4EDE91454BF}" type="presOf" srcId="{203F8B82-A9C8-4B0E-9A86-A804E329872D}" destId="{9F60567F-312D-4641-BC3D-CFBE6B48BD31}" srcOrd="0" destOrd="0" presId="urn:microsoft.com/office/officeart/2005/8/layout/default"/>
    <dgm:cxn modelId="{780F8BB8-D107-42D2-B203-02C69BA21406}" srcId="{0694BD83-E621-4E33-A9A5-3857CB7CB8C4}" destId="{D00243D3-5C4A-4F3D-BC97-4E07B045072B}" srcOrd="1" destOrd="0" parTransId="{0561CFE1-EC79-455D-941A-202031EE5EB5}" sibTransId="{A5DD55EA-C03E-4320-9DB6-6F08D0D6E29F}"/>
    <dgm:cxn modelId="{253DBA97-CED5-42C2-AA0E-79FA58A76257}" srcId="{0694BD83-E621-4E33-A9A5-3857CB7CB8C4}" destId="{203F8B82-A9C8-4B0E-9A86-A804E329872D}" srcOrd="0" destOrd="0" parTransId="{9F2D04A9-8ED7-4CBC-A20E-412F6FB38492}" sibTransId="{E0B21561-9047-47D2-A48E-E1CDD445A30A}"/>
    <dgm:cxn modelId="{AFE63E3D-F5D2-42BA-96F9-267C48340444}" type="presOf" srcId="{0694BD83-E621-4E33-A9A5-3857CB7CB8C4}" destId="{3DB4C9CC-2F60-4BDA-9C4B-EF19F26EC26C}" srcOrd="0" destOrd="0" presId="urn:microsoft.com/office/officeart/2005/8/layout/default"/>
    <dgm:cxn modelId="{131532A9-2A33-4084-9AC1-E7421326A6D9}" srcId="{0694BD83-E621-4E33-A9A5-3857CB7CB8C4}" destId="{14B032CC-0AC1-45E7-9619-0D1C0E26A4F7}" srcOrd="2" destOrd="0" parTransId="{46EBA175-63F3-406E-A074-AA0143ABAB9C}" sibTransId="{E9B43FF6-C762-479D-B0AB-0AA96D17A376}"/>
    <dgm:cxn modelId="{D45200FB-B80A-4F81-8281-859BEEFAD3F6}" type="presOf" srcId="{BAE19C5A-7467-478A-ADE1-1F1B4E4DD4ED}" destId="{66E11059-2153-4B1D-9234-B3F47A82B2CF}" srcOrd="0" destOrd="0" presId="urn:microsoft.com/office/officeart/2005/8/layout/default"/>
    <dgm:cxn modelId="{6678367E-15D3-4200-9DB0-8C1BA4E518AC}" srcId="{0694BD83-E621-4E33-A9A5-3857CB7CB8C4}" destId="{BAE19C5A-7467-478A-ADE1-1F1B4E4DD4ED}" srcOrd="3" destOrd="0" parTransId="{FBD2309E-64AC-475F-97AE-81DBB8728E7A}" sibTransId="{0EEED133-B457-43C5-822E-FC2F7C6E76AD}"/>
    <dgm:cxn modelId="{0E8665D1-9C08-4F4C-9FF4-763819BA4F51}" type="presOf" srcId="{14B032CC-0AC1-45E7-9619-0D1C0E26A4F7}" destId="{C97941B5-B23D-4F1E-8B06-5BF939BDB876}" srcOrd="0" destOrd="0" presId="urn:microsoft.com/office/officeart/2005/8/layout/default"/>
    <dgm:cxn modelId="{64C3A02B-C127-4FA4-891F-2B90DE1C6A3B}" type="presOf" srcId="{D00243D3-5C4A-4F3D-BC97-4E07B045072B}" destId="{28DB5FF5-3049-41FA-ADFB-3A2CFB2647ED}" srcOrd="0" destOrd="0" presId="urn:microsoft.com/office/officeart/2005/8/layout/default"/>
    <dgm:cxn modelId="{18040C24-1AD0-47AB-BE86-DA58CAC7F111}" type="presParOf" srcId="{3DB4C9CC-2F60-4BDA-9C4B-EF19F26EC26C}" destId="{9F60567F-312D-4641-BC3D-CFBE6B48BD31}" srcOrd="0" destOrd="0" presId="urn:microsoft.com/office/officeart/2005/8/layout/default"/>
    <dgm:cxn modelId="{85B4870A-69FF-4687-81E3-BE43BF07446F}" type="presParOf" srcId="{3DB4C9CC-2F60-4BDA-9C4B-EF19F26EC26C}" destId="{7DF3978F-3BAF-48F8-8951-8F662CF13231}" srcOrd="1" destOrd="0" presId="urn:microsoft.com/office/officeart/2005/8/layout/default"/>
    <dgm:cxn modelId="{2C4B2939-9A61-4068-98A2-B2232DD7A3FA}" type="presParOf" srcId="{3DB4C9CC-2F60-4BDA-9C4B-EF19F26EC26C}" destId="{28DB5FF5-3049-41FA-ADFB-3A2CFB2647ED}" srcOrd="2" destOrd="0" presId="urn:microsoft.com/office/officeart/2005/8/layout/default"/>
    <dgm:cxn modelId="{9455B0A1-000F-439C-887C-97113F489CD1}" type="presParOf" srcId="{3DB4C9CC-2F60-4BDA-9C4B-EF19F26EC26C}" destId="{C79C5099-8F03-4E02-B001-D3FD732B9A66}" srcOrd="3" destOrd="0" presId="urn:microsoft.com/office/officeart/2005/8/layout/default"/>
    <dgm:cxn modelId="{0DF56121-1B8A-48B2-B01E-D3DF5430D6E2}" type="presParOf" srcId="{3DB4C9CC-2F60-4BDA-9C4B-EF19F26EC26C}" destId="{C97941B5-B23D-4F1E-8B06-5BF939BDB876}" srcOrd="4" destOrd="0" presId="urn:microsoft.com/office/officeart/2005/8/layout/default"/>
    <dgm:cxn modelId="{DA9E5E46-75E9-4F6A-A20E-A79DD554DE6F}" type="presParOf" srcId="{3DB4C9CC-2F60-4BDA-9C4B-EF19F26EC26C}" destId="{5BE2AEE1-DA1F-4FFA-BB1D-0E756BDEB8BD}" srcOrd="5" destOrd="0" presId="urn:microsoft.com/office/officeart/2005/8/layout/default"/>
    <dgm:cxn modelId="{6E0C2199-2E4C-49EF-B8CA-545939BE91DD}" type="presParOf" srcId="{3DB4C9CC-2F60-4BDA-9C4B-EF19F26EC26C}" destId="{66E11059-2153-4B1D-9234-B3F47A82B2C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2DFFDA-C650-4D8D-B031-D28E9F526BB8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13B55BE-35F7-4562-91FA-96F4E2DC6448}">
      <dgm:prSet phldrT="[Text]" custT="1"/>
      <dgm:spPr>
        <a:xfrm>
          <a:off x="1321831" y="1248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dirty="0" smtClean="0">
              <a:latin typeface="Calibri" panose="020F0502020204030204"/>
              <a:ea typeface="+mn-ea"/>
              <a:cs typeface="+mn-cs"/>
            </a:rPr>
            <a:t>Operations Research Software</a:t>
          </a:r>
          <a:endParaRPr lang="en-US" sz="2400" dirty="0">
            <a:latin typeface="Calibri" panose="020F0502020204030204"/>
            <a:ea typeface="+mn-ea"/>
            <a:cs typeface="+mn-cs"/>
          </a:endParaRPr>
        </a:p>
      </dgm:t>
    </dgm:pt>
    <dgm:pt modelId="{E36D3A8E-390E-4BF0-B15A-B382109ECEF8}" type="parTrans" cxnId="{D76D1D34-B25B-4495-A67A-A6FD87CA027A}">
      <dgm:prSet/>
      <dgm:spPr/>
      <dgm:t>
        <a:bodyPr/>
        <a:lstStyle/>
        <a:p>
          <a:endParaRPr lang="en-US" sz="2400"/>
        </a:p>
      </dgm:t>
    </dgm:pt>
    <dgm:pt modelId="{24FF7C78-C091-46F3-8B8C-F6CCB44289A4}" type="sibTrans" cxnId="{D76D1D34-B25B-4495-A67A-A6FD87CA027A}">
      <dgm:prSet/>
      <dgm:spPr/>
      <dgm:t>
        <a:bodyPr/>
        <a:lstStyle/>
        <a:p>
          <a:endParaRPr lang="en-US" sz="2400"/>
        </a:p>
      </dgm:t>
    </dgm:pt>
    <dgm:pt modelId="{942771CA-6C69-43A7-A8FF-BB09DEBD7D5E}">
      <dgm:prSet custT="1"/>
      <dgm:spPr>
        <a:xfrm>
          <a:off x="1321831" y="1767053"/>
          <a:ext cx="2522579" cy="1513547"/>
        </a:xfrm>
        <a:prstGeom prst="rect">
          <a:avLst/>
        </a:prstGeom>
      </dgm:spPr>
      <dgm:t>
        <a:bodyPr/>
        <a:lstStyle/>
        <a:p>
          <a:r>
            <a:rPr lang="en-GB" altLang="nl-NL" sz="24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dirty="0">
            <a:latin typeface="Calibri" panose="020F0502020204030204"/>
            <a:ea typeface="+mn-ea"/>
            <a:cs typeface="+mn-cs"/>
          </a:endParaRPr>
        </a:p>
      </dgm:t>
    </dgm:pt>
    <dgm:pt modelId="{22C7614D-B688-442C-BDF3-0C39B41E9CA5}" type="parTrans" cxnId="{2B6906F7-9E86-4245-991A-FA77021C7B30}">
      <dgm:prSet/>
      <dgm:spPr/>
      <dgm:t>
        <a:bodyPr/>
        <a:lstStyle/>
        <a:p>
          <a:endParaRPr lang="en-US" sz="2400"/>
        </a:p>
      </dgm:t>
    </dgm:pt>
    <dgm:pt modelId="{417A16D0-3B3C-4DCF-B4C9-FAE62511B9B5}" type="sibTrans" cxnId="{2B6906F7-9E86-4245-991A-FA77021C7B30}">
      <dgm:prSet/>
      <dgm:spPr/>
      <dgm:t>
        <a:bodyPr/>
        <a:lstStyle/>
        <a:p>
          <a:endParaRPr lang="en-US" sz="2400"/>
        </a:p>
      </dgm:t>
    </dgm:pt>
    <dgm:pt modelId="{2D873CEC-21A1-4357-AF07-E728510C9D2C}" type="pres">
      <dgm:prSet presAssocID="{632DFFDA-C650-4D8D-B031-D28E9F526B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E2A64-29FB-4DC0-84EA-676AA17B91AB}" type="pres">
      <dgm:prSet presAssocID="{213B55BE-35F7-4562-91FA-96F4E2DC644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BAD2D-8764-4F33-8153-F28F428D5529}" type="pres">
      <dgm:prSet presAssocID="{24FF7C78-C091-46F3-8B8C-F6CCB44289A4}" presName="sibTrans" presStyleCnt="0"/>
      <dgm:spPr/>
      <dgm:t>
        <a:bodyPr/>
        <a:lstStyle/>
        <a:p>
          <a:endParaRPr lang="en-US"/>
        </a:p>
      </dgm:t>
    </dgm:pt>
    <dgm:pt modelId="{7B1D74F4-570C-4D10-8DB8-D58EAAF30143}" type="pres">
      <dgm:prSet presAssocID="{942771CA-6C69-43A7-A8FF-BB09DEBD7D5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E680D-5CF2-44EC-A147-A19A93B46679}" type="presOf" srcId="{213B55BE-35F7-4562-91FA-96F4E2DC6448}" destId="{CEEE2A64-29FB-4DC0-84EA-676AA17B91AB}" srcOrd="0" destOrd="0" presId="urn:microsoft.com/office/officeart/2005/8/layout/default"/>
    <dgm:cxn modelId="{D76D1D34-B25B-4495-A67A-A6FD87CA027A}" srcId="{632DFFDA-C650-4D8D-B031-D28E9F526BB8}" destId="{213B55BE-35F7-4562-91FA-96F4E2DC6448}" srcOrd="0" destOrd="0" parTransId="{E36D3A8E-390E-4BF0-B15A-B382109ECEF8}" sibTransId="{24FF7C78-C091-46F3-8B8C-F6CCB44289A4}"/>
    <dgm:cxn modelId="{2B6906F7-9E86-4245-991A-FA77021C7B30}" srcId="{632DFFDA-C650-4D8D-B031-D28E9F526BB8}" destId="{942771CA-6C69-43A7-A8FF-BB09DEBD7D5E}" srcOrd="1" destOrd="0" parTransId="{22C7614D-B688-442C-BDF3-0C39B41E9CA5}" sibTransId="{417A16D0-3B3C-4DCF-B4C9-FAE62511B9B5}"/>
    <dgm:cxn modelId="{6D8D06D6-47DF-4EE2-BA18-31968383E87D}" type="presOf" srcId="{632DFFDA-C650-4D8D-B031-D28E9F526BB8}" destId="{2D873CEC-21A1-4357-AF07-E728510C9D2C}" srcOrd="0" destOrd="0" presId="urn:microsoft.com/office/officeart/2005/8/layout/default"/>
    <dgm:cxn modelId="{C27E6C8F-C0C6-44A4-8C7A-96AB1118148F}" type="presOf" srcId="{942771CA-6C69-43A7-A8FF-BB09DEBD7D5E}" destId="{7B1D74F4-570C-4D10-8DB8-D58EAAF30143}" srcOrd="0" destOrd="0" presId="urn:microsoft.com/office/officeart/2005/8/layout/default"/>
    <dgm:cxn modelId="{ADCC151B-E0DB-40BF-AF24-F1CE6E79D445}" type="presParOf" srcId="{2D873CEC-21A1-4357-AF07-E728510C9D2C}" destId="{CEEE2A64-29FB-4DC0-84EA-676AA17B91AB}" srcOrd="0" destOrd="0" presId="urn:microsoft.com/office/officeart/2005/8/layout/default"/>
    <dgm:cxn modelId="{61B37228-2519-4966-B6AA-930300B24F87}" type="presParOf" srcId="{2D873CEC-21A1-4357-AF07-E728510C9D2C}" destId="{EC3BAD2D-8764-4F33-8153-F28F428D5529}" srcOrd="1" destOrd="0" presId="urn:microsoft.com/office/officeart/2005/8/layout/default"/>
    <dgm:cxn modelId="{3B479F73-C24B-4659-9669-3A019C258C91}" type="presParOf" srcId="{2D873CEC-21A1-4357-AF07-E728510C9D2C}" destId="{7B1D74F4-570C-4D10-8DB8-D58EAAF30143}" srcOrd="2" destOrd="0" presId="urn:microsoft.com/office/officeart/2005/8/layout/defaul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594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Why this MSc?</a:t>
          </a:r>
        </a:p>
      </dsp:txBody>
      <dsp:txXfrm>
        <a:off x="3594" y="1750315"/>
        <a:ext cx="1946002" cy="1634641"/>
      </dsp:txXfrm>
    </dsp:sp>
    <dsp:sp modelId="{A27FE078-ED67-401B-90FF-F14D62CE06EE}">
      <dsp:nvSpPr>
        <dsp:cNvPr id="0" name=""/>
        <dsp:cNvSpPr/>
      </dsp:nvSpPr>
      <dsp:spPr>
        <a:xfrm>
          <a:off x="567934" y="987482"/>
          <a:ext cx="817320" cy="8173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>
        <a:off x="687628" y="1107176"/>
        <a:ext cx="577932" cy="577932"/>
      </dsp:txXfrm>
    </dsp:sp>
    <dsp:sp modelId="{B4DB92ED-C45B-4C3F-8C8E-7C639F65171B}">
      <dsp:nvSpPr>
        <dsp:cNvPr id="0" name=""/>
        <dsp:cNvSpPr/>
      </dsp:nvSpPr>
      <dsp:spPr>
        <a:xfrm>
          <a:off x="3594" y="3439373"/>
          <a:ext cx="1946002" cy="72"/>
        </a:xfrm>
        <a:prstGeom prst="rect">
          <a:avLst/>
        </a:prstGeom>
        <a:solidFill>
          <a:schemeClr val="accent2">
            <a:hueOff val="1833"/>
            <a:satOff val="-5868"/>
            <a:lumOff val="4183"/>
            <a:alphaOff val="0"/>
          </a:schemeClr>
        </a:solidFill>
        <a:ln w="12700" cap="flat" cmpd="sng" algn="ctr">
          <a:solidFill>
            <a:schemeClr val="accent2">
              <a:hueOff val="1833"/>
              <a:satOff val="-5868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144196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163829"/>
            <a:satOff val="-9546"/>
            <a:lumOff val="16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29"/>
              <a:satOff val="-9546"/>
              <a:lumOff val="16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44196" y="1750315"/>
        <a:ext cx="1946002" cy="1634641"/>
      </dsp:txXfrm>
    </dsp:sp>
    <dsp:sp modelId="{5E5A95C2-2127-4002-B6C4-14816804AB96}">
      <dsp:nvSpPr>
        <dsp:cNvPr id="0" name=""/>
        <dsp:cNvSpPr/>
      </dsp:nvSpPr>
      <dsp:spPr>
        <a:xfrm>
          <a:off x="2708537" y="987482"/>
          <a:ext cx="817320" cy="817320"/>
        </a:xfrm>
        <a:prstGeom prst="ellipse">
          <a:avLst/>
        </a:prstGeom>
        <a:solidFill>
          <a:schemeClr val="accent2">
            <a:hueOff val="3666"/>
            <a:satOff val="-11737"/>
            <a:lumOff val="8366"/>
            <a:alphaOff val="0"/>
          </a:schemeClr>
        </a:solidFill>
        <a:ln w="12700" cap="flat" cmpd="sng" algn="ctr">
          <a:solidFill>
            <a:schemeClr val="accent2">
              <a:hueOff val="3666"/>
              <a:satOff val="-11737"/>
              <a:lumOff val="8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US" sz="3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28231" y="1107176"/>
        <a:ext cx="577932" cy="577932"/>
      </dsp:txXfrm>
    </dsp:sp>
    <dsp:sp modelId="{B9925DEC-131B-426B-94F8-9FABE039608E}">
      <dsp:nvSpPr>
        <dsp:cNvPr id="0" name=""/>
        <dsp:cNvSpPr/>
      </dsp:nvSpPr>
      <dsp:spPr>
        <a:xfrm>
          <a:off x="2144196" y="3439373"/>
          <a:ext cx="1946002" cy="72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accent2">
              <a:hueOff val="5499"/>
              <a:satOff val="-17605"/>
              <a:lumOff val="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4284798" y="682376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327658"/>
            <a:satOff val="-19091"/>
            <a:lumOff val="332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658"/>
              <a:satOff val="-19091"/>
              <a:lumOff val="3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Specialisations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84798" y="1717650"/>
        <a:ext cx="1946002" cy="1634641"/>
      </dsp:txXfrm>
    </dsp:sp>
    <dsp:sp modelId="{CC6C40CA-0B70-4B9E-8374-E011819BF70C}">
      <dsp:nvSpPr>
        <dsp:cNvPr id="0" name=""/>
        <dsp:cNvSpPr/>
      </dsp:nvSpPr>
      <dsp:spPr>
        <a:xfrm>
          <a:off x="4849139" y="987482"/>
          <a:ext cx="817320" cy="817320"/>
        </a:xfrm>
        <a:prstGeom prst="ellipse">
          <a:avLst/>
        </a:prstGeom>
        <a:solidFill>
          <a:schemeClr val="accent2">
            <a:hueOff val="7332"/>
            <a:satOff val="-23473"/>
            <a:lumOff val="16732"/>
            <a:alphaOff val="0"/>
          </a:schemeClr>
        </a:solidFill>
        <a:ln w="12700" cap="flat" cmpd="sng" algn="ctr">
          <a:solidFill>
            <a:schemeClr val="accent2">
              <a:hueOff val="7332"/>
              <a:satOff val="-23473"/>
              <a:lumOff val="16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>
        <a:off x="4968833" y="1107176"/>
        <a:ext cx="577932" cy="577932"/>
      </dsp:txXfrm>
    </dsp:sp>
    <dsp:sp modelId="{43D9AC8A-0E53-4538-BA2C-F4914819D278}">
      <dsp:nvSpPr>
        <dsp:cNvPr id="0" name=""/>
        <dsp:cNvSpPr/>
      </dsp:nvSpPr>
      <dsp:spPr>
        <a:xfrm>
          <a:off x="4284798" y="3439373"/>
          <a:ext cx="1946002" cy="72"/>
        </a:xfrm>
        <a:prstGeom prst="rect">
          <a:avLst/>
        </a:prstGeom>
        <a:solidFill>
          <a:schemeClr val="accent2">
            <a:hueOff val="9166"/>
            <a:satOff val="-29342"/>
            <a:lumOff val="20916"/>
            <a:alphaOff val="0"/>
          </a:schemeClr>
        </a:solidFill>
        <a:ln w="12700" cap="flat" cmpd="sng" algn="ctr">
          <a:solidFill>
            <a:schemeClr val="accent2">
              <a:hueOff val="9166"/>
              <a:satOff val="-29342"/>
              <a:lumOff val="20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6425401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491488"/>
            <a:satOff val="-28637"/>
            <a:lumOff val="49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1488"/>
              <a:satOff val="-28637"/>
              <a:lumOff val="4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sp:txBody>
      <dsp:txXfrm>
        <a:off x="6425401" y="1750315"/>
        <a:ext cx="1946002" cy="1634641"/>
      </dsp:txXfrm>
    </dsp:sp>
    <dsp:sp modelId="{52C42FFF-3FA2-4A09-8EAB-3A84EA14067D}">
      <dsp:nvSpPr>
        <dsp:cNvPr id="0" name=""/>
        <dsp:cNvSpPr/>
      </dsp:nvSpPr>
      <dsp:spPr>
        <a:xfrm>
          <a:off x="6989741" y="987482"/>
          <a:ext cx="817320" cy="817320"/>
        </a:xfrm>
        <a:prstGeom prst="ellipse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accent2">
              <a:hueOff val="10999"/>
              <a:satOff val="-35210"/>
              <a:lumOff val="250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sp:txBody>
      <dsp:txXfrm>
        <a:off x="7109435" y="1107176"/>
        <a:ext cx="577932" cy="577932"/>
      </dsp:txXfrm>
    </dsp:sp>
    <dsp:sp modelId="{606EAE72-B08E-4DF8-BCD5-30043CF1C1C7}">
      <dsp:nvSpPr>
        <dsp:cNvPr id="0" name=""/>
        <dsp:cNvSpPr/>
      </dsp:nvSpPr>
      <dsp:spPr>
        <a:xfrm>
          <a:off x="6425401" y="3439373"/>
          <a:ext cx="1946002" cy="72"/>
        </a:xfrm>
        <a:prstGeom prst="rect">
          <a:avLst/>
        </a:prstGeom>
        <a:solidFill>
          <a:schemeClr val="accent2">
            <a:hueOff val="12832"/>
            <a:satOff val="-41078"/>
            <a:lumOff val="29282"/>
            <a:alphaOff val="0"/>
          </a:schemeClr>
        </a:solidFill>
        <a:ln w="12700" cap="flat" cmpd="sng" algn="ctr">
          <a:solidFill>
            <a:schemeClr val="accent2">
              <a:hueOff val="12832"/>
              <a:satOff val="-41078"/>
              <a:lumOff val="292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566003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sp:txBody>
      <dsp:txXfrm>
        <a:off x="8566003" y="1750315"/>
        <a:ext cx="1946002" cy="1634641"/>
      </dsp:txXfrm>
    </dsp:sp>
    <dsp:sp modelId="{D6445152-7166-4D33-9376-E2EA570E2699}">
      <dsp:nvSpPr>
        <dsp:cNvPr id="0" name=""/>
        <dsp:cNvSpPr/>
      </dsp:nvSpPr>
      <dsp:spPr>
        <a:xfrm>
          <a:off x="9130344" y="987482"/>
          <a:ext cx="817320" cy="817320"/>
        </a:xfrm>
        <a:prstGeom prst="ellipse">
          <a:avLst/>
        </a:prstGeom>
        <a:solidFill>
          <a:schemeClr val="accent2">
            <a:hueOff val="14665"/>
            <a:satOff val="-46947"/>
            <a:lumOff val="33465"/>
            <a:alphaOff val="0"/>
          </a:schemeClr>
        </a:solidFill>
        <a:ln w="12700" cap="flat" cmpd="sng" algn="ctr">
          <a:solidFill>
            <a:schemeClr val="accent2">
              <a:hueOff val="14665"/>
              <a:satOff val="-46947"/>
              <a:lumOff val="33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sp:txBody>
      <dsp:txXfrm>
        <a:off x="9250038" y="1107176"/>
        <a:ext cx="577932" cy="577932"/>
      </dsp:txXfrm>
    </dsp:sp>
    <dsp:sp modelId="{7B83546B-2DFA-4645-806A-558C55064BF0}">
      <dsp:nvSpPr>
        <dsp:cNvPr id="0" name=""/>
        <dsp:cNvSpPr/>
      </dsp:nvSpPr>
      <dsp:spPr>
        <a:xfrm>
          <a:off x="8566003" y="3439373"/>
          <a:ext cx="1946002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567F-312D-4641-BC3D-CFBE6B48BD31}">
      <dsp:nvSpPr>
        <dsp:cNvPr id="0" name=""/>
        <dsp:cNvSpPr/>
      </dsp:nvSpPr>
      <dsp:spPr>
        <a:xfrm>
          <a:off x="0" y="102535"/>
          <a:ext cx="2257601" cy="1354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sz="22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2535"/>
        <a:ext cx="2257601" cy="1354560"/>
      </dsp:txXfrm>
    </dsp:sp>
    <dsp:sp modelId="{7C11F4CC-CBE8-4945-925C-4EB4A0320930}">
      <dsp:nvSpPr>
        <dsp:cNvPr id="0" name=""/>
        <dsp:cNvSpPr/>
      </dsp:nvSpPr>
      <dsp:spPr>
        <a:xfrm>
          <a:off x="2483940" y="102535"/>
          <a:ext cx="2257601" cy="1354560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Algorithms and Optimisation</a:t>
          </a:r>
        </a:p>
      </dsp:txBody>
      <dsp:txXfrm>
        <a:off x="2483940" y="102535"/>
        <a:ext cx="2257601" cy="1354560"/>
      </dsp:txXfrm>
    </dsp:sp>
    <dsp:sp modelId="{E19FC3A3-92A8-4E1A-BBDB-17CF3EFC5A64}">
      <dsp:nvSpPr>
        <dsp:cNvPr id="0" name=""/>
        <dsp:cNvSpPr/>
      </dsp:nvSpPr>
      <dsp:spPr>
        <a:xfrm>
          <a:off x="578" y="1682856"/>
          <a:ext cx="2257601" cy="1354560"/>
        </a:xfrm>
        <a:prstGeom prst="rect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Modelling and Solver Technology</a:t>
          </a:r>
        </a:p>
      </dsp:txBody>
      <dsp:txXfrm>
        <a:off x="578" y="1682856"/>
        <a:ext cx="2257601" cy="1354560"/>
      </dsp:txXfrm>
    </dsp:sp>
    <dsp:sp modelId="{200B5EED-6C9B-4595-BD4F-3D9A38D2FF3F}">
      <dsp:nvSpPr>
        <dsp:cNvPr id="0" name=""/>
        <dsp:cNvSpPr/>
      </dsp:nvSpPr>
      <dsp:spPr>
        <a:xfrm>
          <a:off x="2483940" y="1682856"/>
          <a:ext cx="2257601" cy="1354560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Operations Research Applications</a:t>
          </a:r>
        </a:p>
      </dsp:txBody>
      <dsp:txXfrm>
        <a:off x="2483940" y="1682856"/>
        <a:ext cx="2257601" cy="13545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567F-312D-4641-BC3D-CFBE6B48BD31}">
      <dsp:nvSpPr>
        <dsp:cNvPr id="0" name=""/>
        <dsp:cNvSpPr/>
      </dsp:nvSpPr>
      <dsp:spPr>
        <a:xfrm>
          <a:off x="0" y="102535"/>
          <a:ext cx="2257601" cy="1354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sz="22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2535"/>
        <a:ext cx="2257601" cy="1354560"/>
      </dsp:txXfrm>
    </dsp:sp>
    <dsp:sp modelId="{C7B4B9BC-5831-45E2-B1FE-B37151DB4910}">
      <dsp:nvSpPr>
        <dsp:cNvPr id="0" name=""/>
        <dsp:cNvSpPr/>
      </dsp:nvSpPr>
      <dsp:spPr>
        <a:xfrm>
          <a:off x="2483940" y="102535"/>
          <a:ext cx="2257601" cy="1354560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  <a:endParaRPr lang="en-GB" altLang="nl-NL" sz="22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83940" y="102535"/>
        <a:ext cx="2257601" cy="1354560"/>
      </dsp:txXfrm>
    </dsp:sp>
    <dsp:sp modelId="{364204CA-CC04-4CA6-B0EF-93CABF82B4D4}">
      <dsp:nvSpPr>
        <dsp:cNvPr id="0" name=""/>
        <dsp:cNvSpPr/>
      </dsp:nvSpPr>
      <dsp:spPr>
        <a:xfrm>
          <a:off x="578" y="1682856"/>
          <a:ext cx="2257601" cy="1354560"/>
        </a:xfrm>
        <a:prstGeom prst="rect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High-Dimensional Econometric Methods for Big Data</a:t>
          </a:r>
        </a:p>
      </dsp:txBody>
      <dsp:txXfrm>
        <a:off x="578" y="1682856"/>
        <a:ext cx="2257601" cy="1354560"/>
      </dsp:txXfrm>
    </dsp:sp>
    <dsp:sp modelId="{C39F29A0-B668-4163-AECD-4FB46336510B}">
      <dsp:nvSpPr>
        <dsp:cNvPr id="0" name=""/>
        <dsp:cNvSpPr/>
      </dsp:nvSpPr>
      <dsp:spPr>
        <a:xfrm>
          <a:off x="2469288" y="1683845"/>
          <a:ext cx="2257601" cy="1354560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Machine Learning</a:t>
          </a:r>
        </a:p>
      </dsp:txBody>
      <dsp:txXfrm>
        <a:off x="2469288" y="1683845"/>
        <a:ext cx="2257601" cy="13545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2A64-29FB-4DC0-84EA-676AA17B91AB}">
      <dsp:nvSpPr>
        <dsp:cNvPr id="0" name=""/>
        <dsp:cNvSpPr/>
      </dsp:nvSpPr>
      <dsp:spPr>
        <a:xfrm>
          <a:off x="1321831" y="1248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 smtClean="0">
              <a:latin typeface="Calibri" panose="020F0502020204030204"/>
              <a:ea typeface="+mn-ea"/>
              <a:cs typeface="+mn-cs"/>
            </a:rPr>
            <a:t>Operations Research Software</a:t>
          </a:r>
          <a:endParaRPr lang="en-US" sz="22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248"/>
        <a:ext cx="2522579" cy="1513547"/>
      </dsp:txXfrm>
    </dsp:sp>
    <dsp:sp modelId="{7B1D74F4-570C-4D10-8DB8-D58EAAF30143}">
      <dsp:nvSpPr>
        <dsp:cNvPr id="0" name=""/>
        <dsp:cNvSpPr/>
      </dsp:nvSpPr>
      <dsp:spPr>
        <a:xfrm>
          <a:off x="1321831" y="1767053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2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767053"/>
        <a:ext cx="2522579" cy="1513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8061F-EFF7-471C-90E9-724DFA4DB8C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F5DCCB9-1C0F-420A-BAE0-B27EDA07E3F9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rgbClr val="E053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 dirty="0"/>
            <a:t>Applying mathematics and statistics to economics and business</a:t>
          </a:r>
          <a:endParaRPr lang="en-US" sz="2100" kern="1200" dirty="0"/>
        </a:p>
      </dsp:txBody>
      <dsp:txXfrm>
        <a:off x="434398" y="285347"/>
        <a:ext cx="7617019" cy="570477"/>
      </dsp:txXfrm>
    </dsp:sp>
    <dsp:sp modelId="{26CF9D30-3229-4CA2-AE1A-296EF1051565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9B8A8-FD26-40EA-8F43-B51FFD5F5111}">
      <dsp:nvSpPr>
        <dsp:cNvPr id="0" name=""/>
        <dsp:cNvSpPr/>
      </dsp:nvSpPr>
      <dsp:spPr>
        <a:xfrm>
          <a:off x="980236" y="1157578"/>
          <a:ext cx="7147763" cy="570477"/>
        </a:xfrm>
        <a:prstGeom prst="rect">
          <a:avLst/>
        </a:prstGeom>
        <a:solidFill>
          <a:srgbClr val="E262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/>
            <a:t>High quality courses</a:t>
          </a:r>
          <a:endParaRPr lang="en-GB" altLang="nl-NL" sz="2100" kern="1200" dirty="0"/>
        </a:p>
      </dsp:txBody>
      <dsp:txXfrm>
        <a:off x="980236" y="1157578"/>
        <a:ext cx="7147763" cy="570477"/>
      </dsp:txXfrm>
    </dsp:sp>
    <dsp:sp modelId="{FE6F27A2-24C9-463E-A09D-03CF555791C1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8303E-76B2-47DD-8B8A-A67562767136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rgbClr val="E46D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/>
            <a:t>Small group teaching</a:t>
          </a:r>
          <a:endParaRPr lang="en-GB" altLang="nl-NL" sz="2100" kern="1200" dirty="0"/>
        </a:p>
      </dsp:txBody>
      <dsp:txXfrm>
        <a:off x="1118233" y="1996562"/>
        <a:ext cx="6933183" cy="570477"/>
      </dsp:txXfrm>
    </dsp:sp>
    <dsp:sp modelId="{38203417-7D10-4B1E-9D51-9CB94FDDFA02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03B39-F9E8-422B-9AC1-D682B2C2A1F2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rgbClr val="EA8A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 dirty="0"/>
            <a:t>Excellent career perspectives</a:t>
          </a:r>
        </a:p>
      </dsp:txBody>
      <dsp:txXfrm>
        <a:off x="1118233" y="2851627"/>
        <a:ext cx="6933183" cy="570477"/>
      </dsp:txXfrm>
    </dsp:sp>
    <dsp:sp modelId="{CC1033C1-3294-4DF1-936A-3A6C316B9064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C8C67-815A-41F3-9F10-3BB97A078920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rgbClr val="EEA2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/>
            <a:t>Use of dedicated software</a:t>
          </a:r>
          <a:endParaRPr lang="en-GB" altLang="nl-NL" sz="2100" kern="1200" dirty="0"/>
        </a:p>
      </dsp:txBody>
      <dsp:txXfrm>
        <a:off x="903654" y="3707235"/>
        <a:ext cx="7147763" cy="570477"/>
      </dsp:txXfrm>
    </dsp:sp>
    <dsp:sp modelId="{6F5E7749-8A16-4EC8-8F7B-898AF770AF7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13210-F9A8-4D9A-96B1-22F8EC6A4231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rgbClr val="EC9A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/>
            <a:t>Close links to the corporate world</a:t>
          </a:r>
          <a:endParaRPr lang="en-GB" altLang="nl-NL" sz="2100" kern="1200" dirty="0"/>
        </a:p>
      </dsp:txBody>
      <dsp:txXfrm>
        <a:off x="434398" y="4562842"/>
        <a:ext cx="7617019" cy="570477"/>
      </dsp:txXfrm>
    </dsp:sp>
    <dsp:sp modelId="{DC2B7273-EA53-4FBB-A328-7BAC3876D1F3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53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2A64-29FB-4DC0-84EA-676AA17B91AB}">
      <dsp:nvSpPr>
        <dsp:cNvPr id="0" name=""/>
        <dsp:cNvSpPr/>
      </dsp:nvSpPr>
      <dsp:spPr>
        <a:xfrm>
          <a:off x="1321831" y="1248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Calibri" panose="020F0502020204030204"/>
              <a:ea typeface="+mn-ea"/>
              <a:cs typeface="+mn-cs"/>
            </a:rPr>
            <a:t>Topics in Computational Actuarial Methods</a:t>
          </a:r>
          <a:endParaRPr lang="en-US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248"/>
        <a:ext cx="2522579" cy="1513547"/>
      </dsp:txXfrm>
    </dsp:sp>
    <dsp:sp modelId="{028E7BA8-3985-466E-84CB-42EE86494066}">
      <dsp:nvSpPr>
        <dsp:cNvPr id="0" name=""/>
        <dsp:cNvSpPr/>
      </dsp:nvSpPr>
      <dsp:spPr>
        <a:xfrm>
          <a:off x="1321831" y="1767053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767053"/>
        <a:ext cx="2522579" cy="15135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567F-312D-4641-BC3D-CFBE6B48BD31}">
      <dsp:nvSpPr>
        <dsp:cNvPr id="0" name=""/>
        <dsp:cNvSpPr/>
      </dsp:nvSpPr>
      <dsp:spPr>
        <a:xfrm>
          <a:off x="745136" y="77"/>
          <a:ext cx="1618719" cy="9712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Stochastic Processes</a:t>
          </a:r>
          <a:endParaRPr lang="en-US" sz="15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45136" y="77"/>
        <a:ext cx="1618719" cy="971231"/>
      </dsp:txXfrm>
    </dsp:sp>
    <dsp:sp modelId="{2C5324DD-2C06-445F-BA14-6C2015663E8E}">
      <dsp:nvSpPr>
        <dsp:cNvPr id="0" name=""/>
        <dsp:cNvSpPr/>
      </dsp:nvSpPr>
      <dsp:spPr>
        <a:xfrm>
          <a:off x="2525727" y="77"/>
          <a:ext cx="1618719" cy="971231"/>
        </a:xfrm>
        <a:prstGeom prst="rect">
          <a:avLst/>
        </a:prstGeom>
        <a:solidFill>
          <a:schemeClr val="accent2">
            <a:hueOff val="4124"/>
            <a:satOff val="-13204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</a:p>
      </dsp:txBody>
      <dsp:txXfrm>
        <a:off x="2525727" y="77"/>
        <a:ext cx="1618719" cy="971231"/>
      </dsp:txXfrm>
    </dsp:sp>
    <dsp:sp modelId="{F2F2511D-F06E-4804-89DD-0C13C667CF05}">
      <dsp:nvSpPr>
        <dsp:cNvPr id="0" name=""/>
        <dsp:cNvSpPr/>
      </dsp:nvSpPr>
      <dsp:spPr>
        <a:xfrm>
          <a:off x="745136" y="1133181"/>
          <a:ext cx="1618719" cy="971231"/>
        </a:xfrm>
        <a:prstGeom prst="rect">
          <a:avLst/>
        </a:prstGeom>
        <a:solidFill>
          <a:schemeClr val="accent2">
            <a:hueOff val="8249"/>
            <a:satOff val="-26407"/>
            <a:lumOff val="1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Life Insurance I</a:t>
          </a:r>
          <a:endParaRPr lang="en-GB" sz="15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45136" y="1133181"/>
        <a:ext cx="1618719" cy="971231"/>
      </dsp:txXfrm>
    </dsp:sp>
    <dsp:sp modelId="{B4127D66-DF73-4A65-9B92-42341FFC1077}">
      <dsp:nvSpPr>
        <dsp:cNvPr id="0" name=""/>
        <dsp:cNvSpPr/>
      </dsp:nvSpPr>
      <dsp:spPr>
        <a:xfrm>
          <a:off x="2525727" y="1133181"/>
          <a:ext cx="1618719" cy="971231"/>
        </a:xfrm>
        <a:prstGeom prst="rect">
          <a:avLst/>
        </a:prstGeom>
        <a:solidFill>
          <a:schemeClr val="accent2">
            <a:hueOff val="12373"/>
            <a:satOff val="-39611"/>
            <a:lumOff val="2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Life Insurance II</a:t>
          </a:r>
          <a:endParaRPr lang="en-GB" sz="15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25727" y="1133181"/>
        <a:ext cx="1618719" cy="971231"/>
      </dsp:txXfrm>
    </dsp:sp>
    <dsp:sp modelId="{E712C200-9325-49DD-86BE-962AF6B2F0A8}">
      <dsp:nvSpPr>
        <dsp:cNvPr id="0" name=""/>
        <dsp:cNvSpPr/>
      </dsp:nvSpPr>
      <dsp:spPr>
        <a:xfrm>
          <a:off x="1635432" y="2266284"/>
          <a:ext cx="1618719" cy="971231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Mathematical Finance</a:t>
          </a:r>
          <a:endParaRPr lang="en-GB" sz="15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35432" y="2266284"/>
        <a:ext cx="1618719" cy="9712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2A64-29FB-4DC0-84EA-676AA17B91AB}">
      <dsp:nvSpPr>
        <dsp:cNvPr id="0" name=""/>
        <dsp:cNvSpPr/>
      </dsp:nvSpPr>
      <dsp:spPr>
        <a:xfrm>
          <a:off x="1321831" y="1248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dirty="0" smtClean="0">
              <a:latin typeface="Calibri" panose="020F0502020204030204"/>
              <a:ea typeface="+mn-ea"/>
              <a:cs typeface="+mn-cs"/>
            </a:rPr>
            <a:t>Topics in Computational Econometrics</a:t>
          </a:r>
          <a:endParaRPr lang="en-US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248"/>
        <a:ext cx="2522579" cy="1513547"/>
      </dsp:txXfrm>
    </dsp:sp>
    <dsp:sp modelId="{7B1D74F4-570C-4D10-8DB8-D58EAAF30143}">
      <dsp:nvSpPr>
        <dsp:cNvPr id="0" name=""/>
        <dsp:cNvSpPr/>
      </dsp:nvSpPr>
      <dsp:spPr>
        <a:xfrm>
          <a:off x="1321831" y="1767053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767053"/>
        <a:ext cx="2522579" cy="15135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567F-312D-4641-BC3D-CFBE6B48BD31}">
      <dsp:nvSpPr>
        <dsp:cNvPr id="0" name=""/>
        <dsp:cNvSpPr/>
      </dsp:nvSpPr>
      <dsp:spPr>
        <a:xfrm>
          <a:off x="578" y="102535"/>
          <a:ext cx="2257601" cy="1354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Stochastic Processes</a:t>
          </a:r>
          <a:endParaRPr lang="en-US" sz="22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" y="102535"/>
        <a:ext cx="2257601" cy="1354560"/>
      </dsp:txXfrm>
    </dsp:sp>
    <dsp:sp modelId="{D6503C80-A684-4459-9E77-EFB452BB33D3}">
      <dsp:nvSpPr>
        <dsp:cNvPr id="0" name=""/>
        <dsp:cNvSpPr/>
      </dsp:nvSpPr>
      <dsp:spPr>
        <a:xfrm>
          <a:off x="2483940" y="102535"/>
          <a:ext cx="2257601" cy="1354560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Time Series Methods and Dynamic Econometrics</a:t>
          </a:r>
        </a:p>
      </dsp:txBody>
      <dsp:txXfrm>
        <a:off x="2483940" y="102535"/>
        <a:ext cx="2257601" cy="1354560"/>
      </dsp:txXfrm>
    </dsp:sp>
    <dsp:sp modelId="{F6790CA6-DAC9-44E8-AA6F-C8A09FD88B67}">
      <dsp:nvSpPr>
        <dsp:cNvPr id="0" name=""/>
        <dsp:cNvSpPr/>
      </dsp:nvSpPr>
      <dsp:spPr>
        <a:xfrm>
          <a:off x="578" y="1682856"/>
          <a:ext cx="2257601" cy="1354560"/>
        </a:xfrm>
        <a:prstGeom prst="rect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Econometrics Methods for Cross-Sectional and Panel Data</a:t>
          </a:r>
        </a:p>
      </dsp:txBody>
      <dsp:txXfrm>
        <a:off x="578" y="1682856"/>
        <a:ext cx="2257601" cy="1354560"/>
      </dsp:txXfrm>
    </dsp:sp>
    <dsp:sp modelId="{BA06FAD3-DC03-473D-8C24-C4A3003294B3}">
      <dsp:nvSpPr>
        <dsp:cNvPr id="0" name=""/>
        <dsp:cNvSpPr/>
      </dsp:nvSpPr>
      <dsp:spPr>
        <a:xfrm>
          <a:off x="2483940" y="1682856"/>
          <a:ext cx="2257601" cy="1354560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1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Empirical Analysis of Financial Markets</a:t>
          </a:r>
        </a:p>
      </dsp:txBody>
      <dsp:txXfrm>
        <a:off x="2483940" y="1682856"/>
        <a:ext cx="2257601" cy="1354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2A64-29FB-4DC0-84EA-676AA17B91AB}">
      <dsp:nvSpPr>
        <dsp:cNvPr id="0" name=""/>
        <dsp:cNvSpPr/>
      </dsp:nvSpPr>
      <dsp:spPr>
        <a:xfrm>
          <a:off x="1321831" y="1248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smtClean="0">
              <a:latin typeface="Calibri" panose="020F0502020204030204"/>
              <a:ea typeface="+mn-ea"/>
              <a:cs typeface="+mn-cs"/>
            </a:rPr>
            <a:t>Topics in Computational Econometrics</a:t>
          </a:r>
          <a:endParaRPr lang="en-US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248"/>
        <a:ext cx="2522579" cy="1513547"/>
      </dsp:txXfrm>
    </dsp:sp>
    <dsp:sp modelId="{7B1D74F4-570C-4D10-8DB8-D58EAAF30143}">
      <dsp:nvSpPr>
        <dsp:cNvPr id="0" name=""/>
        <dsp:cNvSpPr/>
      </dsp:nvSpPr>
      <dsp:spPr>
        <a:xfrm>
          <a:off x="1321831" y="1767053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dirty="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767053"/>
        <a:ext cx="2522579" cy="15135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0567F-312D-4641-BC3D-CFBE6B48BD31}">
      <dsp:nvSpPr>
        <dsp:cNvPr id="0" name=""/>
        <dsp:cNvSpPr/>
      </dsp:nvSpPr>
      <dsp:spPr>
        <a:xfrm>
          <a:off x="578" y="102535"/>
          <a:ext cx="2257601" cy="13545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Game Theory and Optimisation</a:t>
          </a:r>
          <a:endParaRPr lang="en-US" sz="22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" y="102535"/>
        <a:ext cx="2257601" cy="1354560"/>
      </dsp:txXfrm>
    </dsp:sp>
    <dsp:sp modelId="{28DB5FF5-3049-41FA-ADFB-3A2CFB2647ED}">
      <dsp:nvSpPr>
        <dsp:cNvPr id="0" name=""/>
        <dsp:cNvSpPr/>
      </dsp:nvSpPr>
      <dsp:spPr>
        <a:xfrm>
          <a:off x="2483940" y="102535"/>
          <a:ext cx="2257601" cy="1354560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Choice Theory</a:t>
          </a:r>
        </a:p>
      </dsp:txBody>
      <dsp:txXfrm>
        <a:off x="2483940" y="102535"/>
        <a:ext cx="2257601" cy="1354560"/>
      </dsp:txXfrm>
    </dsp:sp>
    <dsp:sp modelId="{C97941B5-B23D-4F1E-8B06-5BF939BDB876}">
      <dsp:nvSpPr>
        <dsp:cNvPr id="0" name=""/>
        <dsp:cNvSpPr/>
      </dsp:nvSpPr>
      <dsp:spPr>
        <a:xfrm>
          <a:off x="578" y="1682856"/>
          <a:ext cx="2257601" cy="1354560"/>
        </a:xfrm>
        <a:prstGeom prst="rect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Industrial Economics</a:t>
          </a:r>
        </a:p>
      </dsp:txBody>
      <dsp:txXfrm>
        <a:off x="578" y="1682856"/>
        <a:ext cx="2257601" cy="1354560"/>
      </dsp:txXfrm>
    </dsp:sp>
    <dsp:sp modelId="{66E11059-2153-4B1D-9234-B3F47A82B2CF}">
      <dsp:nvSpPr>
        <dsp:cNvPr id="0" name=""/>
        <dsp:cNvSpPr/>
      </dsp:nvSpPr>
      <dsp:spPr>
        <a:xfrm>
          <a:off x="2483940" y="1682856"/>
          <a:ext cx="2257601" cy="1354560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2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Equilibrium Theory and Financial Markets</a:t>
          </a:r>
        </a:p>
      </dsp:txBody>
      <dsp:txXfrm>
        <a:off x="2483940" y="1682856"/>
        <a:ext cx="2257601" cy="13545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E2A64-29FB-4DC0-84EA-676AA17B91AB}">
      <dsp:nvSpPr>
        <dsp:cNvPr id="0" name=""/>
        <dsp:cNvSpPr/>
      </dsp:nvSpPr>
      <dsp:spPr>
        <a:xfrm>
          <a:off x="1321831" y="1248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dirty="0" smtClean="0">
              <a:latin typeface="Calibri" panose="020F0502020204030204"/>
              <a:ea typeface="+mn-ea"/>
              <a:cs typeface="+mn-cs"/>
            </a:rPr>
            <a:t>Operations Research Software</a:t>
          </a:r>
          <a:endParaRPr lang="en-US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248"/>
        <a:ext cx="2522579" cy="1513547"/>
      </dsp:txXfrm>
    </dsp:sp>
    <dsp:sp modelId="{7B1D74F4-570C-4D10-8DB8-D58EAAF30143}">
      <dsp:nvSpPr>
        <dsp:cNvPr id="0" name=""/>
        <dsp:cNvSpPr/>
      </dsp:nvSpPr>
      <dsp:spPr>
        <a:xfrm>
          <a:off x="1321831" y="1767053"/>
          <a:ext cx="2522579" cy="1513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nl-NL" sz="2400" kern="1200" smtClean="0">
              <a:latin typeface="Calibri" panose="020F0502020204030204"/>
              <a:ea typeface="+mn-ea"/>
              <a:cs typeface="+mn-cs"/>
            </a:rPr>
            <a:t>Writing a Master’s Thesis</a:t>
          </a:r>
          <a:endParaRPr lang="en-GB" altLang="nl-NL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1321831" y="1767053"/>
        <a:ext cx="2522579" cy="1513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6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2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2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3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2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2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4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FC6781-DC74-4ED9-8F17-A227D70A5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06EED6-DE60-4A16-9435-DAD2E015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A7FF90-AF04-446F-9C5A-C1BE479F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68FAE3-B5E2-49E5-BB82-6317648A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D8F366-E075-4327-8F34-36DCAC84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04-03-20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AE986-E017-4F13-B097-74553551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06932-3A4F-4D03-980A-A9689D64D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6EC182-7013-48E4-9BEE-49433DE1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2BD13-3FAE-4E94-BD4B-C8E89BE7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0EB738-ED8E-41A5-A652-5AD81EAA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28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9C32A-FD54-40B1-B551-1E2C395D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EBD662-4AF5-4FC8-9069-525BD2B7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9AFAC5-76FB-49ED-B09C-4DEA50E6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FA3B38-05A7-40A6-B60A-FF093FF8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8A9877-E314-42D2-A924-5594D843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4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87239-C806-436D-B9D9-2739919F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8B7050-964B-428A-B5C0-589082C1C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023A1C-7A6F-45D4-B111-9BC6CB63F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27C449-2EAF-4B50-93FD-D68E0BAF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DE8CCE-6416-4EF7-8DE9-0E6B53F2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03D74C-FE36-4B4D-AEFD-B35B907D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8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8729D-04D7-4CE2-90DD-53926B8D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73059F-58EB-4A81-B193-09DA808D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F50CD1-1F50-41B9-A209-C7FBEC5A1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4D3E61-20A2-4EEB-AF60-4218E6355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FE16F2E-44AD-4C98-83E8-D166B2CE8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96F86D-106D-402C-9596-C118EACF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EA69052-4AD2-4D27-BBF4-216029C2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64BEA7-94C1-4C47-8F6A-8069C89F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469A1-BE67-4EC5-928A-611E06C0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BFE767-B354-4737-BD44-71DB60CB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40560E-C11B-4316-B37B-68048421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D3D31D-E216-41A8-895E-398C9B67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2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68F771-C0C7-4FDA-86A1-FDEBA6F3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DBED81-007F-4ADE-B718-708BA9FC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F23F53-90B5-4FE9-9155-18ADDC80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3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30897-C1DB-49AF-861C-F34AFA6E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EE867-604B-4DB9-A580-36E48045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C39134-06D2-41F0-9E1E-221513BDF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553B91-90FD-4EE5-B239-6E0C7A17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9C5B82-8C74-49D5-A40B-B9D936C3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987A8F-55EE-473A-BA18-0105C690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9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ECF3B-60B9-42F0-A93C-7221D69C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6DD304-DF72-4E0B-BFB9-DC6B1526A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D4AA62-5A4C-48C8-A8E9-E1C8C455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EFE45A-C28B-473D-8157-FA05A931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65D05C-65BB-4764-ADE3-2197B9C1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F11E43-4141-418F-A56A-0CF710E7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45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6A844-C030-46B6-A055-93E95A9E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B7DCFD5-154A-4759-B91A-E376EA0A8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2A5C7E-CE71-483B-89EE-D9A54BDA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E358C1-52CA-4F79-AD87-0669926F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4CDD50-6BFC-47D0-87AF-1F44E31B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3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8B963B-78FD-4250-BFEF-BDE877F78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A01800E-AABB-486C-B206-73B85EF63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97FD9-CA6D-452B-9BEA-0B1C2E11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13D5A1-19A9-4DAD-9FA9-871EF24E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866CEE-6F6A-4D8D-8251-FDA339E8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8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04-03-20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04-03-20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04-03-20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04-03-20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04-03-20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9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04-03-20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6DB59-576D-47C5-8628-740FD155AF1E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2BEE-37E1-4F2A-B6E9-4D7DFA3CA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C8E896A-E77C-452E-B2F5-A40EF6A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93D55C-CF9B-44DF-95CC-33E002B2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19394F-D907-4AA6-85CE-014F048C8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5499-7221-4656-B230-BEE167D3A9A8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F741D-0BBB-4410-9AF2-5FF1E5EDA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52FC6-1092-4FE5-9DD1-055EE2F8B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BerpIiIQ5Q8?rel=0&amp;showinfo=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Econometrics and Operations Research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71768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21346" y="918420"/>
            <a:ext cx="8103202" cy="5002433"/>
            <a:chOff x="2925748" y="1674813"/>
            <a:chExt cx="6527839" cy="3741737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925748" y="2060575"/>
              <a:ext cx="1098550" cy="1163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925748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  <a:extLst/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4124350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  <a:extLst/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Econometrics and Operations Research</a:t>
              </a: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4146556" y="2060576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Choice course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2925748" y="3348038"/>
              <a:ext cx="1098550" cy="1162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4146556" y="3348039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Choice course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113236" y="4619626"/>
              <a:ext cx="5340350" cy="7905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Completing the Master’s Thesis</a:t>
              </a:r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2925748" y="4624388"/>
              <a:ext cx="1098550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1" name="Rectangle 71"/>
            <p:cNvSpPr>
              <a:spLocks noChangeArrowheads="1"/>
            </p:cNvSpPr>
            <p:nvPr/>
          </p:nvSpPr>
          <p:spPr bwMode="auto">
            <a:xfrm>
              <a:off x="6861200" y="2060576"/>
              <a:ext cx="2592387" cy="2447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Writing the Master’s 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7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" r="9251"/>
          <a:stretch/>
        </p:blipFill>
        <p:spPr>
          <a:xfrm>
            <a:off x="7822019" y="-1"/>
            <a:ext cx="4369981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06426" y="1166328"/>
            <a:ext cx="7147249" cy="50385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Series Methods and Dynamic Econometrics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 I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 II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Mathematical Finance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Econometrics Methods for Cross-Sectional and Panel Data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Empirical Analysis of Financial Markets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Choice Theory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Economics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 Theory and Financial Markets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 and Optimisation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Modelling and Solver Technology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 Research Applications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High-Dimensional Econometric Methods for Big Data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Learning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 Selecta Quantitative Economics </a:t>
            </a:r>
          </a:p>
          <a:p>
            <a:pPr marL="361950" marR="0" lvl="0" indent="-361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426" y="437922"/>
            <a:ext cx="73928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51D37"/>
                </a:solidFill>
                <a:latin typeface="Calibri" panose="020F0502020204030204"/>
              </a:rPr>
              <a:t>T</a:t>
            </a:r>
            <a:r>
              <a:rPr lang="en-US" sz="2400" b="1" dirty="0" smtClean="0">
                <a:solidFill>
                  <a:srgbClr val="151D37"/>
                </a:solidFill>
                <a:latin typeface="Calibri" panose="020F0502020204030204"/>
              </a:rPr>
              <a:t>he </a:t>
            </a:r>
            <a:r>
              <a:rPr lang="en-US" sz="2400" b="1" dirty="0" smtClean="0">
                <a:solidFill>
                  <a:srgbClr val="151D37"/>
                </a:solidFill>
                <a:latin typeface="Calibri" panose="020F0502020204030204"/>
              </a:rPr>
              <a:t>list of E&amp;OR core courses</a:t>
            </a:r>
            <a:endParaRPr lang="en-US" sz="2400" b="1" dirty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45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" r="9251"/>
          <a:stretch/>
        </p:blipFill>
        <p:spPr>
          <a:xfrm>
            <a:off x="7822019" y="-1"/>
            <a:ext cx="4369981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06426" y="1166328"/>
            <a:ext cx="7147249" cy="5038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8000" indent="-361950">
              <a:lnSpc>
                <a:spcPct val="11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Calibri" panose="020F0502020204030204"/>
              </a:rPr>
              <a:t>Open Macroeconomics in a Global Society</a:t>
            </a: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smtClean="0">
                <a:solidFill>
                  <a:sysClr val="windowText" lastClr="000000"/>
                </a:solidFill>
                <a:latin typeface="Calibri" panose="020F0502020204030204"/>
              </a:rPr>
              <a:t>Supply Chain Operations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8000" marR="0" lvl="0" indent="-3619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smtClean="0">
                <a:solidFill>
                  <a:sysClr val="windowText" lastClr="000000"/>
                </a:solidFill>
                <a:latin typeface="Calibri" panose="020F0502020204030204"/>
              </a:rPr>
              <a:t>Risk Management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426" y="437922"/>
            <a:ext cx="73928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rgbClr val="151D37"/>
                </a:solidFill>
                <a:latin typeface="Calibri" panose="020F0502020204030204"/>
              </a:rPr>
              <a:t>Free Electives (at most 1 out of 4 choice courses)</a:t>
            </a:r>
            <a:endParaRPr lang="en-US" sz="2400" b="1" dirty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48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" r="3944"/>
          <a:stretch/>
        </p:blipFill>
        <p:spPr>
          <a:xfrm>
            <a:off x="14514" y="0"/>
            <a:ext cx="12206515" cy="6858000"/>
          </a:xfrm>
        </p:spPr>
      </p:pic>
      <p:grpSp>
        <p:nvGrpSpPr>
          <p:cNvPr id="5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5423363" y="41243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1972128" y="1442674"/>
              <a:ext cx="175437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Study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profile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2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1466171"/>
            <a:ext cx="540311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defRPr/>
            </a:pPr>
            <a:endParaRPr lang="en-US" sz="2800" dirty="0">
              <a:latin typeface="Calibri Light" panose="020F0302020204030204"/>
            </a:endParaRPr>
          </a:p>
          <a:p>
            <a:pPr marL="457200" indent="-457200" defTabSz="914400" eaLnBrk="1" hangingPunct="1">
              <a:buFont typeface="+mj-lt"/>
              <a:buAutoNum type="arabicPeriod"/>
              <a:defRPr/>
            </a:pPr>
            <a:r>
              <a:rPr lang="en-US" sz="2800" dirty="0">
                <a:latin typeface="Calibri" panose="020F0502020204030204"/>
              </a:rPr>
              <a:t>Actuarial Sciences</a:t>
            </a:r>
          </a:p>
          <a:p>
            <a:pPr marL="457200" indent="-457200" defTabSz="914400" eaLnBrk="1" hangingPunct="1">
              <a:buFont typeface="+mj-lt"/>
              <a:buAutoNum type="arabicPeriod"/>
              <a:defRPr/>
            </a:pPr>
            <a:r>
              <a:rPr lang="en-US" sz="2800" dirty="0">
                <a:latin typeface="Calibri" panose="020F0502020204030204"/>
              </a:rPr>
              <a:t>Econometrics</a:t>
            </a:r>
          </a:p>
          <a:p>
            <a:pPr marL="457200" indent="-457200" defTabSz="914400" eaLnBrk="1" hangingPunct="1">
              <a:buFont typeface="+mj-lt"/>
              <a:buAutoNum type="arabicPeriod"/>
              <a:defRPr/>
            </a:pPr>
            <a:r>
              <a:rPr lang="en-US" sz="2800" dirty="0">
                <a:latin typeface="Calibri" panose="020F0502020204030204"/>
              </a:rPr>
              <a:t>Mathematical Economics</a:t>
            </a:r>
          </a:p>
          <a:p>
            <a:pPr marL="457200" indent="-457200" defTabSz="914400" eaLnBrk="1" hangingPunct="1">
              <a:buFont typeface="+mj-lt"/>
              <a:buAutoNum type="arabicPeriod"/>
              <a:defRPr/>
            </a:pPr>
            <a:r>
              <a:rPr lang="en-US" sz="2800" dirty="0">
                <a:latin typeface="Calibri" panose="020F0502020204030204"/>
              </a:rPr>
              <a:t>Operations Research</a:t>
            </a:r>
          </a:p>
          <a:p>
            <a:pPr marL="457200" indent="-457200" defTabSz="914400" eaLnBrk="1" hangingPunct="1">
              <a:buFont typeface="+mj-lt"/>
              <a:buAutoNum type="arabicPeriod"/>
              <a:defRPr/>
            </a:pPr>
            <a:r>
              <a:rPr lang="en-US" sz="2800" dirty="0">
                <a:latin typeface="Calibri" panose="020F0502020204030204"/>
              </a:rPr>
              <a:t>Data Science</a:t>
            </a:r>
          </a:p>
          <a:p>
            <a:pPr marL="0" indent="0" defTabSz="914400" eaLnBrk="1" hangingPunct="1">
              <a:defRPr/>
            </a:pPr>
            <a:endParaRPr lang="en-US" sz="2200" dirty="0">
              <a:latin typeface="Calibri" panose="020F050202020403020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572390"/>
            <a:ext cx="5058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Study profiles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-154" r="15822" b="154"/>
          <a:stretch/>
        </p:blipFill>
        <p:spPr>
          <a:xfrm>
            <a:off x="6885993" y="-88815"/>
            <a:ext cx="5306008" cy="69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43788895"/>
              </p:ext>
            </p:extLst>
          </p:nvPr>
        </p:nvGraphicFramePr>
        <p:xfrm>
          <a:off x="5880986" y="2179674"/>
          <a:ext cx="5166242" cy="328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84250" y="5556479"/>
            <a:ext cx="394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Core Courses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7842" y="5582093"/>
            <a:ext cx="15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Skill Courses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1. Actuarial Sciences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199" y="1483476"/>
            <a:ext cx="11170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 smtClean="0">
                <a:solidFill>
                  <a:srgbClr val="151D37"/>
                </a:solidFill>
                <a:latin typeface="Calibri" panose="020F0502020204030204"/>
              </a:rPr>
              <a:t>Applying mathematics and statistics to assess risks in insurance and finance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03958314"/>
              </p:ext>
            </p:extLst>
          </p:nvPr>
        </p:nvGraphicFramePr>
        <p:xfrm>
          <a:off x="1114456" y="2179674"/>
          <a:ext cx="4889584" cy="323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180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2. Econometrics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1483476"/>
            <a:ext cx="11170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 smtClean="0">
                <a:solidFill>
                  <a:srgbClr val="151D37"/>
                </a:solidFill>
                <a:latin typeface="Calibri" panose="020F0502020204030204"/>
              </a:rPr>
              <a:t>Analysis and testing of economic relationships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57582163"/>
              </p:ext>
            </p:extLst>
          </p:nvPr>
        </p:nvGraphicFramePr>
        <p:xfrm>
          <a:off x="5880986" y="2179674"/>
          <a:ext cx="5166242" cy="328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4250" y="5556479"/>
            <a:ext cx="394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Core Courses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7842" y="5582093"/>
            <a:ext cx="15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Skill Courses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14306626"/>
              </p:ext>
            </p:extLst>
          </p:nvPr>
        </p:nvGraphicFramePr>
        <p:xfrm>
          <a:off x="1188187" y="2250621"/>
          <a:ext cx="4742121" cy="313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701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3. Mathematical Economics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1483476"/>
            <a:ext cx="11170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 smtClean="0">
                <a:solidFill>
                  <a:srgbClr val="151D37"/>
                </a:solidFill>
                <a:latin typeface="Calibri" panose="020F0502020204030204"/>
              </a:rPr>
              <a:t>Modelling strategic behaviour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37998034"/>
              </p:ext>
            </p:extLst>
          </p:nvPr>
        </p:nvGraphicFramePr>
        <p:xfrm>
          <a:off x="5880986" y="2179674"/>
          <a:ext cx="5166242" cy="328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4250" y="5556479"/>
            <a:ext cx="394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Core Courses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7842" y="5582093"/>
            <a:ext cx="15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Skill Courses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17724897"/>
              </p:ext>
            </p:extLst>
          </p:nvPr>
        </p:nvGraphicFramePr>
        <p:xfrm>
          <a:off x="1188187" y="2190066"/>
          <a:ext cx="4742121" cy="313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935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4. Operations Research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1483476"/>
            <a:ext cx="11170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 smtClean="0">
                <a:solidFill>
                  <a:srgbClr val="151D37"/>
                </a:solidFill>
                <a:latin typeface="Calibri" panose="020F0502020204030204"/>
              </a:rPr>
              <a:t>Optimisation of business processes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75931189"/>
              </p:ext>
            </p:extLst>
          </p:nvPr>
        </p:nvGraphicFramePr>
        <p:xfrm>
          <a:off x="5880986" y="2179674"/>
          <a:ext cx="5166242" cy="328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4250" y="5556479"/>
            <a:ext cx="394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Core Courses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7842" y="5582093"/>
            <a:ext cx="15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Skill Courses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17489895"/>
              </p:ext>
            </p:extLst>
          </p:nvPr>
        </p:nvGraphicFramePr>
        <p:xfrm>
          <a:off x="1188187" y="2190066"/>
          <a:ext cx="4742121" cy="313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824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86871686"/>
              </p:ext>
            </p:extLst>
          </p:nvPr>
        </p:nvGraphicFramePr>
        <p:xfrm>
          <a:off x="1188187" y="2190066"/>
          <a:ext cx="4742121" cy="313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rgbClr val="151D37"/>
                </a:solidFill>
                <a:latin typeface="Calibri" panose="020F0502020204030204"/>
              </a:rPr>
              <a:t>5</a:t>
            </a:r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. Data Science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1483476"/>
            <a:ext cx="111702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 smtClean="0">
                <a:solidFill>
                  <a:srgbClr val="151D37"/>
                </a:solidFill>
                <a:latin typeface="Calibri" panose="020F0502020204030204"/>
              </a:rPr>
              <a:t>Analysis of large data sets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59395552"/>
              </p:ext>
            </p:extLst>
          </p:nvPr>
        </p:nvGraphicFramePr>
        <p:xfrm>
          <a:off x="5880986" y="2179674"/>
          <a:ext cx="5166242" cy="328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4250" y="5556479"/>
            <a:ext cx="394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Core Courses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7842" y="5582093"/>
            <a:ext cx="15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51D37"/>
                </a:solidFill>
                <a:latin typeface="Calibri" panose="020F0502020204030204"/>
              </a:rPr>
              <a:t>Skill Courses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6276" y="3535599"/>
            <a:ext cx="1868082" cy="7599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0532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(and\or Algorithms and Optimisation)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D58CC8-3F35-5F42-9CB6-A2B42544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1805"/>
          <a:stretch/>
        </p:blipFill>
        <p:spPr>
          <a:xfrm>
            <a:off x="7800974" y="-1"/>
            <a:ext cx="4470233" cy="68685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1974" y="2447925"/>
            <a:ext cx="6905625" cy="1347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Dr. Dries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Vermeulen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27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r="17433"/>
          <a:stretch/>
        </p:blipFill>
        <p:spPr>
          <a:xfrm>
            <a:off x="6865088" y="0"/>
            <a:ext cx="5326912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1745256"/>
            <a:ext cx="5534608" cy="3615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3000" dirty="0" smtClean="0">
                <a:solidFill>
                  <a:prstClr val="black"/>
                </a:solidFill>
                <a:latin typeface="Calibri" panose="020F0502020204030204"/>
              </a:rPr>
              <a:t>Study </a:t>
            </a:r>
            <a:r>
              <a:rPr lang="en-GB" altLang="nl-NL" sz="3000" dirty="0">
                <a:solidFill>
                  <a:prstClr val="black"/>
                </a:solidFill>
                <a:latin typeface="Calibri" panose="020F0502020204030204"/>
              </a:rPr>
              <a:t>a practical or theoretical problem within the track of your </a:t>
            </a:r>
            <a:r>
              <a:rPr lang="en-GB" altLang="nl-NL" sz="3000" dirty="0" smtClean="0">
                <a:solidFill>
                  <a:prstClr val="black"/>
                </a:solidFill>
                <a:latin typeface="Calibri" panose="020F0502020204030204"/>
              </a:rPr>
              <a:t>choice</a:t>
            </a:r>
          </a:p>
          <a:p>
            <a:pPr marL="45720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3000" dirty="0" smtClean="0">
                <a:solidFill>
                  <a:prstClr val="black"/>
                </a:solidFill>
                <a:latin typeface="Calibri" panose="020F0502020204030204"/>
              </a:rPr>
              <a:t>Combine </a:t>
            </a:r>
            <a:r>
              <a:rPr lang="en-GB" altLang="nl-NL" sz="3000" dirty="0">
                <a:solidFill>
                  <a:prstClr val="black"/>
                </a:solidFill>
                <a:latin typeface="Calibri" panose="020F0502020204030204"/>
              </a:rPr>
              <a:t>your </a:t>
            </a:r>
            <a:r>
              <a:rPr lang="en-GB" altLang="nl-NL" sz="3000" dirty="0" smtClean="0">
                <a:solidFill>
                  <a:prstClr val="black"/>
                </a:solidFill>
                <a:latin typeface="Calibri" panose="020F0502020204030204"/>
              </a:rPr>
              <a:t>master’s </a:t>
            </a:r>
            <a:r>
              <a:rPr lang="en-GB" altLang="nl-NL" sz="3000" dirty="0">
                <a:solidFill>
                  <a:prstClr val="black"/>
                </a:solidFill>
                <a:latin typeface="Calibri" panose="020F0502020204030204"/>
              </a:rPr>
              <a:t>thesis with an internship – this is strongly recommended!</a:t>
            </a:r>
          </a:p>
          <a:p>
            <a:pPr marL="45720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nl-NL" sz="3000" dirty="0">
                <a:solidFill>
                  <a:prstClr val="black"/>
                </a:solidFill>
                <a:latin typeface="Calibri" panose="020F0502020204030204"/>
              </a:rPr>
              <a:t>Support offered via the TIP program</a:t>
            </a:r>
            <a:endParaRPr lang="en-GB" altLang="nl-NL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endParaRPr lang="en-GB" altLang="nl-NL" sz="2200" dirty="0">
              <a:solidFill>
                <a:srgbClr val="001A3D"/>
              </a:solidFill>
              <a:latin typeface="Calibri" panose="020F0502020204030204"/>
            </a:endParaRP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nl-NL" sz="2400" dirty="0">
              <a:solidFill>
                <a:srgbClr val="001A3D"/>
              </a:solidFill>
              <a:latin typeface="Calibri" panose="020F050202020403020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Master’s Thesis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08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Research Master: 2 years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528124"/>
            <a:ext cx="6616959" cy="5015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research (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executive)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PhD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 Research variant:</a:t>
            </a:r>
          </a:p>
          <a:p>
            <a:pPr>
              <a:spcBef>
                <a:spcPts val="500"/>
              </a:spcBef>
            </a:pP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of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Business Research Master</a:t>
            </a:r>
          </a:p>
          <a:p>
            <a:pPr lvl="1"/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is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variant of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Ect&amp;OR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master (</a:t>
            </a:r>
            <a:r>
              <a:rPr lang="nl-NL" altLang="nl-NL" sz="2200" noProof="0" dirty="0" err="1" smtClean="0">
                <a:solidFill>
                  <a:sysClr val="windowText" lastClr="000000"/>
                </a:solidFill>
                <a:latin typeface="Calibri" panose="020F0502020204030204"/>
              </a:rPr>
              <a:t>m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aster’s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thesis is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replaced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electives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last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replaced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hands-on research project).</a:t>
            </a:r>
          </a:p>
          <a:p>
            <a:pPr lvl="1"/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deepens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courses of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Dutch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LNMB in Utrecht.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Master’s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thesis is 30 ECTS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fullfilled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altLang="nl-N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internship</a:t>
            </a:r>
            <a:r>
              <a:rPr kumimoji="0" lang="nl-NL" alt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Research Master: 2 years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82503" y="1668081"/>
            <a:ext cx="6451357" cy="5015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 err="1" smtClean="0">
                <a:cs typeface="Calibri" panose="020F0502020204030204" pitchFamily="34" charset="0"/>
              </a:rPr>
              <a:t>Econometrics</a:t>
            </a:r>
            <a:r>
              <a:rPr lang="nl-NL" altLang="nl-NL" dirty="0" smtClean="0">
                <a:cs typeface="Calibri" panose="020F0502020204030204" pitchFamily="34" charset="0"/>
              </a:rPr>
              <a:t>/Mathematical </a:t>
            </a:r>
            <a:r>
              <a:rPr lang="nl-NL" altLang="nl-NL" dirty="0" err="1" smtClean="0">
                <a:cs typeface="Calibri" panose="020F0502020204030204" pitchFamily="34" charset="0"/>
              </a:rPr>
              <a:t>Economics</a:t>
            </a:r>
            <a:r>
              <a:rPr lang="nl-NL" altLang="nl-NL" dirty="0" smtClean="0">
                <a:cs typeface="Calibri" panose="020F0502020204030204" pitchFamily="34" charset="0"/>
              </a:rPr>
              <a:t> research variant:</a:t>
            </a:r>
          </a:p>
          <a:p>
            <a:pPr lvl="1"/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METEOR Research MSc in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Financial Research.</a:t>
            </a:r>
          </a:p>
          <a:p>
            <a:pPr lvl="1"/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is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Ect/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MathEcon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variant of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Ect&amp;OR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master (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master’s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thesis is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courses of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research master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hands-on research project).</a:t>
            </a:r>
          </a:p>
          <a:p>
            <a:pPr lvl="1"/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is made out of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specialisation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courses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electives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EFR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The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fourth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semester is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devoted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30 ECTS </a:t>
            </a:r>
            <a:r>
              <a:rPr lang="nl-NL" altLang="nl-NL" sz="22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nl-NL" altLang="nl-NL" sz="2200" dirty="0" err="1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aster’s</a:t>
            </a:r>
            <a:r>
              <a:rPr lang="nl-NL" altLang="nl-NL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thesis.</a:t>
            </a:r>
          </a:p>
          <a:p>
            <a:pPr lvl="1"/>
            <a:endParaRPr lang="nl-NL" altLang="nl-NL" sz="2000" dirty="0">
              <a:solidFill>
                <a:srgbClr val="151D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5423363" y="41243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1972128" y="1227230"/>
              <a:ext cx="175437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0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66685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Is Econometrics and Operations </a:t>
            </a:r>
          </a:p>
          <a:p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Research right for you?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17534" r="19678" b="26267"/>
          <a:stretch/>
        </p:blipFill>
        <p:spPr>
          <a:xfrm>
            <a:off x="4905156" y="2184918"/>
            <a:ext cx="2661972" cy="2661972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8142" y="49395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Have a solid knowledge in bachelor’s level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subjects which are fundamental for your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choice of subjects in the master’s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83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5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4F468-5747-4F2F-B2AA-159E5DF25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71" y="-2521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51D37"/>
                </a:solidFill>
                <a:latin typeface="+mn-lt"/>
              </a:rPr>
              <a:t>Alumni Careers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C8F5CD9-35C8-448A-B7D7-F494E3980DEE}"/>
              </a:ext>
            </a:extLst>
          </p:cNvPr>
          <p:cNvSpPr/>
          <p:nvPr/>
        </p:nvSpPr>
        <p:spPr>
          <a:xfrm>
            <a:off x="2048329" y="1435540"/>
            <a:ext cx="914218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B01325A-44E6-461F-B4DC-F92228F390AA}"/>
              </a:ext>
            </a:extLst>
          </p:cNvPr>
          <p:cNvSpPr/>
          <p:nvPr/>
        </p:nvSpPr>
        <p:spPr>
          <a:xfrm>
            <a:off x="2060399" y="2623675"/>
            <a:ext cx="8868858" cy="6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54ABBD-34F3-488A-990C-4AEF1B8358C2}"/>
              </a:ext>
            </a:extLst>
          </p:cNvPr>
          <p:cNvSpPr/>
          <p:nvPr/>
        </p:nvSpPr>
        <p:spPr>
          <a:xfrm>
            <a:off x="2784928" y="992417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339B3A6-737F-4A70-A0DF-275E7E0F04AA}"/>
              </a:ext>
            </a:extLst>
          </p:cNvPr>
          <p:cNvSpPr/>
          <p:nvPr/>
        </p:nvSpPr>
        <p:spPr>
          <a:xfrm>
            <a:off x="5489641" y="992416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D3B5413-F4C8-4E6B-8DC3-F18314D5244D}"/>
              </a:ext>
            </a:extLst>
          </p:cNvPr>
          <p:cNvSpPr/>
          <p:nvPr/>
        </p:nvSpPr>
        <p:spPr>
          <a:xfrm>
            <a:off x="8194356" y="992415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2852E3-6D39-4A13-A007-8EC16B2B7756}"/>
              </a:ext>
            </a:extLst>
          </p:cNvPr>
          <p:cNvSpPr txBox="1"/>
          <p:nvPr/>
        </p:nvSpPr>
        <p:spPr>
          <a:xfrm>
            <a:off x="3008411" y="992414"/>
            <a:ext cx="225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Actuarial Science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EA59258-AD16-44E6-8739-3C38FE16356F}"/>
              </a:ext>
            </a:extLst>
          </p:cNvPr>
          <p:cNvSpPr txBox="1"/>
          <p:nvPr/>
        </p:nvSpPr>
        <p:spPr>
          <a:xfrm>
            <a:off x="5601383" y="992414"/>
            <a:ext cx="212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Econometrics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30D9B75-00F5-485E-8F8D-31C79FA234EB}"/>
              </a:ext>
            </a:extLst>
          </p:cNvPr>
          <p:cNvSpPr txBox="1"/>
          <p:nvPr/>
        </p:nvSpPr>
        <p:spPr>
          <a:xfrm>
            <a:off x="8233772" y="1046111"/>
            <a:ext cx="253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Mathematical Economics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15D477F-2C9F-4B11-A497-2E29D36170E0}"/>
              </a:ext>
            </a:extLst>
          </p:cNvPr>
          <p:cNvSpPr txBox="1"/>
          <p:nvPr/>
        </p:nvSpPr>
        <p:spPr>
          <a:xfrm>
            <a:off x="3008411" y="1155578"/>
            <a:ext cx="212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4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7F620A-9B14-44BF-8C18-5A263AE8DEE8}"/>
              </a:ext>
            </a:extLst>
          </p:cNvPr>
          <p:cNvSpPr txBox="1"/>
          <p:nvPr/>
        </p:nvSpPr>
        <p:spPr>
          <a:xfrm>
            <a:off x="5687339" y="1500374"/>
            <a:ext cx="21202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14 countries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6C8FF6D-CC14-4C98-8890-B88E535DE8AF}"/>
              </a:ext>
            </a:extLst>
          </p:cNvPr>
          <p:cNvSpPr txBox="1"/>
          <p:nvPr/>
        </p:nvSpPr>
        <p:spPr>
          <a:xfrm>
            <a:off x="8443624" y="1517360"/>
            <a:ext cx="2120221" cy="11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3 countries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1D89D3A-408F-4F6D-AEDE-C6956583DCE8}"/>
              </a:ext>
            </a:extLst>
          </p:cNvPr>
          <p:cNvSpPr txBox="1"/>
          <p:nvPr/>
        </p:nvSpPr>
        <p:spPr>
          <a:xfrm>
            <a:off x="3008411" y="2678040"/>
            <a:ext cx="21202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Controller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9A8161D-A4B5-4C56-89B7-7C56AD7D9DC8}"/>
              </a:ext>
            </a:extLst>
          </p:cNvPr>
          <p:cNvSpPr txBox="1"/>
          <p:nvPr/>
        </p:nvSpPr>
        <p:spPr>
          <a:xfrm>
            <a:off x="5713124" y="2670694"/>
            <a:ext cx="21202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Intelligence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Econometrician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Analyst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099B6AB-566B-428E-B2FB-ABE1762EE790}"/>
              </a:ext>
            </a:extLst>
          </p:cNvPr>
          <p:cNvSpPr txBox="1"/>
          <p:nvPr/>
        </p:nvSpPr>
        <p:spPr>
          <a:xfrm>
            <a:off x="8417839" y="2679071"/>
            <a:ext cx="21202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Analytical 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Advisor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Analyst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44DFB8B-E5BC-4D2D-8552-9E357EA1E50B}"/>
              </a:ext>
            </a:extLst>
          </p:cNvPr>
          <p:cNvSpPr/>
          <p:nvPr/>
        </p:nvSpPr>
        <p:spPr>
          <a:xfrm flipV="1">
            <a:off x="2048328" y="4769284"/>
            <a:ext cx="888092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F4218DD-A668-48F4-B412-F4D49D74BC29}"/>
              </a:ext>
            </a:extLst>
          </p:cNvPr>
          <p:cNvSpPr/>
          <p:nvPr/>
        </p:nvSpPr>
        <p:spPr>
          <a:xfrm>
            <a:off x="1616529" y="992414"/>
            <a:ext cx="970701" cy="5488778"/>
          </a:xfrm>
          <a:prstGeom prst="rect">
            <a:avLst/>
          </a:prstGeom>
          <a:solidFill>
            <a:srgbClr val="E26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5E7A6CA-A410-428A-9D03-4A0E7B4B7E12}"/>
              </a:ext>
            </a:extLst>
          </p:cNvPr>
          <p:cNvSpPr/>
          <p:nvPr/>
        </p:nvSpPr>
        <p:spPr>
          <a:xfrm>
            <a:off x="2784928" y="1420159"/>
            <a:ext cx="8666843" cy="10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0702422B-9A77-4BF9-8F80-F84C99740B0B}"/>
              </a:ext>
            </a:extLst>
          </p:cNvPr>
          <p:cNvSpPr/>
          <p:nvPr/>
        </p:nvSpPr>
        <p:spPr>
          <a:xfrm>
            <a:off x="632880" y="2618300"/>
            <a:ext cx="10693399" cy="6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white globe 6 icon">
            <a:extLst>
              <a:ext uri="{FF2B5EF4-FFF2-40B4-BE49-F238E27FC236}">
                <a16:creationId xmlns:a16="http://schemas.microsoft.com/office/drawing/2014/main" id="{10C474C5-9D7C-4FD9-9B5E-531F4BE9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79" y="174557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iefcase 6 icon">
            <a:extLst>
              <a:ext uri="{FF2B5EF4-FFF2-40B4-BE49-F238E27FC236}">
                <a16:creationId xmlns:a16="http://schemas.microsoft.com/office/drawing/2014/main" id="{550140D3-5BC3-4DF6-B376-C69DC5B9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71" y="342185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white handshake 2 icon">
            <a:extLst>
              <a:ext uri="{FF2B5EF4-FFF2-40B4-BE49-F238E27FC236}">
                <a16:creationId xmlns:a16="http://schemas.microsoft.com/office/drawing/2014/main" id="{C7E3B426-CC22-4273-A708-C6E4ED69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64" y="534076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EC512AA3-2759-4FE7-9939-A5F47619E5C2}"/>
              </a:ext>
            </a:extLst>
          </p:cNvPr>
          <p:cNvSpPr/>
          <p:nvPr/>
        </p:nvSpPr>
        <p:spPr>
          <a:xfrm>
            <a:off x="2870883" y="4919074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2A27AC4-DE63-4D0A-9F69-473ECB53028A}"/>
              </a:ext>
            </a:extLst>
          </p:cNvPr>
          <p:cNvSpPr/>
          <p:nvPr/>
        </p:nvSpPr>
        <p:spPr>
          <a:xfrm>
            <a:off x="5562127" y="4929836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BBA07D13-92AE-4CA6-BA5C-AFD713DEB034}"/>
              </a:ext>
            </a:extLst>
          </p:cNvPr>
          <p:cNvSpPr/>
          <p:nvPr/>
        </p:nvSpPr>
        <p:spPr>
          <a:xfrm>
            <a:off x="8264293" y="4903795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32" name="Picture 20" descr="Image result for INg logo png">
            <a:extLst>
              <a:ext uri="{FF2B5EF4-FFF2-40B4-BE49-F238E27FC236}">
                <a16:creationId xmlns:a16="http://schemas.microsoft.com/office/drawing/2014/main" id="{5E5D16C5-4F23-4A61-A5BD-78EB5938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94" y="6023179"/>
            <a:ext cx="1002929" cy="2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Image result for rabobank logo png">
            <a:extLst>
              <a:ext uri="{FF2B5EF4-FFF2-40B4-BE49-F238E27FC236}">
                <a16:creationId xmlns:a16="http://schemas.microsoft.com/office/drawing/2014/main" id="{8A7F9FAA-5052-4648-83B4-92DB2C46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10" y="5362094"/>
            <a:ext cx="496038" cy="5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Image result for capgemini logo png">
            <a:extLst>
              <a:ext uri="{FF2B5EF4-FFF2-40B4-BE49-F238E27FC236}">
                <a16:creationId xmlns:a16="http://schemas.microsoft.com/office/drawing/2014/main" id="{C175C458-C665-48E9-95B7-ACBDC8F4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49" y="4890578"/>
            <a:ext cx="1527670" cy="61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0" descr="Image result for INg logo png">
            <a:extLst>
              <a:ext uri="{FF2B5EF4-FFF2-40B4-BE49-F238E27FC236}">
                <a16:creationId xmlns:a16="http://schemas.microsoft.com/office/drawing/2014/main" id="{E372F730-717C-4D40-8DD4-82F9E1C12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64" y="4947181"/>
            <a:ext cx="1214713" cy="3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 descr="Image result for rabobank logo png">
            <a:extLst>
              <a:ext uri="{FF2B5EF4-FFF2-40B4-BE49-F238E27FC236}">
                <a16:creationId xmlns:a16="http://schemas.microsoft.com/office/drawing/2014/main" id="{60ADFF0D-CEFB-4AC3-B5D0-97E1E8C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26" y="5408533"/>
            <a:ext cx="654587" cy="7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0" descr="Image result for kpmg logo png">
            <a:extLst>
              <a:ext uri="{FF2B5EF4-FFF2-40B4-BE49-F238E27FC236}">
                <a16:creationId xmlns:a16="http://schemas.microsoft.com/office/drawing/2014/main" id="{8ECC28A6-6A74-4394-8AF9-F98B4279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17223"/>
          <a:stretch/>
        </p:blipFill>
        <p:spPr bwMode="auto">
          <a:xfrm>
            <a:off x="9574823" y="4907458"/>
            <a:ext cx="1052399" cy="5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0" descr="Image result for rabobank logo png">
            <a:extLst>
              <a:ext uri="{FF2B5EF4-FFF2-40B4-BE49-F238E27FC236}">
                <a16:creationId xmlns:a16="http://schemas.microsoft.com/office/drawing/2014/main" id="{8A7F9FAA-5052-4648-83B4-92DB2C46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05" y="5466874"/>
            <a:ext cx="654587" cy="7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4" descr="Image result for shell logo png">
            <a:extLst>
              <a:ext uri="{FF2B5EF4-FFF2-40B4-BE49-F238E27FC236}">
                <a16:creationId xmlns:a16="http://schemas.microsoft.com/office/drawing/2014/main" id="{604C35D3-30B5-4FD2-BBA5-5A79250D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4945962"/>
            <a:ext cx="499191" cy="4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6" descr="Image result for deloitte logo png">
            <a:extLst>
              <a:ext uri="{FF2B5EF4-FFF2-40B4-BE49-F238E27FC236}">
                <a16:creationId xmlns:a16="http://schemas.microsoft.com/office/drawing/2014/main" id="{3E313DE8-8CE0-4AD8-959E-D24B925A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450" y="5239327"/>
            <a:ext cx="1332498" cy="5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0" descr="Image result for kpmg logo png">
            <a:extLst>
              <a:ext uri="{FF2B5EF4-FFF2-40B4-BE49-F238E27FC236}">
                <a16:creationId xmlns:a16="http://schemas.microsoft.com/office/drawing/2014/main" id="{8ECC28A6-6A74-4394-8AF9-F98B4279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17223"/>
          <a:stretch/>
        </p:blipFill>
        <p:spPr bwMode="auto">
          <a:xfrm>
            <a:off x="5618003" y="5463241"/>
            <a:ext cx="1052399" cy="5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6" descr="Image result for deloitte logo png">
            <a:extLst>
              <a:ext uri="{FF2B5EF4-FFF2-40B4-BE49-F238E27FC236}">
                <a16:creationId xmlns:a16="http://schemas.microsoft.com/office/drawing/2014/main" id="{3E313DE8-8CE0-4AD8-959E-D24B925A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61" y="5861114"/>
            <a:ext cx="1332498" cy="5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ministry of finance india logo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7401" r="5134" b="6114"/>
          <a:stretch/>
        </p:blipFill>
        <p:spPr bwMode="auto">
          <a:xfrm>
            <a:off x="5591989" y="4996126"/>
            <a:ext cx="1032292" cy="4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Afbeeldingsresultaat voor ministry of finance india logo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7401" r="5134" b="6114"/>
          <a:stretch/>
        </p:blipFill>
        <p:spPr bwMode="auto">
          <a:xfrm>
            <a:off x="9011650" y="5685059"/>
            <a:ext cx="1032292" cy="4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optiver logo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282" y="6070651"/>
            <a:ext cx="1021296" cy="2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bn amro logo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82" y="5023310"/>
            <a:ext cx="1211296" cy="3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aegon logo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06" y="5371366"/>
            <a:ext cx="1188353" cy="4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DHL logo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72" y="5963077"/>
            <a:ext cx="1355007" cy="3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Image result for maastricht university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" y="274283"/>
            <a:ext cx="1870887" cy="4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4F468-5747-4F2F-B2AA-159E5DF25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71" y="-2521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51D37"/>
                </a:solidFill>
                <a:latin typeface="+mn-lt"/>
              </a:rPr>
              <a:t>Alumni Careers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C8F5CD9-35C8-448A-B7D7-F494E3980DEE}"/>
              </a:ext>
            </a:extLst>
          </p:cNvPr>
          <p:cNvSpPr/>
          <p:nvPr/>
        </p:nvSpPr>
        <p:spPr>
          <a:xfrm>
            <a:off x="3369129" y="1508111"/>
            <a:ext cx="914218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B01325A-44E6-461F-B4DC-F92228F390AA}"/>
              </a:ext>
            </a:extLst>
          </p:cNvPr>
          <p:cNvSpPr/>
          <p:nvPr/>
        </p:nvSpPr>
        <p:spPr>
          <a:xfrm>
            <a:off x="3381199" y="2696246"/>
            <a:ext cx="8868858" cy="6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54ABBD-34F3-488A-990C-4AEF1B8358C2}"/>
              </a:ext>
            </a:extLst>
          </p:cNvPr>
          <p:cNvSpPr/>
          <p:nvPr/>
        </p:nvSpPr>
        <p:spPr>
          <a:xfrm>
            <a:off x="4105728" y="1064988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339B3A6-737F-4A70-A0DF-275E7E0F04AA}"/>
              </a:ext>
            </a:extLst>
          </p:cNvPr>
          <p:cNvSpPr/>
          <p:nvPr/>
        </p:nvSpPr>
        <p:spPr>
          <a:xfrm>
            <a:off x="6810441" y="1064987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2852E3-6D39-4A13-A007-8EC16B2B7756}"/>
              </a:ext>
            </a:extLst>
          </p:cNvPr>
          <p:cNvSpPr txBox="1"/>
          <p:nvPr/>
        </p:nvSpPr>
        <p:spPr>
          <a:xfrm>
            <a:off x="4329211" y="1064985"/>
            <a:ext cx="225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 Research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EA59258-AD16-44E6-8739-3C38FE16356F}"/>
              </a:ext>
            </a:extLst>
          </p:cNvPr>
          <p:cNvSpPr txBox="1"/>
          <p:nvPr/>
        </p:nvSpPr>
        <p:spPr>
          <a:xfrm>
            <a:off x="6922183" y="1064985"/>
            <a:ext cx="212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15D477F-2C9F-4B11-A497-2E29D36170E0}"/>
              </a:ext>
            </a:extLst>
          </p:cNvPr>
          <p:cNvSpPr txBox="1"/>
          <p:nvPr/>
        </p:nvSpPr>
        <p:spPr>
          <a:xfrm>
            <a:off x="4329211" y="1572945"/>
            <a:ext cx="21202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3 countries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7F620A-9B14-44BF-8C18-5A263AE8DEE8}"/>
              </a:ext>
            </a:extLst>
          </p:cNvPr>
          <p:cNvSpPr txBox="1"/>
          <p:nvPr/>
        </p:nvSpPr>
        <p:spPr>
          <a:xfrm>
            <a:off x="7008139" y="1572945"/>
            <a:ext cx="21202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13 countries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1D89D3A-408F-4F6D-AEDE-C6956583DCE8}"/>
              </a:ext>
            </a:extLst>
          </p:cNvPr>
          <p:cNvSpPr txBox="1"/>
          <p:nvPr/>
        </p:nvSpPr>
        <p:spPr>
          <a:xfrm>
            <a:off x="4329211" y="2750611"/>
            <a:ext cx="212022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Trading Innovation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Consultant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9A8161D-A4B5-4C56-89B7-7C56AD7D9DC8}"/>
              </a:ext>
            </a:extLst>
          </p:cNvPr>
          <p:cNvSpPr txBox="1"/>
          <p:nvPr/>
        </p:nvSpPr>
        <p:spPr>
          <a:xfrm>
            <a:off x="7033924" y="2743265"/>
            <a:ext cx="21202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Analytical 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Scientist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Advisor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44DFB8B-E5BC-4D2D-8552-9E357EA1E50B}"/>
              </a:ext>
            </a:extLst>
          </p:cNvPr>
          <p:cNvSpPr/>
          <p:nvPr/>
        </p:nvSpPr>
        <p:spPr>
          <a:xfrm flipV="1">
            <a:off x="3369128" y="4841855"/>
            <a:ext cx="888092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F4218DD-A668-48F4-B412-F4D49D74BC29}"/>
              </a:ext>
            </a:extLst>
          </p:cNvPr>
          <p:cNvSpPr/>
          <p:nvPr/>
        </p:nvSpPr>
        <p:spPr>
          <a:xfrm>
            <a:off x="2937329" y="1064985"/>
            <a:ext cx="970701" cy="5488778"/>
          </a:xfrm>
          <a:prstGeom prst="rect">
            <a:avLst/>
          </a:prstGeom>
          <a:solidFill>
            <a:srgbClr val="E26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5E7A6CA-A410-428A-9D03-4A0E7B4B7E12}"/>
              </a:ext>
            </a:extLst>
          </p:cNvPr>
          <p:cNvSpPr/>
          <p:nvPr/>
        </p:nvSpPr>
        <p:spPr>
          <a:xfrm>
            <a:off x="4105728" y="1492730"/>
            <a:ext cx="8666843" cy="10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0702422B-9A77-4BF9-8F80-F84C99740B0B}"/>
              </a:ext>
            </a:extLst>
          </p:cNvPr>
          <p:cNvSpPr/>
          <p:nvPr/>
        </p:nvSpPr>
        <p:spPr>
          <a:xfrm>
            <a:off x="1953680" y="2690871"/>
            <a:ext cx="10693399" cy="6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white globe 6 icon">
            <a:extLst>
              <a:ext uri="{FF2B5EF4-FFF2-40B4-BE49-F238E27FC236}">
                <a16:creationId xmlns:a16="http://schemas.microsoft.com/office/drawing/2014/main" id="{10C474C5-9D7C-4FD9-9B5E-531F4BE9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79" y="181814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iefcase 6 icon">
            <a:extLst>
              <a:ext uri="{FF2B5EF4-FFF2-40B4-BE49-F238E27FC236}">
                <a16:creationId xmlns:a16="http://schemas.microsoft.com/office/drawing/2014/main" id="{550140D3-5BC3-4DF6-B376-C69DC5B9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71" y="349443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white handshake 2 icon">
            <a:extLst>
              <a:ext uri="{FF2B5EF4-FFF2-40B4-BE49-F238E27FC236}">
                <a16:creationId xmlns:a16="http://schemas.microsoft.com/office/drawing/2014/main" id="{C7E3B426-CC22-4273-A708-C6E4ED69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64" y="541333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EC512AA3-2759-4FE7-9939-A5F47619E5C2}"/>
              </a:ext>
            </a:extLst>
          </p:cNvPr>
          <p:cNvSpPr/>
          <p:nvPr/>
        </p:nvSpPr>
        <p:spPr>
          <a:xfrm>
            <a:off x="4191683" y="4991645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2A27AC4-DE63-4D0A-9F69-473ECB53028A}"/>
              </a:ext>
            </a:extLst>
          </p:cNvPr>
          <p:cNvSpPr/>
          <p:nvPr/>
        </p:nvSpPr>
        <p:spPr>
          <a:xfrm>
            <a:off x="6882927" y="5002407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34" name="Picture 22" descr="Image result for centraal bureau voor statistiek logo png">
            <a:extLst>
              <a:ext uri="{FF2B5EF4-FFF2-40B4-BE49-F238E27FC236}">
                <a16:creationId xmlns:a16="http://schemas.microsoft.com/office/drawing/2014/main" id="{4A414682-41F5-42F4-8645-D3855C93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27" y="5597922"/>
            <a:ext cx="567810" cy="5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Image result for deutsche bank logo png">
            <a:extLst>
              <a:ext uri="{FF2B5EF4-FFF2-40B4-BE49-F238E27FC236}">
                <a16:creationId xmlns:a16="http://schemas.microsoft.com/office/drawing/2014/main" id="{735DFB5B-5511-44D1-A2FC-1E6E5C10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39" y="5763261"/>
            <a:ext cx="745593" cy="6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Afbeeldingsresultaat voor ministry of finance india logo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7401" r="5134" b="6114"/>
          <a:stretch/>
        </p:blipFill>
        <p:spPr bwMode="auto">
          <a:xfrm>
            <a:off x="4245780" y="5078883"/>
            <a:ext cx="1032292" cy="4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0" descr="Image result for kpmg logo png">
            <a:extLst>
              <a:ext uri="{FF2B5EF4-FFF2-40B4-BE49-F238E27FC236}">
                <a16:creationId xmlns:a16="http://schemas.microsoft.com/office/drawing/2014/main" id="{8ECC28A6-6A74-4394-8AF9-F98B4279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17223"/>
          <a:stretch/>
        </p:blipFill>
        <p:spPr bwMode="auto">
          <a:xfrm>
            <a:off x="4337504" y="5929141"/>
            <a:ext cx="1052399" cy="5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4" descr="Image result for shell logo png">
            <a:extLst>
              <a:ext uri="{FF2B5EF4-FFF2-40B4-BE49-F238E27FC236}">
                <a16:creationId xmlns:a16="http://schemas.microsoft.com/office/drawing/2014/main" id="{604C35D3-30B5-4FD2-BBA5-5A79250D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98" y="5146168"/>
            <a:ext cx="499191" cy="4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Afbeeldingsresultaat voor abn amro log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77" y="5558140"/>
            <a:ext cx="1211296" cy="3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Afbeeldingsresultaat voor abn amro log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77" y="5158187"/>
            <a:ext cx="1211296" cy="3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Afbeeldingsresultaat voor aegon log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92" y="5582706"/>
            <a:ext cx="1188353" cy="4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6" descr="Image result for deloitte logo png">
            <a:extLst>
              <a:ext uri="{FF2B5EF4-FFF2-40B4-BE49-F238E27FC236}">
                <a16:creationId xmlns:a16="http://schemas.microsoft.com/office/drawing/2014/main" id="{3E313DE8-8CE0-4AD8-959E-D24B925A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53" y="6019815"/>
            <a:ext cx="1332498" cy="5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logo ibm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40" y="5076051"/>
            <a:ext cx="903688" cy="3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4" descr="Image result for shell logo png">
            <a:extLst>
              <a:ext uri="{FF2B5EF4-FFF2-40B4-BE49-F238E27FC236}">
                <a16:creationId xmlns:a16="http://schemas.microsoft.com/office/drawing/2014/main" id="{604C35D3-30B5-4FD2-BBA5-5A79250D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82" y="5864960"/>
            <a:ext cx="499191" cy="4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maastricht university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" y="274283"/>
            <a:ext cx="1870887" cy="4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5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2870903" y="2362471"/>
            <a:ext cx="6535773" cy="235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2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us at the information 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</a:t>
            </a:r>
            <a:r>
              <a:rPr kumimoji="0" lang="en-US" sz="8400" b="0" i="0" u="none" strike="noStrike" kern="1200" cap="none" spc="0" normalizeH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Mensa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C359484-9E15-4DD7-BAAC-8224BB1CF76A}"/>
              </a:ext>
            </a:extLst>
          </p:cNvPr>
          <p:cNvSpPr txBox="1">
            <a:spLocks/>
          </p:cNvSpPr>
          <p:nvPr/>
        </p:nvSpPr>
        <p:spPr>
          <a:xfrm>
            <a:off x="3535943" y="679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00" b="1" dirty="0">
                <a:solidFill>
                  <a:srgbClr val="151D37"/>
                </a:solidFill>
                <a:latin typeface="Calibri" panose="020F0502020204030204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D5AE5B34-0BEE-41E6-926A-3FB5AA0E8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903768"/>
              </p:ext>
            </p:extLst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22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rpIiIQ5Q8?rel=0&amp;showinfo=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fbeeldingsresultaat voor maastricht university school of business and econo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86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988296" y="709419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 this MSc?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270" y="193567"/>
            <a:ext cx="1093954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51D37"/>
                </a:solidFill>
                <a:latin typeface="+mn-lt"/>
              </a:rPr>
              <a:t>Why Econometrics and Operations Research?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74553" y="1239828"/>
            <a:ext cx="8128000" cy="5418667"/>
            <a:chOff x="1574553" y="1289705"/>
            <a:chExt cx="8128000" cy="5418667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1299934103"/>
                </p:ext>
              </p:extLst>
            </p:nvPr>
          </p:nvGraphicFramePr>
          <p:xfrm>
            <a:off x="1574553" y="128970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052" y="1675238"/>
              <a:ext cx="369514" cy="3695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375" y="2555706"/>
              <a:ext cx="339385" cy="3393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256" y="3397816"/>
              <a:ext cx="344260" cy="3442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943" y="4244801"/>
              <a:ext cx="327282" cy="3272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375" y="5091786"/>
              <a:ext cx="328414" cy="3284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716" y="5966449"/>
              <a:ext cx="367850" cy="36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6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572390"/>
            <a:ext cx="10939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rgbClr val="151D37"/>
                </a:solidFill>
                <a:latin typeface="Calibri" panose="020F0502020204030204"/>
              </a:rPr>
              <a:t>What will you learn?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592207"/>
            <a:ext cx="907246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nl-NL" sz="2800" i="1" dirty="0">
                <a:solidFill>
                  <a:srgbClr val="151D37"/>
                </a:solidFill>
                <a:latin typeface="Calibri" panose="020F0502020204030204"/>
              </a:rPr>
              <a:t>Improve economic decisions in business and the public sector</a:t>
            </a:r>
            <a:endParaRPr lang="en-US" altLang="nl-NL" sz="2800" i="1" dirty="0">
              <a:solidFill>
                <a:srgbClr val="151D37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246724"/>
            <a:ext cx="10400607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800" dirty="0">
                <a:solidFill>
                  <a:srgbClr val="151D37"/>
                </a:solidFill>
                <a:latin typeface="Calibri" panose="020F0502020204030204"/>
              </a:rPr>
              <a:t>Apply, improve and develop models based on mathematics and statistics</a:t>
            </a: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800" dirty="0">
                <a:solidFill>
                  <a:srgbClr val="151D37"/>
                </a:solidFill>
                <a:latin typeface="Calibri" panose="020F0502020204030204"/>
              </a:rPr>
              <a:t>Implement the models using existing or newly developed computer software</a:t>
            </a: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800" dirty="0">
                <a:solidFill>
                  <a:srgbClr val="151D37"/>
                </a:solidFill>
                <a:latin typeface="Calibri" panose="020F0502020204030204"/>
              </a:rPr>
              <a:t>Instantiate the computer models with data and interpret the results</a:t>
            </a: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800" dirty="0">
                <a:solidFill>
                  <a:srgbClr val="151D37"/>
                </a:solidFill>
                <a:latin typeface="Calibri" panose="020F0502020204030204"/>
              </a:rPr>
              <a:t>Control for robustness and sensitivity of the model</a:t>
            </a:r>
          </a:p>
        </p:txBody>
      </p:sp>
    </p:spTree>
    <p:extLst>
      <p:ext uri="{BB962C8B-B14F-4D97-AF65-F5344CB8AC3E}">
        <p14:creationId xmlns:p14="http://schemas.microsoft.com/office/powerpoint/2010/main" val="26724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-47" r="-58" b="16084"/>
          <a:stretch/>
        </p:blipFill>
        <p:spPr>
          <a:xfrm>
            <a:off x="0" y="14514"/>
            <a:ext cx="12192000" cy="6843486"/>
          </a:xfrm>
        </p:spPr>
      </p:pic>
      <p:grpSp>
        <p:nvGrpSpPr>
          <p:cNvPr id="5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9429307" y="3651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1972128" y="1227230"/>
              <a:ext cx="175437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7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21346" y="918420"/>
            <a:ext cx="8103204" cy="5002433"/>
            <a:chOff x="2997186" y="1674813"/>
            <a:chExt cx="6527839" cy="3840163"/>
          </a:xfrm>
        </p:grpSpPr>
        <p:sp>
          <p:nvSpPr>
            <p:cNvPr id="3" name="Rectangle 5"/>
            <p:cNvSpPr txBox="1">
              <a:spLocks noChangeArrowheads="1"/>
            </p:cNvSpPr>
            <p:nvPr/>
          </p:nvSpPr>
          <p:spPr>
            <a:xfrm>
              <a:off x="2997186" y="2060575"/>
              <a:ext cx="1098550" cy="1163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997186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  <a:extLst/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195788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  <a:extLst/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Econometrics and Operations Research</a:t>
              </a: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6932638" y="2060576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Game Theory and </a:t>
              </a:r>
              <a:r>
                <a:rPr kumimoji="0" lang="en-US" altLang="nl-NL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Optimisation</a:t>
              </a:r>
              <a:endParaRPr kumimoji="0" lang="en-US" altLang="nl-NL" sz="2000" b="0" i="0" u="none" strike="noStrike" kern="0" cap="none" spc="0" normalizeH="0" baseline="3000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217994" y="2060576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Stochastic Processes</a:t>
              </a: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2997186" y="335756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4217992" y="3386139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Choice course</a:t>
              </a: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6932636" y="3397251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Choice course</a:t>
              </a:r>
              <a:endParaRPr kumimoji="0" lang="en-US" altLang="nl-NL" sz="2000" b="0" i="0" u="none" strike="noStrike" kern="0" cap="none" spc="0" normalizeH="0" baseline="3000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4195786" y="4724401"/>
              <a:ext cx="5329238" cy="7905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Skills Training</a:t>
              </a: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997186" y="4705351"/>
              <a:ext cx="1098550" cy="792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1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1905</TotalTime>
  <Words>788</Words>
  <Application>Microsoft Office PowerPoint</Application>
  <PresentationFormat>Widescreen</PresentationFormat>
  <Paragraphs>200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Verdana</vt:lpstr>
      <vt:lpstr>Kantoorthema</vt:lpstr>
      <vt:lpstr>Office Theme</vt:lpstr>
      <vt:lpstr>1_Kantoorthema</vt:lpstr>
      <vt:lpstr>MSc Econometrics and Operations Research</vt:lpstr>
      <vt:lpstr>PowerPoint Presentation</vt:lpstr>
      <vt:lpstr>PowerPoint Presentation</vt:lpstr>
      <vt:lpstr>PowerPoint Presentation</vt:lpstr>
      <vt:lpstr>PowerPoint Presentation</vt:lpstr>
      <vt:lpstr>Why Econometrics and Operations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Alumni Careers</vt:lpstr>
      <vt:lpstr>Alumni Careers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Vermeulen, D (KE)</cp:lastModifiedBy>
  <cp:revision>82</cp:revision>
  <dcterms:created xsi:type="dcterms:W3CDTF">2018-12-05T12:39:01Z</dcterms:created>
  <dcterms:modified xsi:type="dcterms:W3CDTF">2020-03-04T14:51:58Z</dcterms:modified>
</cp:coreProperties>
</file>