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22"/>
  </p:notesMasterIdLst>
  <p:sldIdLst>
    <p:sldId id="256" r:id="rId3"/>
    <p:sldId id="286" r:id="rId4"/>
    <p:sldId id="287" r:id="rId5"/>
    <p:sldId id="293" r:id="rId6"/>
    <p:sldId id="288" r:id="rId7"/>
    <p:sldId id="294" r:id="rId8"/>
    <p:sldId id="295" r:id="rId9"/>
    <p:sldId id="296" r:id="rId10"/>
    <p:sldId id="297" r:id="rId11"/>
    <p:sldId id="289" r:id="rId12"/>
    <p:sldId id="298" r:id="rId13"/>
    <p:sldId id="299" r:id="rId14"/>
    <p:sldId id="300" r:id="rId15"/>
    <p:sldId id="290" r:id="rId16"/>
    <p:sldId id="301" r:id="rId17"/>
    <p:sldId id="302" r:id="rId18"/>
    <p:sldId id="303" r:id="rId19"/>
    <p:sldId id="30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D37"/>
    <a:srgbClr val="9FD7E4"/>
    <a:srgbClr val="E0532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94647"/>
  </p:normalViewPr>
  <p:slideViewPr>
    <p:cSldViewPr snapToGrid="0" snapToObjects="1">
      <p:cViewPr varScale="1">
        <p:scale>
          <a:sx n="103" d="100"/>
          <a:sy n="103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11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11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A630B1-4C25-4FF4-AA20-AA46D13104B3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dirty="0" err="1" smtClean="0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CDEE28-F131-4DAB-9956-E3459D8C43E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Learning Environment</a:t>
          </a:r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E1F336-F015-4F85-AFF4-011B23B359F9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gm:t>
    </dgm:pt>
    <dgm:pt modelId="{07F79BA3-D338-4D43-95D4-DDA4EE559D8E}" type="parTrans" cxnId="{5002ED5D-5311-428A-A0D2-248DB9F91BB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261231-F32A-4982-95EB-BAF95FB62CAF}" type="sibTrans" cxnId="{5002ED5D-5311-428A-A0D2-248DB9F91BBC}">
      <dgm:prSet phldrT="5" phldr="0"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5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10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5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10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5" custLinFactNeighborX="0" custLinFactNeighborY="-28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10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5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10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AACD2-69C2-4ECD-B85A-E75E4BD71874}" type="pres">
      <dgm:prSet presAssocID="{7A22C2CB-D8EF-42F8-8D2F-2AC50A3724E1}" presName="sibTrans" presStyleCnt="0"/>
      <dgm:spPr/>
    </dgm:pt>
    <dgm:pt modelId="{CA50A284-0049-48F7-9E32-B34100436F73}" type="pres">
      <dgm:prSet presAssocID="{40E1F336-F015-4F85-AFF4-011B23B359F9}" presName="compositeNode" presStyleCnt="0">
        <dgm:presLayoutVars>
          <dgm:bulletEnabled val="1"/>
        </dgm:presLayoutVars>
      </dgm:prSet>
      <dgm:spPr/>
    </dgm:pt>
    <dgm:pt modelId="{BB32C19C-1AB3-4886-A9E6-5738DAFEF126}" type="pres">
      <dgm:prSet presAssocID="{40E1F336-F015-4F85-AFF4-011B23B359F9}" presName="bgRect" presStyleLbl="bgAccFollowNode1" presStyleIdx="4" presStyleCnt="5"/>
      <dgm:spPr/>
      <dgm:t>
        <a:bodyPr/>
        <a:lstStyle/>
        <a:p>
          <a:endParaRPr lang="en-US"/>
        </a:p>
      </dgm:t>
    </dgm:pt>
    <dgm:pt modelId="{08F3929C-A64E-4203-9B84-3BBF939B0B7D}" type="pres">
      <dgm:prSet presAssocID="{B6261231-F32A-4982-95EB-BAF95FB62CAF}" presName="sibTransNodeCircle" presStyleLbl="alignNode1" presStyleIdx="8" presStyleCnt="10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2C81D96E-7EEC-4CB6-950C-DC4A9F695921}" type="pres">
      <dgm:prSet presAssocID="{40E1F336-F015-4F85-AFF4-011B23B359F9}" presName="bottomLine" presStyleLbl="alignNode1" presStyleIdx="9" presStyleCnt="10">
        <dgm:presLayoutVars/>
      </dgm:prSet>
      <dgm:spPr/>
    </dgm:pt>
    <dgm:pt modelId="{F03FB84C-7AA5-4D92-9013-D31D976C701B}" type="pres">
      <dgm:prSet presAssocID="{40E1F336-F015-4F85-AFF4-011B23B359F9}" presName="nodeText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727D07-3CA8-42FF-B3E9-AF7C7433DC5D}" type="presOf" srcId="{40E1F336-F015-4F85-AFF4-011B23B359F9}" destId="{F03FB84C-7AA5-4D92-9013-D31D976C701B}" srcOrd="1" destOrd="0" presId="urn:microsoft.com/office/officeart/2016/7/layout/BasicLinearProcessNumbered"/>
    <dgm:cxn modelId="{9F51404A-DE8D-479F-B5FE-EF01F087AB9B}" type="presOf" srcId="{B6261231-F32A-4982-95EB-BAF95FB62CAF}" destId="{08F3929C-A64E-4203-9B84-3BBF939B0B7D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5002ED5D-5311-428A-A0D2-248DB9F91BBC}" srcId="{C40C14CD-E9A0-448E-A242-52ED928FE5C8}" destId="{40E1F336-F015-4F85-AFF4-011B23B359F9}" srcOrd="4" destOrd="0" parTransId="{07F79BA3-D338-4D43-95D4-DDA4EE559D8E}" sibTransId="{B6261231-F32A-4982-95EB-BAF95FB62CAF}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712C7C77-5CBB-418A-A623-839560048C8A}" type="presOf" srcId="{40E1F336-F015-4F85-AFF4-011B23B359F9}" destId="{BB32C19C-1AB3-4886-A9E6-5738DAFEF126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8227C55A-C59A-4749-AC17-0ADA88BB7A1D}" type="presParOf" srcId="{36E57CF1-77A7-4987-87E5-56B44336F6AF}" destId="{9BAAACD2-69C2-4ECD-B85A-E75E4BD71874}" srcOrd="7" destOrd="0" presId="urn:microsoft.com/office/officeart/2016/7/layout/BasicLinearProcessNumbered"/>
    <dgm:cxn modelId="{6A832282-DD5E-4ECB-8A2E-69106FDD21D4}" type="presParOf" srcId="{36E57CF1-77A7-4987-87E5-56B44336F6AF}" destId="{CA50A284-0049-48F7-9E32-B34100436F73}" srcOrd="8" destOrd="0" presId="urn:microsoft.com/office/officeart/2016/7/layout/BasicLinearProcessNumbered"/>
    <dgm:cxn modelId="{1CE0854B-0597-46AB-8207-9E17803EE387}" type="presParOf" srcId="{CA50A284-0049-48F7-9E32-B34100436F73}" destId="{BB32C19C-1AB3-4886-A9E6-5738DAFEF126}" srcOrd="0" destOrd="0" presId="urn:microsoft.com/office/officeart/2016/7/layout/BasicLinearProcessNumbered"/>
    <dgm:cxn modelId="{2393FDED-F19E-42FF-BEF0-9487CEEBCE05}" type="presParOf" srcId="{CA50A284-0049-48F7-9E32-B34100436F73}" destId="{08F3929C-A64E-4203-9B84-3BBF939B0B7D}" srcOrd="1" destOrd="0" presId="urn:microsoft.com/office/officeart/2016/7/layout/BasicLinearProcessNumbered"/>
    <dgm:cxn modelId="{DC91BB42-A5D1-4A60-9FC5-BC10143AE32F}" type="presParOf" srcId="{CA50A284-0049-48F7-9E32-B34100436F73}" destId="{2C81D96E-7EEC-4CB6-950C-DC4A9F695921}" srcOrd="2" destOrd="0" presId="urn:microsoft.com/office/officeart/2016/7/layout/BasicLinearProcessNumbered"/>
    <dgm:cxn modelId="{E14B4D1C-B6B1-48AF-9D76-992F047CCCE3}" type="presParOf" srcId="{CA50A284-0049-48F7-9E32-B34100436F73}" destId="{F03FB84C-7AA5-4D92-9013-D31D976C701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C0AC5-1ACE-44AB-B600-E4051BFC3CB5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9DD27992-5ABC-4467-B3A7-A3DDBDE3D8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Behavioural Economics (EFR)</a:t>
          </a:r>
        </a:p>
      </dgm:t>
    </dgm:pt>
    <dgm:pt modelId="{FF237A65-C264-48B3-92F3-C68A85E191F5}" type="parTrans" cxnId="{04915E9B-591B-4818-A0B3-1E4C7820E358}">
      <dgm:prSet/>
      <dgm:spPr/>
      <dgm:t>
        <a:bodyPr/>
        <a:lstStyle/>
        <a:p>
          <a:endParaRPr lang="en-US"/>
        </a:p>
      </dgm:t>
    </dgm:pt>
    <dgm:pt modelId="{16396342-24B7-410D-B74E-A546F09F44BC}" type="sibTrans" cxnId="{04915E9B-591B-4818-A0B3-1E4C7820E358}">
      <dgm:prSet/>
      <dgm:spPr/>
      <dgm:t>
        <a:bodyPr/>
        <a:lstStyle/>
        <a:p>
          <a:endParaRPr lang="en-US"/>
        </a:p>
      </dgm:t>
    </dgm:pt>
    <dgm:pt modelId="{DDB46190-D513-4BA5-8F2F-0DFD312376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Industrial Organisation and Public Economics</a:t>
          </a:r>
        </a:p>
      </dgm:t>
    </dgm:pt>
    <dgm:pt modelId="{4B4FBD78-B222-40FD-B955-2C279676FBB8}" type="parTrans" cxnId="{E0022BFC-520B-47A1-84EE-D3689B1593D3}">
      <dgm:prSet/>
      <dgm:spPr/>
      <dgm:t>
        <a:bodyPr/>
        <a:lstStyle/>
        <a:p>
          <a:endParaRPr lang="en-US"/>
        </a:p>
      </dgm:t>
    </dgm:pt>
    <dgm:pt modelId="{DBDB70D0-2947-4155-877D-945AD01B1731}" type="sibTrans" cxnId="{E0022BFC-520B-47A1-84EE-D3689B1593D3}">
      <dgm:prSet/>
      <dgm:spPr/>
      <dgm:t>
        <a:bodyPr/>
        <a:lstStyle/>
        <a:p>
          <a:endParaRPr lang="en-US"/>
        </a:p>
      </dgm:t>
    </dgm:pt>
    <dgm:pt modelId="{81DBD273-44E8-4B97-8B92-9E6D597ECB12}">
      <dgm:prSet/>
      <dgm:spPr>
        <a:solidFill>
          <a:srgbClr val="9FD7E4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Capita Selecta Economic and Financial Research</a:t>
          </a:r>
        </a:p>
      </dgm:t>
    </dgm:pt>
    <dgm:pt modelId="{508210B5-AECD-470C-8B80-BC5E938BCF52}" type="parTrans" cxnId="{D6E99549-AF31-4641-BBBD-3DFC2FFDBD71}">
      <dgm:prSet/>
      <dgm:spPr/>
      <dgm:t>
        <a:bodyPr/>
        <a:lstStyle/>
        <a:p>
          <a:endParaRPr lang="en-US"/>
        </a:p>
      </dgm:t>
    </dgm:pt>
    <dgm:pt modelId="{9723AEE9-51BD-4A46-8B97-B2D03A7A5C87}" type="sibTrans" cxnId="{D6E99549-AF31-4641-BBBD-3DFC2FFDBD71}">
      <dgm:prSet/>
      <dgm:spPr/>
      <dgm:t>
        <a:bodyPr/>
        <a:lstStyle/>
        <a:p>
          <a:endParaRPr lang="en-US"/>
        </a:p>
      </dgm:t>
    </dgm:pt>
    <dgm:pt modelId="{83CC104C-2366-4D74-83F3-413CDB468E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Equilibrium Theory and Financial Markets</a:t>
          </a:r>
        </a:p>
      </dgm:t>
    </dgm:pt>
    <dgm:pt modelId="{58624590-A325-466B-881E-95FC1670828A}" type="parTrans" cxnId="{8E1D7345-4F43-42F1-A2CD-2DF8495116A7}">
      <dgm:prSet/>
      <dgm:spPr/>
      <dgm:t>
        <a:bodyPr/>
        <a:lstStyle/>
        <a:p>
          <a:endParaRPr lang="en-US"/>
        </a:p>
      </dgm:t>
    </dgm:pt>
    <dgm:pt modelId="{2DA43556-C5ED-4A27-8EB2-3BF81A7076F3}" type="sibTrans" cxnId="{8E1D7345-4F43-42F1-A2CD-2DF8495116A7}">
      <dgm:prSet/>
      <dgm:spPr/>
      <dgm:t>
        <a:bodyPr/>
        <a:lstStyle/>
        <a:p>
          <a:endParaRPr lang="en-US"/>
        </a:p>
      </dgm:t>
    </dgm:pt>
    <dgm:pt modelId="{7595209D-6A0F-477C-B48C-44DD729AEA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High-Dimensional Econometric Methods for Big Data</a:t>
          </a:r>
        </a:p>
      </dgm:t>
    </dgm:pt>
    <dgm:pt modelId="{D7E054C2-B187-4F1B-99DF-460507E0120B}" type="parTrans" cxnId="{875266E6-A44A-4FA7-B2FE-517DF758C478}">
      <dgm:prSet/>
      <dgm:spPr/>
      <dgm:t>
        <a:bodyPr/>
        <a:lstStyle/>
        <a:p>
          <a:endParaRPr lang="en-US"/>
        </a:p>
      </dgm:t>
    </dgm:pt>
    <dgm:pt modelId="{E7513184-B579-4099-952E-F32097FD701E}" type="sibTrans" cxnId="{875266E6-A44A-4FA7-B2FE-517DF758C478}">
      <dgm:prSet/>
      <dgm:spPr/>
      <dgm:t>
        <a:bodyPr/>
        <a:lstStyle/>
        <a:p>
          <a:endParaRPr lang="en-US"/>
        </a:p>
      </dgm:t>
    </dgm:pt>
    <dgm:pt modelId="{10469B9E-C2FF-4023-AACC-B7CCF053A5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18 others at the SBE and many more outside!</a:t>
          </a:r>
        </a:p>
      </dgm:t>
    </dgm:pt>
    <dgm:pt modelId="{F48C0BD5-9F87-4DB3-AFC8-7AB7BAB106F3}" type="parTrans" cxnId="{6EA819C3-8488-4722-9F57-92AEB5957A50}">
      <dgm:prSet/>
      <dgm:spPr/>
      <dgm:t>
        <a:bodyPr/>
        <a:lstStyle/>
        <a:p>
          <a:endParaRPr lang="en-US"/>
        </a:p>
      </dgm:t>
    </dgm:pt>
    <dgm:pt modelId="{EB63BA90-21A7-4A8A-9B88-9DD00BA9AE58}" type="sibTrans" cxnId="{6EA819C3-8488-4722-9F57-92AEB5957A50}">
      <dgm:prSet/>
      <dgm:spPr/>
      <dgm:t>
        <a:bodyPr/>
        <a:lstStyle/>
        <a:p>
          <a:endParaRPr lang="en-US"/>
        </a:p>
      </dgm:t>
    </dgm:pt>
    <dgm:pt modelId="{A92A37EB-54FC-4CD2-A733-1294E442F99B}" type="pres">
      <dgm:prSet presAssocID="{C48C0AC5-1ACE-44AB-B600-E4051BFC3CB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90AEAE-758B-4CA0-B3CE-6D5BA77834B7}" type="pres">
      <dgm:prSet presAssocID="{9DD27992-5ABC-4467-B3A7-A3DDBDE3D803}" presName="compNode" presStyleCnt="0"/>
      <dgm:spPr/>
      <dgm:t>
        <a:bodyPr/>
        <a:lstStyle/>
        <a:p>
          <a:endParaRPr lang="en-US"/>
        </a:p>
      </dgm:t>
    </dgm:pt>
    <dgm:pt modelId="{C2AAE61F-F4DD-40C8-8947-86F2E80F01F7}" type="pres">
      <dgm:prSet presAssocID="{9DD27992-5ABC-4467-B3A7-A3DDBDE3D803}" presName="bgRect" presStyleLbl="bgShp" presStyleIdx="0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E1CC1794-7CEA-436E-9E19-40BEAE5734E4}" type="pres">
      <dgm:prSet presAssocID="{9DD27992-5ABC-4467-B3A7-A3DDBDE3D803}" presName="iconRect" presStyleLbl="node1" presStyleIdx="0" presStyleCnt="6"/>
      <dgm:spPr>
        <a:blipFill>
          <a:blip xmlns:r="http://schemas.openxmlformats.org/officeDocument/2006/relationships" r:embed="rId1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D10AE9B-3E86-4C52-A510-B4B6C4277E44}" type="pres">
      <dgm:prSet presAssocID="{9DD27992-5ABC-4467-B3A7-A3DDBDE3D803}" presName="spaceRect" presStyleCnt="0"/>
      <dgm:spPr/>
      <dgm:t>
        <a:bodyPr/>
        <a:lstStyle/>
        <a:p>
          <a:endParaRPr lang="en-US"/>
        </a:p>
      </dgm:t>
    </dgm:pt>
    <dgm:pt modelId="{2FB05103-536E-4B27-8903-3ACD5AD29CC4}" type="pres">
      <dgm:prSet presAssocID="{9DD27992-5ABC-4467-B3A7-A3DDBDE3D803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D1BA936-2545-4CC3-AAAD-D0561B29DB93}" type="pres">
      <dgm:prSet presAssocID="{16396342-24B7-410D-B74E-A546F09F44BC}" presName="sibTrans" presStyleCnt="0"/>
      <dgm:spPr/>
      <dgm:t>
        <a:bodyPr/>
        <a:lstStyle/>
        <a:p>
          <a:endParaRPr lang="en-US"/>
        </a:p>
      </dgm:t>
    </dgm:pt>
    <dgm:pt modelId="{6EF498FA-6C79-4F08-AC79-B4E9D7F7688D}" type="pres">
      <dgm:prSet presAssocID="{DDB46190-D513-4BA5-8F2F-0DFD3123769C}" presName="compNode" presStyleCnt="0"/>
      <dgm:spPr/>
      <dgm:t>
        <a:bodyPr/>
        <a:lstStyle/>
        <a:p>
          <a:endParaRPr lang="en-US"/>
        </a:p>
      </dgm:t>
    </dgm:pt>
    <dgm:pt modelId="{1934147F-6D15-446A-B294-F816E5B38EEC}" type="pres">
      <dgm:prSet presAssocID="{DDB46190-D513-4BA5-8F2F-0DFD3123769C}" presName="bgRect" presStyleLbl="bgShp" presStyleIdx="1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D55E3EAA-C549-4A93-9111-B56E55F8BAB8}" type="pres">
      <dgm:prSet presAssocID="{DDB46190-D513-4BA5-8F2F-0DFD3123769C}" presName="iconRect" presStyleLbl="node1" presStyleIdx="1" presStyleCnt="6"/>
      <dgm:spPr>
        <a:blipFill>
          <a:blip xmlns:r="http://schemas.openxmlformats.org/officeDocument/2006/relationships" r:embed="rId3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74A9864A-C160-4D6A-807E-16911029CA67}" type="pres">
      <dgm:prSet presAssocID="{DDB46190-D513-4BA5-8F2F-0DFD3123769C}" presName="spaceRect" presStyleCnt="0"/>
      <dgm:spPr/>
      <dgm:t>
        <a:bodyPr/>
        <a:lstStyle/>
        <a:p>
          <a:endParaRPr lang="en-US"/>
        </a:p>
      </dgm:t>
    </dgm:pt>
    <dgm:pt modelId="{43F6FD0E-23F4-4D86-8DCD-7F5B03B4224A}" type="pres">
      <dgm:prSet presAssocID="{DDB46190-D513-4BA5-8F2F-0DFD3123769C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70EB929-8CCB-4562-99B2-3917CCFCECB2}" type="pres">
      <dgm:prSet presAssocID="{DBDB70D0-2947-4155-877D-945AD01B1731}" presName="sibTrans" presStyleCnt="0"/>
      <dgm:spPr/>
      <dgm:t>
        <a:bodyPr/>
        <a:lstStyle/>
        <a:p>
          <a:endParaRPr lang="en-US"/>
        </a:p>
      </dgm:t>
    </dgm:pt>
    <dgm:pt modelId="{4A5EA889-40AE-42E1-BFEA-2EF82FA72DF3}" type="pres">
      <dgm:prSet presAssocID="{81DBD273-44E8-4B97-8B92-9E6D597ECB12}" presName="compNode" presStyleCnt="0"/>
      <dgm:spPr/>
      <dgm:t>
        <a:bodyPr/>
        <a:lstStyle/>
        <a:p>
          <a:endParaRPr lang="en-US"/>
        </a:p>
      </dgm:t>
    </dgm:pt>
    <dgm:pt modelId="{512A44B1-8C96-4E5C-88ED-817F1B9501C0}" type="pres">
      <dgm:prSet presAssocID="{81DBD273-44E8-4B97-8B92-9E6D597ECB12}" presName="bgRect" presStyleLbl="bgShp" presStyleIdx="2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9C1E89AF-BB52-461D-AE3D-CE6566EAAB97}" type="pres">
      <dgm:prSet presAssocID="{81DBD273-44E8-4B97-8B92-9E6D597ECB12}" presName="iconRect" presStyleLbl="node1" presStyleIdx="2" presStyleCnt="6"/>
      <dgm:spPr>
        <a:blipFill>
          <a:blip xmlns:r="http://schemas.openxmlformats.org/officeDocument/2006/relationships" r:embed="rId5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DB1309C0-B25C-4586-AC6E-7822BC78BCE8}" type="pres">
      <dgm:prSet presAssocID="{81DBD273-44E8-4B97-8B92-9E6D597ECB12}" presName="spaceRect" presStyleCnt="0"/>
      <dgm:spPr/>
      <dgm:t>
        <a:bodyPr/>
        <a:lstStyle/>
        <a:p>
          <a:endParaRPr lang="en-US"/>
        </a:p>
      </dgm:t>
    </dgm:pt>
    <dgm:pt modelId="{07E0BF20-66E3-4CF3-84DE-A468C5202E8C}" type="pres">
      <dgm:prSet presAssocID="{81DBD273-44E8-4B97-8B92-9E6D597ECB12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583A5D9-ECC9-467E-B545-E56442A21B84}" type="pres">
      <dgm:prSet presAssocID="{9723AEE9-51BD-4A46-8B97-B2D03A7A5C87}" presName="sibTrans" presStyleCnt="0"/>
      <dgm:spPr/>
      <dgm:t>
        <a:bodyPr/>
        <a:lstStyle/>
        <a:p>
          <a:endParaRPr lang="en-US"/>
        </a:p>
      </dgm:t>
    </dgm:pt>
    <dgm:pt modelId="{AC6F0522-DE9D-4A40-9661-86D34CF1BC74}" type="pres">
      <dgm:prSet presAssocID="{83CC104C-2366-4D74-83F3-413CDB468EAC}" presName="compNode" presStyleCnt="0"/>
      <dgm:spPr/>
      <dgm:t>
        <a:bodyPr/>
        <a:lstStyle/>
        <a:p>
          <a:endParaRPr lang="en-US"/>
        </a:p>
      </dgm:t>
    </dgm:pt>
    <dgm:pt modelId="{02C85539-CB1D-4FC3-A50A-C28E2FF65EE9}" type="pres">
      <dgm:prSet presAssocID="{83CC104C-2366-4D74-83F3-413CDB468EAC}" presName="bgRect" presStyleLbl="bgShp" presStyleIdx="3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7A1EF02D-3B12-4CFF-B39A-31F7EBC1A207}" type="pres">
      <dgm:prSet presAssocID="{83CC104C-2366-4D74-83F3-413CDB468EAC}" presName="iconRect" presStyleLbl="node1" presStyleIdx="3" presStyleCnt="6"/>
      <dgm:spPr>
        <a:blipFill>
          <a:blip xmlns:r="http://schemas.openxmlformats.org/officeDocument/2006/relationships" r:embed="rId7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D0AD845-F062-4B0C-B644-786670989487}" type="pres">
      <dgm:prSet presAssocID="{83CC104C-2366-4D74-83F3-413CDB468EAC}" presName="spaceRect" presStyleCnt="0"/>
      <dgm:spPr/>
      <dgm:t>
        <a:bodyPr/>
        <a:lstStyle/>
        <a:p>
          <a:endParaRPr lang="en-US"/>
        </a:p>
      </dgm:t>
    </dgm:pt>
    <dgm:pt modelId="{28B916C5-7470-493C-AE61-5C31D21EB09E}" type="pres">
      <dgm:prSet presAssocID="{83CC104C-2366-4D74-83F3-413CDB468EAC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EE7646F-F161-4CE4-9C42-CABF0299D5C9}" type="pres">
      <dgm:prSet presAssocID="{2DA43556-C5ED-4A27-8EB2-3BF81A7076F3}" presName="sibTrans" presStyleCnt="0"/>
      <dgm:spPr/>
      <dgm:t>
        <a:bodyPr/>
        <a:lstStyle/>
        <a:p>
          <a:endParaRPr lang="en-US"/>
        </a:p>
      </dgm:t>
    </dgm:pt>
    <dgm:pt modelId="{3170EB48-D9E5-4AF3-8CA6-3D768BD4D836}" type="pres">
      <dgm:prSet presAssocID="{7595209D-6A0F-477C-B48C-44DD729AEA47}" presName="compNode" presStyleCnt="0"/>
      <dgm:spPr/>
      <dgm:t>
        <a:bodyPr/>
        <a:lstStyle/>
        <a:p>
          <a:endParaRPr lang="en-US"/>
        </a:p>
      </dgm:t>
    </dgm:pt>
    <dgm:pt modelId="{E1E4E994-921F-4AA2-A2CF-F8CF4CE7CB3D}" type="pres">
      <dgm:prSet presAssocID="{7595209D-6A0F-477C-B48C-44DD729AEA47}" presName="bgRect" presStyleLbl="bgShp" presStyleIdx="4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DD85D340-FB92-4FF7-8114-F6541B1B9FB5}" type="pres">
      <dgm:prSet presAssocID="{7595209D-6A0F-477C-B48C-44DD729AEA47}" presName="iconRect" presStyleLbl="node1" presStyleIdx="4" presStyleCnt="6"/>
      <dgm:spPr>
        <a:blipFill>
          <a:blip xmlns:r="http://schemas.openxmlformats.org/officeDocument/2006/relationships" r:embed="rId9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7F892FB0-1630-4A37-B10B-C96D98F04994}" type="pres">
      <dgm:prSet presAssocID="{7595209D-6A0F-477C-B48C-44DD729AEA47}" presName="spaceRect" presStyleCnt="0"/>
      <dgm:spPr/>
      <dgm:t>
        <a:bodyPr/>
        <a:lstStyle/>
        <a:p>
          <a:endParaRPr lang="en-US"/>
        </a:p>
      </dgm:t>
    </dgm:pt>
    <dgm:pt modelId="{D9F8AA5D-CF33-4FCF-A2FF-42B7904AACE2}" type="pres">
      <dgm:prSet presAssocID="{7595209D-6A0F-477C-B48C-44DD729AEA47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0F62910-EDA0-4B85-B3A4-565881DFFE6A}" type="pres">
      <dgm:prSet presAssocID="{E7513184-B579-4099-952E-F32097FD701E}" presName="sibTrans" presStyleCnt="0"/>
      <dgm:spPr/>
      <dgm:t>
        <a:bodyPr/>
        <a:lstStyle/>
        <a:p>
          <a:endParaRPr lang="en-US"/>
        </a:p>
      </dgm:t>
    </dgm:pt>
    <dgm:pt modelId="{F7093410-6570-4BED-9507-41195EF493BC}" type="pres">
      <dgm:prSet presAssocID="{10469B9E-C2FF-4023-AACC-B7CCF053A506}" presName="compNode" presStyleCnt="0"/>
      <dgm:spPr/>
      <dgm:t>
        <a:bodyPr/>
        <a:lstStyle/>
        <a:p>
          <a:endParaRPr lang="en-US"/>
        </a:p>
      </dgm:t>
    </dgm:pt>
    <dgm:pt modelId="{E88EAF9D-E598-4DE0-B2DE-92E0F4598B36}" type="pres">
      <dgm:prSet presAssocID="{10469B9E-C2FF-4023-AACC-B7CCF053A506}" presName="bgRect" presStyleLbl="bgShp" presStyleIdx="5" presStyleCnt="6"/>
      <dgm:spPr>
        <a:solidFill>
          <a:srgbClr val="9FD7E4"/>
        </a:solidFill>
      </dgm:spPr>
      <dgm:t>
        <a:bodyPr/>
        <a:lstStyle/>
        <a:p>
          <a:endParaRPr lang="en-US"/>
        </a:p>
      </dgm:t>
    </dgm:pt>
    <dgm:pt modelId="{59A525B1-278A-4769-8B14-92A361F6A9FC}" type="pres">
      <dgm:prSet presAssocID="{10469B9E-C2FF-4023-AACC-B7CCF053A506}" presName="iconRect" presStyleLbl="node1" presStyleIdx="5" presStyleCnt="6"/>
      <dgm:spPr>
        <a:blipFill>
          <a:blip xmlns:r="http://schemas.openxmlformats.org/officeDocument/2006/relationships" r:embed="rId11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19229AA7-CDB4-452B-A085-8BEA12E54EC8}" type="pres">
      <dgm:prSet presAssocID="{10469B9E-C2FF-4023-AACC-B7CCF053A506}" presName="spaceRect" presStyleCnt="0"/>
      <dgm:spPr/>
      <dgm:t>
        <a:bodyPr/>
        <a:lstStyle/>
        <a:p>
          <a:endParaRPr lang="en-US"/>
        </a:p>
      </dgm:t>
    </dgm:pt>
    <dgm:pt modelId="{E4927387-B5EA-4665-97B8-10C911A27DC7}" type="pres">
      <dgm:prSet presAssocID="{10469B9E-C2FF-4023-AACC-B7CCF053A506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A979239-6034-438C-A773-A0EBC61D5ED9}" type="presOf" srcId="{9DD27992-5ABC-4467-B3A7-A3DDBDE3D803}" destId="{2FB05103-536E-4B27-8903-3ACD5AD29CC4}" srcOrd="0" destOrd="0" presId="urn:microsoft.com/office/officeart/2018/2/layout/IconVerticalSolidList"/>
    <dgm:cxn modelId="{7A7C658D-272E-4387-AB46-6683F2D70AA0}" type="presOf" srcId="{81DBD273-44E8-4B97-8B92-9E6D597ECB12}" destId="{07E0BF20-66E3-4CF3-84DE-A468C5202E8C}" srcOrd="0" destOrd="0" presId="urn:microsoft.com/office/officeart/2018/2/layout/IconVerticalSolidList"/>
    <dgm:cxn modelId="{5BC2EC52-14DD-4861-BBCA-954CF934962D}" type="presOf" srcId="{C48C0AC5-1ACE-44AB-B600-E4051BFC3CB5}" destId="{A92A37EB-54FC-4CD2-A733-1294E442F99B}" srcOrd="0" destOrd="0" presId="urn:microsoft.com/office/officeart/2018/2/layout/IconVerticalSolidList"/>
    <dgm:cxn modelId="{2D9E9A0C-74C6-49AA-8926-61F2E6BB6259}" type="presOf" srcId="{83CC104C-2366-4D74-83F3-413CDB468EAC}" destId="{28B916C5-7470-493C-AE61-5C31D21EB09E}" srcOrd="0" destOrd="0" presId="urn:microsoft.com/office/officeart/2018/2/layout/IconVerticalSolidList"/>
    <dgm:cxn modelId="{875266E6-A44A-4FA7-B2FE-517DF758C478}" srcId="{C48C0AC5-1ACE-44AB-B600-E4051BFC3CB5}" destId="{7595209D-6A0F-477C-B48C-44DD729AEA47}" srcOrd="4" destOrd="0" parTransId="{D7E054C2-B187-4F1B-99DF-460507E0120B}" sibTransId="{E7513184-B579-4099-952E-F32097FD701E}"/>
    <dgm:cxn modelId="{3391092D-3BF1-4A7C-AD26-9AD065F315B7}" type="presOf" srcId="{7595209D-6A0F-477C-B48C-44DD729AEA47}" destId="{D9F8AA5D-CF33-4FCF-A2FF-42B7904AACE2}" srcOrd="0" destOrd="0" presId="urn:microsoft.com/office/officeart/2018/2/layout/IconVerticalSolidList"/>
    <dgm:cxn modelId="{04915E9B-591B-4818-A0B3-1E4C7820E358}" srcId="{C48C0AC5-1ACE-44AB-B600-E4051BFC3CB5}" destId="{9DD27992-5ABC-4467-B3A7-A3DDBDE3D803}" srcOrd="0" destOrd="0" parTransId="{FF237A65-C264-48B3-92F3-C68A85E191F5}" sibTransId="{16396342-24B7-410D-B74E-A546F09F44BC}"/>
    <dgm:cxn modelId="{7C88D1D6-894F-4EDB-9080-47C889D7F084}" type="presOf" srcId="{DDB46190-D513-4BA5-8F2F-0DFD3123769C}" destId="{43F6FD0E-23F4-4D86-8DCD-7F5B03B4224A}" srcOrd="0" destOrd="0" presId="urn:microsoft.com/office/officeart/2018/2/layout/IconVerticalSolidList"/>
    <dgm:cxn modelId="{D6E99549-AF31-4641-BBBD-3DFC2FFDBD71}" srcId="{C48C0AC5-1ACE-44AB-B600-E4051BFC3CB5}" destId="{81DBD273-44E8-4B97-8B92-9E6D597ECB12}" srcOrd="2" destOrd="0" parTransId="{508210B5-AECD-470C-8B80-BC5E938BCF52}" sibTransId="{9723AEE9-51BD-4A46-8B97-B2D03A7A5C87}"/>
    <dgm:cxn modelId="{A75D32B3-96ED-4B0D-999C-FC84205A93A2}" type="presOf" srcId="{10469B9E-C2FF-4023-AACC-B7CCF053A506}" destId="{E4927387-B5EA-4665-97B8-10C911A27DC7}" srcOrd="0" destOrd="0" presId="urn:microsoft.com/office/officeart/2018/2/layout/IconVerticalSolidList"/>
    <dgm:cxn modelId="{6EA819C3-8488-4722-9F57-92AEB5957A50}" srcId="{C48C0AC5-1ACE-44AB-B600-E4051BFC3CB5}" destId="{10469B9E-C2FF-4023-AACC-B7CCF053A506}" srcOrd="5" destOrd="0" parTransId="{F48C0BD5-9F87-4DB3-AFC8-7AB7BAB106F3}" sibTransId="{EB63BA90-21A7-4A8A-9B88-9DD00BA9AE58}"/>
    <dgm:cxn modelId="{8E1D7345-4F43-42F1-A2CD-2DF8495116A7}" srcId="{C48C0AC5-1ACE-44AB-B600-E4051BFC3CB5}" destId="{83CC104C-2366-4D74-83F3-413CDB468EAC}" srcOrd="3" destOrd="0" parTransId="{58624590-A325-466B-881E-95FC1670828A}" sibTransId="{2DA43556-C5ED-4A27-8EB2-3BF81A7076F3}"/>
    <dgm:cxn modelId="{E0022BFC-520B-47A1-84EE-D3689B1593D3}" srcId="{C48C0AC5-1ACE-44AB-B600-E4051BFC3CB5}" destId="{DDB46190-D513-4BA5-8F2F-0DFD3123769C}" srcOrd="1" destOrd="0" parTransId="{4B4FBD78-B222-40FD-B955-2C279676FBB8}" sibTransId="{DBDB70D0-2947-4155-877D-945AD01B1731}"/>
    <dgm:cxn modelId="{582462A4-6ED1-4A27-A952-45118DD6F1B8}" type="presParOf" srcId="{A92A37EB-54FC-4CD2-A733-1294E442F99B}" destId="{2D90AEAE-758B-4CA0-B3CE-6D5BA77834B7}" srcOrd="0" destOrd="0" presId="urn:microsoft.com/office/officeart/2018/2/layout/IconVerticalSolidList"/>
    <dgm:cxn modelId="{F9658C42-B55A-43DB-9E02-03CFF839906D}" type="presParOf" srcId="{2D90AEAE-758B-4CA0-B3CE-6D5BA77834B7}" destId="{C2AAE61F-F4DD-40C8-8947-86F2E80F01F7}" srcOrd="0" destOrd="0" presId="urn:microsoft.com/office/officeart/2018/2/layout/IconVerticalSolidList"/>
    <dgm:cxn modelId="{1A948D08-9102-4949-A409-780BDC31A148}" type="presParOf" srcId="{2D90AEAE-758B-4CA0-B3CE-6D5BA77834B7}" destId="{E1CC1794-7CEA-436E-9E19-40BEAE5734E4}" srcOrd="1" destOrd="0" presId="urn:microsoft.com/office/officeart/2018/2/layout/IconVerticalSolidList"/>
    <dgm:cxn modelId="{89AB53A4-39B1-4451-B7E0-DA33D36D9259}" type="presParOf" srcId="{2D90AEAE-758B-4CA0-B3CE-6D5BA77834B7}" destId="{5D10AE9B-3E86-4C52-A510-B4B6C4277E44}" srcOrd="2" destOrd="0" presId="urn:microsoft.com/office/officeart/2018/2/layout/IconVerticalSolidList"/>
    <dgm:cxn modelId="{83348666-40DF-411A-BC62-BC3C4CB3A7FA}" type="presParOf" srcId="{2D90AEAE-758B-4CA0-B3CE-6D5BA77834B7}" destId="{2FB05103-536E-4B27-8903-3ACD5AD29CC4}" srcOrd="3" destOrd="0" presId="urn:microsoft.com/office/officeart/2018/2/layout/IconVerticalSolidList"/>
    <dgm:cxn modelId="{31ACB59F-48A5-48BA-86E4-24CCF1DA4F2E}" type="presParOf" srcId="{A92A37EB-54FC-4CD2-A733-1294E442F99B}" destId="{ED1BA936-2545-4CC3-AAAD-D0561B29DB93}" srcOrd="1" destOrd="0" presId="urn:microsoft.com/office/officeart/2018/2/layout/IconVerticalSolidList"/>
    <dgm:cxn modelId="{7764FEDB-57E1-425E-B192-95BD28ABFBE2}" type="presParOf" srcId="{A92A37EB-54FC-4CD2-A733-1294E442F99B}" destId="{6EF498FA-6C79-4F08-AC79-B4E9D7F7688D}" srcOrd="2" destOrd="0" presId="urn:microsoft.com/office/officeart/2018/2/layout/IconVerticalSolidList"/>
    <dgm:cxn modelId="{C11A985C-404A-4871-BD7E-434544838934}" type="presParOf" srcId="{6EF498FA-6C79-4F08-AC79-B4E9D7F7688D}" destId="{1934147F-6D15-446A-B294-F816E5B38EEC}" srcOrd="0" destOrd="0" presId="urn:microsoft.com/office/officeart/2018/2/layout/IconVerticalSolidList"/>
    <dgm:cxn modelId="{E2196259-B4D9-4B54-906B-F7F47A74E4E8}" type="presParOf" srcId="{6EF498FA-6C79-4F08-AC79-B4E9D7F7688D}" destId="{D55E3EAA-C549-4A93-9111-B56E55F8BAB8}" srcOrd="1" destOrd="0" presId="urn:microsoft.com/office/officeart/2018/2/layout/IconVerticalSolidList"/>
    <dgm:cxn modelId="{969BE0E6-721D-461C-95D3-A01D63738B1A}" type="presParOf" srcId="{6EF498FA-6C79-4F08-AC79-B4E9D7F7688D}" destId="{74A9864A-C160-4D6A-807E-16911029CA67}" srcOrd="2" destOrd="0" presId="urn:microsoft.com/office/officeart/2018/2/layout/IconVerticalSolidList"/>
    <dgm:cxn modelId="{18FF17CC-560D-4CDE-9E8D-6EB092A66345}" type="presParOf" srcId="{6EF498FA-6C79-4F08-AC79-B4E9D7F7688D}" destId="{43F6FD0E-23F4-4D86-8DCD-7F5B03B4224A}" srcOrd="3" destOrd="0" presId="urn:microsoft.com/office/officeart/2018/2/layout/IconVerticalSolidList"/>
    <dgm:cxn modelId="{8BB59F91-F2CC-412E-B114-6B5EA64F93D8}" type="presParOf" srcId="{A92A37EB-54FC-4CD2-A733-1294E442F99B}" destId="{270EB929-8CCB-4562-99B2-3917CCFCECB2}" srcOrd="3" destOrd="0" presId="urn:microsoft.com/office/officeart/2018/2/layout/IconVerticalSolidList"/>
    <dgm:cxn modelId="{7D0E779E-BE2F-4472-B61C-47B724B218A3}" type="presParOf" srcId="{A92A37EB-54FC-4CD2-A733-1294E442F99B}" destId="{4A5EA889-40AE-42E1-BFEA-2EF82FA72DF3}" srcOrd="4" destOrd="0" presId="urn:microsoft.com/office/officeart/2018/2/layout/IconVerticalSolidList"/>
    <dgm:cxn modelId="{AFA3A05C-B61C-46A1-8514-7798D6970C99}" type="presParOf" srcId="{4A5EA889-40AE-42E1-BFEA-2EF82FA72DF3}" destId="{512A44B1-8C96-4E5C-88ED-817F1B9501C0}" srcOrd="0" destOrd="0" presId="urn:microsoft.com/office/officeart/2018/2/layout/IconVerticalSolidList"/>
    <dgm:cxn modelId="{2E736E6E-4B76-4C37-937B-9F0C0F545F5F}" type="presParOf" srcId="{4A5EA889-40AE-42E1-BFEA-2EF82FA72DF3}" destId="{9C1E89AF-BB52-461D-AE3D-CE6566EAAB97}" srcOrd="1" destOrd="0" presId="urn:microsoft.com/office/officeart/2018/2/layout/IconVerticalSolidList"/>
    <dgm:cxn modelId="{82682A80-A9AB-4373-BFEE-D0CDC307F26F}" type="presParOf" srcId="{4A5EA889-40AE-42E1-BFEA-2EF82FA72DF3}" destId="{DB1309C0-B25C-4586-AC6E-7822BC78BCE8}" srcOrd="2" destOrd="0" presId="urn:microsoft.com/office/officeart/2018/2/layout/IconVerticalSolidList"/>
    <dgm:cxn modelId="{1F8CC496-BC31-4F3A-A940-65AE45970016}" type="presParOf" srcId="{4A5EA889-40AE-42E1-BFEA-2EF82FA72DF3}" destId="{07E0BF20-66E3-4CF3-84DE-A468C5202E8C}" srcOrd="3" destOrd="0" presId="urn:microsoft.com/office/officeart/2018/2/layout/IconVerticalSolidList"/>
    <dgm:cxn modelId="{78A54694-7CB6-4915-A6AE-42B761673766}" type="presParOf" srcId="{A92A37EB-54FC-4CD2-A733-1294E442F99B}" destId="{C583A5D9-ECC9-467E-B545-E56442A21B84}" srcOrd="5" destOrd="0" presId="urn:microsoft.com/office/officeart/2018/2/layout/IconVerticalSolidList"/>
    <dgm:cxn modelId="{80BD1392-743B-41B6-8B00-08D78AD18DB1}" type="presParOf" srcId="{A92A37EB-54FC-4CD2-A733-1294E442F99B}" destId="{AC6F0522-DE9D-4A40-9661-86D34CF1BC74}" srcOrd="6" destOrd="0" presId="urn:microsoft.com/office/officeart/2018/2/layout/IconVerticalSolidList"/>
    <dgm:cxn modelId="{02AD5006-73FB-4551-BE85-754CFD34615E}" type="presParOf" srcId="{AC6F0522-DE9D-4A40-9661-86D34CF1BC74}" destId="{02C85539-CB1D-4FC3-A50A-C28E2FF65EE9}" srcOrd="0" destOrd="0" presId="urn:microsoft.com/office/officeart/2018/2/layout/IconVerticalSolidList"/>
    <dgm:cxn modelId="{C1F7CD1F-B5BD-4E3C-BA97-355534CCC0C5}" type="presParOf" srcId="{AC6F0522-DE9D-4A40-9661-86D34CF1BC74}" destId="{7A1EF02D-3B12-4CFF-B39A-31F7EBC1A207}" srcOrd="1" destOrd="0" presId="urn:microsoft.com/office/officeart/2018/2/layout/IconVerticalSolidList"/>
    <dgm:cxn modelId="{813BE3BB-87EA-41C1-848C-181F27E005CE}" type="presParOf" srcId="{AC6F0522-DE9D-4A40-9661-86D34CF1BC74}" destId="{2D0AD845-F062-4B0C-B644-786670989487}" srcOrd="2" destOrd="0" presId="urn:microsoft.com/office/officeart/2018/2/layout/IconVerticalSolidList"/>
    <dgm:cxn modelId="{39690D87-E168-48C4-B11C-54A6365843B9}" type="presParOf" srcId="{AC6F0522-DE9D-4A40-9661-86D34CF1BC74}" destId="{28B916C5-7470-493C-AE61-5C31D21EB09E}" srcOrd="3" destOrd="0" presId="urn:microsoft.com/office/officeart/2018/2/layout/IconVerticalSolidList"/>
    <dgm:cxn modelId="{6AD59AC6-9FB6-4FBA-A2EE-881A4566047A}" type="presParOf" srcId="{A92A37EB-54FC-4CD2-A733-1294E442F99B}" destId="{9EE7646F-F161-4CE4-9C42-CABF0299D5C9}" srcOrd="7" destOrd="0" presId="urn:microsoft.com/office/officeart/2018/2/layout/IconVerticalSolidList"/>
    <dgm:cxn modelId="{AF1A1629-2D8D-4806-824A-1D300287CAF9}" type="presParOf" srcId="{A92A37EB-54FC-4CD2-A733-1294E442F99B}" destId="{3170EB48-D9E5-4AF3-8CA6-3D768BD4D836}" srcOrd="8" destOrd="0" presId="urn:microsoft.com/office/officeart/2018/2/layout/IconVerticalSolidList"/>
    <dgm:cxn modelId="{ECAE36C7-BDA6-4133-B999-5277F141E0AE}" type="presParOf" srcId="{3170EB48-D9E5-4AF3-8CA6-3D768BD4D836}" destId="{E1E4E994-921F-4AA2-A2CF-F8CF4CE7CB3D}" srcOrd="0" destOrd="0" presId="urn:microsoft.com/office/officeart/2018/2/layout/IconVerticalSolidList"/>
    <dgm:cxn modelId="{728FE4A9-A7E8-41ED-AA4D-E0849D8AF72E}" type="presParOf" srcId="{3170EB48-D9E5-4AF3-8CA6-3D768BD4D836}" destId="{DD85D340-FB92-4FF7-8114-F6541B1B9FB5}" srcOrd="1" destOrd="0" presId="urn:microsoft.com/office/officeart/2018/2/layout/IconVerticalSolidList"/>
    <dgm:cxn modelId="{A9AEED0E-0E3E-4409-8BC0-7B5731568495}" type="presParOf" srcId="{3170EB48-D9E5-4AF3-8CA6-3D768BD4D836}" destId="{7F892FB0-1630-4A37-B10B-C96D98F04994}" srcOrd="2" destOrd="0" presId="urn:microsoft.com/office/officeart/2018/2/layout/IconVerticalSolidList"/>
    <dgm:cxn modelId="{69FAF499-B408-414F-A01A-3FCA32084C05}" type="presParOf" srcId="{3170EB48-D9E5-4AF3-8CA6-3D768BD4D836}" destId="{D9F8AA5D-CF33-4FCF-A2FF-42B7904AACE2}" srcOrd="3" destOrd="0" presId="urn:microsoft.com/office/officeart/2018/2/layout/IconVerticalSolidList"/>
    <dgm:cxn modelId="{FF71F178-8F02-4879-AF03-0F52EC505900}" type="presParOf" srcId="{A92A37EB-54FC-4CD2-A733-1294E442F99B}" destId="{B0F62910-EDA0-4B85-B3A4-565881DFFE6A}" srcOrd="9" destOrd="0" presId="urn:microsoft.com/office/officeart/2018/2/layout/IconVerticalSolidList"/>
    <dgm:cxn modelId="{D334C266-D961-42A2-9FE1-4400F06F07E5}" type="presParOf" srcId="{A92A37EB-54FC-4CD2-A733-1294E442F99B}" destId="{F7093410-6570-4BED-9507-41195EF493BC}" srcOrd="10" destOrd="0" presId="urn:microsoft.com/office/officeart/2018/2/layout/IconVerticalSolidList"/>
    <dgm:cxn modelId="{5EEAF676-6CCD-4588-BC29-0DA213BE30E2}" type="presParOf" srcId="{F7093410-6570-4BED-9507-41195EF493BC}" destId="{E88EAF9D-E598-4DE0-B2DE-92E0F4598B36}" srcOrd="0" destOrd="0" presId="urn:microsoft.com/office/officeart/2018/2/layout/IconVerticalSolidList"/>
    <dgm:cxn modelId="{CF28A95F-6D5D-4DCE-9C3A-985C00BFCAAB}" type="presParOf" srcId="{F7093410-6570-4BED-9507-41195EF493BC}" destId="{59A525B1-278A-4769-8B14-92A361F6A9FC}" srcOrd="1" destOrd="0" presId="urn:microsoft.com/office/officeart/2018/2/layout/IconVerticalSolidList"/>
    <dgm:cxn modelId="{DE5EDA9F-73D0-4C07-896A-B59A8F4D8F3B}" type="presParOf" srcId="{F7093410-6570-4BED-9507-41195EF493BC}" destId="{19229AA7-CDB4-452B-A085-8BEA12E54EC8}" srcOrd="2" destOrd="0" presId="urn:microsoft.com/office/officeart/2018/2/layout/IconVerticalSolidList"/>
    <dgm:cxn modelId="{E985FBE8-D2E7-4A58-A474-CA534B73089E}" type="presParOf" srcId="{F7093410-6570-4BED-9507-41195EF493BC}" destId="{E4927387-B5EA-4665-97B8-10C911A27D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3594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sp:txBody>
      <dsp:txXfrm>
        <a:off x="3594" y="1750315"/>
        <a:ext cx="1946002" cy="1634641"/>
      </dsp:txXfrm>
    </dsp:sp>
    <dsp:sp modelId="{A27FE078-ED67-401B-90FF-F14D62CE06EE}">
      <dsp:nvSpPr>
        <dsp:cNvPr id="0" name=""/>
        <dsp:cNvSpPr/>
      </dsp:nvSpPr>
      <dsp:spPr>
        <a:xfrm>
          <a:off x="567934" y="987482"/>
          <a:ext cx="817320" cy="8173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endParaRPr lang="en-US" sz="3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87628" y="1107176"/>
        <a:ext cx="577932" cy="577932"/>
      </dsp:txXfrm>
    </dsp:sp>
    <dsp:sp modelId="{B4DB92ED-C45B-4C3F-8C8E-7C639F65171B}">
      <dsp:nvSpPr>
        <dsp:cNvPr id="0" name=""/>
        <dsp:cNvSpPr/>
      </dsp:nvSpPr>
      <dsp:spPr>
        <a:xfrm>
          <a:off x="3594" y="3439373"/>
          <a:ext cx="1946002" cy="72"/>
        </a:xfrm>
        <a:prstGeom prst="rect">
          <a:avLst/>
        </a:prstGeom>
        <a:solidFill>
          <a:schemeClr val="accent2">
            <a:hueOff val="1833"/>
            <a:satOff val="-5868"/>
            <a:lumOff val="4183"/>
            <a:alphaOff val="0"/>
          </a:schemeClr>
        </a:solidFill>
        <a:ln w="12700" cap="flat" cmpd="sng" algn="ctr">
          <a:solidFill>
            <a:schemeClr val="accent2">
              <a:hueOff val="1833"/>
              <a:satOff val="-5868"/>
              <a:lumOff val="41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144196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163829"/>
            <a:satOff val="-9546"/>
            <a:lumOff val="166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29"/>
              <a:satOff val="-9546"/>
              <a:lumOff val="16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sz="2300" kern="1200" dirty="0" err="1" smtClean="0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endParaRPr lang="en-US" sz="23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44196" y="1750315"/>
        <a:ext cx="1946002" cy="1634641"/>
      </dsp:txXfrm>
    </dsp:sp>
    <dsp:sp modelId="{5E5A95C2-2127-4002-B6C4-14816804AB96}">
      <dsp:nvSpPr>
        <dsp:cNvPr id="0" name=""/>
        <dsp:cNvSpPr/>
      </dsp:nvSpPr>
      <dsp:spPr>
        <a:xfrm>
          <a:off x="2708537" y="987482"/>
          <a:ext cx="817320" cy="817320"/>
        </a:xfrm>
        <a:prstGeom prst="ellipse">
          <a:avLst/>
        </a:prstGeom>
        <a:solidFill>
          <a:schemeClr val="accent2">
            <a:hueOff val="3666"/>
            <a:satOff val="-11737"/>
            <a:lumOff val="8366"/>
            <a:alphaOff val="0"/>
          </a:schemeClr>
        </a:solidFill>
        <a:ln w="12700" cap="flat" cmpd="sng" algn="ctr">
          <a:solidFill>
            <a:schemeClr val="accent2">
              <a:hueOff val="3666"/>
              <a:satOff val="-11737"/>
              <a:lumOff val="8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US" sz="3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28231" y="1107176"/>
        <a:ext cx="577932" cy="577932"/>
      </dsp:txXfrm>
    </dsp:sp>
    <dsp:sp modelId="{B9925DEC-131B-426B-94F8-9FABE039608E}">
      <dsp:nvSpPr>
        <dsp:cNvPr id="0" name=""/>
        <dsp:cNvSpPr/>
      </dsp:nvSpPr>
      <dsp:spPr>
        <a:xfrm>
          <a:off x="2144196" y="3439373"/>
          <a:ext cx="1946002" cy="72"/>
        </a:xfrm>
        <a:prstGeom prst="rect">
          <a:avLst/>
        </a:prstGeom>
        <a:solidFill>
          <a:schemeClr val="accent2">
            <a:hueOff val="5499"/>
            <a:satOff val="-17605"/>
            <a:lumOff val="12549"/>
            <a:alphaOff val="0"/>
          </a:schemeClr>
        </a:solidFill>
        <a:ln w="12700" cap="flat" cmpd="sng" algn="ctr">
          <a:solidFill>
            <a:schemeClr val="accent2">
              <a:hueOff val="5499"/>
              <a:satOff val="-17605"/>
              <a:lumOff val="12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4284798" y="714279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327658"/>
            <a:satOff val="-19091"/>
            <a:lumOff val="332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658"/>
              <a:satOff val="-19091"/>
              <a:lumOff val="3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Learning Environment</a:t>
          </a:r>
        </a:p>
      </dsp:txBody>
      <dsp:txXfrm>
        <a:off x="4284798" y="1749552"/>
        <a:ext cx="1946002" cy="1634641"/>
      </dsp:txXfrm>
    </dsp:sp>
    <dsp:sp modelId="{CC6C40CA-0B70-4B9E-8374-E011819BF70C}">
      <dsp:nvSpPr>
        <dsp:cNvPr id="0" name=""/>
        <dsp:cNvSpPr/>
      </dsp:nvSpPr>
      <dsp:spPr>
        <a:xfrm>
          <a:off x="4849139" y="987482"/>
          <a:ext cx="817320" cy="817320"/>
        </a:xfrm>
        <a:prstGeom prst="ellipse">
          <a:avLst/>
        </a:prstGeom>
        <a:solidFill>
          <a:schemeClr val="accent2">
            <a:hueOff val="7332"/>
            <a:satOff val="-23473"/>
            <a:lumOff val="16732"/>
            <a:alphaOff val="0"/>
          </a:schemeClr>
        </a:solidFill>
        <a:ln w="12700" cap="flat" cmpd="sng" algn="ctr">
          <a:solidFill>
            <a:schemeClr val="accent2">
              <a:hueOff val="7332"/>
              <a:satOff val="-23473"/>
              <a:lumOff val="16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>
        <a:off x="4968833" y="1107176"/>
        <a:ext cx="577932" cy="577932"/>
      </dsp:txXfrm>
    </dsp:sp>
    <dsp:sp modelId="{43D9AC8A-0E53-4538-BA2C-F4914819D278}">
      <dsp:nvSpPr>
        <dsp:cNvPr id="0" name=""/>
        <dsp:cNvSpPr/>
      </dsp:nvSpPr>
      <dsp:spPr>
        <a:xfrm>
          <a:off x="4284798" y="3439373"/>
          <a:ext cx="1946002" cy="72"/>
        </a:xfrm>
        <a:prstGeom prst="rect">
          <a:avLst/>
        </a:prstGeom>
        <a:solidFill>
          <a:schemeClr val="accent2">
            <a:hueOff val="9166"/>
            <a:satOff val="-29342"/>
            <a:lumOff val="20916"/>
            <a:alphaOff val="0"/>
          </a:schemeClr>
        </a:solidFill>
        <a:ln w="12700" cap="flat" cmpd="sng" algn="ctr">
          <a:solidFill>
            <a:schemeClr val="accent2">
              <a:hueOff val="9166"/>
              <a:satOff val="-29342"/>
              <a:lumOff val="209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6425401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491488"/>
            <a:satOff val="-28637"/>
            <a:lumOff val="49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91488"/>
              <a:satOff val="-28637"/>
              <a:lumOff val="49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</a:p>
      </dsp:txBody>
      <dsp:txXfrm>
        <a:off x="6425401" y="1750315"/>
        <a:ext cx="1946002" cy="1634641"/>
      </dsp:txXfrm>
    </dsp:sp>
    <dsp:sp modelId="{52C42FFF-3FA2-4A09-8EAB-3A84EA14067D}">
      <dsp:nvSpPr>
        <dsp:cNvPr id="0" name=""/>
        <dsp:cNvSpPr/>
      </dsp:nvSpPr>
      <dsp:spPr>
        <a:xfrm>
          <a:off x="6989741" y="987482"/>
          <a:ext cx="817320" cy="817320"/>
        </a:xfrm>
        <a:prstGeom prst="ellipse">
          <a:avLst/>
        </a:prstGeom>
        <a:solidFill>
          <a:schemeClr val="accent2">
            <a:hueOff val="10999"/>
            <a:satOff val="-35210"/>
            <a:lumOff val="25099"/>
            <a:alphaOff val="0"/>
          </a:schemeClr>
        </a:solidFill>
        <a:ln w="12700" cap="flat" cmpd="sng" algn="ctr">
          <a:solidFill>
            <a:schemeClr val="accent2">
              <a:hueOff val="10999"/>
              <a:satOff val="-35210"/>
              <a:lumOff val="250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endParaRPr lang="en-US" sz="39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109435" y="1107176"/>
        <a:ext cx="577932" cy="577932"/>
      </dsp:txXfrm>
    </dsp:sp>
    <dsp:sp modelId="{606EAE72-B08E-4DF8-BCD5-30043CF1C1C7}">
      <dsp:nvSpPr>
        <dsp:cNvPr id="0" name=""/>
        <dsp:cNvSpPr/>
      </dsp:nvSpPr>
      <dsp:spPr>
        <a:xfrm>
          <a:off x="6425401" y="3439373"/>
          <a:ext cx="1946002" cy="72"/>
        </a:xfrm>
        <a:prstGeom prst="rect">
          <a:avLst/>
        </a:prstGeom>
        <a:solidFill>
          <a:schemeClr val="accent2">
            <a:hueOff val="12832"/>
            <a:satOff val="-41078"/>
            <a:lumOff val="29282"/>
            <a:alphaOff val="0"/>
          </a:schemeClr>
        </a:solidFill>
        <a:ln w="12700" cap="flat" cmpd="sng" algn="ctr">
          <a:solidFill>
            <a:schemeClr val="accent2">
              <a:hueOff val="12832"/>
              <a:satOff val="-41078"/>
              <a:lumOff val="292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2C19C-1AB3-4886-A9E6-5738DAFEF126}">
      <dsp:nvSpPr>
        <dsp:cNvPr id="0" name=""/>
        <dsp:cNvSpPr/>
      </dsp:nvSpPr>
      <dsp:spPr>
        <a:xfrm>
          <a:off x="8566003" y="715042"/>
          <a:ext cx="1946002" cy="2724403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18" tIns="330200" rIns="151718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sp:txBody>
      <dsp:txXfrm>
        <a:off x="8566003" y="1750315"/>
        <a:ext cx="1946002" cy="1634641"/>
      </dsp:txXfrm>
    </dsp:sp>
    <dsp:sp modelId="{08F3929C-A64E-4203-9B84-3BBF939B0B7D}">
      <dsp:nvSpPr>
        <dsp:cNvPr id="0" name=""/>
        <dsp:cNvSpPr/>
      </dsp:nvSpPr>
      <dsp:spPr>
        <a:xfrm>
          <a:off x="9130344" y="987482"/>
          <a:ext cx="817320" cy="817320"/>
        </a:xfrm>
        <a:prstGeom prst="ellipse">
          <a:avLst/>
        </a:prstGeom>
        <a:solidFill>
          <a:schemeClr val="accent2">
            <a:hueOff val="14665"/>
            <a:satOff val="-46947"/>
            <a:lumOff val="33465"/>
            <a:alphaOff val="0"/>
          </a:schemeClr>
        </a:solidFill>
        <a:ln w="12700" cap="flat" cmpd="sng" algn="ctr">
          <a:solidFill>
            <a:schemeClr val="accent2">
              <a:hueOff val="14665"/>
              <a:satOff val="-46947"/>
              <a:lumOff val="334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722" tIns="12700" rIns="63722" bIns="1270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>
              <a:latin typeface="Calibri" panose="020F0502020204030204" pitchFamily="34" charset="0"/>
              <a:cs typeface="Calibri" panose="020F0502020204030204" pitchFamily="34" charset="0"/>
            </a:rPr>
            <a:t>5</a:t>
          </a:r>
        </a:p>
      </dsp:txBody>
      <dsp:txXfrm>
        <a:off x="9250038" y="1107176"/>
        <a:ext cx="577932" cy="577932"/>
      </dsp:txXfrm>
    </dsp:sp>
    <dsp:sp modelId="{2C81D96E-7EEC-4CB6-950C-DC4A9F695921}">
      <dsp:nvSpPr>
        <dsp:cNvPr id="0" name=""/>
        <dsp:cNvSpPr/>
      </dsp:nvSpPr>
      <dsp:spPr>
        <a:xfrm>
          <a:off x="8566003" y="3439373"/>
          <a:ext cx="1946002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AE61F-F4DD-40C8-8947-86F2E80F01F7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CC1794-7CEA-436E-9E19-40BEAE5734E4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B05103-536E-4B27-8903-3ACD5AD29CC4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Behavioural Economics (EFR)</a:t>
          </a:r>
        </a:p>
      </dsp:txBody>
      <dsp:txXfrm>
        <a:off x="937002" y="1903"/>
        <a:ext cx="5576601" cy="811257"/>
      </dsp:txXfrm>
    </dsp:sp>
    <dsp:sp modelId="{1934147F-6D15-446A-B294-F816E5B38EEC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5E3EAA-C549-4A93-9111-B56E55F8BAB8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3F6FD0E-23F4-4D86-8DCD-7F5B03B4224A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Industrial Organisation and Public Economics</a:t>
          </a:r>
        </a:p>
      </dsp:txBody>
      <dsp:txXfrm>
        <a:off x="937002" y="1015975"/>
        <a:ext cx="5576601" cy="811257"/>
      </dsp:txXfrm>
    </dsp:sp>
    <dsp:sp modelId="{512A44B1-8C96-4E5C-88ED-817F1B9501C0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1E89AF-BB52-461D-AE3D-CE6566EAAB97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E0BF20-66E3-4CF3-84DE-A468C5202E8C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Capita Selecta Economic and Financial Research</a:t>
          </a:r>
        </a:p>
      </dsp:txBody>
      <dsp:txXfrm>
        <a:off x="937002" y="2030048"/>
        <a:ext cx="5576601" cy="811257"/>
      </dsp:txXfrm>
    </dsp:sp>
    <dsp:sp modelId="{02C85539-CB1D-4FC3-A50A-C28E2FF65EE9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1EF02D-3B12-4CFF-B39A-31F7EBC1A207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B916C5-7470-493C-AE61-5C31D21EB09E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Equilibrium Theory and Financial Markets</a:t>
          </a:r>
        </a:p>
      </dsp:txBody>
      <dsp:txXfrm>
        <a:off x="937002" y="3044120"/>
        <a:ext cx="5576601" cy="811257"/>
      </dsp:txXfrm>
    </dsp:sp>
    <dsp:sp modelId="{E1E4E994-921F-4AA2-A2CF-F8CF4CE7CB3D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85D340-FB92-4FF7-8114-F6541B1B9FB5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9F8AA5D-CF33-4FCF-A2FF-42B7904AACE2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High-Dimensional Econometric Methods for Big Data</a:t>
          </a:r>
        </a:p>
      </dsp:txBody>
      <dsp:txXfrm>
        <a:off x="937002" y="4058192"/>
        <a:ext cx="5576601" cy="811257"/>
      </dsp:txXfrm>
    </dsp:sp>
    <dsp:sp modelId="{E88EAF9D-E598-4DE0-B2DE-92E0F4598B36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rgbClr val="9FD7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A525B1-278A-4769-8B14-92A361F6A9FC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927387-B5EA-4665-97B8-10C911A27DC7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18 others at the SBE and many more outside!</a:t>
          </a:r>
        </a:p>
      </dsp:txBody>
      <dsp:txXfrm>
        <a:off x="937002" y="5072264"/>
        <a:ext cx="5576601" cy="811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9ADF0-FFC9-4726-B29C-22FD5059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07E2C9-C533-4926-BC2C-6DC508AAE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E1EE1B-D16D-411C-8F2E-C17931D7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D57855-0DA4-4590-9907-01963266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3103E3-C184-47AC-BEEB-B916D722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5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36810-FB2D-4769-AA30-0E95287E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8F63B6-DEFC-45E2-9183-ECB9A78CD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AC6987-C581-412D-9DD7-520B02B4E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D32D9B1-6D74-45B4-886B-D7D218F6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5351DA-1FDA-4116-A4B4-D68C50353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FF080C-4558-4954-B1C0-51CF090B4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2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92C51-8330-4C18-BE97-050F505A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6330D6-7700-44C3-9B09-D953D936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22F6981-73FC-4288-A6DD-397D2DBC6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2FB6C0C-E828-4981-BC2A-11286B704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5FFAC1-7A5D-4FF1-BC8B-DD4A1E487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072742F-8BF3-4849-9CA2-941093B2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6EA084A-2A35-47D8-ADEC-9DC34B2FA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9D8A763-BB22-4CE6-894B-F4723A30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7FFA0-6FFB-4367-934D-239FBCBC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7BD2846-3867-4DDF-BFDF-9F594041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79115C-10D1-4300-A052-93DEFB70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1DECE54-7B78-4C9D-BECF-13D6DA0A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70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BA34B8E-26A8-49DB-A800-38E12E55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C3F16B2-2EEB-44CD-A390-7E970C3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0D145E-123E-49C6-87C3-AE1690F71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DDF96-6F6B-4BFF-80DB-877FB30E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53570A-06EA-47C0-8C5A-988FD4BA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920DAC-C11C-42B1-A906-3638E0D82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B8FAF6-0B36-45D9-B5B0-FAA0342B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00474D-85B7-44B9-AB32-5EEE807B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5CC5AF-DCBF-4CA8-A3FC-AA2C9F6B7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11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DB80F-2F6F-42F1-865D-EDB02F087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CA9DE53-BFBD-4F57-88C1-52E49060D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C15F1E-D37A-4C28-9F6F-9F9A66997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793A39-A64F-47C2-A9D0-8B909DA1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46B652C-27AC-448F-9ECE-97F15855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EC5427-E564-461A-A4E6-70775453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6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6CB27-BAD5-4890-9515-6191D645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8C4EFD-10E2-4B13-9276-170EFCAA0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66B40-9215-4C2B-ACD9-C75A16E5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B38B64-2E9C-4990-9440-6F07C5A8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A8C6F9-7761-4692-85B3-2C511EED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21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6507EF-41D3-41A0-8CFB-837DEB1E5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9F01EF-5276-4B52-8737-2F8F1218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CCEACA-45A5-4CB2-BE6F-CF1D7A0F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9A7E07-9BDC-49DC-800E-5740A75B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BA6AFD-D327-45BE-99EF-1F864AFE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7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19-02-20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5F607-DAF5-4A54-BBD0-3012384A4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D604C2-3D42-4208-94A6-34BC1F0C84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889410-ED9D-41D3-A8C1-B765181A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544E8C-0C3D-4DA5-9027-061DE583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574D39-E427-4D28-9B1E-39C33B89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6C2B3-2BC7-4A40-B371-B2EB68F3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596235-AB34-40B8-956D-0AD1DC98E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799D34-4002-4F0A-8B2D-9F094FB3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A285BE-1428-4986-B100-DF35B18EF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112100-CF3E-4BB2-BA55-31E3E294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7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19-02-20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6703548-E504-49C8-9614-91EA8622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82D3A0-7FC3-4EEA-8424-A06A50862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F22649-E3EC-4B2F-9DE8-8D096A23D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722F-66DB-4327-9A76-93A5C213ED7E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983641-F47C-487F-B761-CA6DE8A92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C2CFF6-856B-4AA7-99D8-EF4ED354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09D8D-F7F6-4B63-9B5D-C42ADD9D2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4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Economic &amp; Financial Research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71768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5DCAFC-D055-43D9-A0A1-ACB021BBE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6719"/>
          <a:stretch/>
        </p:blipFill>
        <p:spPr>
          <a:xfrm>
            <a:off x="2659440" y="653143"/>
            <a:ext cx="7583502" cy="550957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FF6A6CC-3940-49BF-800A-39C815F651F7}"/>
              </a:ext>
            </a:extLst>
          </p:cNvPr>
          <p:cNvSpPr txBox="1">
            <a:spLocks/>
          </p:cNvSpPr>
          <p:nvPr/>
        </p:nvSpPr>
        <p:spPr>
          <a:xfrm>
            <a:off x="270064" y="509693"/>
            <a:ext cx="2541103" cy="2298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Special Econometrics Track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12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41FA8DF-C01C-421D-BB7E-6526CCBD7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19CE537-F112-4A23-BBD6-D0008E77AC12}"/>
              </a:ext>
            </a:extLst>
          </p:cNvPr>
          <p:cNvGrpSpPr/>
          <p:nvPr/>
        </p:nvGrpSpPr>
        <p:grpSpPr>
          <a:xfrm>
            <a:off x="7289627" y="225977"/>
            <a:ext cx="1924494" cy="2232412"/>
            <a:chOff x="1887066" y="526524"/>
            <a:chExt cx="1924494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7E7D70B3-710F-42F4-8619-09C7AD4A08F7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1F2CB0C-0A15-4FCC-BC3B-C1B4F488A20F}"/>
                </a:ext>
              </a:extLst>
            </p:cNvPr>
            <p:cNvSpPr txBox="1"/>
            <p:nvPr/>
          </p:nvSpPr>
          <p:spPr>
            <a:xfrm>
              <a:off x="1887066" y="1227230"/>
              <a:ext cx="192449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Academic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15E98E7-B2C7-4A64-8C9F-2BE66450C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9092" r="321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F8C136-B6D3-48E5-A139-E02AD8958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81" y="632990"/>
            <a:ext cx="4286628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 dirty="0">
                <a:solidFill>
                  <a:srgbClr val="151D37"/>
                </a:solidFill>
                <a:latin typeface="+mn-lt"/>
              </a:rPr>
              <a:t>Academic Environment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9E2FC92-951E-4181-BCC4-BCA8E551C1A1}"/>
              </a:ext>
            </a:extLst>
          </p:cNvPr>
          <p:cNvSpPr txBox="1"/>
          <p:nvPr/>
        </p:nvSpPr>
        <p:spPr>
          <a:xfrm>
            <a:off x="400321" y="1676399"/>
            <a:ext cx="4636549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Seminar series in our research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GSBE sponsored workshops and conferences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(free of charge)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Courses at other faculties or other universities possible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fbeelding kan het volgende bevatten: scherm">
            <a:extLst>
              <a:ext uri="{FF2B5EF4-FFF2-40B4-BE49-F238E27FC236}">
                <a16:creationId xmlns:a16="http://schemas.microsoft.com/office/drawing/2014/main" id="{CF055E54-974E-45DF-AECF-7FAE16A3B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39292" b="30287"/>
          <a:stretch/>
        </p:blipFill>
        <p:spPr bwMode="auto">
          <a:xfrm>
            <a:off x="7534656" y="3085538"/>
            <a:ext cx="4657344" cy="23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40576858-CB36-4A27-A23D-0D90AE91E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t="1" r="12472" b="13634"/>
          <a:stretch/>
        </p:blipFill>
        <p:spPr bwMode="auto">
          <a:xfrm>
            <a:off x="7534656" y="1"/>
            <a:ext cx="4657344" cy="289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E788C0-2C4E-4B19-85E6-93CCCEFFA1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r="3237" b="14885"/>
          <a:stretch/>
        </p:blipFill>
        <p:spPr>
          <a:xfrm>
            <a:off x="0" y="1"/>
            <a:ext cx="7378262" cy="541197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279B3A6-2013-413A-B7CF-6C937B30FF90}"/>
              </a:ext>
            </a:extLst>
          </p:cNvPr>
          <p:cNvSpPr/>
          <p:nvPr/>
        </p:nvSpPr>
        <p:spPr>
          <a:xfrm>
            <a:off x="0" y="5580992"/>
            <a:ext cx="12192000" cy="1277007"/>
          </a:xfrm>
          <a:prstGeom prst="rect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8B26DC5-609B-443F-835E-5B220F820ED8}"/>
              </a:ext>
            </a:extLst>
          </p:cNvPr>
          <p:cNvSpPr txBox="1"/>
          <p:nvPr/>
        </p:nvSpPr>
        <p:spPr>
          <a:xfrm>
            <a:off x="2065282" y="5927107"/>
            <a:ext cx="8061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Research Facilities</a:t>
            </a:r>
          </a:p>
        </p:txBody>
      </p:sp>
    </p:spTree>
    <p:extLst>
      <p:ext uri="{BB962C8B-B14F-4D97-AF65-F5344CB8AC3E}">
        <p14:creationId xmlns:p14="http://schemas.microsoft.com/office/powerpoint/2010/main" val="7786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1DC62-1A31-4F78-AF9A-25A9B7CEB34A}"/>
              </a:ext>
            </a:extLst>
          </p:cNvPr>
          <p:cNvSpPr txBox="1">
            <a:spLocks/>
          </p:cNvSpPr>
          <p:nvPr/>
        </p:nvSpPr>
        <p:spPr>
          <a:xfrm>
            <a:off x="515361" y="645044"/>
            <a:ext cx="5363488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Financial Issues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715148F-4732-484D-B676-8B286F14140C}"/>
              </a:ext>
            </a:extLst>
          </p:cNvPr>
          <p:cNvSpPr txBox="1">
            <a:spLocks/>
          </p:cNvSpPr>
          <p:nvPr/>
        </p:nvSpPr>
        <p:spPr>
          <a:xfrm>
            <a:off x="515361" y="2080512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assistantship in the first 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assistantships in the second 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PhD positions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(competitive)</a:t>
            </a:r>
            <a:endParaRPr kumimoji="0" lang="en-GB" sz="2400" b="0" i="1" u="none" strike="noStrike" kern="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15A91567-96C5-4377-8991-25B93760B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" r="7355" b="-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31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E5B95-4116-4AF5-B909-60DDC69F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8ACC3E-18ED-4220-AD14-AC65EE9A1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jdelijke aanduiding voor inhoud 7">
            <a:extLst>
              <a:ext uri="{FF2B5EF4-FFF2-40B4-BE49-F238E27FC236}">
                <a16:creationId xmlns:a16="http://schemas.microsoft.com/office/drawing/2014/main" id="{E54461A0-A970-41FB-8128-B796284F8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AB14FDF-4455-49AD-8F7D-422EAC79F876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8225FFF-71C9-4DD2-898D-BD18D6B81A36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B78B9036-CDB4-42A1-BA27-08C04FA7446F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37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23CA4F31-D4CD-422C-97F4-BD4272081469}"/>
              </a:ext>
            </a:extLst>
          </p:cNvPr>
          <p:cNvSpPr/>
          <p:nvPr/>
        </p:nvSpPr>
        <p:spPr>
          <a:xfrm>
            <a:off x="4244523" y="5220585"/>
            <a:ext cx="3880883" cy="1637413"/>
          </a:xfrm>
          <a:prstGeom prst="rect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0680F5B-B35F-415B-9496-4B2E3EF05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33097"/>
          <a:stretch/>
        </p:blipFill>
        <p:spPr>
          <a:xfrm>
            <a:off x="138223" y="170919"/>
            <a:ext cx="3976576" cy="4943731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356F1C-7533-4702-9B66-D675185D5D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1" r="19978"/>
          <a:stretch/>
        </p:blipFill>
        <p:spPr>
          <a:xfrm>
            <a:off x="4244523" y="170919"/>
            <a:ext cx="3880883" cy="49437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AC4E6DF-D200-41AD-8181-AE9844B94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r="26384"/>
          <a:stretch/>
        </p:blipFill>
        <p:spPr>
          <a:xfrm>
            <a:off x="8255130" y="170921"/>
            <a:ext cx="3798647" cy="4943730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85F4FEB4-C4C6-4675-8FB8-7A2A076C347F}"/>
              </a:ext>
            </a:extLst>
          </p:cNvPr>
          <p:cNvSpPr/>
          <p:nvPr/>
        </p:nvSpPr>
        <p:spPr>
          <a:xfrm>
            <a:off x="0" y="5220586"/>
            <a:ext cx="4114799" cy="1637413"/>
          </a:xfrm>
          <a:prstGeom prst="rect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874FA3F-3034-4142-ADFB-3881A2DBD455}"/>
              </a:ext>
            </a:extLst>
          </p:cNvPr>
          <p:cNvSpPr txBox="1"/>
          <p:nvPr/>
        </p:nvSpPr>
        <p:spPr>
          <a:xfrm>
            <a:off x="243482" y="5531459"/>
            <a:ext cx="3766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Curious &amp; Academic Minds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2A4D79E-3DF4-4EA6-9391-76F7CDEA1BA9}"/>
              </a:ext>
            </a:extLst>
          </p:cNvPr>
          <p:cNvSpPr txBox="1"/>
          <p:nvPr/>
        </p:nvSpPr>
        <p:spPr>
          <a:xfrm>
            <a:off x="4301935" y="5485293"/>
            <a:ext cx="3766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afraid of using analytical techniques, tools and math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F8AEB25C-7F57-40EB-937D-E958F223B14F}"/>
              </a:ext>
            </a:extLst>
          </p:cNvPr>
          <p:cNvSpPr/>
          <p:nvPr/>
        </p:nvSpPr>
        <p:spPr>
          <a:xfrm>
            <a:off x="8255130" y="5220584"/>
            <a:ext cx="3936870" cy="1637413"/>
          </a:xfrm>
          <a:prstGeom prst="rect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AA50E619-33F3-49BA-9E8B-6EAB88402628}"/>
              </a:ext>
            </a:extLst>
          </p:cNvPr>
          <p:cNvSpPr/>
          <p:nvPr/>
        </p:nvSpPr>
        <p:spPr>
          <a:xfrm>
            <a:off x="8431738" y="5485293"/>
            <a:ext cx="3585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to keep good options for a PhD </a:t>
            </a:r>
          </a:p>
        </p:txBody>
      </p:sp>
    </p:spTree>
    <p:extLst>
      <p:ext uri="{BB962C8B-B14F-4D97-AF65-F5344CB8AC3E}">
        <p14:creationId xmlns:p14="http://schemas.microsoft.com/office/powerpoint/2010/main" val="13286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9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104F1E-CA39-401A-8ED9-5A3BD305B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07" b="272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11883-FEAE-4D3C-A918-80A2B14E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151D37"/>
                </a:solidFill>
                <a:latin typeface="+mn-lt"/>
              </a:rPr>
              <a:t>Career Options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9CDAF4-0203-4B54-A46E-718A90159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5088475" cy="3227775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151D37"/>
                </a:solidFill>
              </a:rPr>
              <a:t>Academia (PhD at SBE or elsewhere)</a:t>
            </a:r>
          </a:p>
          <a:p>
            <a:r>
              <a:rPr lang="en-US" sz="2400" dirty="0">
                <a:solidFill>
                  <a:srgbClr val="151D37"/>
                </a:solidFill>
              </a:rPr>
              <a:t>Research-related positions in private industry (banks and consulting)</a:t>
            </a:r>
          </a:p>
          <a:p>
            <a:r>
              <a:rPr lang="en-US" sz="2400" dirty="0">
                <a:solidFill>
                  <a:srgbClr val="151D37"/>
                </a:solidFill>
              </a:rPr>
              <a:t>Policy-oriented positions governments and governmental institutes (oversight authorities and think tanks)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064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2369977" y="1838131"/>
            <a:ext cx="7036700" cy="2879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i="1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lvl="0">
              <a:spcBef>
                <a:spcPts val="0"/>
              </a:spcBef>
            </a:pPr>
            <a:endParaRPr lang="en-US" sz="4400" dirty="0" smtClean="0">
              <a:solidFill>
                <a:srgbClr val="151D37"/>
              </a:solidFill>
              <a:latin typeface="Calibri" panose="020F0502020204030204"/>
            </a:endParaRPr>
          </a:p>
          <a:p>
            <a:pPr lvl="0">
              <a:spcBef>
                <a:spcPts val="0"/>
              </a:spcBef>
            </a:pPr>
            <a:r>
              <a:rPr lang="en-US" sz="4400" dirty="0" smtClean="0">
                <a:solidFill>
                  <a:srgbClr val="151D37"/>
                </a:solidFill>
                <a:latin typeface="Calibri" panose="020F0502020204030204"/>
              </a:rPr>
              <a:t>For </a:t>
            </a:r>
            <a:r>
              <a:rPr lang="en-US" sz="4400" dirty="0">
                <a:solidFill>
                  <a:srgbClr val="151D37"/>
                </a:solidFill>
                <a:latin typeface="Calibri" panose="020F0502020204030204"/>
              </a:rPr>
              <a:t>contact:</a:t>
            </a:r>
          </a:p>
          <a:p>
            <a:pPr lvl="0">
              <a:spcBef>
                <a:spcPts val="0"/>
              </a:spcBef>
            </a:pPr>
            <a:r>
              <a:rPr lang="en-US" sz="4400" i="1" dirty="0">
                <a:solidFill>
                  <a:srgbClr val="151D37"/>
                </a:solidFill>
                <a:latin typeface="Calibri" panose="020F0502020204030204"/>
              </a:rPr>
              <a:t>gsbe-sbe@maastrichtuniversity.nl</a:t>
            </a:r>
          </a:p>
          <a:p>
            <a:pPr lvl="0">
              <a:spcBef>
                <a:spcPts val="0"/>
              </a:spcBef>
            </a:pPr>
            <a:endParaRPr lang="en-US" sz="4400" i="1" dirty="0">
              <a:solidFill>
                <a:srgbClr val="151D37"/>
              </a:solidFill>
              <a:latin typeface="Calibri" panose="020F0502020204030204"/>
            </a:endParaRPr>
          </a:p>
          <a:p>
            <a:pPr lvl="1">
              <a:spcBef>
                <a:spcPts val="0"/>
              </a:spcBef>
            </a:pPr>
            <a:r>
              <a:rPr lang="en-US" sz="4400" dirty="0">
                <a:solidFill>
                  <a:srgbClr val="151D37"/>
                </a:solidFill>
                <a:latin typeface="Calibri" panose="020F0502020204030204"/>
              </a:rPr>
              <a:t>Or visit us at the information market in the Mensa</a:t>
            </a:r>
          </a:p>
        </p:txBody>
      </p:sp>
    </p:spTree>
    <p:extLst>
      <p:ext uri="{BB962C8B-B14F-4D97-AF65-F5344CB8AC3E}">
        <p14:creationId xmlns:p14="http://schemas.microsoft.com/office/powerpoint/2010/main" val="9689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mexpert.nl/cms/wp-content/uploads/2013/11/Martin_Strobel_31-180x300.png">
            <a:extLst>
              <a:ext uri="{FF2B5EF4-FFF2-40B4-BE49-F238E27FC236}">
                <a16:creationId xmlns:a16="http://schemas.microsoft.com/office/drawing/2014/main" id="{F25A70D1-018C-4605-B720-A4FD10A7B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1696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ln w="762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905BEF6-1714-4C18-8E9D-F5ABD9274B58}"/>
              </a:ext>
            </a:extLst>
          </p:cNvPr>
          <p:cNvSpPr txBox="1">
            <a:spLocks/>
          </p:cNvSpPr>
          <p:nvPr/>
        </p:nvSpPr>
        <p:spPr>
          <a:xfrm>
            <a:off x="6680718" y="3032449"/>
            <a:ext cx="4814595" cy="10061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6000" b="0" dirty="0" smtClean="0"/>
              <a:t>Martin Strobel</a:t>
            </a:r>
            <a:endParaRPr lang="en-US" sz="6000" b="0" dirty="0"/>
          </a:p>
        </p:txBody>
      </p:sp>
    </p:spTree>
    <p:extLst>
      <p:ext uri="{BB962C8B-B14F-4D97-AF65-F5344CB8AC3E}">
        <p14:creationId xmlns:p14="http://schemas.microsoft.com/office/powerpoint/2010/main" val="40457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 txBox="1">
            <a:spLocks/>
          </p:cNvSpPr>
          <p:nvPr/>
        </p:nvSpPr>
        <p:spPr>
          <a:xfrm>
            <a:off x="838200" y="11809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Today’s Agenda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618795"/>
              </p:ext>
            </p:extLst>
          </p:nvPr>
        </p:nvGraphicFramePr>
        <p:xfrm>
          <a:off x="838200" y="1950326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79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D9AC8A-0E53-4538-BA2C-F4914819D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1DEF79-2E33-488F-BE2F-154AC1E37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6C40CA-0B70-4B9E-8374-E011819BF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81D96E-7EEC-4CB6-950C-DC4A9F695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32C19C-1AB3-4886-A9E6-5738DAFEF1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F3929C-A64E-4203-9B84-3BBF939B0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24BEB20-5FA7-4559-B98F-B81DC55E3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 b="979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79232354-9B08-4D75-89C3-CD7DCBDC86F7}"/>
              </a:ext>
            </a:extLst>
          </p:cNvPr>
          <p:cNvGrpSpPr/>
          <p:nvPr/>
        </p:nvGrpSpPr>
        <p:grpSpPr>
          <a:xfrm>
            <a:off x="8121278" y="721256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11C7F8C9-D6ED-47FB-B938-908486EAAC87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F70AB3B-2134-4487-BF8D-670D5C096A2D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we about?</a:t>
              </a: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2EB21776-1F4A-4857-84CE-85250B1500E9}"/>
              </a:ext>
            </a:extLst>
          </p:cNvPr>
          <p:cNvSpPr/>
          <p:nvPr/>
        </p:nvSpPr>
        <p:spPr>
          <a:xfrm>
            <a:off x="318052" y="368345"/>
            <a:ext cx="32103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“Give me six hours to chop down a tree and I will spend the first four sharpening the axe.”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Abraham Lincoln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7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B0DC9EF6-18A9-4A52-9960-4169A3D4E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r="1" b="1213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2F1DC62-1A31-4F78-AF9A-25A9B7CEB34A}"/>
              </a:ext>
            </a:extLst>
          </p:cNvPr>
          <p:cNvSpPr txBox="1">
            <a:spLocks/>
          </p:cNvSpPr>
          <p:nvPr/>
        </p:nvSpPr>
        <p:spPr>
          <a:xfrm>
            <a:off x="515361" y="645044"/>
            <a:ext cx="5363488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Research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Master’s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Programme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76F0F84-1B0C-4017-896C-BF718945FE6F}"/>
              </a:ext>
            </a:extLst>
          </p:cNvPr>
          <p:cNvSpPr txBox="1">
            <a:spLocks/>
          </p:cNvSpPr>
          <p:nvPr/>
        </p:nvSpPr>
        <p:spPr>
          <a:xfrm>
            <a:off x="515361" y="2337838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Two-year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Master’s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focus on research and science-related 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Provides you with the appropriate toolbox to tackle a PhD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3B175B-7D21-4240-BA25-D24B77E88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154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DAD2EA81-5469-4C9E-80F0-EC9F9BED8671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968519CB-CE77-4DC0-9C15-9DDB2852922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477005C-CE0E-4A5B-B7A6-FA6C5D9F15D5}"/>
                </a:ext>
              </a:extLst>
            </p:cNvPr>
            <p:cNvSpPr txBox="1"/>
            <p:nvPr/>
          </p:nvSpPr>
          <p:spPr>
            <a:xfrm>
              <a:off x="1972127" y="1227231"/>
              <a:ext cx="175437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1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91E96B7D-8F2E-4624-8D9C-CF2404C4DDB0}"/>
              </a:ext>
            </a:extLst>
          </p:cNvPr>
          <p:cNvGrpSpPr/>
          <p:nvPr/>
        </p:nvGrpSpPr>
        <p:grpSpPr>
          <a:xfrm>
            <a:off x="1277282" y="369156"/>
            <a:ext cx="9926329" cy="6152793"/>
            <a:chOff x="1776885" y="302320"/>
            <a:chExt cx="7198066" cy="5589548"/>
          </a:xfrm>
        </p:grpSpPr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12F662D3-5AFD-4FBB-8E16-3E041184F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6410" y="832098"/>
              <a:ext cx="1098550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ADD91E75-2BA4-4B1A-BBEC-19638B058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410" y="309986"/>
              <a:ext cx="1098550" cy="404366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Period</a:t>
              </a:r>
            </a:p>
          </p:txBody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34479F83-41B8-4349-A5CE-70F5DC2DA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659" y="302320"/>
              <a:ext cx="5950292" cy="404366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Courses</a:t>
              </a:r>
            </a:p>
          </p:txBody>
        </p:sp>
        <p:sp>
          <p:nvSpPr>
            <p:cNvPr id="28" name="Rectangle 9">
              <a:extLst>
                <a:ext uri="{FF2B5EF4-FFF2-40B4-BE49-F238E27FC236}">
                  <a16:creationId xmlns:a16="http://schemas.microsoft.com/office/drawing/2014/main" id="{3E8D31B9-FEA2-44F7-947F-BC4776CA0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697" y="832098"/>
              <a:ext cx="2592388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Empirical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Econometrics 1</a:t>
              </a: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02DF3DA2-AEB8-4C4E-A48E-E73FEEF9B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659" y="832098"/>
              <a:ext cx="2568575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Mathematical Research Tools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760918A5-0056-47C6-B397-5DBC10C90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410" y="1751743"/>
              <a:ext cx="1098550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11C4CE4D-961A-4BC7-95FE-97EC5EB01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976" y="1751743"/>
              <a:ext cx="2568575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Microeconomics 1</a:t>
              </a:r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74449CDB-6E34-4A7F-AF6D-FD7370002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697" y="1751743"/>
              <a:ext cx="2592389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Macroeconomics</a:t>
              </a:r>
            </a:p>
          </p:txBody>
        </p: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E13342B9-F0BF-4B29-B655-D47B881B3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244" y="2686904"/>
              <a:ext cx="5309842" cy="601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Computational Econometrics  </a:t>
              </a:r>
            </a:p>
          </p:txBody>
        </p:sp>
        <p:sp>
          <p:nvSpPr>
            <p:cNvPr id="34" name="Rectangle 15">
              <a:extLst>
                <a:ext uri="{FF2B5EF4-FFF2-40B4-BE49-F238E27FC236}">
                  <a16:creationId xmlns:a16="http://schemas.microsoft.com/office/drawing/2014/main" id="{47C1FE66-B022-413D-837F-5DEF83A1B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885" y="2693106"/>
              <a:ext cx="1098550" cy="603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3C10BDF0-5630-4DAB-A5F8-C5F75F24F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885" y="3413922"/>
              <a:ext cx="1098550" cy="789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6" name="Rectangle 9">
              <a:extLst>
                <a:ext uri="{FF2B5EF4-FFF2-40B4-BE49-F238E27FC236}">
                  <a16:creationId xmlns:a16="http://schemas.microsoft.com/office/drawing/2014/main" id="{ACB50071-6F6F-4783-ABB8-FF700DCE8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697" y="3413923"/>
              <a:ext cx="2592388" cy="7905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Financial Markets</a:t>
              </a:r>
            </a:p>
          </p:txBody>
        </p:sp>
        <p:sp>
          <p:nvSpPr>
            <p:cNvPr id="37" name="Rectangle 10">
              <a:extLst>
                <a:ext uri="{FF2B5EF4-FFF2-40B4-BE49-F238E27FC236}">
                  <a16:creationId xmlns:a16="http://schemas.microsoft.com/office/drawing/2014/main" id="{2AAABC6B-3E98-43CD-9A9F-4EA5481C6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659" y="3413923"/>
              <a:ext cx="2568575" cy="7905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Microeconomics 2</a:t>
              </a:r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B50C264A-6925-436E-BE4C-4D39C3B36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410" y="4351409"/>
              <a:ext cx="1098550" cy="7853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66B00BFC-EA53-45F1-9E2D-B03EAC924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660" y="4351409"/>
              <a:ext cx="2568575" cy="7853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Empirical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Econometrics 2</a:t>
              </a:r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6F3362E0-0078-4531-9D57-DAA0D03EB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698" y="4351409"/>
              <a:ext cx="2592388" cy="7853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Strategy</a:t>
              </a:r>
            </a:p>
          </p:txBody>
        </p:sp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A1DFFD91-7FE5-4AD2-980D-008C95042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885" y="5288798"/>
              <a:ext cx="1098550" cy="603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2" name="Rectangle 14">
              <a:extLst>
                <a:ext uri="{FF2B5EF4-FFF2-40B4-BE49-F238E27FC236}">
                  <a16:creationId xmlns:a16="http://schemas.microsoft.com/office/drawing/2014/main" id="{CF3EA351-17ED-42D0-A994-F1546A5B1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0244" y="5282596"/>
              <a:ext cx="5309841" cy="601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Experimental Economic Methods</a:t>
              </a:r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8B5FAB26-D95A-4941-A308-9B14E05D86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00950" y="3110456"/>
              <a:ext cx="5052359" cy="49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World of Research</a:t>
              </a:r>
            </a:p>
          </p:txBody>
        </p:sp>
      </p:grpSp>
      <p:sp>
        <p:nvSpPr>
          <p:cNvPr id="44" name="Tekstvak 43">
            <a:extLst>
              <a:ext uri="{FF2B5EF4-FFF2-40B4-BE49-F238E27FC236}">
                <a16:creationId xmlns:a16="http://schemas.microsoft.com/office/drawing/2014/main" id="{AE091D5F-4C89-4A08-A2F0-505587466F0E}"/>
              </a:ext>
            </a:extLst>
          </p:cNvPr>
          <p:cNvSpPr txBox="1"/>
          <p:nvPr/>
        </p:nvSpPr>
        <p:spPr>
          <a:xfrm>
            <a:off x="266426" y="336051"/>
            <a:ext cx="127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1</a:t>
            </a:r>
          </a:p>
        </p:txBody>
      </p:sp>
    </p:spTree>
    <p:extLst>
      <p:ext uri="{BB962C8B-B14F-4D97-AF65-F5344CB8AC3E}">
        <p14:creationId xmlns:p14="http://schemas.microsoft.com/office/powerpoint/2010/main" val="39259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18">
            <a:extLst>
              <a:ext uri="{FF2B5EF4-FFF2-40B4-BE49-F238E27FC236}">
                <a16:creationId xmlns:a16="http://schemas.microsoft.com/office/drawing/2014/main" id="{3FC25E4D-9854-4E37-96BD-9E47766107C0}"/>
              </a:ext>
            </a:extLst>
          </p:cNvPr>
          <p:cNvGrpSpPr/>
          <p:nvPr/>
        </p:nvGrpSpPr>
        <p:grpSpPr>
          <a:xfrm>
            <a:off x="1293718" y="402875"/>
            <a:ext cx="9867925" cy="6119074"/>
            <a:chOff x="2061195" y="302320"/>
            <a:chExt cx="6553201" cy="5589548"/>
          </a:xfrm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BD2D288C-B3DA-4975-9A72-16494AB0E3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720" y="841101"/>
              <a:ext cx="1098550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2650A959-4CBB-404A-8D03-8834735A4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195" y="302320"/>
              <a:ext cx="1098550" cy="404366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Period</a:t>
              </a:r>
            </a:p>
          </p:txBody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06EF3238-5EBA-4566-A58A-173AB6032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969" y="302320"/>
              <a:ext cx="5305425" cy="404366"/>
            </a:xfrm>
            <a:prstGeom prst="rect">
              <a:avLst/>
            </a:prstGeom>
            <a:solidFill>
              <a:srgbClr val="9FD7E4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Courses</a:t>
              </a: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521CF4D8-177D-4885-87B3-173CA3C8A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007" y="832098"/>
              <a:ext cx="2592388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 Course</a:t>
              </a: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EB610B54-B89C-482B-AADA-29F0DF817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969" y="832098"/>
              <a:ext cx="2568575" cy="7921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 Course</a:t>
              </a: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820F6D31-F243-4C7F-AE99-814D7ABBA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195" y="1751743"/>
              <a:ext cx="1098550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ACDD8962-857B-466A-A832-03D89EAD4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1286" y="1751743"/>
              <a:ext cx="2568575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 Course</a:t>
              </a: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E3321C3E-A7C7-4DC6-BA05-BF4A3A4A1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007" y="1751743"/>
              <a:ext cx="2592389" cy="7905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Elective Course</a:t>
              </a: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F1C78B89-5D0F-4674-A7E6-F498E5F21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554" y="2686904"/>
              <a:ext cx="5309842" cy="601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Presentation Skills</a:t>
              </a: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C4319838-49FB-433B-B4AC-A40E1898B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720" y="2693106"/>
              <a:ext cx="1098550" cy="603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1F9EB429-F665-43B5-91D4-C0F8B6F7A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195" y="3413922"/>
              <a:ext cx="1098550" cy="789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B56C5953-381D-4E28-9E27-0DFA5B4EC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720" y="4351409"/>
              <a:ext cx="1098550" cy="7853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EAC0BFFB-85DB-47B1-9114-E721FFC56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195" y="5288798"/>
              <a:ext cx="1098550" cy="6030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33" name="Rectangle 71">
              <a:extLst>
                <a:ext uri="{FF2B5EF4-FFF2-40B4-BE49-F238E27FC236}">
                  <a16:creationId xmlns:a16="http://schemas.microsoft.com/office/drawing/2014/main" id="{665C3CCA-25A5-40D9-AE5E-7DCA9672E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554" y="3409018"/>
              <a:ext cx="5309840" cy="24828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90000" tIns="46800" rIns="90000" bIns="46800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Master’s Thesis</a:t>
              </a:r>
            </a:p>
          </p:txBody>
        </p:sp>
      </p:grpSp>
      <p:sp>
        <p:nvSpPr>
          <p:cNvPr id="34" name="Tekstvak 33">
            <a:extLst>
              <a:ext uri="{FF2B5EF4-FFF2-40B4-BE49-F238E27FC236}">
                <a16:creationId xmlns:a16="http://schemas.microsoft.com/office/drawing/2014/main" id="{C473B2CB-882E-43B4-9CB7-E3F725580AAC}"/>
              </a:ext>
            </a:extLst>
          </p:cNvPr>
          <p:cNvSpPr txBox="1"/>
          <p:nvPr/>
        </p:nvSpPr>
        <p:spPr>
          <a:xfrm>
            <a:off x="266426" y="336051"/>
            <a:ext cx="1272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12333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C1C6BC04-5D10-4DAB-A0FA-2AC4AA5D9E5B}"/>
              </a:ext>
            </a:extLst>
          </p:cNvPr>
          <p:cNvSpPr/>
          <p:nvPr/>
        </p:nvSpPr>
        <p:spPr>
          <a:xfrm>
            <a:off x="284109" y="223630"/>
            <a:ext cx="4580996" cy="6410740"/>
          </a:xfrm>
          <a:prstGeom prst="roundRect">
            <a:avLst/>
          </a:prstGeom>
          <a:solidFill>
            <a:srgbClr val="E05329"/>
          </a:solidFill>
          <a:ln>
            <a:solidFill>
              <a:srgbClr val="E053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A4CDB5-2FB0-4560-A21B-CE1782DB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</a:rPr>
              <a:t>Electives Year 2</a:t>
            </a:r>
            <a:br>
              <a:rPr lang="en-US" sz="3600" b="1" dirty="0">
                <a:solidFill>
                  <a:srgbClr val="FFFFFF"/>
                </a:solidFill>
                <a:latin typeface="+mn-lt"/>
              </a:rPr>
            </a:br>
            <a:r>
              <a:rPr lang="en-US" sz="1800" i="1" dirty="0">
                <a:solidFill>
                  <a:srgbClr val="FFFFFF"/>
                </a:solidFill>
                <a:latin typeface="+mn-lt"/>
              </a:rPr>
              <a:t>(Some examples)</a:t>
            </a:r>
            <a:r>
              <a:rPr lang="en-US" sz="3600" b="1" i="1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  <p:graphicFrame>
        <p:nvGraphicFramePr>
          <p:cNvPr id="7" name="Tijdelijke aanduiding voor inhoud 4">
            <a:extLst>
              <a:ext uri="{FF2B5EF4-FFF2-40B4-BE49-F238E27FC236}">
                <a16:creationId xmlns:a16="http://schemas.microsoft.com/office/drawing/2014/main" id="{DAF0E13C-BE28-4589-A521-618E67444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76218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969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1876</TotalTime>
  <Words>313</Words>
  <Application>Microsoft Office PowerPoint</Application>
  <PresentationFormat>Widescreen</PresentationFormat>
  <Paragraphs>94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Kantoorthema</vt:lpstr>
      <vt:lpstr>1_Kantoorthema</vt:lpstr>
      <vt:lpstr>MSc Economic &amp; Financial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Electives Year 2 (Some examples) </vt:lpstr>
      <vt:lpstr>PowerPoint Presentation</vt:lpstr>
      <vt:lpstr>PowerPoint Presentation</vt:lpstr>
      <vt:lpstr>Academic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Options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Master-sbe (EFB)</cp:lastModifiedBy>
  <cp:revision>78</cp:revision>
  <dcterms:created xsi:type="dcterms:W3CDTF">2018-12-05T12:39:01Z</dcterms:created>
  <dcterms:modified xsi:type="dcterms:W3CDTF">2020-02-19T11:53:50Z</dcterms:modified>
</cp:coreProperties>
</file>