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5"/>
  </p:notesMasterIdLst>
  <p:sldIdLst>
    <p:sldId id="256" r:id="rId3"/>
    <p:sldId id="273" r:id="rId4"/>
    <p:sldId id="275" r:id="rId5"/>
    <p:sldId id="276" r:id="rId6"/>
    <p:sldId id="274" r:id="rId7"/>
    <p:sldId id="277" r:id="rId8"/>
    <p:sldId id="278" r:id="rId9"/>
    <p:sldId id="280" r:id="rId10"/>
    <p:sldId id="281" r:id="rId11"/>
    <p:sldId id="279" r:id="rId12"/>
    <p:sldId id="282" r:id="rId13"/>
    <p:sldId id="284" r:id="rId14"/>
    <p:sldId id="283" r:id="rId15"/>
    <p:sldId id="285" r:id="rId16"/>
    <p:sldId id="287" r:id="rId17"/>
    <p:sldId id="286" r:id="rId18"/>
    <p:sldId id="289" r:id="rId19"/>
    <p:sldId id="290" r:id="rId20"/>
    <p:sldId id="288" r:id="rId21"/>
    <p:sldId id="292" r:id="rId22"/>
    <p:sldId id="291" r:id="rId23"/>
    <p:sldId id="272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9FD7E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4"/>
    <p:restoredTop sz="94647"/>
  </p:normalViewPr>
  <p:slideViewPr>
    <p:cSldViewPr snapToGrid="0" snapToObjects="1">
      <p:cViewPr varScale="1">
        <p:scale>
          <a:sx n="103" d="100"/>
          <a:sy n="103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>
        <a:xfrm>
          <a:off x="3594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Why this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programme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?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>
        <a:xfrm>
          <a:off x="567934" y="987482"/>
          <a:ext cx="817320" cy="817320"/>
        </a:xfrm>
        <a:prstGeom prst="ellipse">
          <a:avLst/>
        </a:prstGeom>
        <a:solidFill>
          <a:srgbClr val="009DD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9DD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</a:t>
          </a:r>
        </a:p>
      </dgm:t>
    </dgm:pt>
    <dgm:pt modelId="{60A630B1-4C25-4FF4-AA20-AA46D13104B3}">
      <dgm:prSet/>
      <dgm:spPr>
        <a:xfrm>
          <a:off x="2144196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363145"/>
            <a:satOff val="-33"/>
            <a:lumOff val="10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363145"/>
              <a:satOff val="-33"/>
              <a:lumOff val="1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Our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programme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>
        <a:xfrm>
          <a:off x="2708537" y="987482"/>
          <a:ext cx="817320" cy="817320"/>
        </a:xfrm>
        <a:prstGeom prst="ellipse">
          <a:avLst/>
        </a:prstGeom>
        <a:solidFill>
          <a:srgbClr val="009DD9">
            <a:hueOff val="-186250"/>
            <a:satOff val="-2146"/>
            <a:lumOff val="480"/>
            <a:alphaOff val="0"/>
          </a:srgbClr>
        </a:solidFill>
        <a:ln w="12700" cap="flat" cmpd="sng" algn="ctr">
          <a:solidFill>
            <a:srgbClr val="009DD9">
              <a:hueOff val="-186250"/>
              <a:satOff val="-2146"/>
              <a:lumOff val="48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CDEE28-F131-4DAB-9956-E3459D8C43E1}">
      <dgm:prSet/>
      <dgm:spPr>
        <a:xfrm>
          <a:off x="4284798" y="682376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726289"/>
            <a:satOff val="-67"/>
            <a:lumOff val="1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726289"/>
              <a:satOff val="-67"/>
              <a:lumOff val="1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sets us apart?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>
        <a:xfrm>
          <a:off x="4849139" y="987482"/>
          <a:ext cx="817320" cy="817320"/>
        </a:xfrm>
        <a:prstGeom prst="ellipse">
          <a:avLst/>
        </a:prstGeom>
        <a:solidFill>
          <a:srgbClr val="009DD9">
            <a:hueOff val="-372499"/>
            <a:satOff val="-4292"/>
            <a:lumOff val="960"/>
            <a:alphaOff val="0"/>
          </a:srgbClr>
        </a:solidFill>
        <a:ln w="12700" cap="flat" cmpd="sng" algn="ctr">
          <a:solidFill>
            <a:srgbClr val="009DD9">
              <a:hueOff val="-372499"/>
              <a:satOff val="-4292"/>
              <a:lumOff val="96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63D25B59-5769-4EAB-8078-E58157725029}">
      <dgm:prSet/>
      <dgm:spPr>
        <a:xfrm>
          <a:off x="6425401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1089434"/>
            <a:satOff val="-100"/>
            <a:lumOff val="2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1089434"/>
              <a:satOff val="-100"/>
              <a:lumOff val="2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Student Profile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4" phldr="0"/>
      <dgm:spPr>
        <a:xfrm>
          <a:off x="6989741" y="987482"/>
          <a:ext cx="817320" cy="817320"/>
        </a:xfrm>
        <a:prstGeom prst="ellipse">
          <a:avLst/>
        </a:prstGeom>
        <a:solidFill>
          <a:srgbClr val="009DD9">
            <a:hueOff val="-558749"/>
            <a:satOff val="-6439"/>
            <a:lumOff val="1439"/>
            <a:alphaOff val="0"/>
          </a:srgbClr>
        </a:solidFill>
        <a:ln w="12700" cap="flat" cmpd="sng" algn="ctr">
          <a:solidFill>
            <a:srgbClr val="009DD9">
              <a:hueOff val="-558749"/>
              <a:satOff val="-6439"/>
              <a:lumOff val="143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881D9CE4-D5BC-4F8A-A926-4CCD4FE558AE}">
      <dgm:prSet/>
      <dgm:spPr>
        <a:xfrm>
          <a:off x="8566003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1452578"/>
            <a:satOff val="-133"/>
            <a:lumOff val="3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1452578"/>
              <a:satOff val="-133"/>
              <a:lumOff val="3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>
        <a:xfrm>
          <a:off x="9130344" y="987482"/>
          <a:ext cx="817320" cy="817320"/>
        </a:xfrm>
        <a:prstGeom prst="ellipse">
          <a:avLst/>
        </a:prstGeom>
        <a:solidFill>
          <a:srgbClr val="009DD9">
            <a:hueOff val="-744998"/>
            <a:satOff val="-8585"/>
            <a:lumOff val="1919"/>
            <a:alphaOff val="0"/>
          </a:srgbClr>
        </a:solidFill>
        <a:ln w="12700" cap="flat" cmpd="sng" algn="ctr">
          <a:solidFill>
            <a:srgbClr val="009DD9">
              <a:hueOff val="-744998"/>
              <a:satOff val="-8585"/>
              <a:lumOff val="191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5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10">
        <dgm:presLayoutVars/>
      </dgm:prSet>
      <dgm:spPr>
        <a:xfrm>
          <a:off x="3594" y="3439373"/>
          <a:ext cx="1946002" cy="72"/>
        </a:xfrm>
        <a:prstGeom prst="rect">
          <a:avLst/>
        </a:prstGeom>
        <a:solidFill>
          <a:srgbClr val="009DD9">
            <a:hueOff val="-93125"/>
            <a:satOff val="-1073"/>
            <a:lumOff val="240"/>
            <a:alphaOff val="0"/>
          </a:srgbClr>
        </a:solidFill>
        <a:ln w="12700" cap="flat" cmpd="sng" algn="ctr">
          <a:solidFill>
            <a:srgbClr val="009DD9">
              <a:hueOff val="-93125"/>
              <a:satOff val="-1073"/>
              <a:lumOff val="24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9B4F7835-493D-4268-8844-4A060E29E309}" type="pres">
      <dgm:prSet presAssocID="{DEC343CC-ED51-4E7F-8547-0DEE3DB6EB15}" presName="nodeText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5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10">
        <dgm:presLayoutVars/>
      </dgm:prSet>
      <dgm:spPr>
        <a:xfrm>
          <a:off x="2144196" y="3439373"/>
          <a:ext cx="1946002" cy="72"/>
        </a:xfrm>
        <a:prstGeom prst="rect">
          <a:avLst/>
        </a:prstGeom>
        <a:solidFill>
          <a:srgbClr val="009DD9">
            <a:hueOff val="-279374"/>
            <a:satOff val="-3219"/>
            <a:lumOff val="720"/>
            <a:alphaOff val="0"/>
          </a:srgbClr>
        </a:solidFill>
        <a:ln w="12700" cap="flat" cmpd="sng" algn="ctr">
          <a:solidFill>
            <a:srgbClr val="009DD9">
              <a:hueOff val="-279374"/>
              <a:satOff val="-3219"/>
              <a:lumOff val="72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EA29B162-BFAA-4F25-A3EF-1F82BF61F6AA}" type="pres">
      <dgm:prSet presAssocID="{60A630B1-4C25-4FF4-AA20-AA46D13104B3}" presName="nodeText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5" custLinFactNeighborX="0" custLinFactNeighborY="-1199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10">
        <dgm:presLayoutVars/>
      </dgm:prSet>
      <dgm:spPr>
        <a:xfrm>
          <a:off x="4284798" y="3439373"/>
          <a:ext cx="1946002" cy="72"/>
        </a:xfrm>
        <a:prstGeom prst="rect">
          <a:avLst/>
        </a:prstGeom>
        <a:solidFill>
          <a:srgbClr val="009DD9">
            <a:hueOff val="-465624"/>
            <a:satOff val="-5366"/>
            <a:lumOff val="1199"/>
            <a:alphaOff val="0"/>
          </a:srgbClr>
        </a:solidFill>
        <a:ln w="12700" cap="flat" cmpd="sng" algn="ctr">
          <a:solidFill>
            <a:srgbClr val="009DD9">
              <a:hueOff val="-465624"/>
              <a:satOff val="-5366"/>
              <a:lumOff val="119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5DC75BA5-8CC2-4665-862B-5204320F31F6}" type="pres">
      <dgm:prSet presAssocID="{79CDEE28-F131-4DAB-9956-E3459D8C43E1}" presName="nodeText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5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10">
        <dgm:presLayoutVars/>
      </dgm:prSet>
      <dgm:spPr>
        <a:xfrm>
          <a:off x="6425401" y="3439373"/>
          <a:ext cx="1946002" cy="72"/>
        </a:xfrm>
        <a:prstGeom prst="rect">
          <a:avLst/>
        </a:prstGeom>
        <a:solidFill>
          <a:srgbClr val="009DD9">
            <a:hueOff val="-651874"/>
            <a:satOff val="-7512"/>
            <a:lumOff val="1679"/>
            <a:alphaOff val="0"/>
          </a:srgbClr>
        </a:solidFill>
        <a:ln w="12700" cap="flat" cmpd="sng" algn="ctr">
          <a:solidFill>
            <a:srgbClr val="009DD9">
              <a:hueOff val="-651874"/>
              <a:satOff val="-7512"/>
              <a:lumOff val="167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7CF5C329-9B59-4528-A1DF-EC8C500F3717}" type="pres">
      <dgm:prSet presAssocID="{63D25B59-5769-4EAB-8078-E58157725029}" presName="nodeText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4" presStyleCnt="5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8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9" presStyleCnt="10">
        <dgm:presLayoutVars/>
      </dgm:prSet>
      <dgm:spPr>
        <a:xfrm>
          <a:off x="8566003" y="3439373"/>
          <a:ext cx="1946002" cy="72"/>
        </a:xfrm>
        <a:prstGeom prst="rect">
          <a:avLst/>
        </a:prstGeom>
        <a:solidFill>
          <a:srgbClr val="009DD9">
            <a:hueOff val="-838123"/>
            <a:satOff val="-9658"/>
            <a:lumOff val="2159"/>
            <a:alphaOff val="0"/>
          </a:srgbClr>
        </a:solidFill>
        <a:ln w="12700" cap="flat" cmpd="sng" algn="ctr">
          <a:solidFill>
            <a:srgbClr val="009DD9">
              <a:hueOff val="-838123"/>
              <a:satOff val="-9658"/>
              <a:lumOff val="215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9FA45DDD-4194-48FA-9700-9DC02A490892}" type="pres">
      <dgm:prSet presAssocID="{881D9CE4-D5BC-4F8A-A926-4CCD4FE558AE}" presName="nodeText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4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7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8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594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Why this </a:t>
          </a:r>
          <a:r>
            <a:rPr lang="en-US" sz="23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programme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?</a:t>
          </a:r>
          <a:endParaRPr lang="en-US" sz="2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594" y="1750315"/>
        <a:ext cx="1946002" cy="1634641"/>
      </dsp:txXfrm>
    </dsp:sp>
    <dsp:sp modelId="{A27FE078-ED67-401B-90FF-F14D62CE06EE}">
      <dsp:nvSpPr>
        <dsp:cNvPr id="0" name=""/>
        <dsp:cNvSpPr/>
      </dsp:nvSpPr>
      <dsp:spPr>
        <a:xfrm>
          <a:off x="567934" y="987482"/>
          <a:ext cx="817320" cy="817320"/>
        </a:xfrm>
        <a:prstGeom prst="ellipse">
          <a:avLst/>
        </a:prstGeom>
        <a:solidFill>
          <a:srgbClr val="009DD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9DD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</a:t>
          </a:r>
        </a:p>
      </dsp:txBody>
      <dsp:txXfrm>
        <a:off x="687628" y="1107176"/>
        <a:ext cx="577932" cy="577932"/>
      </dsp:txXfrm>
    </dsp:sp>
    <dsp:sp modelId="{B4DB92ED-C45B-4C3F-8C8E-7C639F65171B}">
      <dsp:nvSpPr>
        <dsp:cNvPr id="0" name=""/>
        <dsp:cNvSpPr/>
      </dsp:nvSpPr>
      <dsp:spPr>
        <a:xfrm>
          <a:off x="3594" y="3439373"/>
          <a:ext cx="1946002" cy="72"/>
        </a:xfrm>
        <a:prstGeom prst="rect">
          <a:avLst/>
        </a:prstGeom>
        <a:solidFill>
          <a:srgbClr val="009DD9">
            <a:hueOff val="-93125"/>
            <a:satOff val="-1073"/>
            <a:lumOff val="240"/>
            <a:alphaOff val="0"/>
          </a:srgbClr>
        </a:solidFill>
        <a:ln w="12700" cap="flat" cmpd="sng" algn="ctr">
          <a:solidFill>
            <a:srgbClr val="009DD9">
              <a:hueOff val="-93125"/>
              <a:satOff val="-1073"/>
              <a:lumOff val="24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144196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363145"/>
            <a:satOff val="-33"/>
            <a:lumOff val="10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363145"/>
              <a:satOff val="-33"/>
              <a:lumOff val="1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Our </a:t>
          </a:r>
          <a:r>
            <a:rPr lang="en-US" sz="23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programme</a:t>
          </a:r>
          <a:endParaRPr lang="en-US" sz="2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144196" y="1750315"/>
        <a:ext cx="1946002" cy="1634641"/>
      </dsp:txXfrm>
    </dsp:sp>
    <dsp:sp modelId="{5E5A95C2-2127-4002-B6C4-14816804AB96}">
      <dsp:nvSpPr>
        <dsp:cNvPr id="0" name=""/>
        <dsp:cNvSpPr/>
      </dsp:nvSpPr>
      <dsp:spPr>
        <a:xfrm>
          <a:off x="2708537" y="987482"/>
          <a:ext cx="817320" cy="817320"/>
        </a:xfrm>
        <a:prstGeom prst="ellipse">
          <a:avLst/>
        </a:prstGeom>
        <a:solidFill>
          <a:srgbClr val="009DD9">
            <a:hueOff val="-186250"/>
            <a:satOff val="-2146"/>
            <a:lumOff val="480"/>
            <a:alphaOff val="0"/>
          </a:srgbClr>
        </a:solidFill>
        <a:ln w="12700" cap="flat" cmpd="sng" algn="ctr">
          <a:solidFill>
            <a:srgbClr val="009DD9">
              <a:hueOff val="-186250"/>
              <a:satOff val="-2146"/>
              <a:lumOff val="48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3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828231" y="1107176"/>
        <a:ext cx="577932" cy="577932"/>
      </dsp:txXfrm>
    </dsp:sp>
    <dsp:sp modelId="{B9925DEC-131B-426B-94F8-9FABE039608E}">
      <dsp:nvSpPr>
        <dsp:cNvPr id="0" name=""/>
        <dsp:cNvSpPr/>
      </dsp:nvSpPr>
      <dsp:spPr>
        <a:xfrm>
          <a:off x="2144196" y="3439373"/>
          <a:ext cx="1946002" cy="72"/>
        </a:xfrm>
        <a:prstGeom prst="rect">
          <a:avLst/>
        </a:prstGeom>
        <a:solidFill>
          <a:srgbClr val="009DD9">
            <a:hueOff val="-279374"/>
            <a:satOff val="-3219"/>
            <a:lumOff val="720"/>
            <a:alphaOff val="0"/>
          </a:srgbClr>
        </a:solidFill>
        <a:ln w="12700" cap="flat" cmpd="sng" algn="ctr">
          <a:solidFill>
            <a:srgbClr val="009DD9">
              <a:hueOff val="-279374"/>
              <a:satOff val="-3219"/>
              <a:lumOff val="72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4284798" y="682376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726289"/>
            <a:satOff val="-67"/>
            <a:lumOff val="1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726289"/>
              <a:satOff val="-67"/>
              <a:lumOff val="1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sets us apart?</a:t>
          </a:r>
          <a:endParaRPr lang="en-US" sz="2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84798" y="1717650"/>
        <a:ext cx="1946002" cy="1634641"/>
      </dsp:txXfrm>
    </dsp:sp>
    <dsp:sp modelId="{CC6C40CA-0B70-4B9E-8374-E011819BF70C}">
      <dsp:nvSpPr>
        <dsp:cNvPr id="0" name=""/>
        <dsp:cNvSpPr/>
      </dsp:nvSpPr>
      <dsp:spPr>
        <a:xfrm>
          <a:off x="4849139" y="987482"/>
          <a:ext cx="817320" cy="817320"/>
        </a:xfrm>
        <a:prstGeom prst="ellipse">
          <a:avLst/>
        </a:prstGeom>
        <a:solidFill>
          <a:srgbClr val="009DD9">
            <a:hueOff val="-372499"/>
            <a:satOff val="-4292"/>
            <a:lumOff val="960"/>
            <a:alphaOff val="0"/>
          </a:srgbClr>
        </a:solidFill>
        <a:ln w="12700" cap="flat" cmpd="sng" algn="ctr">
          <a:solidFill>
            <a:srgbClr val="009DD9">
              <a:hueOff val="-372499"/>
              <a:satOff val="-4292"/>
              <a:lumOff val="96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4968833" y="1107176"/>
        <a:ext cx="577932" cy="577932"/>
      </dsp:txXfrm>
    </dsp:sp>
    <dsp:sp modelId="{43D9AC8A-0E53-4538-BA2C-F4914819D278}">
      <dsp:nvSpPr>
        <dsp:cNvPr id="0" name=""/>
        <dsp:cNvSpPr/>
      </dsp:nvSpPr>
      <dsp:spPr>
        <a:xfrm>
          <a:off x="4284798" y="3439373"/>
          <a:ext cx="1946002" cy="72"/>
        </a:xfrm>
        <a:prstGeom prst="rect">
          <a:avLst/>
        </a:prstGeom>
        <a:solidFill>
          <a:srgbClr val="009DD9">
            <a:hueOff val="-465624"/>
            <a:satOff val="-5366"/>
            <a:lumOff val="1199"/>
            <a:alphaOff val="0"/>
          </a:srgbClr>
        </a:solidFill>
        <a:ln w="12700" cap="flat" cmpd="sng" algn="ctr">
          <a:solidFill>
            <a:srgbClr val="009DD9">
              <a:hueOff val="-465624"/>
              <a:satOff val="-5366"/>
              <a:lumOff val="119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6425401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1089434"/>
            <a:satOff val="-100"/>
            <a:lumOff val="2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1089434"/>
              <a:satOff val="-100"/>
              <a:lumOff val="2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Student Profile</a:t>
          </a:r>
          <a:endParaRPr lang="en-US" sz="2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425401" y="1750315"/>
        <a:ext cx="1946002" cy="1634641"/>
      </dsp:txXfrm>
    </dsp:sp>
    <dsp:sp modelId="{52C42FFF-3FA2-4A09-8EAB-3A84EA14067D}">
      <dsp:nvSpPr>
        <dsp:cNvPr id="0" name=""/>
        <dsp:cNvSpPr/>
      </dsp:nvSpPr>
      <dsp:spPr>
        <a:xfrm>
          <a:off x="6989741" y="987482"/>
          <a:ext cx="817320" cy="817320"/>
        </a:xfrm>
        <a:prstGeom prst="ellipse">
          <a:avLst/>
        </a:prstGeom>
        <a:solidFill>
          <a:srgbClr val="009DD9">
            <a:hueOff val="-558749"/>
            <a:satOff val="-6439"/>
            <a:lumOff val="1439"/>
            <a:alphaOff val="0"/>
          </a:srgbClr>
        </a:solidFill>
        <a:ln w="12700" cap="flat" cmpd="sng" algn="ctr">
          <a:solidFill>
            <a:srgbClr val="009DD9">
              <a:hueOff val="-558749"/>
              <a:satOff val="-6439"/>
              <a:lumOff val="143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7109435" y="1107176"/>
        <a:ext cx="577932" cy="577932"/>
      </dsp:txXfrm>
    </dsp:sp>
    <dsp:sp modelId="{606EAE72-B08E-4DF8-BCD5-30043CF1C1C7}">
      <dsp:nvSpPr>
        <dsp:cNvPr id="0" name=""/>
        <dsp:cNvSpPr/>
      </dsp:nvSpPr>
      <dsp:spPr>
        <a:xfrm>
          <a:off x="6425401" y="3439373"/>
          <a:ext cx="1946002" cy="72"/>
        </a:xfrm>
        <a:prstGeom prst="rect">
          <a:avLst/>
        </a:prstGeom>
        <a:solidFill>
          <a:srgbClr val="009DD9">
            <a:hueOff val="-651874"/>
            <a:satOff val="-7512"/>
            <a:lumOff val="1679"/>
            <a:alphaOff val="0"/>
          </a:srgbClr>
        </a:solidFill>
        <a:ln w="12700" cap="flat" cmpd="sng" algn="ctr">
          <a:solidFill>
            <a:srgbClr val="009DD9">
              <a:hueOff val="-651874"/>
              <a:satOff val="-7512"/>
              <a:lumOff val="167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566003" y="715042"/>
          <a:ext cx="1946002" cy="2724403"/>
        </a:xfrm>
        <a:prstGeom prst="rect">
          <a:avLst/>
        </a:prstGeom>
        <a:solidFill>
          <a:srgbClr val="009DD9">
            <a:tint val="40000"/>
            <a:alpha val="90000"/>
            <a:hueOff val="-1452578"/>
            <a:satOff val="-133"/>
            <a:lumOff val="39"/>
            <a:alphaOff val="0"/>
          </a:srgbClr>
        </a:solidFill>
        <a:ln w="12700" cap="flat" cmpd="sng" algn="ctr">
          <a:solidFill>
            <a:srgbClr val="009DD9">
              <a:tint val="40000"/>
              <a:alpha val="90000"/>
              <a:hueOff val="-1452578"/>
              <a:satOff val="-133"/>
              <a:lumOff val="3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does the future hold?</a:t>
          </a:r>
        </a:p>
      </dsp:txBody>
      <dsp:txXfrm>
        <a:off x="8566003" y="1750315"/>
        <a:ext cx="1946002" cy="1634641"/>
      </dsp:txXfrm>
    </dsp:sp>
    <dsp:sp modelId="{D6445152-7166-4D33-9376-E2EA570E2699}">
      <dsp:nvSpPr>
        <dsp:cNvPr id="0" name=""/>
        <dsp:cNvSpPr/>
      </dsp:nvSpPr>
      <dsp:spPr>
        <a:xfrm>
          <a:off x="9130344" y="987482"/>
          <a:ext cx="817320" cy="817320"/>
        </a:xfrm>
        <a:prstGeom prst="ellipse">
          <a:avLst/>
        </a:prstGeom>
        <a:solidFill>
          <a:srgbClr val="009DD9">
            <a:hueOff val="-744998"/>
            <a:satOff val="-8585"/>
            <a:lumOff val="1919"/>
            <a:alphaOff val="0"/>
          </a:srgbClr>
        </a:solidFill>
        <a:ln w="12700" cap="flat" cmpd="sng" algn="ctr">
          <a:solidFill>
            <a:srgbClr val="009DD9">
              <a:hueOff val="-744998"/>
              <a:satOff val="-8585"/>
              <a:lumOff val="191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250038" y="1107176"/>
        <a:ext cx="577932" cy="577932"/>
      </dsp:txXfrm>
    </dsp:sp>
    <dsp:sp modelId="{7B83546B-2DFA-4645-806A-558C55064BF0}">
      <dsp:nvSpPr>
        <dsp:cNvPr id="0" name=""/>
        <dsp:cNvSpPr/>
      </dsp:nvSpPr>
      <dsp:spPr>
        <a:xfrm>
          <a:off x="8566003" y="3439373"/>
          <a:ext cx="1946002" cy="72"/>
        </a:xfrm>
        <a:prstGeom prst="rect">
          <a:avLst/>
        </a:prstGeom>
        <a:solidFill>
          <a:srgbClr val="009DD9">
            <a:hueOff val="-838123"/>
            <a:satOff val="-9658"/>
            <a:lumOff val="2159"/>
            <a:alphaOff val="0"/>
          </a:srgbClr>
        </a:solidFill>
        <a:ln w="12700" cap="flat" cmpd="sng" algn="ctr">
          <a:solidFill>
            <a:srgbClr val="009DD9">
              <a:hueOff val="-838123"/>
              <a:satOff val="-9658"/>
              <a:lumOff val="215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7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4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0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0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1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976E9-D2A6-41C5-BEC5-8F3F4537A76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15B0F-1D7C-4B9B-9A25-BBC14AA0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1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Business Research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2524998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  <p:pic>
        <p:nvPicPr>
          <p:cNvPr id="4" name="Picture 8" descr="Afbeeldingsresultaat voor equis accreditation">
            <a:extLst>
              <a:ext uri="{FF2B5EF4-FFF2-40B4-BE49-F238E27FC236}">
                <a16:creationId xmlns:a16="http://schemas.microsoft.com/office/drawing/2014/main" id="{3051AE9C-A31F-4195-BA3A-6998EAC8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10" y="4146748"/>
            <a:ext cx="4299652" cy="12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20123" y="873265"/>
            <a:ext cx="8047968" cy="5128533"/>
            <a:chOff x="347663" y="2043113"/>
            <a:chExt cx="7032648" cy="3840162"/>
          </a:xfrm>
        </p:grpSpPr>
        <p:sp>
          <p:nvSpPr>
            <p:cNvPr id="3" name="Rectangle 5"/>
            <p:cNvSpPr txBox="1">
              <a:spLocks noChangeArrowheads="1"/>
            </p:cNvSpPr>
            <p:nvPr/>
          </p:nvSpPr>
          <p:spPr bwMode="auto">
            <a:xfrm>
              <a:off x="347663" y="2428875"/>
              <a:ext cx="1098550" cy="1163638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1+2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47663" y="20431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9FD7E4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Block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1571625" y="2043113"/>
              <a:ext cx="5808686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9FD7E4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Business Research</a:t>
              </a: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308474" y="2428875"/>
              <a:ext cx="3071837" cy="2482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Data Analytics</a:t>
              </a: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571625" y="2428875"/>
              <a:ext cx="2592388" cy="2482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Disciplinary Business </a:t>
              </a: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ourses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57188" y="3748088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4+5</a:t>
              </a: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1614488" y="5092700"/>
              <a:ext cx="5765823" cy="7905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Skills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Training </a:t>
              </a: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347663" y="5073650"/>
              <a:ext cx="1098550" cy="792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3+6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11183" y="1417198"/>
            <a:ext cx="125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1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1183" y="1417198"/>
            <a:ext cx="125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1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2120123" y="1388450"/>
            <a:ext cx="1257150" cy="1554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</a:rPr>
              <a:t>1+2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120123" y="873265"/>
            <a:ext cx="1257150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Block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520791" y="873265"/>
            <a:ext cx="6647300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Business Research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69843" y="1388450"/>
            <a:ext cx="2966657" cy="33158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Disciplinary Business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courses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Accountancy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Controlling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Entrepreneurship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Business Intelligence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Marketing-Finance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Org., Change &amp; Consultancy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Corporate Finance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Marketing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Strategy &amp; Innovation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Supply Chain Management</a:t>
            </a:r>
          </a:p>
          <a:p>
            <a:pPr marL="171450" marR="0" lvl="0" indent="-17145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Sustainable Finance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2131023" y="3150258"/>
            <a:ext cx="1257150" cy="15540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</a:rPr>
              <a:t>4+5</a:t>
            </a: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569843" y="4945986"/>
            <a:ext cx="6598248" cy="105581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Skills Training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3: Data Analysis Skills  (MLE)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6: World of Research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(Academic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riting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2120123" y="4920545"/>
            <a:ext cx="1257150" cy="10579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</a:rPr>
              <a:t>3+6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6690918" y="3173578"/>
            <a:ext cx="3477173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 Data Analytics in Practice 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 Business Research Strategy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652766" y="1388450"/>
            <a:ext cx="3515325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 Empirical Analysis I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 Empirical Analysis II</a:t>
            </a:r>
          </a:p>
        </p:txBody>
      </p:sp>
    </p:spTree>
    <p:extLst>
      <p:ext uri="{BB962C8B-B14F-4D97-AF65-F5344CB8AC3E}">
        <p14:creationId xmlns:p14="http://schemas.microsoft.com/office/powerpoint/2010/main" val="39473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8685" y="1406381"/>
            <a:ext cx="1528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3200" b="1" kern="0" dirty="0" smtClean="0">
                <a:solidFill>
                  <a:srgbClr val="151D37"/>
                </a:solidFill>
                <a:latin typeface="Calibri" panose="020F0502020204030204"/>
                <a:cs typeface="Verdana"/>
              </a:rPr>
              <a:t>Year 1</a:t>
            </a:r>
          </a:p>
          <a:p>
            <a:pPr defTabSz="914400">
              <a:defRPr/>
            </a:pPr>
            <a:r>
              <a:rPr lang="en-GB" sz="2400" b="1" i="1" kern="0" dirty="0" smtClean="0">
                <a:solidFill>
                  <a:srgbClr val="151D37"/>
                </a:solidFill>
                <a:latin typeface="Calibri" panose="020F0502020204030204"/>
                <a:cs typeface="Verdana"/>
              </a:rPr>
              <a:t>e.g. Marketing</a:t>
            </a:r>
            <a:endParaRPr lang="en-US" sz="2400" i="1" kern="0" dirty="0" smtClean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2116339" y="1388450"/>
            <a:ext cx="1260547" cy="1554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1+2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116339" y="873265"/>
            <a:ext cx="1260547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520791" y="873265"/>
            <a:ext cx="6665258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Research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661227" y="1388450"/>
            <a:ext cx="3524822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Empirical Analysis I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Empirical Analysis II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520791" y="1388450"/>
            <a:ext cx="2974672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IB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(Relationship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IB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Elective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(Return 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127269" y="3150258"/>
            <a:ext cx="1260547" cy="15540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4+5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548116" y="3158738"/>
            <a:ext cx="2974671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IB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Value-Based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arketing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IB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Course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(Innovation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699482" y="3173578"/>
            <a:ext cx="3486567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Data Analytics in Practice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Business Research Strategy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3569975" y="4945986"/>
            <a:ext cx="6616074" cy="105581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Skills Trainings: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Data Analysis Skills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World of Research 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116339" y="4920545"/>
            <a:ext cx="1260547" cy="10579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3+6</a:t>
            </a:r>
          </a:p>
        </p:txBody>
      </p:sp>
    </p:spTree>
    <p:extLst>
      <p:ext uri="{BB962C8B-B14F-4D97-AF65-F5344CB8AC3E}">
        <p14:creationId xmlns:p14="http://schemas.microsoft.com/office/powerpoint/2010/main" val="192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11183" y="1417198"/>
            <a:ext cx="125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2116339" y="1388450"/>
            <a:ext cx="1257150" cy="1554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1+2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116339" y="873265"/>
            <a:ext cx="1257150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517007" y="873265"/>
            <a:ext cx="6647300" cy="34769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Research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6648982" y="1388450"/>
            <a:ext cx="3515325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Free electives / Methodology / THESIS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17007" y="1388450"/>
            <a:ext cx="2966657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Disciplinary Specialization Courses 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2127239" y="3150258"/>
            <a:ext cx="1257150" cy="1554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4+5</a:t>
            </a: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3544258" y="3158738"/>
            <a:ext cx="2966656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6648982" y="3173579"/>
            <a:ext cx="3515325" cy="155615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Free electives /  Methodology / THESIS</a:t>
            </a: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566059" y="4945987"/>
            <a:ext cx="6598248" cy="105581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Skills Training: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Presentation Skills  (3)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THESIS (6)</a:t>
            </a: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2116339" y="4920545"/>
            <a:ext cx="1257150" cy="10579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3+6</a:t>
            </a:r>
          </a:p>
        </p:txBody>
      </p:sp>
    </p:spTree>
    <p:extLst>
      <p:ext uri="{BB962C8B-B14F-4D97-AF65-F5344CB8AC3E}">
        <p14:creationId xmlns:p14="http://schemas.microsoft.com/office/powerpoint/2010/main" val="18802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8685" y="1406381"/>
            <a:ext cx="1649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3200" b="1" kern="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2</a:t>
            </a:r>
          </a:p>
          <a:p>
            <a:pPr defTabSz="914400">
              <a:defRPr/>
            </a:pPr>
            <a:r>
              <a:rPr lang="en-GB" sz="2400" b="1" i="1" kern="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Marketing</a:t>
            </a:r>
            <a:endParaRPr lang="en-US" sz="2400" i="1" kern="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2116339" y="1389770"/>
            <a:ext cx="1257150" cy="155359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1+2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116339" y="874733"/>
            <a:ext cx="1257150" cy="347598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517007" y="874733"/>
            <a:ext cx="6647300" cy="347598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Research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648982" y="1389770"/>
            <a:ext cx="3515325" cy="1555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Free electives / Methodology / THESIS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517007" y="1389770"/>
            <a:ext cx="2966657" cy="1555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Specialisation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and 2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Services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Advanced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Consumer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ehavior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127239" y="3151074"/>
            <a:ext cx="1257150" cy="155359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4+5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544258" y="3159552"/>
            <a:ext cx="2966656" cy="1555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648982" y="3174388"/>
            <a:ext cx="3515325" cy="1555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Free electives /  Methodology / THESIS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66059" y="4946289"/>
            <a:ext cx="6598248" cy="1055510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Skills Training: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Presentation Skills  (3)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THESIS (6)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2116339" y="4920855"/>
            <a:ext cx="1257150" cy="105763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3+6</a:t>
            </a:r>
          </a:p>
        </p:txBody>
      </p:sp>
    </p:spTree>
    <p:extLst>
      <p:ext uri="{BB962C8B-B14F-4D97-AF65-F5344CB8AC3E}">
        <p14:creationId xmlns:p14="http://schemas.microsoft.com/office/powerpoint/2010/main" val="39817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" b="15179"/>
          <a:stretch/>
        </p:blipFill>
        <p:spPr>
          <a:xfrm>
            <a:off x="0" y="0"/>
            <a:ext cx="12192000" cy="6879771"/>
          </a:xfr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1335455" y="806711"/>
            <a:ext cx="1924493" cy="2232412"/>
            <a:chOff x="1887066" y="526524"/>
            <a:chExt cx="1924493" cy="2232412"/>
          </a:xfrm>
          <a:solidFill>
            <a:srgbClr val="151D37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sets us apart?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22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28821"/>
          <a:stretch/>
        </p:blipFill>
        <p:spPr>
          <a:xfrm>
            <a:off x="7213600" y="0"/>
            <a:ext cx="49784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2611470"/>
            <a:ext cx="59073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nl-NL" sz="2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2-year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Master’s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is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but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research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4829" y="1211262"/>
            <a:ext cx="5910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is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difference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with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regular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IB Master?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89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1482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Rated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Keuzegids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MSc ranking 2019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assistentship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second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year;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thesis, internship possible (TIP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Small, selective,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flexible, individual study plans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 student community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 relation to staff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for a Ph.D.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Afbeeldingsresultaat voor toprated programme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04" y="2463946"/>
            <a:ext cx="2151925" cy="21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4829" y="5704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Additional Advantages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83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344737" y="5744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2023251" y="1165676"/>
              <a:ext cx="1652124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8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539" r="28616" b="-539"/>
          <a:stretch/>
        </p:blipFill>
        <p:spPr>
          <a:xfrm>
            <a:off x="4350001" y="1637390"/>
            <a:ext cx="3399053" cy="3349483"/>
          </a:xfrm>
          <a:prstGeom prst="ellipse">
            <a:avLst/>
          </a:prstGeom>
        </p:spPr>
      </p:pic>
      <p:pic>
        <p:nvPicPr>
          <p:cNvPr id="3" name="Tijdelijke aanduiding voor inhoud 12">
            <a:extLst>
              <a:ext uri="{FF2B5EF4-FFF2-40B4-BE49-F238E27FC236}">
                <a16:creationId xmlns:a16="http://schemas.microsoft.com/office/drawing/2014/main" id="{F047660A-4DD3-43DD-8307-6081E5D97A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8" t="24277" r="29859" b="5892"/>
          <a:stretch/>
        </p:blipFill>
        <p:spPr>
          <a:xfrm>
            <a:off x="551615" y="1637390"/>
            <a:ext cx="3323699" cy="3349483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2" r="344" b="22645"/>
          <a:stretch/>
        </p:blipFill>
        <p:spPr>
          <a:xfrm>
            <a:off x="8223741" y="1706583"/>
            <a:ext cx="3184488" cy="3280290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271" y="5201720"/>
            <a:ext cx="379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nl-NL" dirty="0" err="1">
                <a:solidFill>
                  <a:srgbClr val="001C3D"/>
                </a:solidFill>
                <a:latin typeface="Calibri" panose="020F0502020204030204"/>
              </a:rPr>
              <a:t>Passion</a:t>
            </a:r>
            <a:r>
              <a:rPr lang="nl-NL" dirty="0">
                <a:solidFill>
                  <a:srgbClr val="001C3D"/>
                </a:solidFill>
                <a:latin typeface="Calibri" panose="020F0502020204030204"/>
              </a:rPr>
              <a:t> </a:t>
            </a:r>
            <a:r>
              <a:rPr lang="nl-NL" dirty="0" err="1">
                <a:solidFill>
                  <a:srgbClr val="001C3D"/>
                </a:solidFill>
                <a:latin typeface="Calibri" panose="020F0502020204030204"/>
              </a:rPr>
              <a:t>for</a:t>
            </a:r>
            <a:r>
              <a:rPr lang="nl-NL" dirty="0">
                <a:solidFill>
                  <a:srgbClr val="001C3D"/>
                </a:solidFill>
                <a:latin typeface="Calibri" panose="020F0502020204030204"/>
              </a:rPr>
              <a:t> </a:t>
            </a:r>
            <a:r>
              <a:rPr lang="nl-NL" dirty="0" err="1">
                <a:solidFill>
                  <a:srgbClr val="001C3D"/>
                </a:solidFill>
                <a:latin typeface="Calibri" panose="020F0502020204030204"/>
              </a:rPr>
              <a:t>one</a:t>
            </a:r>
            <a:r>
              <a:rPr lang="nl-NL" dirty="0">
                <a:solidFill>
                  <a:srgbClr val="001C3D"/>
                </a:solidFill>
                <a:latin typeface="Calibri" panose="020F0502020204030204"/>
              </a:rPr>
              <a:t> of </a:t>
            </a:r>
            <a:r>
              <a:rPr lang="nl-NL" dirty="0" err="1">
                <a:solidFill>
                  <a:srgbClr val="001C3D"/>
                </a:solidFill>
                <a:latin typeface="Calibri" panose="020F0502020204030204"/>
              </a:rPr>
              <a:t>the</a:t>
            </a:r>
            <a:r>
              <a:rPr lang="nl-NL" dirty="0">
                <a:solidFill>
                  <a:srgbClr val="001C3D"/>
                </a:solidFill>
                <a:latin typeface="Calibri" panose="020F0502020204030204"/>
              </a:rPr>
              <a:t> International Business (IB) fields </a:t>
            </a:r>
            <a:r>
              <a:rPr lang="nl-NL" dirty="0" err="1">
                <a:solidFill>
                  <a:srgbClr val="001C3D"/>
                </a:solidFill>
                <a:latin typeface="Calibri" panose="020F0502020204030204"/>
              </a:rPr>
              <a:t>that</a:t>
            </a:r>
            <a:r>
              <a:rPr lang="nl-NL" dirty="0">
                <a:solidFill>
                  <a:srgbClr val="001C3D"/>
                </a:solidFill>
                <a:latin typeface="Calibri" panose="020F0502020204030204"/>
              </a:rPr>
              <a:t> we offer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0006" y="5340219"/>
            <a:ext cx="379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1C3D"/>
                </a:solidFill>
                <a:latin typeface="Calibri" panose="020F0502020204030204"/>
              </a:rPr>
              <a:t>Affinity with Statistics and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8392" y="5340219"/>
            <a:ext cx="379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1C3D"/>
                </a:solidFill>
                <a:latin typeface="Calibri" panose="020F0502020204030204"/>
              </a:rPr>
              <a:t>Curiosity and an Academic Mindset</a:t>
            </a:r>
          </a:p>
        </p:txBody>
      </p:sp>
    </p:spTree>
    <p:extLst>
      <p:ext uri="{BB962C8B-B14F-4D97-AF65-F5344CB8AC3E}">
        <p14:creationId xmlns:p14="http://schemas.microsoft.com/office/powerpoint/2010/main" val="15417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fbeeldingsresultaat voor Iwan b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00" y="0"/>
            <a:ext cx="41217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85900" y="2638425"/>
            <a:ext cx="5400675" cy="1202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Iwan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Bos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37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6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fbeeldingsresultaat voor professors maastricht univer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r="31501"/>
          <a:stretch/>
        </p:blipFill>
        <p:spPr bwMode="auto">
          <a:xfrm>
            <a:off x="6778171" y="2115911"/>
            <a:ext cx="5007429" cy="38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115911"/>
            <a:ext cx="57077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of our graduates stay at SBE to obtain a Ph.D.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of our graduates go to the private sector 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(mainly large consultancies)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do a Ph.D. project in other places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790348"/>
            <a:ext cx="7848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After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completion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nl-NL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this</a:t>
            </a:r>
            <a:r>
              <a:rPr kumimoji="0" 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Research Master?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84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719989" y="2315818"/>
            <a:ext cx="4789529" cy="2452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0" i="1" dirty="0" smtClean="0">
                <a:solidFill>
                  <a:srgbClr val="151D37"/>
                </a:solidFill>
                <a:latin typeface="Calibri" panose="020F0502020204030204"/>
                <a:ea typeface="MS PGothic" charset="0"/>
              </a:rPr>
              <a:t>Questions?</a:t>
            </a:r>
          </a:p>
          <a:p>
            <a:r>
              <a:rPr lang="nl-NL" sz="6600" dirty="0">
                <a:solidFill>
                  <a:srgbClr val="151D37"/>
                </a:solidFill>
              </a:rPr>
              <a:t>Contact: </a:t>
            </a:r>
          </a:p>
          <a:p>
            <a:endParaRPr lang="nl-NL" sz="6600" dirty="0">
              <a:solidFill>
                <a:srgbClr val="151D37"/>
              </a:solidFill>
            </a:endParaRPr>
          </a:p>
          <a:p>
            <a:r>
              <a:rPr lang="nl-NL" sz="6600" dirty="0">
                <a:solidFill>
                  <a:srgbClr val="151D37"/>
                </a:solidFill>
              </a:rPr>
              <a:t>gsbe-sbe@maastrichtuniversity.nl</a:t>
            </a:r>
          </a:p>
          <a:p>
            <a:endParaRPr lang="nl-NL" sz="6600" dirty="0">
              <a:solidFill>
                <a:srgbClr val="151D37"/>
              </a:solidFill>
            </a:endParaRPr>
          </a:p>
          <a:p>
            <a:r>
              <a:rPr lang="nl-NL" sz="6600" dirty="0">
                <a:solidFill>
                  <a:srgbClr val="151D37"/>
                </a:solidFill>
              </a:rPr>
              <a:t>i.bos@maastrichtuniversity.nl</a:t>
            </a:r>
          </a:p>
          <a:p>
            <a:endParaRPr lang="en-GB" sz="6200" i="1" dirty="0">
              <a:solidFill>
                <a:prstClr val="white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59484-9E15-4DD7-BAAC-8224BB1CF76A}"/>
              </a:ext>
            </a:extLst>
          </p:cNvPr>
          <p:cNvSpPr txBox="1">
            <a:spLocks/>
          </p:cNvSpPr>
          <p:nvPr/>
        </p:nvSpPr>
        <p:spPr>
          <a:xfrm>
            <a:off x="3535943" y="632472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151D37"/>
                </a:solidFill>
                <a:latin typeface="Calibri"/>
              </a:rPr>
              <a:t>Today’s Agenda</a:t>
            </a:r>
          </a:p>
        </p:txBody>
      </p:sp>
      <p:graphicFrame>
        <p:nvGraphicFramePr>
          <p:cNvPr id="3" name="Tijdelijke aanduiding voor inhoud 2">
            <a:extLst>
              <a:ext uri="{FF2B5EF4-FFF2-40B4-BE49-F238E27FC236}">
                <a16:creationId xmlns:a16="http://schemas.microsoft.com/office/drawing/2014/main" id="{D5AE5B34-0BEE-41E6-926A-3FB5AA0E8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193938"/>
              </p:ext>
            </p:extLst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7"/>
          <a:stretch/>
        </p:blipFill>
        <p:spPr>
          <a:xfrm>
            <a:off x="0" y="0"/>
            <a:ext cx="12192000" cy="6899564"/>
          </a:xfrm>
        </p:spPr>
      </p:pic>
      <p:grpSp>
        <p:nvGrpSpPr>
          <p:cNvPr id="9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2664696" y="13110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0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1929597" y="1227230"/>
              <a:ext cx="1839432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 this </a:t>
              </a:r>
              <a:r>
                <a:rPr lang="en-US" sz="2400" kern="0" dirty="0" err="1" smtClean="0">
                  <a:solidFill>
                    <a:prstClr val="white"/>
                  </a:solidFill>
                  <a:latin typeface="Calibri" panose="020F0502020204030204"/>
                </a:rPr>
                <a:t>Programme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8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igitaldisruption.comm.lsa.umich.edu/wp-content/uploads/2014/10/overloadofinform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0" y="1509312"/>
            <a:ext cx="8091714" cy="47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data analysts jo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86" y="662473"/>
            <a:ext cx="8566255" cy="57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9866" t="6213" b="2907"/>
          <a:stretch/>
        </p:blipFill>
        <p:spPr>
          <a:xfrm>
            <a:off x="2347149" y="793102"/>
            <a:ext cx="7530338" cy="4745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99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bell curve png"/>
          <p:cNvPicPr>
            <a:picLocks noChangeAspect="1" noChangeArrowheads="1"/>
          </p:cNvPicPr>
          <p:nvPr/>
        </p:nvPicPr>
        <p:blipFill>
          <a:blip r:embed="rId2">
            <a:duotone>
              <a:srgbClr val="0F6F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99791" l="4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" y="1432572"/>
            <a:ext cx="6618515" cy="38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fbeeldingsresultaat voor bell curve png"/>
          <p:cNvPicPr>
            <a:picLocks noChangeAspect="1" noChangeArrowheads="1"/>
          </p:cNvPicPr>
          <p:nvPr/>
        </p:nvPicPr>
        <p:blipFill>
          <a:blip r:embed="rId2">
            <a:duotone>
              <a:srgbClr val="0BD0D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99791" l="4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13" y="1432572"/>
            <a:ext cx="6618514" cy="38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24114" y="5174568"/>
            <a:ext cx="11139713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164114" y="2438400"/>
            <a:ext cx="153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427BBA"/>
                </a:solidFill>
                <a:latin typeface="Calibri" panose="020F0502020204030204"/>
              </a:rPr>
              <a:t>IT&amp;DATA knowledge</a:t>
            </a:r>
            <a:endParaRPr lang="en-US" sz="2000" b="1" dirty="0">
              <a:solidFill>
                <a:srgbClr val="427BBA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313" y="2438400"/>
            <a:ext cx="153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42C0C6"/>
                </a:solidFill>
                <a:latin typeface="Calibri" panose="020F0502020204030204"/>
              </a:rPr>
              <a:t>BUSINESS</a:t>
            </a:r>
          </a:p>
          <a:p>
            <a:pPr algn="ctr" defTabSz="914400"/>
            <a:r>
              <a:rPr lang="en-US" sz="2000" b="1" dirty="0" smtClean="0">
                <a:solidFill>
                  <a:srgbClr val="42C0C6"/>
                </a:solidFill>
                <a:latin typeface="Calibri" panose="020F0502020204030204"/>
              </a:rPr>
              <a:t>knowledge</a:t>
            </a:r>
            <a:endParaRPr lang="en-US" sz="2000" b="1" dirty="0">
              <a:solidFill>
                <a:srgbClr val="42C0C6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90884" y="2438400"/>
            <a:ext cx="2206171" cy="0"/>
          </a:xfrm>
          <a:prstGeom prst="straightConnector1">
            <a:avLst/>
          </a:prstGeom>
          <a:noFill/>
          <a:ln w="57150" cap="flat" cmpd="sng" algn="ctr">
            <a:solidFill>
              <a:srgbClr val="9FD7E4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13829" y="1730514"/>
            <a:ext cx="153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151D37"/>
                </a:solidFill>
                <a:latin typeface="Calibri" panose="020F0502020204030204"/>
              </a:rPr>
              <a:t>Knowledge Gap</a:t>
            </a:r>
            <a:endParaRPr lang="en-US" sz="2000" b="1" dirty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29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58FA-7187-4DDA-8E7A-02387E3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" b="11657"/>
          <a:stretch/>
        </p:blipFill>
        <p:spPr>
          <a:xfrm>
            <a:off x="0" y="-1"/>
            <a:ext cx="12202669" cy="7024915"/>
          </a:xfr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1059684" y="939608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1841</TotalTime>
  <Words>426</Words>
  <Application>Microsoft Office PowerPoint</Application>
  <PresentationFormat>Widescreen</PresentationFormat>
  <Paragraphs>142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Calibri Light</vt:lpstr>
      <vt:lpstr>Verdana</vt:lpstr>
      <vt:lpstr>Kantoorthema</vt:lpstr>
      <vt:lpstr>Office Theme</vt:lpstr>
      <vt:lpstr>MSc Business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Master-sbe (EFB)</cp:lastModifiedBy>
  <cp:revision>73</cp:revision>
  <dcterms:created xsi:type="dcterms:W3CDTF">2018-12-05T12:39:01Z</dcterms:created>
  <dcterms:modified xsi:type="dcterms:W3CDTF">2020-02-19T11:22:22Z</dcterms:modified>
</cp:coreProperties>
</file>