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</p:sldMasterIdLst>
  <p:notesMasterIdLst>
    <p:notesMasterId r:id="rId28"/>
  </p:notesMasterIdLst>
  <p:sldIdLst>
    <p:sldId id="256" r:id="rId3"/>
    <p:sldId id="273" r:id="rId4"/>
    <p:sldId id="274" r:id="rId5"/>
    <p:sldId id="275" r:id="rId6"/>
    <p:sldId id="276" r:id="rId7"/>
    <p:sldId id="277" r:id="rId8"/>
    <p:sldId id="296" r:id="rId9"/>
    <p:sldId id="300" r:id="rId10"/>
    <p:sldId id="301" r:id="rId11"/>
    <p:sldId id="302" r:id="rId12"/>
    <p:sldId id="303" r:id="rId13"/>
    <p:sldId id="304" r:id="rId14"/>
    <p:sldId id="284" r:id="rId15"/>
    <p:sldId id="285" r:id="rId16"/>
    <p:sldId id="286" r:id="rId17"/>
    <p:sldId id="287" r:id="rId18"/>
    <p:sldId id="305" r:id="rId19"/>
    <p:sldId id="306" r:id="rId20"/>
    <p:sldId id="288" r:id="rId21"/>
    <p:sldId id="289" r:id="rId22"/>
    <p:sldId id="290" r:id="rId23"/>
    <p:sldId id="291" r:id="rId24"/>
    <p:sldId id="309" r:id="rId25"/>
    <p:sldId id="293" r:id="rId26"/>
    <p:sldId id="27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lisa van de Poll" initials="MvdP" lastIdx="1" clrIdx="0">
    <p:extLst>
      <p:ext uri="{19B8F6BF-5375-455C-9EA6-DF929625EA0E}">
        <p15:presenceInfo xmlns:p15="http://schemas.microsoft.com/office/powerpoint/2012/main" userId="e0185cb54ff6bc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D7E4"/>
    <a:srgbClr val="151D37"/>
    <a:srgbClr val="E05329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4"/>
    <p:restoredTop sz="94647"/>
  </p:normalViewPr>
  <p:slideViewPr>
    <p:cSldViewPr snapToGrid="0" snapToObjects="1">
      <p:cViewPr varScale="1">
        <p:scale>
          <a:sx n="115" d="100"/>
          <a:sy n="115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C14CD-E9A0-448E-A242-52ED928FE5C8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C343CC-ED51-4E7F-8547-0DEE3DB6EB15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What are we about?</a:t>
          </a:r>
        </a:p>
      </dgm:t>
    </dgm:pt>
    <dgm:pt modelId="{E5018271-FC1C-4650-A5C4-A3A520A92C3D}" type="parTrans" cxnId="{C5AF5063-88B1-4930-AD52-2A7D9ACA9285}">
      <dgm:prSet/>
      <dgm:spPr/>
      <dgm:t>
        <a:bodyPr/>
        <a:lstStyle/>
        <a:p>
          <a:endParaRPr lang="en-US"/>
        </a:p>
      </dgm:t>
    </dgm:pt>
    <dgm:pt modelId="{538342EE-A959-4247-ADE0-0A77399D90D5}" type="sibTrans" cxnId="{C5AF5063-88B1-4930-AD52-2A7D9ACA9285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60A630B1-4C25-4FF4-AA20-AA46D13104B3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Our </a:t>
          </a:r>
          <a:r>
            <a:rPr lang="en-US" dirty="0" err="1">
              <a:latin typeface="Calibri" panose="020F0502020204030204" pitchFamily="34" charset="0"/>
              <a:cs typeface="Calibri" panose="020F0502020204030204" pitchFamily="34" charset="0"/>
            </a:rPr>
            <a:t>programme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9E2D43-E3C2-4367-871C-12AC887E02A9}" type="parTrans" cxnId="{ABA5DAE0-5109-49E6-AE1E-6ED803234515}">
      <dgm:prSet/>
      <dgm:spPr/>
      <dgm:t>
        <a:bodyPr/>
        <a:lstStyle/>
        <a:p>
          <a:endParaRPr lang="en-US"/>
        </a:p>
      </dgm:t>
    </dgm:pt>
    <dgm:pt modelId="{E7FDE6FB-AB12-4323-AD17-7E43348AC995}" type="sibTrans" cxnId="{ABA5DAE0-5109-49E6-AE1E-6ED803234515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63D25B59-5769-4EAB-8078-E58157725029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Student Profile</a:t>
          </a:r>
        </a:p>
      </dgm:t>
    </dgm:pt>
    <dgm:pt modelId="{34F670C5-64B4-43E0-8B7A-3D30C468FC5F}" type="parTrans" cxnId="{4AA7D13B-05BF-4EBB-9CC3-4D48DBF79D0F}">
      <dgm:prSet/>
      <dgm:spPr/>
      <dgm:t>
        <a:bodyPr/>
        <a:lstStyle/>
        <a:p>
          <a:endParaRPr lang="en-US"/>
        </a:p>
      </dgm:t>
    </dgm:pt>
    <dgm:pt modelId="{7A22C2CB-D8EF-42F8-8D2F-2AC50A3724E1}" type="sibTrans" cxnId="{4AA7D13B-05BF-4EBB-9CC3-4D48DBF79D0F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881D9CE4-D5BC-4F8A-A926-4CCD4FE558AE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What does the future hold?</a:t>
          </a:r>
        </a:p>
      </dgm:t>
    </dgm:pt>
    <dgm:pt modelId="{7D16931E-0974-42E6-91E9-9169CBB9EC37}" type="parTrans" cxnId="{F382045D-6698-41C7-8C40-4053C411C1BD}">
      <dgm:prSet/>
      <dgm:spPr/>
      <dgm:t>
        <a:bodyPr/>
        <a:lstStyle/>
        <a:p>
          <a:endParaRPr lang="en-US"/>
        </a:p>
      </dgm:t>
    </dgm:pt>
    <dgm:pt modelId="{BFEBB2C2-6657-44DA-B97E-F5D778775B0E}" type="sibTrans" cxnId="{F382045D-6698-41C7-8C40-4053C411C1BD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36E57CF1-77A7-4987-87E5-56B44336F6AF}" type="pres">
      <dgm:prSet presAssocID="{C40C14CD-E9A0-448E-A242-52ED928FE5C8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EFB690-E6D9-40CF-BFB7-B860FF3E8522}" type="pres">
      <dgm:prSet presAssocID="{DEC343CC-ED51-4E7F-8547-0DEE3DB6EB15}" presName="compositeNode" presStyleCnt="0">
        <dgm:presLayoutVars>
          <dgm:bulletEnabled val="1"/>
        </dgm:presLayoutVars>
      </dgm:prSet>
      <dgm:spPr/>
    </dgm:pt>
    <dgm:pt modelId="{98D91097-17DA-47EB-B2DB-4D62388B1093}" type="pres">
      <dgm:prSet presAssocID="{DEC343CC-ED51-4E7F-8547-0DEE3DB6EB15}" presName="bgRect" presStyleLbl="bgAccFollowNode1" presStyleIdx="0" presStyleCnt="4"/>
      <dgm:spPr/>
      <dgm:t>
        <a:bodyPr/>
        <a:lstStyle/>
        <a:p>
          <a:endParaRPr lang="en-US"/>
        </a:p>
      </dgm:t>
    </dgm:pt>
    <dgm:pt modelId="{A27FE078-ED67-401B-90FF-F14D62CE06EE}" type="pres">
      <dgm:prSet presAssocID="{538342EE-A959-4247-ADE0-0A77399D90D5}" presName="sibTransNodeCircle" presStyleLbl="alignNode1" presStyleIdx="0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4DB92ED-C45B-4C3F-8C8E-7C639F65171B}" type="pres">
      <dgm:prSet presAssocID="{DEC343CC-ED51-4E7F-8547-0DEE3DB6EB15}" presName="bottomLine" presStyleLbl="alignNode1" presStyleIdx="1" presStyleCnt="8">
        <dgm:presLayoutVars/>
      </dgm:prSet>
      <dgm:spPr/>
    </dgm:pt>
    <dgm:pt modelId="{9B4F7835-493D-4268-8844-4A060E29E309}" type="pres">
      <dgm:prSet presAssocID="{DEC343CC-ED51-4E7F-8547-0DEE3DB6EB15}" presName="nodeText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5F59C-9812-4E59-88FA-33A1769C29CD}" type="pres">
      <dgm:prSet presAssocID="{538342EE-A959-4247-ADE0-0A77399D90D5}" presName="sibTrans" presStyleCnt="0"/>
      <dgm:spPr/>
    </dgm:pt>
    <dgm:pt modelId="{408701CA-0344-402E-B8F6-0A0586FAAC7B}" type="pres">
      <dgm:prSet presAssocID="{60A630B1-4C25-4FF4-AA20-AA46D13104B3}" presName="compositeNode" presStyleCnt="0">
        <dgm:presLayoutVars>
          <dgm:bulletEnabled val="1"/>
        </dgm:presLayoutVars>
      </dgm:prSet>
      <dgm:spPr/>
    </dgm:pt>
    <dgm:pt modelId="{A92E1B02-A54B-4752-B018-DF6C4C16EAAE}" type="pres">
      <dgm:prSet presAssocID="{60A630B1-4C25-4FF4-AA20-AA46D13104B3}" presName="bgRect" presStyleLbl="bgAccFollowNode1" presStyleIdx="1" presStyleCnt="4"/>
      <dgm:spPr/>
      <dgm:t>
        <a:bodyPr/>
        <a:lstStyle/>
        <a:p>
          <a:endParaRPr lang="en-US"/>
        </a:p>
      </dgm:t>
    </dgm:pt>
    <dgm:pt modelId="{5E5A95C2-2127-4002-B6C4-14816804AB96}" type="pres">
      <dgm:prSet presAssocID="{E7FDE6FB-AB12-4323-AD17-7E43348AC995}" presName="sibTransNodeCircle" presStyleLbl="alignNode1" presStyleIdx="2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9925DEC-131B-426B-94F8-9FABE039608E}" type="pres">
      <dgm:prSet presAssocID="{60A630B1-4C25-4FF4-AA20-AA46D13104B3}" presName="bottomLine" presStyleLbl="alignNode1" presStyleIdx="3" presStyleCnt="8">
        <dgm:presLayoutVars/>
      </dgm:prSet>
      <dgm:spPr/>
    </dgm:pt>
    <dgm:pt modelId="{EA29B162-BFAA-4F25-A3EF-1F82BF61F6AA}" type="pres">
      <dgm:prSet presAssocID="{60A630B1-4C25-4FF4-AA20-AA46D13104B3}" presName="nodeText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9A0B9-0370-4CB0-BCDB-4DC04ACAAD09}" type="pres">
      <dgm:prSet presAssocID="{E7FDE6FB-AB12-4323-AD17-7E43348AC995}" presName="sibTrans" presStyleCnt="0"/>
      <dgm:spPr/>
    </dgm:pt>
    <dgm:pt modelId="{5C5D132B-896A-404F-A982-EE00B02FF3B1}" type="pres">
      <dgm:prSet presAssocID="{63D25B59-5769-4EAB-8078-E58157725029}" presName="compositeNode" presStyleCnt="0">
        <dgm:presLayoutVars>
          <dgm:bulletEnabled val="1"/>
        </dgm:presLayoutVars>
      </dgm:prSet>
      <dgm:spPr/>
    </dgm:pt>
    <dgm:pt modelId="{1AE51C36-3B38-4BCE-AC00-32EFCBD67690}" type="pres">
      <dgm:prSet presAssocID="{63D25B59-5769-4EAB-8078-E58157725029}" presName="bgRect" presStyleLbl="bgAccFollowNode1" presStyleIdx="2" presStyleCnt="4"/>
      <dgm:spPr/>
      <dgm:t>
        <a:bodyPr/>
        <a:lstStyle/>
        <a:p>
          <a:endParaRPr lang="en-US"/>
        </a:p>
      </dgm:t>
    </dgm:pt>
    <dgm:pt modelId="{52C42FFF-3FA2-4A09-8EAB-3A84EA14067D}" type="pres">
      <dgm:prSet presAssocID="{7A22C2CB-D8EF-42F8-8D2F-2AC50A3724E1}" presName="sibTransNodeCircle" presStyleLbl="alignNode1" presStyleIdx="4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606EAE72-B08E-4DF8-BCD5-30043CF1C1C7}" type="pres">
      <dgm:prSet presAssocID="{63D25B59-5769-4EAB-8078-E58157725029}" presName="bottomLine" presStyleLbl="alignNode1" presStyleIdx="5" presStyleCnt="8">
        <dgm:presLayoutVars/>
      </dgm:prSet>
      <dgm:spPr/>
    </dgm:pt>
    <dgm:pt modelId="{7CF5C329-9B59-4528-A1DF-EC8C500F3717}" type="pres">
      <dgm:prSet presAssocID="{63D25B59-5769-4EAB-8078-E58157725029}" presName="nodeText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E73D52-D20F-4F45-AC8C-9849042F9F72}" type="pres">
      <dgm:prSet presAssocID="{7A22C2CB-D8EF-42F8-8D2F-2AC50A3724E1}" presName="sibTrans" presStyleCnt="0"/>
      <dgm:spPr/>
    </dgm:pt>
    <dgm:pt modelId="{DD5F3ED3-49EE-421F-B633-3B75F554C0B2}" type="pres">
      <dgm:prSet presAssocID="{881D9CE4-D5BC-4F8A-A926-4CCD4FE558AE}" presName="compositeNode" presStyleCnt="0">
        <dgm:presLayoutVars>
          <dgm:bulletEnabled val="1"/>
        </dgm:presLayoutVars>
      </dgm:prSet>
      <dgm:spPr/>
    </dgm:pt>
    <dgm:pt modelId="{FBBE568A-6C1A-43DF-9945-6C8ECB8FEE24}" type="pres">
      <dgm:prSet presAssocID="{881D9CE4-D5BC-4F8A-A926-4CCD4FE558AE}" presName="bgRect" presStyleLbl="bgAccFollowNode1" presStyleIdx="3" presStyleCnt="4"/>
      <dgm:spPr/>
      <dgm:t>
        <a:bodyPr/>
        <a:lstStyle/>
        <a:p>
          <a:endParaRPr lang="en-US"/>
        </a:p>
      </dgm:t>
    </dgm:pt>
    <dgm:pt modelId="{D6445152-7166-4D33-9376-E2EA570E2699}" type="pres">
      <dgm:prSet presAssocID="{BFEBB2C2-6657-44DA-B97E-F5D778775B0E}" presName="sibTransNodeCircle" presStyleLbl="alignNode1" presStyleIdx="6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7B83546B-2DFA-4645-806A-558C55064BF0}" type="pres">
      <dgm:prSet presAssocID="{881D9CE4-D5BC-4F8A-A926-4CCD4FE558AE}" presName="bottomLine" presStyleLbl="alignNode1" presStyleIdx="7" presStyleCnt="8">
        <dgm:presLayoutVars/>
      </dgm:prSet>
      <dgm:spPr/>
    </dgm:pt>
    <dgm:pt modelId="{9FA45DDD-4194-48FA-9700-9DC02A490892}" type="pres">
      <dgm:prSet presAssocID="{881D9CE4-D5BC-4F8A-A926-4CCD4FE558AE}" presName="nodeText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AF5063-88B1-4930-AD52-2A7D9ACA9285}" srcId="{C40C14CD-E9A0-448E-A242-52ED928FE5C8}" destId="{DEC343CC-ED51-4E7F-8547-0DEE3DB6EB15}" srcOrd="0" destOrd="0" parTransId="{E5018271-FC1C-4650-A5C4-A3A520A92C3D}" sibTransId="{538342EE-A959-4247-ADE0-0A77399D90D5}"/>
    <dgm:cxn modelId="{72216379-AD9F-4B02-B27D-42E3F746DFD1}" type="presOf" srcId="{C40C14CD-E9A0-448E-A242-52ED928FE5C8}" destId="{36E57CF1-77A7-4987-87E5-56B44336F6AF}" srcOrd="0" destOrd="0" presId="urn:microsoft.com/office/officeart/2016/7/layout/BasicLinearProcessNumbered"/>
    <dgm:cxn modelId="{845E636A-8A37-4946-AF01-C278AD6BC8E5}" type="presOf" srcId="{60A630B1-4C25-4FF4-AA20-AA46D13104B3}" destId="{A92E1B02-A54B-4752-B018-DF6C4C16EAAE}" srcOrd="0" destOrd="0" presId="urn:microsoft.com/office/officeart/2016/7/layout/BasicLinearProcessNumbered"/>
    <dgm:cxn modelId="{F478F498-D8DF-4471-ACFD-D62BFACB7309}" type="presOf" srcId="{60A630B1-4C25-4FF4-AA20-AA46D13104B3}" destId="{EA29B162-BFAA-4F25-A3EF-1F82BF61F6AA}" srcOrd="1" destOrd="0" presId="urn:microsoft.com/office/officeart/2016/7/layout/BasicLinearProcessNumbered"/>
    <dgm:cxn modelId="{EFA9CB00-F779-403B-8BFA-32B05874C6B9}" type="presOf" srcId="{63D25B59-5769-4EAB-8078-E58157725029}" destId="{7CF5C329-9B59-4528-A1DF-EC8C500F3717}" srcOrd="1" destOrd="0" presId="urn:microsoft.com/office/officeart/2016/7/layout/BasicLinearProcessNumbered"/>
    <dgm:cxn modelId="{C2E46433-C8B0-4B1D-9D86-D3262C4D4376}" type="presOf" srcId="{E7FDE6FB-AB12-4323-AD17-7E43348AC995}" destId="{5E5A95C2-2127-4002-B6C4-14816804AB96}" srcOrd="0" destOrd="0" presId="urn:microsoft.com/office/officeart/2016/7/layout/BasicLinearProcessNumbered"/>
    <dgm:cxn modelId="{85A67396-D258-4956-8413-E83BD71ABA87}" type="presOf" srcId="{881D9CE4-D5BC-4F8A-A926-4CCD4FE558AE}" destId="{9FA45DDD-4194-48FA-9700-9DC02A490892}" srcOrd="1" destOrd="0" presId="urn:microsoft.com/office/officeart/2016/7/layout/BasicLinearProcessNumbered"/>
    <dgm:cxn modelId="{8611BA39-979D-4D21-A72C-964EFBFEBD09}" type="presOf" srcId="{DEC343CC-ED51-4E7F-8547-0DEE3DB6EB15}" destId="{9B4F7835-493D-4268-8844-4A060E29E309}" srcOrd="1" destOrd="0" presId="urn:microsoft.com/office/officeart/2016/7/layout/BasicLinearProcessNumbered"/>
    <dgm:cxn modelId="{F382045D-6698-41C7-8C40-4053C411C1BD}" srcId="{C40C14CD-E9A0-448E-A242-52ED928FE5C8}" destId="{881D9CE4-D5BC-4F8A-A926-4CCD4FE558AE}" srcOrd="3" destOrd="0" parTransId="{7D16931E-0974-42E6-91E9-9169CBB9EC37}" sibTransId="{BFEBB2C2-6657-44DA-B97E-F5D778775B0E}"/>
    <dgm:cxn modelId="{E95AF3AE-4088-4373-BF07-A33F7E5AC55D}" type="presOf" srcId="{7A22C2CB-D8EF-42F8-8D2F-2AC50A3724E1}" destId="{52C42FFF-3FA2-4A09-8EAB-3A84EA14067D}" srcOrd="0" destOrd="0" presId="urn:microsoft.com/office/officeart/2016/7/layout/BasicLinearProcessNumbered"/>
    <dgm:cxn modelId="{0618DEF6-9136-4CE0-8575-B627394865C1}" type="presOf" srcId="{881D9CE4-D5BC-4F8A-A926-4CCD4FE558AE}" destId="{FBBE568A-6C1A-43DF-9945-6C8ECB8FEE24}" srcOrd="0" destOrd="0" presId="urn:microsoft.com/office/officeart/2016/7/layout/BasicLinearProcessNumbered"/>
    <dgm:cxn modelId="{26D98F02-039B-49E3-8066-6E1EBFDAEAAF}" type="presOf" srcId="{BFEBB2C2-6657-44DA-B97E-F5D778775B0E}" destId="{D6445152-7166-4D33-9376-E2EA570E2699}" srcOrd="0" destOrd="0" presId="urn:microsoft.com/office/officeart/2016/7/layout/BasicLinearProcessNumbered"/>
    <dgm:cxn modelId="{ABA5DAE0-5109-49E6-AE1E-6ED803234515}" srcId="{C40C14CD-E9A0-448E-A242-52ED928FE5C8}" destId="{60A630B1-4C25-4FF4-AA20-AA46D13104B3}" srcOrd="1" destOrd="0" parTransId="{B49E2D43-E3C2-4367-871C-12AC887E02A9}" sibTransId="{E7FDE6FB-AB12-4323-AD17-7E43348AC995}"/>
    <dgm:cxn modelId="{1D9D95A3-59AA-40A1-AF22-2834B60CCBD1}" type="presOf" srcId="{DEC343CC-ED51-4E7F-8547-0DEE3DB6EB15}" destId="{98D91097-17DA-47EB-B2DB-4D62388B1093}" srcOrd="0" destOrd="0" presId="urn:microsoft.com/office/officeart/2016/7/layout/BasicLinearProcessNumbered"/>
    <dgm:cxn modelId="{F8ACF14B-E7F2-4889-B652-BF4DAF39D718}" type="presOf" srcId="{538342EE-A959-4247-ADE0-0A77399D90D5}" destId="{A27FE078-ED67-401B-90FF-F14D62CE06EE}" srcOrd="0" destOrd="0" presId="urn:microsoft.com/office/officeart/2016/7/layout/BasicLinearProcessNumbered"/>
    <dgm:cxn modelId="{4AA7D13B-05BF-4EBB-9CC3-4D48DBF79D0F}" srcId="{C40C14CD-E9A0-448E-A242-52ED928FE5C8}" destId="{63D25B59-5769-4EAB-8078-E58157725029}" srcOrd="2" destOrd="0" parTransId="{34F670C5-64B4-43E0-8B7A-3D30C468FC5F}" sibTransId="{7A22C2CB-D8EF-42F8-8D2F-2AC50A3724E1}"/>
    <dgm:cxn modelId="{A85D4CC2-06D0-412E-8CD3-B759E06FF850}" type="presOf" srcId="{63D25B59-5769-4EAB-8078-E58157725029}" destId="{1AE51C36-3B38-4BCE-AC00-32EFCBD67690}" srcOrd="0" destOrd="0" presId="urn:microsoft.com/office/officeart/2016/7/layout/BasicLinearProcessNumbered"/>
    <dgm:cxn modelId="{F4B9127C-145E-4595-A003-66E279148343}" type="presParOf" srcId="{36E57CF1-77A7-4987-87E5-56B44336F6AF}" destId="{D1EFB690-E6D9-40CF-BFB7-B860FF3E8522}" srcOrd="0" destOrd="0" presId="urn:microsoft.com/office/officeart/2016/7/layout/BasicLinearProcessNumbered"/>
    <dgm:cxn modelId="{CAAC14FA-05D9-42B3-B3A2-8FBC1D04B4BD}" type="presParOf" srcId="{D1EFB690-E6D9-40CF-BFB7-B860FF3E8522}" destId="{98D91097-17DA-47EB-B2DB-4D62388B1093}" srcOrd="0" destOrd="0" presId="urn:microsoft.com/office/officeart/2016/7/layout/BasicLinearProcessNumbered"/>
    <dgm:cxn modelId="{074524BE-471E-4BDD-88D1-106ACDD6BEC5}" type="presParOf" srcId="{D1EFB690-E6D9-40CF-BFB7-B860FF3E8522}" destId="{A27FE078-ED67-401B-90FF-F14D62CE06EE}" srcOrd="1" destOrd="0" presId="urn:microsoft.com/office/officeart/2016/7/layout/BasicLinearProcessNumbered"/>
    <dgm:cxn modelId="{12B723A6-A6BF-4F5B-81A7-BFB5188087A6}" type="presParOf" srcId="{D1EFB690-E6D9-40CF-BFB7-B860FF3E8522}" destId="{B4DB92ED-C45B-4C3F-8C8E-7C639F65171B}" srcOrd="2" destOrd="0" presId="urn:microsoft.com/office/officeart/2016/7/layout/BasicLinearProcessNumbered"/>
    <dgm:cxn modelId="{48D26F16-666E-4C94-BCB0-479A5879BA32}" type="presParOf" srcId="{D1EFB690-E6D9-40CF-BFB7-B860FF3E8522}" destId="{9B4F7835-493D-4268-8844-4A060E29E309}" srcOrd="3" destOrd="0" presId="urn:microsoft.com/office/officeart/2016/7/layout/BasicLinearProcessNumbered"/>
    <dgm:cxn modelId="{F2F69CFA-98D0-4699-863B-36A1F2BEA974}" type="presParOf" srcId="{36E57CF1-77A7-4987-87E5-56B44336F6AF}" destId="{D765F59C-9812-4E59-88FA-33A1769C29CD}" srcOrd="1" destOrd="0" presId="urn:microsoft.com/office/officeart/2016/7/layout/BasicLinearProcessNumbered"/>
    <dgm:cxn modelId="{82D79134-7809-4BB0-B8AC-AA3084F3B788}" type="presParOf" srcId="{36E57CF1-77A7-4987-87E5-56B44336F6AF}" destId="{408701CA-0344-402E-B8F6-0A0586FAAC7B}" srcOrd="2" destOrd="0" presId="urn:microsoft.com/office/officeart/2016/7/layout/BasicLinearProcessNumbered"/>
    <dgm:cxn modelId="{D0FC72E5-87A9-49F5-9F8A-0E5F104F28FF}" type="presParOf" srcId="{408701CA-0344-402E-B8F6-0A0586FAAC7B}" destId="{A92E1B02-A54B-4752-B018-DF6C4C16EAAE}" srcOrd="0" destOrd="0" presId="urn:microsoft.com/office/officeart/2016/7/layout/BasicLinearProcessNumbered"/>
    <dgm:cxn modelId="{728BD072-5F0A-4CBA-8F65-4CD5F5CEB4F8}" type="presParOf" srcId="{408701CA-0344-402E-B8F6-0A0586FAAC7B}" destId="{5E5A95C2-2127-4002-B6C4-14816804AB96}" srcOrd="1" destOrd="0" presId="urn:microsoft.com/office/officeart/2016/7/layout/BasicLinearProcessNumbered"/>
    <dgm:cxn modelId="{ACEE0FE7-6C41-4D61-BFE9-05A28C08280A}" type="presParOf" srcId="{408701CA-0344-402E-B8F6-0A0586FAAC7B}" destId="{B9925DEC-131B-426B-94F8-9FABE039608E}" srcOrd="2" destOrd="0" presId="urn:microsoft.com/office/officeart/2016/7/layout/BasicLinearProcessNumbered"/>
    <dgm:cxn modelId="{0BF29D6F-8F49-4747-A2E8-00166EC389D1}" type="presParOf" srcId="{408701CA-0344-402E-B8F6-0A0586FAAC7B}" destId="{EA29B162-BFAA-4F25-A3EF-1F82BF61F6AA}" srcOrd="3" destOrd="0" presId="urn:microsoft.com/office/officeart/2016/7/layout/BasicLinearProcessNumbered"/>
    <dgm:cxn modelId="{910BAA73-DF7F-40C1-A758-B44520C63266}" type="presParOf" srcId="{36E57CF1-77A7-4987-87E5-56B44336F6AF}" destId="{77C9A0B9-0370-4CB0-BCDB-4DC04ACAAD09}" srcOrd="3" destOrd="0" presId="urn:microsoft.com/office/officeart/2016/7/layout/BasicLinearProcessNumbered"/>
    <dgm:cxn modelId="{BC3C47A8-04E9-49E0-922B-DDAE1DAC83E9}" type="presParOf" srcId="{36E57CF1-77A7-4987-87E5-56B44336F6AF}" destId="{5C5D132B-896A-404F-A982-EE00B02FF3B1}" srcOrd="4" destOrd="0" presId="urn:microsoft.com/office/officeart/2016/7/layout/BasicLinearProcessNumbered"/>
    <dgm:cxn modelId="{F80F5CBE-8DB1-40CF-8ECB-E5D614731EA5}" type="presParOf" srcId="{5C5D132B-896A-404F-A982-EE00B02FF3B1}" destId="{1AE51C36-3B38-4BCE-AC00-32EFCBD67690}" srcOrd="0" destOrd="0" presId="urn:microsoft.com/office/officeart/2016/7/layout/BasicLinearProcessNumbered"/>
    <dgm:cxn modelId="{CE664C50-48B7-4016-A549-595799BD3340}" type="presParOf" srcId="{5C5D132B-896A-404F-A982-EE00B02FF3B1}" destId="{52C42FFF-3FA2-4A09-8EAB-3A84EA14067D}" srcOrd="1" destOrd="0" presId="urn:microsoft.com/office/officeart/2016/7/layout/BasicLinearProcessNumbered"/>
    <dgm:cxn modelId="{AF388D7A-DBAC-42DA-842A-D7306E237E62}" type="presParOf" srcId="{5C5D132B-896A-404F-A982-EE00B02FF3B1}" destId="{606EAE72-B08E-4DF8-BCD5-30043CF1C1C7}" srcOrd="2" destOrd="0" presId="urn:microsoft.com/office/officeart/2016/7/layout/BasicLinearProcessNumbered"/>
    <dgm:cxn modelId="{60F20A43-7E4E-4CE2-8DB8-D052F255A258}" type="presParOf" srcId="{5C5D132B-896A-404F-A982-EE00B02FF3B1}" destId="{7CF5C329-9B59-4528-A1DF-EC8C500F3717}" srcOrd="3" destOrd="0" presId="urn:microsoft.com/office/officeart/2016/7/layout/BasicLinearProcessNumbered"/>
    <dgm:cxn modelId="{A523AA01-0920-404A-9290-E2E46167A9AC}" type="presParOf" srcId="{36E57CF1-77A7-4987-87E5-56B44336F6AF}" destId="{4BE73D52-D20F-4F45-AC8C-9849042F9F72}" srcOrd="5" destOrd="0" presId="urn:microsoft.com/office/officeart/2016/7/layout/BasicLinearProcessNumbered"/>
    <dgm:cxn modelId="{3B17882B-02C1-4376-A959-0ECF13FFAA33}" type="presParOf" srcId="{36E57CF1-77A7-4987-87E5-56B44336F6AF}" destId="{DD5F3ED3-49EE-421F-B633-3B75F554C0B2}" srcOrd="6" destOrd="0" presId="urn:microsoft.com/office/officeart/2016/7/layout/BasicLinearProcessNumbered"/>
    <dgm:cxn modelId="{765039AB-55AE-4E72-8593-CDC2BACE0EC2}" type="presParOf" srcId="{DD5F3ED3-49EE-421F-B633-3B75F554C0B2}" destId="{FBBE568A-6C1A-43DF-9945-6C8ECB8FEE24}" srcOrd="0" destOrd="0" presId="urn:microsoft.com/office/officeart/2016/7/layout/BasicLinearProcessNumbered"/>
    <dgm:cxn modelId="{ED80E95E-6893-47F4-A6DB-87DF61388245}" type="presParOf" srcId="{DD5F3ED3-49EE-421F-B633-3B75F554C0B2}" destId="{D6445152-7166-4D33-9376-E2EA570E2699}" srcOrd="1" destOrd="0" presId="urn:microsoft.com/office/officeart/2016/7/layout/BasicLinearProcessNumbered"/>
    <dgm:cxn modelId="{EFD3D223-6B39-42A8-BF0A-EBB53D0315B3}" type="presParOf" srcId="{DD5F3ED3-49EE-421F-B633-3B75F554C0B2}" destId="{7B83546B-2DFA-4645-806A-558C55064BF0}" srcOrd="2" destOrd="0" presId="urn:microsoft.com/office/officeart/2016/7/layout/BasicLinearProcessNumbered"/>
    <dgm:cxn modelId="{9436B9CB-EAA3-4250-BEF4-A0F583948578}" type="presParOf" srcId="{DD5F3ED3-49EE-421F-B633-3B75F554C0B2}" destId="{9FA45DDD-4194-48FA-9700-9DC02A49089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91097-17DA-47EB-B2DB-4D62388B1093}">
      <dsp:nvSpPr>
        <dsp:cNvPr id="0" name=""/>
        <dsp:cNvSpPr/>
      </dsp:nvSpPr>
      <dsp:spPr>
        <a:xfrm>
          <a:off x="3080" y="366405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What are we about?</a:t>
          </a:r>
        </a:p>
      </dsp:txBody>
      <dsp:txXfrm>
        <a:off x="3080" y="1666642"/>
        <a:ext cx="2444055" cy="2053006"/>
      </dsp:txXfrm>
    </dsp:sp>
    <dsp:sp modelId="{A27FE078-ED67-401B-90FF-F14D62CE06EE}">
      <dsp:nvSpPr>
        <dsp:cNvPr id="0" name=""/>
        <dsp:cNvSpPr/>
      </dsp:nvSpPr>
      <dsp:spPr>
        <a:xfrm>
          <a:off x="711856" y="708572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1</a:t>
          </a:r>
          <a:endParaRPr lang="en-US" sz="4800" kern="1200" dirty="0"/>
        </a:p>
      </dsp:txBody>
      <dsp:txXfrm>
        <a:off x="862184" y="858900"/>
        <a:ext cx="725847" cy="725847"/>
      </dsp:txXfrm>
    </dsp:sp>
    <dsp:sp modelId="{B4DB92ED-C45B-4C3F-8C8E-7C639F65171B}">
      <dsp:nvSpPr>
        <dsp:cNvPr id="0" name=""/>
        <dsp:cNvSpPr/>
      </dsp:nvSpPr>
      <dsp:spPr>
        <a:xfrm>
          <a:off x="3080" y="3788010"/>
          <a:ext cx="2444055" cy="72"/>
        </a:xfrm>
        <a:prstGeom prst="rect">
          <a:avLst/>
        </a:prstGeom>
        <a:solidFill>
          <a:schemeClr val="accent2">
            <a:hueOff val="2357"/>
            <a:satOff val="-7545"/>
            <a:lumOff val="5378"/>
            <a:alphaOff val="0"/>
          </a:schemeClr>
        </a:solidFill>
        <a:ln w="12700" cap="flat" cmpd="sng" algn="ctr">
          <a:solidFill>
            <a:schemeClr val="accent2">
              <a:hueOff val="2357"/>
              <a:satOff val="-7545"/>
              <a:lumOff val="53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2E1B02-A54B-4752-B018-DF6C4C16EAAE}">
      <dsp:nvSpPr>
        <dsp:cNvPr id="0" name=""/>
        <dsp:cNvSpPr/>
      </dsp:nvSpPr>
      <dsp:spPr>
        <a:xfrm>
          <a:off x="2691541" y="366405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218439"/>
            <a:satOff val="-12728"/>
            <a:lumOff val="221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18439"/>
              <a:satOff val="-12728"/>
              <a:lumOff val="22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Our </a:t>
          </a:r>
          <a:r>
            <a:rPr lang="en-US" sz="2600" kern="1200" dirty="0" err="1">
              <a:latin typeface="Calibri" panose="020F0502020204030204" pitchFamily="34" charset="0"/>
              <a:cs typeface="Calibri" panose="020F0502020204030204" pitchFamily="34" charset="0"/>
            </a:rPr>
            <a:t>programme</a:t>
          </a:r>
          <a:endParaRPr lang="en-US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691541" y="1666642"/>
        <a:ext cx="2444055" cy="2053006"/>
      </dsp:txXfrm>
    </dsp:sp>
    <dsp:sp modelId="{5E5A95C2-2127-4002-B6C4-14816804AB96}">
      <dsp:nvSpPr>
        <dsp:cNvPr id="0" name=""/>
        <dsp:cNvSpPr/>
      </dsp:nvSpPr>
      <dsp:spPr>
        <a:xfrm>
          <a:off x="3400317" y="708572"/>
          <a:ext cx="1026503" cy="1026503"/>
        </a:xfrm>
        <a:prstGeom prst="ellipse">
          <a:avLst/>
        </a:prstGeom>
        <a:solidFill>
          <a:schemeClr val="accent2">
            <a:hueOff val="4714"/>
            <a:satOff val="-15090"/>
            <a:lumOff val="10757"/>
            <a:alphaOff val="0"/>
          </a:schemeClr>
        </a:solidFill>
        <a:ln w="12700" cap="flat" cmpd="sng" algn="ctr">
          <a:solidFill>
            <a:schemeClr val="accent2">
              <a:hueOff val="4714"/>
              <a:satOff val="-15090"/>
              <a:lumOff val="107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2</a:t>
          </a:r>
          <a:endParaRPr lang="en-US" sz="4800" kern="1200" dirty="0"/>
        </a:p>
      </dsp:txBody>
      <dsp:txXfrm>
        <a:off x="3550645" y="858900"/>
        <a:ext cx="725847" cy="725847"/>
      </dsp:txXfrm>
    </dsp:sp>
    <dsp:sp modelId="{B9925DEC-131B-426B-94F8-9FABE039608E}">
      <dsp:nvSpPr>
        <dsp:cNvPr id="0" name=""/>
        <dsp:cNvSpPr/>
      </dsp:nvSpPr>
      <dsp:spPr>
        <a:xfrm>
          <a:off x="2691541" y="3788010"/>
          <a:ext cx="2444055" cy="72"/>
        </a:xfrm>
        <a:prstGeom prst="rect">
          <a:avLst/>
        </a:prstGeom>
        <a:solidFill>
          <a:schemeClr val="accent2">
            <a:hueOff val="7071"/>
            <a:satOff val="-22635"/>
            <a:lumOff val="16135"/>
            <a:alphaOff val="0"/>
          </a:schemeClr>
        </a:solidFill>
        <a:ln w="12700" cap="flat" cmpd="sng" algn="ctr">
          <a:solidFill>
            <a:schemeClr val="accent2">
              <a:hueOff val="7071"/>
              <a:satOff val="-22635"/>
              <a:lumOff val="161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E51C36-3B38-4BCE-AC00-32EFCBD67690}">
      <dsp:nvSpPr>
        <dsp:cNvPr id="0" name=""/>
        <dsp:cNvSpPr/>
      </dsp:nvSpPr>
      <dsp:spPr>
        <a:xfrm>
          <a:off x="5380002" y="366405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436878"/>
            <a:satOff val="-25455"/>
            <a:lumOff val="443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36878"/>
              <a:satOff val="-25455"/>
              <a:lumOff val="44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Student Profile</a:t>
          </a:r>
        </a:p>
      </dsp:txBody>
      <dsp:txXfrm>
        <a:off x="5380002" y="1666642"/>
        <a:ext cx="2444055" cy="2053006"/>
      </dsp:txXfrm>
    </dsp:sp>
    <dsp:sp modelId="{52C42FFF-3FA2-4A09-8EAB-3A84EA14067D}">
      <dsp:nvSpPr>
        <dsp:cNvPr id="0" name=""/>
        <dsp:cNvSpPr/>
      </dsp:nvSpPr>
      <dsp:spPr>
        <a:xfrm>
          <a:off x="6088778" y="708572"/>
          <a:ext cx="1026503" cy="1026503"/>
        </a:xfrm>
        <a:prstGeom prst="ellipse">
          <a:avLst/>
        </a:prstGeom>
        <a:solidFill>
          <a:schemeClr val="accent2">
            <a:hueOff val="9427"/>
            <a:satOff val="-30180"/>
            <a:lumOff val="21513"/>
            <a:alphaOff val="0"/>
          </a:schemeClr>
        </a:solidFill>
        <a:ln w="12700" cap="flat" cmpd="sng" algn="ctr">
          <a:solidFill>
            <a:schemeClr val="accent2">
              <a:hueOff val="9427"/>
              <a:satOff val="-30180"/>
              <a:lumOff val="21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3</a:t>
          </a:r>
        </a:p>
      </dsp:txBody>
      <dsp:txXfrm>
        <a:off x="6239106" y="858900"/>
        <a:ext cx="725847" cy="725847"/>
      </dsp:txXfrm>
    </dsp:sp>
    <dsp:sp modelId="{606EAE72-B08E-4DF8-BCD5-30043CF1C1C7}">
      <dsp:nvSpPr>
        <dsp:cNvPr id="0" name=""/>
        <dsp:cNvSpPr/>
      </dsp:nvSpPr>
      <dsp:spPr>
        <a:xfrm>
          <a:off x="5380002" y="3788010"/>
          <a:ext cx="2444055" cy="72"/>
        </a:xfrm>
        <a:prstGeom prst="rect">
          <a:avLst/>
        </a:prstGeom>
        <a:solidFill>
          <a:schemeClr val="accent2">
            <a:hueOff val="11784"/>
            <a:satOff val="-37725"/>
            <a:lumOff val="26891"/>
            <a:alphaOff val="0"/>
          </a:schemeClr>
        </a:solidFill>
        <a:ln w="12700" cap="flat" cmpd="sng" algn="ctr">
          <a:solidFill>
            <a:schemeClr val="accent2">
              <a:hueOff val="11784"/>
              <a:satOff val="-37725"/>
              <a:lumOff val="268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BE568A-6C1A-43DF-9945-6C8ECB8FEE24}">
      <dsp:nvSpPr>
        <dsp:cNvPr id="0" name=""/>
        <dsp:cNvSpPr/>
      </dsp:nvSpPr>
      <dsp:spPr>
        <a:xfrm>
          <a:off x="8068463" y="366405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655317"/>
            <a:satOff val="-38183"/>
            <a:lumOff val="665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55317"/>
              <a:satOff val="-38183"/>
              <a:lumOff val="6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What does the future hold?</a:t>
          </a:r>
        </a:p>
      </dsp:txBody>
      <dsp:txXfrm>
        <a:off x="8068463" y="1666642"/>
        <a:ext cx="2444055" cy="2053006"/>
      </dsp:txXfrm>
    </dsp:sp>
    <dsp:sp modelId="{D6445152-7166-4D33-9376-E2EA570E2699}">
      <dsp:nvSpPr>
        <dsp:cNvPr id="0" name=""/>
        <dsp:cNvSpPr/>
      </dsp:nvSpPr>
      <dsp:spPr>
        <a:xfrm>
          <a:off x="8777239" y="708572"/>
          <a:ext cx="1026503" cy="1026503"/>
        </a:xfrm>
        <a:prstGeom prst="ellipse">
          <a:avLst/>
        </a:prstGeom>
        <a:solidFill>
          <a:schemeClr val="accent2">
            <a:hueOff val="14141"/>
            <a:satOff val="-45270"/>
            <a:lumOff val="32270"/>
            <a:alphaOff val="0"/>
          </a:schemeClr>
        </a:solidFill>
        <a:ln w="12700" cap="flat" cmpd="sng" algn="ctr">
          <a:solidFill>
            <a:schemeClr val="accent2">
              <a:hueOff val="14141"/>
              <a:satOff val="-45270"/>
              <a:lumOff val="322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4</a:t>
          </a:r>
        </a:p>
      </dsp:txBody>
      <dsp:txXfrm>
        <a:off x="8927567" y="858900"/>
        <a:ext cx="725847" cy="725847"/>
      </dsp:txXfrm>
    </dsp:sp>
    <dsp:sp modelId="{7B83546B-2DFA-4645-806A-558C55064BF0}">
      <dsp:nvSpPr>
        <dsp:cNvPr id="0" name=""/>
        <dsp:cNvSpPr/>
      </dsp:nvSpPr>
      <dsp:spPr>
        <a:xfrm>
          <a:off x="8068463" y="3788010"/>
          <a:ext cx="2444055" cy="72"/>
        </a:xfrm>
        <a:prstGeom prst="rect">
          <a:avLst/>
        </a:prstGeom>
        <a:solidFill>
          <a:schemeClr val="accent2">
            <a:hueOff val="16498"/>
            <a:satOff val="-52815"/>
            <a:lumOff val="37648"/>
            <a:alphaOff val="0"/>
          </a:schemeClr>
        </a:solidFill>
        <a:ln w="12700" cap="flat" cmpd="sng" algn="ctr">
          <a:solidFill>
            <a:schemeClr val="accent2">
              <a:hueOff val="16498"/>
              <a:satOff val="-52815"/>
              <a:lumOff val="376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95DD-8D23-4837-9FFB-866B6D98CA3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34BD-5420-4FFD-9E82-94B5DA55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610896-0A0E-45A4-A95A-839738EA2818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48454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610896-0A0E-45A4-A95A-839738EA2818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243275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E1EF9-56DF-614D-8F92-C0F8CF3220E1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8166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76D22AC6-E1F9-9D42-850A-6FE256A14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52102"/>
            <a:ext cx="6889750" cy="58058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2B0CCA7-C719-9646-BE9D-940DD201A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162A87-4DF9-484F-8AFF-328C0E22F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2966" y="2196789"/>
            <a:ext cx="4773650" cy="1516567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2966" y="3914078"/>
            <a:ext cx="4773650" cy="1293541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6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637CD-37F3-422D-A506-DA297BC7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D7742E-7E13-4710-AA92-C687AF090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309999-294F-4011-8E30-BC3C28174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323F-1A11-4F57-A8F1-8F0A97A812E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6F5EBD-9847-4B75-A6B5-5296FDC49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1F6E001-9FE5-4EE4-9101-78901574D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3D81-1402-459B-9D35-352E91F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65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D0D3FE-3E75-4374-A175-CD4A6DB95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F34E86-03BE-4B91-9032-D1623F4F5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9DBE4D0-0C55-49A0-BFAA-1FED00B57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4100FE1-C2E7-4DE3-8D3A-E0B2134F4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323F-1A11-4F57-A8F1-8F0A97A812E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D375244-41D2-4DC2-ABFA-45B416CB6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6154A3C-07AD-4487-B0E3-3AB37184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3D81-1402-459B-9D35-352E91F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15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64CC2-FAB9-4776-9519-40E1228D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BA6B63-95AA-49EA-95B5-24E59BE60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8A5E117-E37B-4123-9D06-E4E2D0BD4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48F0C4B-B8A8-4C7C-ABA8-8D37C8C64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ADC45A7-51A3-4244-A552-220A3093E4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C72163E-54B7-4DFA-B3D9-B27A6AC3C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323F-1A11-4F57-A8F1-8F0A97A812E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B88BCDF-7FFD-48DD-B87C-111D9B8F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A61292D-63DE-4306-910E-5FCB51A06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3D81-1402-459B-9D35-352E91F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38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482A82-8BED-45D9-A480-7B0AA23DA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1555117-BC2C-4022-8C22-D8C2F6786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323F-1A11-4F57-A8F1-8F0A97A812E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BF7866F-B308-46D2-9B46-9CBC5C06C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791B38B-EDC8-403E-836E-7AB57781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3D81-1402-459B-9D35-352E91F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07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DCB6458-D949-4D5E-9991-A0B668210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323F-1A11-4F57-A8F1-8F0A97A812E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8BE34AD-7103-405C-8FBC-2F2B469BB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FB7332E-6CC6-44E5-9659-52B126480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3D81-1402-459B-9D35-352E91F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06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C6CCF0-521A-4470-9A71-EA64A8833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9F23DF-1BAC-45E3-B33A-93C58EC9B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76AF0B-7719-4008-BCA7-2F33708AD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4233C8-354B-46B1-93F1-B773A4108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323F-1A11-4F57-A8F1-8F0A97A812E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3B9AB5E-CB6C-4420-B420-C9669B20F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7263F52-30DB-4CFC-AEF3-52F6F72B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3D81-1402-459B-9D35-352E91F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00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F5D40-0C81-4362-A445-51AF6DE48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EEBFA7A-CAFD-4F52-B288-25D3773CA0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EA454EC-FEF8-423B-ADBA-C187FF5B8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7C57320-AF8C-4674-9FC2-2446FA49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323F-1A11-4F57-A8F1-8F0A97A812E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FFC92E0-10F6-4B1E-AF9B-7133D996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E7D7E6F-AA8D-4FBF-B566-1F81933CC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3D81-1402-459B-9D35-352E91F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79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1738C1-3936-47BA-A1B4-228E515B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FF46F7C-68A0-4916-B694-9A632C4B5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971A6A-56C3-4E67-A46C-DEA55A6A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323F-1A11-4F57-A8F1-8F0A97A812E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314960-EE8C-4640-8F06-70CAB3F8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76FBAA-11FA-4CBB-A871-4572153C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3D81-1402-459B-9D35-352E91F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81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08A0136-1BE9-4A87-8CD4-B294021D1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4E189B7-F6C8-46A2-A2FB-34BDA82C0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BD0318-0BA8-4385-AD69-DE9120DE1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323F-1A11-4F57-A8F1-8F0A97A812E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162065-BFF0-44EE-8FCA-B0B9DA430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BF71AD-48BA-49BD-B85B-309638D0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3D81-1402-459B-9D35-352E91F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2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797" y="2072744"/>
            <a:ext cx="9578897" cy="3768300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06-03-20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0AF574-6D75-9946-B430-8133733B9A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18EBAF-B2D0-3349-8656-E565426F0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0B2BDE-AA48-E84E-8539-EA010F2A9E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239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06-03-20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67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9BB052-4EC4-FA46-8F1F-D2FC1226D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06-03-20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98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06-03-20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371"/>
            <a:ext cx="6096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9">
            <a:extLst>
              <a:ext uri="{FF2B5EF4-FFF2-40B4-BE49-F238E27FC236}">
                <a16:creationId xmlns:a16="http://schemas.microsoft.com/office/drawing/2014/main" id="{57C5724E-377B-444E-8D47-8BFBE12EC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4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603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06-03-20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371"/>
            <a:ext cx="12192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539964F3-3192-0043-8D3A-2CB4E8884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D55B978D-5DBE-A045-9B5A-DCFE654B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032" y="447495"/>
            <a:ext cx="1627378" cy="245800"/>
          </a:xfrm>
          <a:blipFill>
            <a:blip r:embed="rId3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36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06-03-20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AD79582F-1E1D-BE43-A115-10EEF4471D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68413" y="2071688"/>
            <a:ext cx="9647237" cy="392906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26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EF088A-BB53-49A1-9E74-00019EA5E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42F26F-B8FD-4D2F-8063-45157C0BF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55940C-2E8D-419C-A93A-323A7FDE6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323F-1A11-4F57-A8F1-8F0A97A812E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B2EFE8-A8FC-4726-9D1C-8F83F2A15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5F5476-6A53-4E94-B68E-8A6AFDBC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3D81-1402-459B-9D35-352E91F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7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4689F-9DCA-400A-A779-6D23BA066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F55195-2978-43DC-B103-B0B7CC426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F9E077-67A2-40DF-BB96-8206429A5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323F-1A11-4F57-A8F1-8F0A97A812E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D0D370-3618-4822-9251-66AC0A23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CBD79F-E0FC-47B9-993D-1BD09512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03D81-1402-459B-9D35-352E91F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35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1239" y="1268441"/>
            <a:ext cx="8057956" cy="55718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1239" y="2118166"/>
            <a:ext cx="9643687" cy="3750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0E137427-91FE-8F4E-8389-AD4B23A28155}" type="datetimeFigureOut">
              <a:rPr lang="nl-NL" smtClean="0"/>
              <a:pPr/>
              <a:t>06-03-20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9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151D3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 baseline="0">
          <a:solidFill>
            <a:srgbClr val="151D37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F144D4B-5ADD-4930-AD85-AD2510FC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511793-50D6-4B60-BCCD-60F77020F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7442E1-0158-4638-9D7C-E508A3C83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5323F-1A11-4F57-A8F1-8F0A97A812E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AC4953-3C08-4181-BA22-CD2C877B65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A62BDB-346C-4991-A61D-40061FEE0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03D81-1402-459B-9D35-352E91F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9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0186-42D1-0C49-9BE4-A3B38CD58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7219" y="2196790"/>
            <a:ext cx="5189034" cy="1493762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MSc IB </a:t>
            </a:r>
            <a:br>
              <a:rPr lang="en-US" sz="2800" dirty="0" smtClean="0"/>
            </a:br>
            <a:r>
              <a:rPr lang="en-US" sz="2800" dirty="0"/>
              <a:t>Accounting and Business Information Technology </a:t>
            </a:r>
            <a:r>
              <a:rPr lang="en-US" sz="2800" dirty="0" smtClean="0"/>
              <a:t>(Fulltime)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Accounting and Control (</a:t>
            </a:r>
            <a:r>
              <a:rPr lang="en-US" sz="2800" dirty="0" err="1" smtClean="0"/>
              <a:t>Parttime</a:t>
            </a:r>
            <a:r>
              <a:rPr lang="en-US" sz="2800" dirty="0" smtClean="0"/>
              <a:t>)</a:t>
            </a:r>
            <a:endParaRPr lang="nl-NL" sz="2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B445C6-14CC-8D44-BA0D-43CF4B74E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4911" y="5157510"/>
            <a:ext cx="4773650" cy="1700490"/>
          </a:xfrm>
        </p:spPr>
        <p:txBody>
          <a:bodyPr>
            <a:normAutofit/>
          </a:bodyPr>
          <a:lstStyle/>
          <a:p>
            <a:pPr algn="ctr"/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/>
              <a:t>Maastricht </a:t>
            </a:r>
            <a:r>
              <a:rPr lang="fr-FR" sz="2200" dirty="0" err="1"/>
              <a:t>University</a:t>
            </a:r>
            <a:r>
              <a:rPr lang="fr-FR" sz="2200" dirty="0"/>
              <a:t>, </a:t>
            </a:r>
            <a:r>
              <a:rPr lang="fr-FR" sz="2200" dirty="0" err="1"/>
              <a:t>School</a:t>
            </a:r>
            <a:r>
              <a:rPr lang="fr-FR" sz="2200" dirty="0"/>
              <a:t> of Business and </a:t>
            </a:r>
            <a:r>
              <a:rPr lang="fr-FR" sz="2200" dirty="0" err="1"/>
              <a:t>Economics</a:t>
            </a: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14472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8E21F2FE-66F8-4119-8AE8-F0AEFF57D937}"/>
              </a:ext>
            </a:extLst>
          </p:cNvPr>
          <p:cNvGrpSpPr/>
          <p:nvPr/>
        </p:nvGrpSpPr>
        <p:grpSpPr>
          <a:xfrm>
            <a:off x="1576433" y="751266"/>
            <a:ext cx="8731348" cy="4786291"/>
            <a:chOff x="323528" y="1439863"/>
            <a:chExt cx="6330372" cy="4094604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E363CE89-76A7-4750-A3D3-6060B7B0665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23850" y="1844674"/>
              <a:ext cx="1098550" cy="12780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A0777C2E-DFEE-4F7C-A999-0ECC71F22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1439863"/>
              <a:ext cx="1098550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7F4429AC-C5E4-449B-BD86-6F5C76DF3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032" y="1439863"/>
              <a:ext cx="5106868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Accounting and Business Information Technology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27FFA150-CA95-4366-A5F3-74DA22455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0610" y="1844674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Analytics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D74F1DEC-CB97-4C25-9F97-D56515684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034" y="1844674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Assurance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Services and Audit Analytics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EFAF1701-0FFC-4487-96C7-2C124DACE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3293489"/>
              <a:ext cx="1098871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EBC005ED-E46D-490A-968E-62CEEE0D9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886" y="3293489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Financial Statement Analysis and Valuation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200D2607-BA46-42EA-B175-77BB810E3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0694" y="3293489"/>
              <a:ext cx="2200402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</a:t>
              </a: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D6F777CD-2460-4C75-9B4F-EE7FDDEEE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4742305"/>
              <a:ext cx="1098872" cy="7921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6" name="L-Shape 15"/>
          <p:cNvSpPr/>
          <p:nvPr/>
        </p:nvSpPr>
        <p:spPr>
          <a:xfrm rot="16200000">
            <a:off x="4629338" y="-140888"/>
            <a:ext cx="4313095" cy="7043791"/>
          </a:xfrm>
          <a:prstGeom prst="corner">
            <a:avLst>
              <a:gd name="adj1" fmla="val 13309"/>
              <a:gd name="adj2" fmla="val 21553"/>
            </a:avLst>
          </a:prstGeom>
          <a:solidFill>
            <a:srgbClr val="EAEA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45222" y="4697969"/>
            <a:ext cx="3081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Skills Training: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Writing a Master’s Thesis</a:t>
            </a:r>
          </a:p>
          <a:p>
            <a:endParaRPr lang="en-US" sz="2000" dirty="0"/>
          </a:p>
        </p:txBody>
      </p:sp>
      <p:sp>
        <p:nvSpPr>
          <p:cNvPr id="15" name="Rechthoek 1">
            <a:extLst>
              <a:ext uri="{FF2B5EF4-FFF2-40B4-BE49-F238E27FC236}">
                <a16:creationId xmlns:a16="http://schemas.microsoft.com/office/drawing/2014/main" id="{B7A87BB4-C270-4B41-B78C-3EC23589DE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EBC005ED-E46D-490A-968E-62CEEE0D9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785" y="2911860"/>
            <a:ext cx="3035084" cy="1494000"/>
          </a:xfrm>
          <a:prstGeom prst="rect">
            <a:avLst/>
          </a:prstGeom>
          <a:solidFill>
            <a:srgbClr val="9FD7E4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Statement Analysis and Valuation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kstballon: rechthoek met afgeronde hoeken 13">
            <a:extLst>
              <a:ext uri="{FF2B5EF4-FFF2-40B4-BE49-F238E27FC236}">
                <a16:creationId xmlns:a16="http://schemas.microsoft.com/office/drawing/2014/main" id="{A011BCB1-5004-44F3-A9B0-F3BD370A0F57}"/>
              </a:ext>
            </a:extLst>
          </p:cNvPr>
          <p:cNvSpPr/>
          <p:nvPr/>
        </p:nvSpPr>
        <p:spPr>
          <a:xfrm>
            <a:off x="7606566" y="2946609"/>
            <a:ext cx="3479674" cy="2686929"/>
          </a:xfrm>
          <a:prstGeom prst="wedgeRoundRectCallout">
            <a:avLst>
              <a:gd name="adj1" fmla="val -86149"/>
              <a:gd name="adj2" fmla="val -24814"/>
              <a:gd name="adj3" fmla="val 16667"/>
            </a:avLst>
          </a:prstGeom>
          <a:solidFill>
            <a:srgbClr val="9FD7E4"/>
          </a:solidFill>
          <a:ln>
            <a:solidFill>
              <a:srgbClr val="9FD7E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vak 14">
            <a:extLst>
              <a:ext uri="{FF2B5EF4-FFF2-40B4-BE49-F238E27FC236}">
                <a16:creationId xmlns:a16="http://schemas.microsoft.com/office/drawing/2014/main" id="{E7F3F106-43CE-4BB6-9B97-9ADDB52E2289}"/>
              </a:ext>
            </a:extLst>
          </p:cNvPr>
          <p:cNvSpPr txBox="1"/>
          <p:nvPr/>
        </p:nvSpPr>
        <p:spPr>
          <a:xfrm>
            <a:off x="7901948" y="3385820"/>
            <a:ext cx="30169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Identifying Earnings Management and Accounting Fraud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Business Analysis and Valuation using Financial </a:t>
            </a:r>
            <a:r>
              <a:rPr lang="en-GB" dirty="0" smtClean="0"/>
              <a:t>Statements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8E21F2FE-66F8-4119-8AE8-F0AEFF57D937}"/>
              </a:ext>
            </a:extLst>
          </p:cNvPr>
          <p:cNvGrpSpPr/>
          <p:nvPr/>
        </p:nvGrpSpPr>
        <p:grpSpPr>
          <a:xfrm>
            <a:off x="1576433" y="751266"/>
            <a:ext cx="8731348" cy="4786291"/>
            <a:chOff x="323528" y="1439863"/>
            <a:chExt cx="6330372" cy="4094604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E363CE89-76A7-4750-A3D3-6060B7B0665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23850" y="1844674"/>
              <a:ext cx="1098550" cy="12780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A0777C2E-DFEE-4F7C-A999-0ECC71F22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1439863"/>
              <a:ext cx="1098550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7F4429AC-C5E4-449B-BD86-6F5C76DF3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032" y="1439863"/>
              <a:ext cx="5106868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Accounting and Business Information Technology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27FFA150-CA95-4366-A5F3-74DA22455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0610" y="1844674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Analytics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D74F1DEC-CB97-4C25-9F97-D56515684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034" y="1844674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Assurance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Services and Audit Analytics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EFAF1701-0FFC-4487-96C7-2C124DACE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3293489"/>
              <a:ext cx="1098871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EBC005ED-E46D-490A-968E-62CEEE0D9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886" y="3293489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Financial Statement Analysis and Valuation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200D2607-BA46-42EA-B175-77BB810E3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0694" y="3293489"/>
              <a:ext cx="2200402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</a:t>
              </a: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D6F777CD-2460-4C75-9B4F-EE7FDDEEE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4742305"/>
              <a:ext cx="1098872" cy="7921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6" name="L-Shape 15"/>
          <p:cNvSpPr/>
          <p:nvPr/>
        </p:nvSpPr>
        <p:spPr>
          <a:xfrm rot="16200000">
            <a:off x="4629338" y="-140888"/>
            <a:ext cx="4313095" cy="7043791"/>
          </a:xfrm>
          <a:prstGeom prst="corner">
            <a:avLst>
              <a:gd name="adj1" fmla="val 13309"/>
              <a:gd name="adj2" fmla="val 21553"/>
            </a:avLst>
          </a:prstGeom>
          <a:solidFill>
            <a:srgbClr val="EAEA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45222" y="4697969"/>
            <a:ext cx="3081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Skills Training: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Writing a Master’s Thesis</a:t>
            </a:r>
          </a:p>
          <a:p>
            <a:endParaRPr lang="en-US" sz="2000" dirty="0"/>
          </a:p>
        </p:txBody>
      </p:sp>
      <p:sp>
        <p:nvSpPr>
          <p:cNvPr id="15" name="Rechthoek 1">
            <a:extLst>
              <a:ext uri="{FF2B5EF4-FFF2-40B4-BE49-F238E27FC236}">
                <a16:creationId xmlns:a16="http://schemas.microsoft.com/office/drawing/2014/main" id="{B7A87BB4-C270-4B41-B78C-3EC23589DE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200D2607-BA46-42EA-B175-77BB810E3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434" y="2930911"/>
            <a:ext cx="3034968" cy="1494000"/>
          </a:xfrm>
          <a:prstGeom prst="rect">
            <a:avLst/>
          </a:prstGeom>
          <a:solidFill>
            <a:srgbClr val="9FD7E4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Elective</a:t>
            </a:r>
          </a:p>
        </p:txBody>
      </p:sp>
      <p:sp>
        <p:nvSpPr>
          <p:cNvPr id="18" name="Tekstballon: rechthoek met afgeronde hoeken 13">
            <a:extLst>
              <a:ext uri="{FF2B5EF4-FFF2-40B4-BE49-F238E27FC236}">
                <a16:creationId xmlns:a16="http://schemas.microsoft.com/office/drawing/2014/main" id="{58299230-45F7-4CAF-871A-E04458248BD4}"/>
              </a:ext>
            </a:extLst>
          </p:cNvPr>
          <p:cNvSpPr/>
          <p:nvPr/>
        </p:nvSpPr>
        <p:spPr>
          <a:xfrm>
            <a:off x="1866640" y="3087877"/>
            <a:ext cx="3479674" cy="2686929"/>
          </a:xfrm>
          <a:prstGeom prst="wedgeRoundRectCallout">
            <a:avLst>
              <a:gd name="adj1" fmla="val 82234"/>
              <a:gd name="adj2" fmla="val -28152"/>
              <a:gd name="adj3" fmla="val 16667"/>
            </a:avLst>
          </a:prstGeom>
          <a:solidFill>
            <a:srgbClr val="9FD7E4"/>
          </a:solidFill>
          <a:ln>
            <a:solidFill>
              <a:srgbClr val="9FD7E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vak 14">
            <a:extLst>
              <a:ext uri="{FF2B5EF4-FFF2-40B4-BE49-F238E27FC236}">
                <a16:creationId xmlns:a16="http://schemas.microsoft.com/office/drawing/2014/main" id="{D59AA4C5-CEE0-432F-AA61-6D31D2A79700}"/>
              </a:ext>
            </a:extLst>
          </p:cNvPr>
          <p:cNvSpPr txBox="1"/>
          <p:nvPr/>
        </p:nvSpPr>
        <p:spPr>
          <a:xfrm>
            <a:off x="1982326" y="3293928"/>
            <a:ext cx="32483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your own course from a wide range of options</a:t>
            </a:r>
          </a:p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From another MSc IB Program</a:t>
            </a:r>
          </a:p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Or: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Multidisciplinary Business Challenge</a:t>
            </a:r>
          </a:p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solidFill>
                  <a:prstClr val="black"/>
                </a:solidFill>
                <a:latin typeface="Calibri" panose="020F0502020204030204"/>
              </a:rPr>
              <a:t>Broaden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 your horizon and go the extra mile!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57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8E21F2FE-66F8-4119-8AE8-F0AEFF57D937}"/>
              </a:ext>
            </a:extLst>
          </p:cNvPr>
          <p:cNvGrpSpPr/>
          <p:nvPr/>
        </p:nvGrpSpPr>
        <p:grpSpPr>
          <a:xfrm>
            <a:off x="1576433" y="751266"/>
            <a:ext cx="8731348" cy="4786291"/>
            <a:chOff x="323528" y="1439863"/>
            <a:chExt cx="6330372" cy="4094604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E363CE89-76A7-4750-A3D3-6060B7B0665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23850" y="1844674"/>
              <a:ext cx="1098550" cy="12780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A0777C2E-DFEE-4F7C-A999-0ECC71F22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1439863"/>
              <a:ext cx="1098550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7F4429AC-C5E4-449B-BD86-6F5C76DF3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032" y="1439863"/>
              <a:ext cx="5106868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Accounting and Business Information Technology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27FFA150-CA95-4366-A5F3-74DA22455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0610" y="1844674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Analytics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D74F1DEC-CB97-4C25-9F97-D56515684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034" y="1844674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Assurance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Services and Audit Analytics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EFAF1701-0FFC-4487-96C7-2C124DACE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3293489"/>
              <a:ext cx="1098871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EBC005ED-E46D-490A-968E-62CEEE0D9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886" y="3293489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Financial Statement Analysis and Valuation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200D2607-BA46-42EA-B175-77BB810E3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0694" y="3293489"/>
              <a:ext cx="2200402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</a:t>
              </a: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D6F777CD-2460-4C75-9B4F-EE7FDDEEE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4742305"/>
              <a:ext cx="1098872" cy="7921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6" name="L-Shape 15"/>
          <p:cNvSpPr/>
          <p:nvPr/>
        </p:nvSpPr>
        <p:spPr>
          <a:xfrm rot="16200000">
            <a:off x="4629338" y="-140888"/>
            <a:ext cx="4313095" cy="7043791"/>
          </a:xfrm>
          <a:prstGeom prst="corner">
            <a:avLst>
              <a:gd name="adj1" fmla="val 13309"/>
              <a:gd name="adj2" fmla="val 21553"/>
            </a:avLst>
          </a:prstGeom>
          <a:solidFill>
            <a:srgbClr val="EAEA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45222" y="4697969"/>
            <a:ext cx="3081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Skills Training: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Writing a Master’s Thesis</a:t>
            </a:r>
          </a:p>
          <a:p>
            <a:endParaRPr lang="en-US" sz="2000" dirty="0"/>
          </a:p>
        </p:txBody>
      </p:sp>
      <p:sp>
        <p:nvSpPr>
          <p:cNvPr id="15" name="Rechthoek 1">
            <a:extLst>
              <a:ext uri="{FF2B5EF4-FFF2-40B4-BE49-F238E27FC236}">
                <a16:creationId xmlns:a16="http://schemas.microsoft.com/office/drawing/2014/main" id="{B7A87BB4-C270-4B41-B78C-3EC23589DE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L-Shape 16"/>
          <p:cNvSpPr/>
          <p:nvPr/>
        </p:nvSpPr>
        <p:spPr>
          <a:xfrm rot="16200000">
            <a:off x="4629338" y="-140886"/>
            <a:ext cx="4313095" cy="7043791"/>
          </a:xfrm>
          <a:prstGeom prst="corner">
            <a:avLst>
              <a:gd name="adj1" fmla="val 13309"/>
              <a:gd name="adj2" fmla="val 21553"/>
            </a:avLst>
          </a:prstGeom>
          <a:solidFill>
            <a:srgbClr val="EAEA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97622" y="4659895"/>
            <a:ext cx="3081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Skills Training: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Writing a Master’s Thesis</a:t>
            </a:r>
          </a:p>
          <a:p>
            <a:endParaRPr lang="en-US" sz="2000" dirty="0"/>
          </a:p>
        </p:txBody>
      </p:sp>
      <p:sp>
        <p:nvSpPr>
          <p:cNvPr id="19" name="Tekstballon: rechthoek met afgeronde hoeken 16">
            <a:extLst>
              <a:ext uri="{FF2B5EF4-FFF2-40B4-BE49-F238E27FC236}">
                <a16:creationId xmlns:a16="http://schemas.microsoft.com/office/drawing/2014/main" id="{494FB1C6-2394-442F-B627-8E6D71048476}"/>
              </a:ext>
            </a:extLst>
          </p:cNvPr>
          <p:cNvSpPr/>
          <p:nvPr/>
        </p:nvSpPr>
        <p:spPr>
          <a:xfrm>
            <a:off x="6435465" y="1712252"/>
            <a:ext cx="3903477" cy="2411531"/>
          </a:xfrm>
          <a:prstGeom prst="wedgeRoundRectCallout">
            <a:avLst>
              <a:gd name="adj1" fmla="val 12566"/>
              <a:gd name="adj2" fmla="val 68380"/>
              <a:gd name="adj3" fmla="val 16667"/>
            </a:avLst>
          </a:prstGeom>
          <a:solidFill>
            <a:srgbClr val="9FD7E4"/>
          </a:solidFill>
          <a:ln>
            <a:solidFill>
              <a:srgbClr val="9FD7E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vak 15">
            <a:extLst>
              <a:ext uri="{FF2B5EF4-FFF2-40B4-BE49-F238E27FC236}">
                <a16:creationId xmlns:a16="http://schemas.microsoft.com/office/drawing/2014/main" id="{F6A1D364-510A-4C24-8A49-EF785C01175F}"/>
              </a:ext>
            </a:extLst>
          </p:cNvPr>
          <p:cNvSpPr txBox="1"/>
          <p:nvPr/>
        </p:nvSpPr>
        <p:spPr>
          <a:xfrm>
            <a:off x="6840483" y="1988748"/>
            <a:ext cx="33975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 the basic requirements of a master’s thesis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a high quality research proposal for a master’s thesis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Apply for thesis supervision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10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B9FEDE08-0B2D-4E5E-B54D-56476C3D703E}"/>
              </a:ext>
            </a:extLst>
          </p:cNvPr>
          <p:cNvGrpSpPr/>
          <p:nvPr/>
        </p:nvGrpSpPr>
        <p:grpSpPr>
          <a:xfrm>
            <a:off x="1576981" y="761473"/>
            <a:ext cx="9038038" cy="5335053"/>
            <a:chOff x="323850" y="1674813"/>
            <a:chExt cx="6553200" cy="3830637"/>
          </a:xfrm>
        </p:grpSpPr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8B86CEB8-F07C-435A-A635-02B383E902A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23850" y="2060575"/>
              <a:ext cx="1098550" cy="116363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390BFAA0-4F59-4C13-AE50-B63C5F6BF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1674813"/>
              <a:ext cx="1098550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CFDD9CCC-C659-4732-80C9-77CBF4913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813" y="1674813"/>
              <a:ext cx="5329237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en-US" sz="2000" i="1" dirty="0">
                  <a:solidFill>
                    <a:prstClr val="white"/>
                  </a:solidFill>
                </a:rPr>
                <a:t>Accounting and Business Information Technology</a:t>
              </a:r>
            </a:p>
          </p:txBody>
        </p:sp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56D4F913-3805-4C34-A113-98FB6E16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813" y="2060575"/>
              <a:ext cx="2592387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Advanced Financial</a:t>
              </a:r>
              <a:r>
                <a:rPr kumimoji="0" lang="en-US" sz="2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Accounting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B7599853-9F20-4471-862C-693ABC74B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75" y="3379788"/>
              <a:ext cx="1098550" cy="11636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0" name="Rectangle 9">
              <a:extLst>
                <a:ext uri="{FF2B5EF4-FFF2-40B4-BE49-F238E27FC236}">
                  <a16:creationId xmlns:a16="http://schemas.microsoft.com/office/drawing/2014/main" id="{85B706D4-DC95-43D9-9353-15159B2C7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625" y="3386138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Risk, Control, and Compliance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id="{3B10A49D-1778-4066-9AC5-5922D6855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625" y="4714875"/>
              <a:ext cx="5305425" cy="790575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Completing the Master’s Thesis</a:t>
              </a:r>
            </a:p>
          </p:txBody>
        </p:sp>
        <p:sp>
          <p:nvSpPr>
            <p:cNvPr id="22" name="Rectangle 12">
              <a:extLst>
                <a:ext uri="{FF2B5EF4-FFF2-40B4-BE49-F238E27FC236}">
                  <a16:creationId xmlns:a16="http://schemas.microsoft.com/office/drawing/2014/main" id="{8BC586A8-4D14-4EE7-91C9-D76304F38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4705350"/>
              <a:ext cx="1098550" cy="7921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6D5BDD79-670B-4496-B32A-A85187162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3" y="2060575"/>
              <a:ext cx="2592387" cy="24828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Writing the Master’s Thesis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39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8B86CEB8-F07C-435A-A635-02B383E902A3}"/>
              </a:ext>
            </a:extLst>
          </p:cNvPr>
          <p:cNvSpPr txBox="1">
            <a:spLocks noChangeArrowheads="1"/>
          </p:cNvSpPr>
          <p:nvPr/>
        </p:nvSpPr>
        <p:spPr>
          <a:xfrm>
            <a:off x="1576981" y="1298736"/>
            <a:ext cx="1515097" cy="1620637"/>
          </a:xfrm>
          <a:prstGeom prst="rect">
            <a:avLst/>
          </a:prstGeom>
          <a:solidFill>
            <a:srgbClr val="FFFFFF"/>
          </a:solidFill>
          <a:ln>
            <a:solidFill>
              <a:srgbClr val="001C3D"/>
            </a:solidFill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390BFAA0-4F59-4C13-AE50-B63C5F6BF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981" y="761473"/>
            <a:ext cx="1515097" cy="362598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CFDD9CCC-C659-4732-80C9-77CBF4913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045" y="761473"/>
            <a:ext cx="7349974" cy="362598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defTabSz="914400">
              <a:spcBef>
                <a:spcPct val="20000"/>
              </a:spcBef>
              <a:defRPr/>
            </a:pPr>
            <a:r>
              <a:rPr lang="en-US" sz="2000" i="1" dirty="0">
                <a:solidFill>
                  <a:prstClr val="white"/>
                </a:solidFill>
              </a:rPr>
              <a:t>Accounting and Business Information </a:t>
            </a:r>
            <a:r>
              <a:rPr lang="en-US" sz="2000" i="1" dirty="0" smtClean="0">
                <a:solidFill>
                  <a:prstClr val="white"/>
                </a:solidFill>
              </a:rPr>
              <a:t>Technology</a:t>
            </a:r>
            <a:endParaRPr lang="en-US" sz="2000" i="1" dirty="0">
              <a:solidFill>
                <a:prstClr val="white"/>
              </a:solidFill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B7599853-9F20-4471-862C-693ABC74B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118" y="3136047"/>
            <a:ext cx="1515097" cy="162063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85B706D4-DC95-43D9-9353-15159B2C7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886" y="3144891"/>
            <a:ext cx="3575368" cy="162284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Control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3B10A49D-1778-4066-9AC5-5922D6855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886" y="4995466"/>
            <a:ext cx="7317133" cy="1101060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A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Completing the Master’s Thesis</a:t>
            </a: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8BC586A8-4D14-4EE7-91C9-D76304F38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981" y="4982201"/>
            <a:ext cx="1515097" cy="1103271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6D5BDD79-670B-4496-B32A-A85187162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9652" y="1298736"/>
            <a:ext cx="3575367" cy="3457946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 the Master’s Thesis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C13872D-34D9-4162-A53E-94910BAA5C0E}"/>
              </a:ext>
            </a:extLst>
          </p:cNvPr>
          <p:cNvSpPr/>
          <p:nvPr/>
        </p:nvSpPr>
        <p:spPr>
          <a:xfrm>
            <a:off x="0" y="156519"/>
            <a:ext cx="12192000" cy="6781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ballon: rechthoek met afgeronde hoeken 12">
            <a:extLst>
              <a:ext uri="{FF2B5EF4-FFF2-40B4-BE49-F238E27FC236}">
                <a16:creationId xmlns:a16="http://schemas.microsoft.com/office/drawing/2014/main" id="{CEA59109-262C-49C1-833A-8D74D4CB6B98}"/>
              </a:ext>
            </a:extLst>
          </p:cNvPr>
          <p:cNvSpPr/>
          <p:nvPr/>
        </p:nvSpPr>
        <p:spPr>
          <a:xfrm>
            <a:off x="7316048" y="2513708"/>
            <a:ext cx="4310628" cy="3371704"/>
          </a:xfrm>
          <a:prstGeom prst="wedgeRoundRectCallout">
            <a:avLst>
              <a:gd name="adj1" fmla="val -50188"/>
              <a:gd name="adj2" fmla="val -66029"/>
              <a:gd name="adj3" fmla="val 16667"/>
            </a:avLst>
          </a:prstGeom>
          <a:solidFill>
            <a:srgbClr val="9FD7E4"/>
          </a:solidFill>
          <a:ln>
            <a:solidFill>
              <a:srgbClr val="9FD7E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3D8069E-BCB2-43A1-9D8B-C3588FBC6ED3}"/>
              </a:ext>
            </a:extLst>
          </p:cNvPr>
          <p:cNvSpPr txBox="1"/>
          <p:nvPr/>
        </p:nvSpPr>
        <p:spPr>
          <a:xfrm>
            <a:off x="7596269" y="2879646"/>
            <a:ext cx="39651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Preparation of consolidated financial statements in accordance with IFRS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The application of accounting methods in multinational organizations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Accounting for long-term assets and financial investments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Data analytics on the basis of accounting information</a:t>
            </a:r>
            <a:endParaRPr lang="en-US" dirty="0"/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56D4F913-3805-4C34-A113-98FB6E166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045" y="1298736"/>
            <a:ext cx="3575367" cy="1622847"/>
          </a:xfrm>
          <a:prstGeom prst="rect">
            <a:avLst/>
          </a:prstGeom>
          <a:solidFill>
            <a:srgbClr val="9FD7E4"/>
          </a:solidFill>
          <a:ln w="9525">
            <a:solidFill>
              <a:srgbClr val="9FD7E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Financial Accounting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85B706D4-DC95-43D9-9353-15159B2C7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749" y="3144890"/>
            <a:ext cx="3575368" cy="162284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Risk, Control, and Compliance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63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8B86CEB8-F07C-435A-A635-02B383E902A3}"/>
              </a:ext>
            </a:extLst>
          </p:cNvPr>
          <p:cNvSpPr txBox="1">
            <a:spLocks noChangeArrowheads="1"/>
          </p:cNvSpPr>
          <p:nvPr/>
        </p:nvSpPr>
        <p:spPr>
          <a:xfrm>
            <a:off x="1576981" y="1298736"/>
            <a:ext cx="1515097" cy="1620637"/>
          </a:xfrm>
          <a:prstGeom prst="rect">
            <a:avLst/>
          </a:prstGeom>
          <a:solidFill>
            <a:srgbClr val="FFFFFF"/>
          </a:solidFill>
          <a:ln>
            <a:solidFill>
              <a:srgbClr val="001C3D"/>
            </a:solidFill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390BFAA0-4F59-4C13-AE50-B63C5F6BF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981" y="761473"/>
            <a:ext cx="1515097" cy="362598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CFDD9CCC-C659-4732-80C9-77CBF4913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045" y="761473"/>
            <a:ext cx="7349974" cy="362598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defTabSz="914400">
              <a:spcBef>
                <a:spcPct val="20000"/>
              </a:spcBef>
              <a:defRPr/>
            </a:pPr>
            <a:r>
              <a:rPr lang="en-US" sz="2000" i="1" dirty="0">
                <a:solidFill>
                  <a:prstClr val="white"/>
                </a:solidFill>
              </a:rPr>
              <a:t>Accounting and Business Information </a:t>
            </a:r>
            <a:r>
              <a:rPr lang="en-US" sz="2000" i="1" dirty="0" smtClean="0">
                <a:solidFill>
                  <a:prstClr val="white"/>
                </a:solidFill>
              </a:rPr>
              <a:t>Technology</a:t>
            </a:r>
            <a:endParaRPr lang="en-US" sz="2000" i="1" dirty="0">
              <a:solidFill>
                <a:prstClr val="white"/>
              </a:solidFill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56D4F913-3805-4C34-A113-98FB6E166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045" y="1298736"/>
            <a:ext cx="3575367" cy="162284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</a:rPr>
              <a:t>Advanced Financial Accounting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B7599853-9F20-4471-862C-693ABC74B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118" y="3136047"/>
            <a:ext cx="1515097" cy="162063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3B10A49D-1778-4066-9AC5-5922D6855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886" y="4995466"/>
            <a:ext cx="7317133" cy="1101060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A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Completing the Master’s Thesis</a:t>
            </a: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8BC586A8-4D14-4EE7-91C9-D76304F38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981" y="4982201"/>
            <a:ext cx="1515097" cy="1103271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6D5BDD79-670B-4496-B32A-A85187162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9652" y="1298736"/>
            <a:ext cx="3575367" cy="3457946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 the Master’s Thesis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C13872D-34D9-4162-A53E-94910BAA5C0E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ballon: rechthoek met afgeronde hoeken 12">
            <a:extLst>
              <a:ext uri="{FF2B5EF4-FFF2-40B4-BE49-F238E27FC236}">
                <a16:creationId xmlns:a16="http://schemas.microsoft.com/office/drawing/2014/main" id="{CEA59109-262C-49C1-833A-8D74D4CB6B98}"/>
              </a:ext>
            </a:extLst>
          </p:cNvPr>
          <p:cNvSpPr/>
          <p:nvPr/>
        </p:nvSpPr>
        <p:spPr>
          <a:xfrm>
            <a:off x="7548045" y="1010227"/>
            <a:ext cx="3903477" cy="4222174"/>
          </a:xfrm>
          <a:prstGeom prst="wedgeRoundRectCallout">
            <a:avLst>
              <a:gd name="adj1" fmla="val -64542"/>
              <a:gd name="adj2" fmla="val -4412"/>
              <a:gd name="adj3" fmla="val 16667"/>
            </a:avLst>
          </a:prstGeom>
          <a:solidFill>
            <a:srgbClr val="9FD7E4"/>
          </a:solidFill>
          <a:ln>
            <a:solidFill>
              <a:srgbClr val="9FD7E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3D8069E-BCB2-43A1-9D8B-C3588FBC6ED3}"/>
              </a:ext>
            </a:extLst>
          </p:cNvPr>
          <p:cNvSpPr txBox="1"/>
          <p:nvPr/>
        </p:nvSpPr>
        <p:spPr>
          <a:xfrm>
            <a:off x="7754282" y="1539876"/>
            <a:ext cx="35753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about the importance of risk assessment and internal control in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 business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lang="en-US" dirty="0" smtClean="0">
                <a:latin typeface="Calibri" panose="020F0502020204030204"/>
              </a:rPr>
              <a:t>Discuss frameworks of internal control and how they can prevent fraud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lang="en-US" dirty="0" smtClean="0">
                <a:latin typeface="Calibri" panose="020F0502020204030204"/>
              </a:rPr>
              <a:t>See how control systems need to differ for different types of organizations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Apply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this knowledge to real-life cases, and design optimal control systems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85B706D4-DC95-43D9-9353-15159B2C7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886" y="3144891"/>
            <a:ext cx="3575368" cy="1622847"/>
          </a:xfrm>
          <a:prstGeom prst="rect">
            <a:avLst/>
          </a:prstGeom>
          <a:solidFill>
            <a:srgbClr val="9FD7E4"/>
          </a:solidFill>
          <a:ln w="9525">
            <a:solidFill>
              <a:srgbClr val="9FD7E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Risk, Control,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Compliance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73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8B86CEB8-F07C-435A-A635-02B383E902A3}"/>
              </a:ext>
            </a:extLst>
          </p:cNvPr>
          <p:cNvSpPr txBox="1">
            <a:spLocks noChangeArrowheads="1"/>
          </p:cNvSpPr>
          <p:nvPr/>
        </p:nvSpPr>
        <p:spPr>
          <a:xfrm>
            <a:off x="1576981" y="1298736"/>
            <a:ext cx="1515097" cy="1620637"/>
          </a:xfrm>
          <a:prstGeom prst="rect">
            <a:avLst/>
          </a:prstGeom>
          <a:solidFill>
            <a:srgbClr val="FFFFFF"/>
          </a:solidFill>
          <a:ln>
            <a:solidFill>
              <a:srgbClr val="001C3D"/>
            </a:solidFill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390BFAA0-4F59-4C13-AE50-B63C5F6BF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981" y="761473"/>
            <a:ext cx="1515097" cy="362598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CFDD9CCC-C659-4732-80C9-77CBF4913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045" y="761473"/>
            <a:ext cx="7349974" cy="362598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defTabSz="914400">
              <a:spcBef>
                <a:spcPct val="20000"/>
              </a:spcBef>
              <a:defRPr/>
            </a:pPr>
            <a:r>
              <a:rPr lang="en-US" sz="2000" i="1" dirty="0">
                <a:solidFill>
                  <a:prstClr val="white"/>
                </a:solidFill>
              </a:rPr>
              <a:t>Accounting and Business Information </a:t>
            </a:r>
            <a:r>
              <a:rPr lang="en-US" sz="2000" i="1" dirty="0" smtClean="0">
                <a:solidFill>
                  <a:prstClr val="white"/>
                </a:solidFill>
              </a:rPr>
              <a:t>Technology</a:t>
            </a:r>
            <a:endParaRPr lang="en-US" sz="2000" i="1" dirty="0">
              <a:solidFill>
                <a:prstClr val="white"/>
              </a:solidFill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56D4F913-3805-4C34-A113-98FB6E166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045" y="1298736"/>
            <a:ext cx="3575367" cy="162284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Accounting</a:t>
            </a: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B7599853-9F20-4471-862C-693ABC74B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118" y="3136047"/>
            <a:ext cx="1515097" cy="162063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85B706D4-DC95-43D9-9353-15159B2C7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886" y="3144891"/>
            <a:ext cx="3575368" cy="162284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Control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3B10A49D-1778-4066-9AC5-5922D6855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886" y="4995466"/>
            <a:ext cx="7317133" cy="1101060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0532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Completing the Master’s Thesis</a:t>
            </a: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8BC586A8-4D14-4EE7-91C9-D76304F38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981" y="4982201"/>
            <a:ext cx="1515097" cy="1103271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C13872D-34D9-4162-A53E-94910BAA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ballon: rechthoek met afgeronde hoeken 12">
            <a:extLst>
              <a:ext uri="{FF2B5EF4-FFF2-40B4-BE49-F238E27FC236}">
                <a16:creationId xmlns:a16="http://schemas.microsoft.com/office/drawing/2014/main" id="{CEA59109-262C-49C1-833A-8D74D4CB6B98}"/>
              </a:ext>
            </a:extLst>
          </p:cNvPr>
          <p:cNvSpPr/>
          <p:nvPr/>
        </p:nvSpPr>
        <p:spPr>
          <a:xfrm>
            <a:off x="2304426" y="1702553"/>
            <a:ext cx="3650492" cy="2411531"/>
          </a:xfrm>
          <a:prstGeom prst="wedgeRoundRectCallout">
            <a:avLst>
              <a:gd name="adj1" fmla="val 78754"/>
              <a:gd name="adj2" fmla="val 5447"/>
              <a:gd name="adj3" fmla="val 16667"/>
            </a:avLst>
          </a:prstGeom>
          <a:solidFill>
            <a:srgbClr val="9FD7E4"/>
          </a:solidFill>
          <a:ln>
            <a:solidFill>
              <a:srgbClr val="9FD7E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3D8069E-BCB2-43A1-9D8B-C3588FBC6ED3}"/>
              </a:ext>
            </a:extLst>
          </p:cNvPr>
          <p:cNvSpPr txBox="1"/>
          <p:nvPr/>
        </p:nvSpPr>
        <p:spPr>
          <a:xfrm>
            <a:off x="2557408" y="2007625"/>
            <a:ext cx="33975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In-depth study of an accounting problem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Academic relevance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Managerial relevance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Relevance to you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 study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6D5BDD79-670B-4496-B32A-A85187162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9652" y="1298736"/>
            <a:ext cx="3575367" cy="3457946"/>
          </a:xfrm>
          <a:prstGeom prst="rect">
            <a:avLst/>
          </a:prstGeom>
          <a:solidFill>
            <a:srgbClr val="9FD7E4"/>
          </a:solidFill>
          <a:ln w="9525">
            <a:solidFill>
              <a:srgbClr val="9FD7E4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 the Master’s Thesis</a:t>
            </a:r>
          </a:p>
        </p:txBody>
      </p:sp>
    </p:spTree>
    <p:extLst>
      <p:ext uri="{BB962C8B-B14F-4D97-AF65-F5344CB8AC3E}">
        <p14:creationId xmlns:p14="http://schemas.microsoft.com/office/powerpoint/2010/main" val="114550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84000" y="60957"/>
            <a:ext cx="8326799" cy="756000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sz="1600" dirty="0"/>
              <a:t>What is the track structure? (1)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20502" y="1444898"/>
            <a:ext cx="1098550" cy="576000"/>
          </a:xfrm>
          <a:solidFill>
            <a:srgbClr val="FFFFFF"/>
          </a:solidFill>
          <a:ln>
            <a:solidFill>
              <a:srgbClr val="001C3D"/>
            </a:solidFill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 anchorCtr="1"/>
          <a:lstStyle/>
          <a:p>
            <a:pPr marL="0" indent="0" algn="ctr">
              <a:buNone/>
            </a:pPr>
            <a:r>
              <a:rPr lang="en-US" sz="1600" dirty="0">
                <a:solidFill>
                  <a:srgbClr val="00A2DB"/>
                </a:solidFill>
              </a:rPr>
              <a:t>1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920502" y="1040085"/>
            <a:ext cx="1098550" cy="260350"/>
          </a:xfrm>
          <a:prstGeom prst="rect">
            <a:avLst/>
          </a:prstGeom>
          <a:solidFill>
            <a:srgbClr val="AE0B12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1600" i="1" dirty="0">
                <a:solidFill>
                  <a:schemeClr val="bg1"/>
                </a:solidFill>
              </a:rPr>
              <a:t>Block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144466" y="1040085"/>
            <a:ext cx="5329237" cy="260350"/>
          </a:xfrm>
          <a:prstGeom prst="rect">
            <a:avLst/>
          </a:prstGeom>
          <a:solidFill>
            <a:srgbClr val="AE0B12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1600" i="1" dirty="0">
                <a:solidFill>
                  <a:schemeClr val="bg1"/>
                </a:solidFill>
              </a:rPr>
              <a:t>Accounting &amp; Control year </a:t>
            </a:r>
            <a:r>
              <a:rPr lang="en-US" sz="1600" i="1" dirty="0" smtClean="0">
                <a:solidFill>
                  <a:schemeClr val="bg1"/>
                </a:solidFill>
              </a:rPr>
              <a:t>1 (</a:t>
            </a:r>
            <a:r>
              <a:rPr lang="en-US" sz="1600" i="1" dirty="0" err="1" smtClean="0">
                <a:solidFill>
                  <a:schemeClr val="bg1"/>
                </a:solidFill>
              </a:rPr>
              <a:t>parttime</a:t>
            </a:r>
            <a:r>
              <a:rPr lang="en-US" sz="1600" i="1" dirty="0" smtClean="0">
                <a:solidFill>
                  <a:schemeClr val="bg1"/>
                </a:solidFill>
              </a:rPr>
              <a:t>)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1920502" y="2103655"/>
            <a:ext cx="1098872" cy="57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algn="ctr" eaLnBrk="1" hangingPunct="1">
              <a:spcBef>
                <a:spcPct val="20000"/>
              </a:spcBef>
            </a:pPr>
            <a:r>
              <a:rPr lang="en-US" sz="1600" dirty="0">
                <a:solidFill>
                  <a:srgbClr val="00A2DB"/>
                </a:solidFill>
              </a:rPr>
              <a:t>2</a:t>
            </a:r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1920502" y="2760154"/>
            <a:ext cx="1099194" cy="57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algn="ctr" eaLnBrk="1" hangingPunct="1">
              <a:spcBef>
                <a:spcPct val="20000"/>
              </a:spcBef>
            </a:pPr>
            <a:r>
              <a:rPr lang="en-US" sz="1600" dirty="0">
                <a:solidFill>
                  <a:srgbClr val="00A2DB"/>
                </a:solidFill>
              </a:rPr>
              <a:t>3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921146" y="3430666"/>
            <a:ext cx="1098550" cy="576000"/>
          </a:xfrm>
          <a:prstGeom prst="rect">
            <a:avLst/>
          </a:prstGeom>
          <a:solidFill>
            <a:srgbClr val="FFFFFF"/>
          </a:solidFill>
          <a:ln>
            <a:solidFill>
              <a:srgbClr val="001C3D"/>
            </a:solidFill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0" tIns="0" rIns="0" bIns="0" rtlCol="0" anchor="ctr" anchorCtr="1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solidFill>
                  <a:srgbClr val="00A2DB"/>
                </a:solidFill>
              </a:rPr>
              <a:t>4</a:t>
            </a:r>
            <a:endParaRPr lang="en-US" sz="1600" dirty="0">
              <a:solidFill>
                <a:srgbClr val="00A2DB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921146" y="4087676"/>
            <a:ext cx="1098550" cy="57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algn="ctr" eaLnBrk="1" hangingPunct="1">
              <a:spcBef>
                <a:spcPct val="20000"/>
              </a:spcBef>
            </a:pPr>
            <a:r>
              <a:rPr lang="en-US" sz="1600" dirty="0">
                <a:solidFill>
                  <a:srgbClr val="00A2DB"/>
                </a:solidFill>
              </a:rPr>
              <a:t>5</a:t>
            </a: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1883999" y="4742929"/>
            <a:ext cx="1098550" cy="52436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algn="ctr" eaLnBrk="1" hangingPunct="1">
              <a:spcBef>
                <a:spcPct val="20000"/>
              </a:spcBef>
            </a:pPr>
            <a:r>
              <a:rPr lang="en-US" sz="1600" dirty="0">
                <a:solidFill>
                  <a:srgbClr val="00A2DB"/>
                </a:solidFill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97027" y="5539155"/>
            <a:ext cx="681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Courses are offered </a:t>
            </a:r>
            <a:r>
              <a:rPr lang="en-US" dirty="0" smtClean="0"/>
              <a:t>on Fridays. </a:t>
            </a:r>
            <a:endParaRPr lang="en-US" dirty="0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3144317" y="1438578"/>
            <a:ext cx="2602285" cy="57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spcBef>
                <a:spcPct val="20000"/>
              </a:spcBef>
            </a:pPr>
            <a:r>
              <a:rPr lang="en-US" sz="1400" dirty="0"/>
              <a:t>Assurance Services </a:t>
            </a:r>
            <a:endParaRPr lang="en-US" sz="1400" baseline="30000" dirty="0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3144588" y="2107679"/>
            <a:ext cx="2602162" cy="57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1400" dirty="0"/>
              <a:t>Financial Statement Analysis and </a:t>
            </a:r>
            <a:r>
              <a:rPr lang="en-US" sz="1400" dirty="0" smtClean="0"/>
              <a:t>Valuation</a:t>
            </a:r>
            <a:endParaRPr lang="en-US" sz="1400" baseline="30000" dirty="0"/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3144588" y="3430666"/>
            <a:ext cx="2602434" cy="57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1400" dirty="0"/>
              <a:t>Advanced Financial Accounting 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144316" y="4087676"/>
            <a:ext cx="2602434" cy="57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>
              <a:spcBef>
                <a:spcPct val="20000"/>
              </a:spcBef>
              <a:defRPr/>
            </a:pPr>
            <a:r>
              <a:rPr lang="en-US" sz="1400" dirty="0"/>
              <a:t>Risk, Control &amp; Compliance </a:t>
            </a:r>
          </a:p>
        </p:txBody>
      </p:sp>
    </p:spTree>
    <p:extLst>
      <p:ext uri="{BB962C8B-B14F-4D97-AF65-F5344CB8AC3E}">
        <p14:creationId xmlns:p14="http://schemas.microsoft.com/office/powerpoint/2010/main" val="230931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84000" y="60957"/>
            <a:ext cx="8326799" cy="756000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sz="1600" dirty="0"/>
              <a:t>What is the track structure? (1)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20502" y="1444898"/>
            <a:ext cx="1098550" cy="576000"/>
          </a:xfrm>
          <a:solidFill>
            <a:srgbClr val="FFFFFF"/>
          </a:solidFill>
          <a:ln>
            <a:solidFill>
              <a:srgbClr val="001C3D"/>
            </a:solidFill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 anchorCtr="1"/>
          <a:lstStyle/>
          <a:p>
            <a:pPr marL="0" indent="0" algn="ctr">
              <a:buNone/>
            </a:pPr>
            <a:r>
              <a:rPr lang="en-US" sz="1600" dirty="0">
                <a:solidFill>
                  <a:srgbClr val="00A2DB"/>
                </a:solidFill>
              </a:rPr>
              <a:t>1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920502" y="1040085"/>
            <a:ext cx="1098550" cy="260350"/>
          </a:xfrm>
          <a:prstGeom prst="rect">
            <a:avLst/>
          </a:prstGeom>
          <a:solidFill>
            <a:srgbClr val="AE0B12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1600" i="1" dirty="0">
                <a:solidFill>
                  <a:schemeClr val="bg1"/>
                </a:solidFill>
              </a:rPr>
              <a:t>Block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144466" y="1040085"/>
            <a:ext cx="5329237" cy="260350"/>
          </a:xfrm>
          <a:prstGeom prst="rect">
            <a:avLst/>
          </a:prstGeom>
          <a:solidFill>
            <a:srgbClr val="AE0B12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1600" i="1" dirty="0">
                <a:solidFill>
                  <a:schemeClr val="bg1"/>
                </a:solidFill>
              </a:rPr>
              <a:t>Accounting &amp; Control year </a:t>
            </a:r>
            <a:r>
              <a:rPr lang="en-US" sz="1600" i="1" dirty="0" smtClean="0">
                <a:solidFill>
                  <a:schemeClr val="bg1"/>
                </a:solidFill>
              </a:rPr>
              <a:t>2 (</a:t>
            </a:r>
            <a:r>
              <a:rPr lang="en-US" sz="1600" i="1" dirty="0" err="1" smtClean="0">
                <a:solidFill>
                  <a:schemeClr val="bg1"/>
                </a:solidFill>
              </a:rPr>
              <a:t>parttime</a:t>
            </a:r>
            <a:r>
              <a:rPr lang="en-US" sz="1600" i="1" dirty="0" smtClean="0">
                <a:solidFill>
                  <a:schemeClr val="bg1"/>
                </a:solidFill>
              </a:rPr>
              <a:t>)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3144317" y="1439064"/>
            <a:ext cx="2592387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>
              <a:spcBef>
                <a:spcPct val="20000"/>
              </a:spcBef>
              <a:defRPr/>
            </a:pPr>
            <a:r>
              <a:rPr lang="en-US" sz="1600" dirty="0"/>
              <a:t>Data </a:t>
            </a:r>
            <a:r>
              <a:rPr lang="en-US" sz="1600" dirty="0" smtClean="0"/>
              <a:t>Analytics</a:t>
            </a:r>
            <a:endParaRPr lang="en-US" sz="1600" dirty="0"/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1920502" y="2103655"/>
            <a:ext cx="1098872" cy="57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algn="ctr" eaLnBrk="1" hangingPunct="1">
              <a:spcBef>
                <a:spcPct val="20000"/>
              </a:spcBef>
            </a:pPr>
            <a:r>
              <a:rPr lang="en-US" sz="1600" dirty="0">
                <a:solidFill>
                  <a:srgbClr val="00A2DB"/>
                </a:solidFill>
              </a:rPr>
              <a:t>2</a:t>
            </a: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3144465" y="2103655"/>
            <a:ext cx="2592288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>
              <a:spcBef>
                <a:spcPct val="20000"/>
              </a:spcBef>
              <a:defRPr/>
            </a:pPr>
            <a:r>
              <a:rPr lang="en-US" sz="1400" dirty="0"/>
              <a:t>Performance Management &amp; Strategy Execution </a:t>
            </a: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3144316" y="2766436"/>
            <a:ext cx="2592437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1600" dirty="0"/>
              <a:t>MSc Thesis Skill</a:t>
            </a:r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1920502" y="2760154"/>
            <a:ext cx="1099194" cy="57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algn="ctr" eaLnBrk="1" hangingPunct="1">
              <a:spcBef>
                <a:spcPct val="20000"/>
              </a:spcBef>
            </a:pPr>
            <a:r>
              <a:rPr lang="en-US" sz="1600" dirty="0">
                <a:solidFill>
                  <a:srgbClr val="00A2DB"/>
                </a:solidFill>
              </a:rPr>
              <a:t>3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921146" y="3430666"/>
            <a:ext cx="1098550" cy="576000"/>
          </a:xfrm>
          <a:prstGeom prst="rect">
            <a:avLst/>
          </a:prstGeom>
          <a:solidFill>
            <a:srgbClr val="FFFFFF"/>
          </a:solidFill>
          <a:ln>
            <a:solidFill>
              <a:srgbClr val="001C3D"/>
            </a:solidFill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0" tIns="0" rIns="0" bIns="0" rtlCol="0" anchor="ctr" anchorCtr="1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solidFill>
                  <a:srgbClr val="00A2DB"/>
                </a:solidFill>
              </a:rPr>
              <a:t>4</a:t>
            </a:r>
            <a:endParaRPr lang="en-US" sz="1600" dirty="0">
              <a:solidFill>
                <a:srgbClr val="00A2DB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921146" y="4087676"/>
            <a:ext cx="1098550" cy="57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algn="ctr" eaLnBrk="1" hangingPunct="1">
              <a:spcBef>
                <a:spcPct val="20000"/>
              </a:spcBef>
            </a:pPr>
            <a:r>
              <a:rPr lang="en-US" sz="1600" dirty="0">
                <a:solidFill>
                  <a:srgbClr val="00A2DB"/>
                </a:solidFill>
              </a:rPr>
              <a:t>5</a:t>
            </a: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1921146" y="4742929"/>
            <a:ext cx="1098550" cy="52436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algn="ctr" eaLnBrk="1" hangingPunct="1">
              <a:spcBef>
                <a:spcPct val="20000"/>
              </a:spcBef>
            </a:pPr>
            <a:r>
              <a:rPr lang="en-US" sz="1600" dirty="0">
                <a:solidFill>
                  <a:srgbClr val="00A2DB"/>
                </a:solidFill>
              </a:rPr>
              <a:t>6</a:t>
            </a: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3144466" y="3420504"/>
            <a:ext cx="2592287" cy="184210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1600" dirty="0"/>
              <a:t>MSc Thesis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97027" y="5539155"/>
            <a:ext cx="681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Courses are offered </a:t>
            </a:r>
            <a:r>
              <a:rPr lang="en-US" dirty="0" smtClean="0"/>
              <a:t>on Fridays.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67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A688C-2514-4F21-912B-6FF9EC08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855B70-5A6B-4DB9-A125-DA5500703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1B08979-C404-408D-B070-71CB996AED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b="144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866AA41A-C8F6-46D7-B530-0627CB1EEA6F}"/>
              </a:ext>
            </a:extLst>
          </p:cNvPr>
          <p:cNvGrpSpPr/>
          <p:nvPr/>
        </p:nvGrpSpPr>
        <p:grpSpPr>
          <a:xfrm>
            <a:off x="7446337" y="574482"/>
            <a:ext cx="1924493" cy="2232412"/>
            <a:chOff x="1887066" y="526524"/>
            <a:chExt cx="1924493" cy="2232412"/>
          </a:xfrm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3506B82D-EF4A-408B-9022-201868F1F741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solidFill>
              <a:srgbClr val="9FD7E4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972D6843-CDEA-4C31-BE7C-247A88A583D1}"/>
                </a:ext>
              </a:extLst>
            </p:cNvPr>
            <p:cNvSpPr txBox="1"/>
            <p:nvPr/>
          </p:nvSpPr>
          <p:spPr>
            <a:xfrm>
              <a:off x="2023251" y="1227230"/>
              <a:ext cx="16521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Student Profile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605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0C2BE-BA81-4917-9DA8-A0BC373F8C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0466" y="11351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dirty="0">
                <a:cs typeface="Calibri" panose="020F0502020204030204" pitchFamily="34" charset="0"/>
              </a:rPr>
              <a:t>Today’s Agenda</a:t>
            </a:r>
          </a:p>
        </p:txBody>
      </p:sp>
      <p:graphicFrame>
        <p:nvGraphicFramePr>
          <p:cNvPr id="4" name="Tijdelijke aanduiding voor inhoud 2">
            <a:extLst>
              <a:ext uri="{FF2B5EF4-FFF2-40B4-BE49-F238E27FC236}">
                <a16:creationId xmlns:a16="http://schemas.microsoft.com/office/drawing/2014/main" id="{358D7BDF-39DA-4D36-A6DD-E64E5EE67E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579183"/>
              </p:ext>
            </p:extLst>
          </p:nvPr>
        </p:nvGraphicFramePr>
        <p:xfrm>
          <a:off x="838200" y="1797926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932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DB92ED-C45B-4C3F-8C8E-7C639F651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D91097-17DA-47EB-B2DB-4D62388B1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7FE078-ED67-401B-90FF-F14D62CE0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925DEC-131B-426B-94F8-9FABE0396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2E1B02-A54B-4752-B018-DF6C4C16E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5A95C2-2127-4002-B6C4-14816804AB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6EAE72-B08E-4DF8-BCD5-30043CF1C1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E51C36-3B38-4BCE-AC00-32EFCBD67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C42FFF-3FA2-4A09-8EAB-3A84EA140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83546B-2DFA-4645-806A-558C55064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BE568A-6C1A-43DF-9945-6C8ECB8FE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445152-7166-4D33-9376-E2EA570E2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E3148EB-97FA-436D-86BD-F675299D25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t="2008" r="11960"/>
          <a:stretch/>
        </p:blipFill>
        <p:spPr>
          <a:xfrm>
            <a:off x="1160813" y="1869015"/>
            <a:ext cx="2454453" cy="2362418"/>
          </a:xfrm>
          <a:prstGeom prst="ellipse">
            <a:avLst/>
          </a:prstGeom>
        </p:spPr>
      </p:pic>
      <p:pic>
        <p:nvPicPr>
          <p:cNvPr id="5" name="Picture 2" descr="UV light">
            <a:extLst>
              <a:ext uri="{FF2B5EF4-FFF2-40B4-BE49-F238E27FC236}">
                <a16:creationId xmlns:a16="http://schemas.microsoft.com/office/drawing/2014/main" id="{04EF49B1-E494-4742-A3E4-140A287C1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2" r="20001" b="36518"/>
          <a:stretch/>
        </p:blipFill>
        <p:spPr bwMode="auto">
          <a:xfrm>
            <a:off x="3061806" y="3692174"/>
            <a:ext cx="2454453" cy="24195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5BCDB4D-8F89-44C1-B541-6C9CDF3C59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 t="-2" r="14815"/>
          <a:stretch/>
        </p:blipFill>
        <p:spPr>
          <a:xfrm>
            <a:off x="8379369" y="1859555"/>
            <a:ext cx="2256093" cy="2238185"/>
          </a:xfrm>
          <a:prstGeom prst="ellipse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F57E8FE-D9D3-4BA9-ABE8-193CFD6C0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5" r="4205" b="-2"/>
          <a:stretch/>
        </p:blipFill>
        <p:spPr>
          <a:xfrm>
            <a:off x="6652937" y="3692174"/>
            <a:ext cx="2454453" cy="2507516"/>
          </a:xfrm>
          <a:prstGeom prst="ellipse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4A50B7B-B465-41E2-AEF7-D9B35C1D09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6" t="512" r="1" b="1"/>
          <a:stretch/>
        </p:blipFill>
        <p:spPr>
          <a:xfrm>
            <a:off x="4770091" y="1859555"/>
            <a:ext cx="2454453" cy="2362417"/>
          </a:xfrm>
          <a:prstGeom prst="ellipse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9786259-29CC-4769-8D1D-4645B6D8A0FD}"/>
              </a:ext>
            </a:extLst>
          </p:cNvPr>
          <p:cNvSpPr txBox="1"/>
          <p:nvPr/>
        </p:nvSpPr>
        <p:spPr>
          <a:xfrm>
            <a:off x="900256" y="1429296"/>
            <a:ext cx="303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an enthusiastic team player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4F5D55F-3226-4F9A-B275-D96F495FAA96}"/>
              </a:ext>
            </a:extLst>
          </p:cNvPr>
          <p:cNvSpPr txBox="1"/>
          <p:nvPr/>
        </p:nvSpPr>
        <p:spPr>
          <a:xfrm>
            <a:off x="2211130" y="6199690"/>
            <a:ext cx="303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See beyond the numbers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8A25A0E-4748-4652-B63E-65AC18D8A83D}"/>
              </a:ext>
            </a:extLst>
          </p:cNvPr>
          <p:cNvSpPr txBox="1"/>
          <p:nvPr/>
        </p:nvSpPr>
        <p:spPr>
          <a:xfrm>
            <a:off x="4249710" y="1438627"/>
            <a:ext cx="349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a high level of achievement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BC935CB-ED5E-47C6-B9FB-134A0029C325}"/>
              </a:ext>
            </a:extLst>
          </p:cNvPr>
          <p:cNvSpPr/>
          <p:nvPr/>
        </p:nvSpPr>
        <p:spPr>
          <a:xfrm>
            <a:off x="8517272" y="1429296"/>
            <a:ext cx="1980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a critical thinker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FCF2F83-68A4-4F82-B546-47B907487EAC}"/>
              </a:ext>
            </a:extLst>
          </p:cNvPr>
          <p:cNvSpPr/>
          <p:nvPr/>
        </p:nvSpPr>
        <p:spPr>
          <a:xfrm>
            <a:off x="5650870" y="6166531"/>
            <a:ext cx="4458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a common-sense understanding of the way organisations work</a:t>
            </a:r>
          </a:p>
        </p:txBody>
      </p:sp>
    </p:spTree>
    <p:extLst>
      <p:ext uri="{BB962C8B-B14F-4D97-AF65-F5344CB8AC3E}">
        <p14:creationId xmlns:p14="http://schemas.microsoft.com/office/powerpoint/2010/main" val="193563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26A15-DAB5-4313-915D-1560BB1C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D3D949-1654-4D6C-AD4A-D4FF0CE38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uub.meijers\AppData\Local\Microsoft\Windows\Temporary Internet Files\Content.IE5\JEPMJ591\17389070555_192ed892c0_o.jpg">
            <a:extLst>
              <a:ext uri="{FF2B5EF4-FFF2-40B4-BE49-F238E27FC236}">
                <a16:creationId xmlns:a16="http://schemas.microsoft.com/office/drawing/2014/main" id="{A25FF621-E63F-4CA3-A2B5-5809AEC87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" b="67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F0D15506-D3E1-4F46-97FF-CD813E40582B}"/>
              </a:ext>
            </a:extLst>
          </p:cNvPr>
          <p:cNvGrpSpPr/>
          <p:nvPr/>
        </p:nvGrpSpPr>
        <p:grpSpPr>
          <a:xfrm>
            <a:off x="2019678" y="861745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4EC5D122-B893-4D9C-8B50-CE224AFD22AB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D0976A8-6BE2-40B2-B204-5F0A1E25FE28}"/>
                </a:ext>
              </a:extLst>
            </p:cNvPr>
            <p:cNvSpPr txBox="1"/>
            <p:nvPr/>
          </p:nvSpPr>
          <p:spPr>
            <a:xfrm>
              <a:off x="2057187" y="1042564"/>
              <a:ext cx="158425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the future hold?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85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17801D26-C425-46D7-ABAA-412F11DEA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454" b="312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Rechthoekige driehoek 20">
            <a:extLst>
              <a:ext uri="{FF2B5EF4-FFF2-40B4-BE49-F238E27FC236}">
                <a16:creationId xmlns:a16="http://schemas.microsoft.com/office/drawing/2014/main" id="{455DA50D-23BA-4316-8A7A-8FF8187C9964}"/>
              </a:ext>
            </a:extLst>
          </p:cNvPr>
          <p:cNvSpPr/>
          <p:nvPr/>
        </p:nvSpPr>
        <p:spPr>
          <a:xfrm>
            <a:off x="-2" y="0"/>
            <a:ext cx="11150600" cy="6858000"/>
          </a:xfrm>
          <a:prstGeom prst="rtTriangle">
            <a:avLst/>
          </a:prstGeom>
          <a:solidFill>
            <a:srgbClr val="9FD7E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5F89265-5F48-409C-BCFF-28AB0078C4E2}"/>
              </a:ext>
            </a:extLst>
          </p:cNvPr>
          <p:cNvSpPr txBox="1"/>
          <p:nvPr/>
        </p:nvSpPr>
        <p:spPr>
          <a:xfrm>
            <a:off x="406400" y="2273300"/>
            <a:ext cx="6426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Career Prospect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(External) Auditor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Manager Internal Audit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Fraud</a:t>
            </a:r>
            <a:r>
              <a:rPr kumimoji="0" lang="en-GB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consultant/investigator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Business Analyst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 Analyst / Manager Reporting and Consolidation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IFRS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Consultant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77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76000" y="575999"/>
            <a:ext cx="10997963" cy="1524631"/>
          </a:xfrm>
        </p:spPr>
        <p:txBody>
          <a:bodyPr>
            <a:normAutofit/>
          </a:bodyPr>
          <a:lstStyle/>
          <a:p>
            <a:r>
              <a:rPr lang="nl-NL" dirty="0"/>
              <a:t>Alumni IB Accountancy Track</a:t>
            </a:r>
          </a:p>
        </p:txBody>
      </p:sp>
      <p:sp>
        <p:nvSpPr>
          <p:cNvPr id="6" name="Rechthoek 5">
            <a:hlinkClick r:id="" action="ppaction://noaction"/>
          </p:cNvPr>
          <p:cNvSpPr/>
          <p:nvPr/>
        </p:nvSpPr>
        <p:spPr>
          <a:xfrm>
            <a:off x="576000" y="2784566"/>
            <a:ext cx="1876181" cy="187618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24800" rtlCol="0" anchor="ctr"/>
          <a:lstStyle/>
          <a:p>
            <a:pPr algn="ctr"/>
            <a:r>
              <a:rPr lang="nl-NL" sz="1867" dirty="0" err="1"/>
              <a:t>Graduated</a:t>
            </a:r>
            <a:endParaRPr lang="nl-NL" sz="1867" dirty="0"/>
          </a:p>
          <a:p>
            <a:pPr algn="ctr"/>
            <a:r>
              <a:rPr lang="nl-NL" sz="1867" dirty="0"/>
              <a:t>2 </a:t>
            </a:r>
            <a:r>
              <a:rPr lang="nl-NL" sz="1867" dirty="0" err="1"/>
              <a:t>years</a:t>
            </a:r>
            <a:r>
              <a:rPr lang="nl-NL" sz="1867" dirty="0"/>
              <a:t> </a:t>
            </a:r>
            <a:r>
              <a:rPr lang="nl-NL" sz="1867" dirty="0" err="1"/>
              <a:t>ago</a:t>
            </a:r>
            <a:endParaRPr lang="nl-NL" sz="1867" dirty="0"/>
          </a:p>
        </p:txBody>
      </p:sp>
      <p:sp>
        <p:nvSpPr>
          <p:cNvPr id="13" name="Rechthoek 12"/>
          <p:cNvSpPr/>
          <p:nvPr/>
        </p:nvSpPr>
        <p:spPr>
          <a:xfrm>
            <a:off x="2665228" y="2784566"/>
            <a:ext cx="1876181" cy="1876181"/>
          </a:xfrm>
          <a:prstGeom prst="rect">
            <a:avLst/>
          </a:prstGeom>
          <a:solidFill>
            <a:srgbClr val="76AE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24800" rtlCol="0" anchor="ctr"/>
          <a:lstStyle/>
          <a:p>
            <a:pPr algn="ctr"/>
            <a:r>
              <a:rPr lang="nl-NL" sz="1867" dirty="0" err="1"/>
              <a:t>Mostly</a:t>
            </a:r>
            <a:r>
              <a:rPr lang="nl-NL" sz="1867" dirty="0"/>
              <a:t> </a:t>
            </a:r>
            <a:r>
              <a:rPr lang="nl-NL" sz="1867" dirty="0" err="1"/>
              <a:t>Theoretical</a:t>
            </a:r>
            <a:endParaRPr lang="nl-NL" sz="1867" dirty="0"/>
          </a:p>
        </p:txBody>
      </p:sp>
      <p:sp>
        <p:nvSpPr>
          <p:cNvPr id="14" name="Rechthoek 13"/>
          <p:cNvSpPr/>
          <p:nvPr/>
        </p:nvSpPr>
        <p:spPr>
          <a:xfrm>
            <a:off x="4754456" y="2784566"/>
            <a:ext cx="1876181" cy="1876181"/>
          </a:xfrm>
          <a:prstGeom prst="rect">
            <a:avLst/>
          </a:prstGeom>
          <a:solidFill>
            <a:srgbClr val="76AE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24800" rtlCol="0" anchor="ctr"/>
          <a:lstStyle/>
          <a:p>
            <a:pPr algn="ctr"/>
            <a:r>
              <a:rPr lang="nl-NL" sz="1867" dirty="0"/>
              <a:t>Opportunity:</a:t>
            </a:r>
          </a:p>
          <a:p>
            <a:pPr algn="ctr"/>
            <a:r>
              <a:rPr lang="nl-NL" sz="1867" dirty="0" err="1"/>
              <a:t>Internship</a:t>
            </a:r>
            <a:endParaRPr lang="nl-NL" sz="1867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6CEF9-A29A-984F-B858-1D99CB5F8194}" type="slidenum">
              <a:rPr lang="tr-TR"/>
              <a:pPr/>
              <a:t>23</a:t>
            </a:fld>
            <a:endParaRPr lang="tr-TR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8D3A452-CC56-4806-98BF-17D1F5A22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38" y="6355948"/>
            <a:ext cx="2363191" cy="446857"/>
          </a:xfrm>
          <a:prstGeom prst="rect">
            <a:avLst/>
          </a:prstGeom>
        </p:spPr>
      </p:pic>
      <p:sp>
        <p:nvSpPr>
          <p:cNvPr id="11" name="Rechthoek 10">
            <a:hlinkClick r:id="" action="ppaction://noaction"/>
            <a:extLst>
              <a:ext uri="{FF2B5EF4-FFF2-40B4-BE49-F238E27FC236}">
                <a16:creationId xmlns:a16="http://schemas.microsoft.com/office/drawing/2014/main" id="{C77CCA5E-2E6E-4901-A9C7-C12E259FBF51}"/>
              </a:ext>
            </a:extLst>
          </p:cNvPr>
          <p:cNvSpPr/>
          <p:nvPr/>
        </p:nvSpPr>
        <p:spPr>
          <a:xfrm>
            <a:off x="2665228" y="2221023"/>
            <a:ext cx="1876181" cy="43475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24800" rtlCol="0" anchor="ctr"/>
          <a:lstStyle/>
          <a:p>
            <a:pPr algn="ctr"/>
            <a:r>
              <a:rPr lang="nl-NL" sz="1867" dirty="0"/>
              <a:t>First half </a:t>
            </a:r>
            <a:r>
              <a:rPr lang="nl-NL" sz="1867" dirty="0" err="1"/>
              <a:t>year</a:t>
            </a:r>
            <a:endParaRPr lang="nl-NL" sz="1867" dirty="0"/>
          </a:p>
        </p:txBody>
      </p:sp>
      <p:sp>
        <p:nvSpPr>
          <p:cNvPr id="12" name="Rechthoek 11">
            <a:hlinkClick r:id="" action="ppaction://noaction"/>
            <a:extLst>
              <a:ext uri="{FF2B5EF4-FFF2-40B4-BE49-F238E27FC236}">
                <a16:creationId xmlns:a16="http://schemas.microsoft.com/office/drawing/2014/main" id="{108D3182-75DF-4264-A999-6417F062171D}"/>
              </a:ext>
            </a:extLst>
          </p:cNvPr>
          <p:cNvSpPr/>
          <p:nvPr/>
        </p:nvSpPr>
        <p:spPr>
          <a:xfrm>
            <a:off x="4754456" y="2230472"/>
            <a:ext cx="1876181" cy="43475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24800" rtlCol="0" anchor="ctr"/>
          <a:lstStyle/>
          <a:p>
            <a:pPr algn="ctr"/>
            <a:r>
              <a:rPr lang="nl-NL" sz="1867" dirty="0"/>
              <a:t>Second half </a:t>
            </a:r>
            <a:r>
              <a:rPr lang="nl-NL" sz="1867" dirty="0" err="1"/>
              <a:t>year</a:t>
            </a:r>
            <a:endParaRPr lang="nl-NL" sz="1867" dirty="0"/>
          </a:p>
        </p:txBody>
      </p:sp>
      <p:cxnSp>
        <p:nvCxnSpPr>
          <p:cNvPr id="4" name="Verbindingslijn: gebogen 3">
            <a:extLst>
              <a:ext uri="{FF2B5EF4-FFF2-40B4-BE49-F238E27FC236}">
                <a16:creationId xmlns:a16="http://schemas.microsoft.com/office/drawing/2014/main" id="{1A5B9E30-A8E1-4EC1-A20A-AFF41A6E2F7E}"/>
              </a:ext>
            </a:extLst>
          </p:cNvPr>
          <p:cNvCxnSpPr>
            <a:stCxn id="14" idx="2"/>
          </p:cNvCxnSpPr>
          <p:nvPr/>
        </p:nvCxnSpPr>
        <p:spPr>
          <a:xfrm rot="5400000" flipH="1" flipV="1">
            <a:off x="6021202" y="3310043"/>
            <a:ext cx="1022049" cy="1679360"/>
          </a:xfrm>
          <a:prstGeom prst="bentConnector4">
            <a:avLst>
              <a:gd name="adj1" fmla="val -29822"/>
              <a:gd name="adj2" fmla="val 77930"/>
            </a:avLst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hthoek 16">
            <a:extLst>
              <a:ext uri="{FF2B5EF4-FFF2-40B4-BE49-F238E27FC236}">
                <a16:creationId xmlns:a16="http://schemas.microsoft.com/office/drawing/2014/main" id="{0C9F6763-3C29-4274-A17C-5C0D2A2A37A9}"/>
              </a:ext>
            </a:extLst>
          </p:cNvPr>
          <p:cNvSpPr/>
          <p:nvPr/>
        </p:nvSpPr>
        <p:spPr>
          <a:xfrm>
            <a:off x="7424013" y="2784566"/>
            <a:ext cx="3690555" cy="1876181"/>
          </a:xfrm>
          <a:prstGeom prst="rect">
            <a:avLst/>
          </a:prstGeom>
          <a:solidFill>
            <a:srgbClr val="76AE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24800" rtlCol="0" anchor="ctr"/>
          <a:lstStyle/>
          <a:p>
            <a:pPr algn="ctr"/>
            <a:r>
              <a:rPr lang="nl-NL" sz="1867" dirty="0"/>
              <a:t>Combine </a:t>
            </a:r>
          </a:p>
          <a:p>
            <a:pPr algn="ctr"/>
            <a:r>
              <a:rPr lang="nl-NL" sz="1867" dirty="0" err="1"/>
              <a:t>Theory</a:t>
            </a:r>
            <a:r>
              <a:rPr lang="nl-NL" sz="1867" dirty="0"/>
              <a:t>, </a:t>
            </a:r>
            <a:r>
              <a:rPr lang="nl-NL" sz="1867" dirty="0" err="1"/>
              <a:t>Practice</a:t>
            </a:r>
            <a:r>
              <a:rPr lang="nl-NL" sz="1867" dirty="0"/>
              <a:t> &amp; Research</a:t>
            </a:r>
          </a:p>
        </p:txBody>
      </p:sp>
    </p:spTree>
    <p:extLst>
      <p:ext uri="{BB962C8B-B14F-4D97-AF65-F5344CB8AC3E}">
        <p14:creationId xmlns:p14="http://schemas.microsoft.com/office/powerpoint/2010/main" val="220470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1" grpId="0" animBg="1"/>
      <p:bldP spid="12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>
            <a:extLst>
              <a:ext uri="{FF2B5EF4-FFF2-40B4-BE49-F238E27FC236}">
                <a16:creationId xmlns:a16="http://schemas.microsoft.com/office/drawing/2014/main" id="{7C994B2A-2A54-4DAC-B950-8BD7F35E9D93}"/>
              </a:ext>
            </a:extLst>
          </p:cNvPr>
          <p:cNvGrpSpPr/>
          <p:nvPr/>
        </p:nvGrpSpPr>
        <p:grpSpPr>
          <a:xfrm>
            <a:off x="1266018" y="685800"/>
            <a:ext cx="9659964" cy="5294359"/>
            <a:chOff x="1109636" y="1725604"/>
            <a:chExt cx="5929356" cy="4071964"/>
          </a:xfrm>
        </p:grpSpPr>
        <p:sp>
          <p:nvSpPr>
            <p:cNvPr id="4" name="Rectangle 7">
              <a:extLst>
                <a:ext uri="{FF2B5EF4-FFF2-40B4-BE49-F238E27FC236}">
                  <a16:creationId xmlns:a16="http://schemas.microsoft.com/office/drawing/2014/main" id="{3A50FFA2-DB58-4E76-BF71-FEDE85D8D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636" y="1725604"/>
              <a:ext cx="5929353" cy="1165225"/>
            </a:xfrm>
            <a:prstGeom prst="rect">
              <a:avLst/>
            </a:prstGeom>
            <a:solidFill>
              <a:srgbClr val="9FD7E4">
                <a:alpha val="50000"/>
              </a:srgb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M.Sc</a:t>
              </a:r>
              <a:r>
                <a: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International Business –          </a:t>
              </a:r>
            </a:p>
            <a:p>
              <a:pPr algn="ctr" defTabSz="914400">
                <a:spcBef>
                  <a:spcPct val="20000"/>
                </a:spcBef>
                <a:defRPr/>
              </a:pPr>
              <a:r>
                <a:rPr lang="en-US" sz="2000" i="1" dirty="0">
                  <a:solidFill>
                    <a:srgbClr val="151D37"/>
                  </a:solidFill>
                </a:rPr>
                <a:t>Accounting and Business Information Technology</a:t>
              </a:r>
            </a:p>
            <a:p>
              <a:pPr algn="ctr" defTabSz="914400">
                <a:spcBef>
                  <a:spcPct val="20000"/>
                </a:spcBef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2000" i="1" dirty="0">
                  <a:solidFill>
                    <a:srgbClr val="151D37"/>
                  </a:solidFill>
                </a:rPr>
                <a:t>Accounting and </a:t>
              </a:r>
              <a:r>
                <a:rPr lang="en-US" sz="2000" i="1" dirty="0" smtClean="0">
                  <a:solidFill>
                    <a:srgbClr val="151D37"/>
                  </a:solidFill>
                </a:rPr>
                <a:t>Control</a:t>
              </a:r>
              <a:endParaRPr lang="en-US" sz="2000" i="1" dirty="0">
                <a:solidFill>
                  <a:srgbClr val="151D37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&amp; </a:t>
              </a:r>
              <a:r>
                <a:rPr lang="en-US" sz="2000" i="1" dirty="0" smtClean="0">
                  <a:solidFill>
                    <a:srgbClr val="151D37"/>
                  </a:solidFill>
                  <a:latin typeface="Calibri" panose="020F0502020204030204"/>
                </a:rPr>
                <a:t>Managerial Decision-Making and Control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E1642CEA-193B-4102-86BC-ACCF19029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636" y="3022596"/>
              <a:ext cx="5929353" cy="5715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Postgraduate</a:t>
              </a:r>
              <a:r>
                <a: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nl-NL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Programmes</a:t>
              </a:r>
              <a:r>
                <a:rPr kumimoji="0" lang="nl-NL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  <a:endPara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F42FA906-82D2-410D-A0E8-0A4F63B8F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637" y="3725867"/>
              <a:ext cx="2949577" cy="500066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Registeraccountant (RA)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AE34DD36-31D2-4431-B4EE-0E75FB67A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637" y="4297371"/>
              <a:ext cx="2949577" cy="9286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International Executive Master of Auditing Program (IEMA)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203AC6-6F6B-4BC0-A062-D9E714B2F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034" y="3725867"/>
              <a:ext cx="2928958" cy="5000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Registercontroller (RC)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53A74F1B-3E27-4E81-8056-A56E8E2AD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034" y="4297371"/>
              <a:ext cx="2928958" cy="9286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International Executive Master of Finance &amp; Control (</a:t>
              </a:r>
              <a:r>
                <a:rPr kumimoji="0" lang="nl-NL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iEMFC</a:t>
              </a:r>
              <a:r>
                <a: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506F02AF-906D-4549-8C72-7BC56EE7C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638" y="5297502"/>
              <a:ext cx="5929354" cy="5000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Qualified</a:t>
              </a:r>
              <a:r>
                <a: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Member of the </a:t>
              </a:r>
              <a:r>
                <a:rPr kumimoji="0" lang="nl-NL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Chartered</a:t>
              </a:r>
              <a:r>
                <a: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nl-NL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Institute</a:t>
              </a:r>
              <a:r>
                <a: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of Management Accountants (CIMA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049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el 2">
            <a:extLst>
              <a:ext uri="{FF2B5EF4-FFF2-40B4-BE49-F238E27FC236}">
                <a16:creationId xmlns:a16="http://schemas.microsoft.com/office/drawing/2014/main" id="{7A612449-D88D-40E6-A327-E10504842B3C}"/>
              </a:ext>
            </a:extLst>
          </p:cNvPr>
          <p:cNvSpPr txBox="1">
            <a:spLocks/>
          </p:cNvSpPr>
          <p:nvPr/>
        </p:nvSpPr>
        <p:spPr>
          <a:xfrm>
            <a:off x="3719989" y="2315818"/>
            <a:ext cx="4789529" cy="2452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0" i="1" dirty="0" smtClean="0">
                <a:solidFill>
                  <a:srgbClr val="151D37"/>
                </a:solidFill>
                <a:latin typeface="Calibri" panose="020F0502020204030204"/>
                <a:ea typeface="MS PGothic" charset="0"/>
              </a:rPr>
              <a:t>Questions?</a:t>
            </a:r>
          </a:p>
          <a:p>
            <a:r>
              <a:rPr lang="en-GB" sz="66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www.maastrichtuniversity.nl/sbe</a:t>
            </a:r>
            <a:endParaRPr lang="en-GB" sz="6200" i="1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932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9C0ACBED-1BD4-4F8C-9FDE-13368DE6C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17" y="546842"/>
            <a:ext cx="5649030" cy="5764316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0CCBB99B-174B-497A-803C-89DFE42CABCF}"/>
              </a:ext>
            </a:extLst>
          </p:cNvPr>
          <p:cNvGrpSpPr/>
          <p:nvPr/>
        </p:nvGrpSpPr>
        <p:grpSpPr>
          <a:xfrm>
            <a:off x="1033171" y="1023775"/>
            <a:ext cx="1924493" cy="2232412"/>
            <a:chOff x="1887066" y="526524"/>
            <a:chExt cx="1924493" cy="2232412"/>
          </a:xfrm>
        </p:grpSpPr>
        <p:sp>
          <p:nvSpPr>
            <p:cNvPr id="13" name="Zeshoek 12">
              <a:extLst>
                <a:ext uri="{FF2B5EF4-FFF2-40B4-BE49-F238E27FC236}">
                  <a16:creationId xmlns:a16="http://schemas.microsoft.com/office/drawing/2014/main" id="{8E96E3F6-15E0-41A8-ADA1-89BC765C4412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solidFill>
              <a:srgbClr val="9FD7E4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146A01C5-143D-493A-A54E-4F356341896D}"/>
                </a:ext>
              </a:extLst>
            </p:cNvPr>
            <p:cNvSpPr txBox="1"/>
            <p:nvPr/>
          </p:nvSpPr>
          <p:spPr>
            <a:xfrm>
              <a:off x="2057187" y="1227230"/>
              <a:ext cx="15842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are we about?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737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85725D-D205-46A1-9D97-33A6C9346F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1507" y="850317"/>
            <a:ext cx="5119688" cy="1692275"/>
          </a:xfrm>
        </p:spPr>
        <p:txBody>
          <a:bodyPr>
            <a:normAutofit/>
          </a:bodyPr>
          <a:lstStyle/>
          <a:p>
            <a:r>
              <a:rPr lang="en-US" b="1" dirty="0" smtClean="0">
                <a:cs typeface="Calibri" panose="020F0502020204030204" pitchFamily="34" charset="0"/>
              </a:rPr>
              <a:t>Why Accounting and Business Information Technology?</a:t>
            </a:r>
            <a:endParaRPr lang="en-US" b="1" dirty="0"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7399E2-9E26-4977-926F-C70C82CF1C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1507" y="1982417"/>
            <a:ext cx="5119688" cy="3462338"/>
          </a:xfrm>
        </p:spPr>
        <p:txBody>
          <a:bodyPr>
            <a:noAutofit/>
          </a:bodyPr>
          <a:lstStyle/>
          <a:p>
            <a:r>
              <a:rPr lang="en-US" sz="2000" dirty="0"/>
              <a:t>Accounting is the language of business</a:t>
            </a:r>
          </a:p>
          <a:p>
            <a:r>
              <a:rPr lang="en-US" sz="2000" dirty="0"/>
              <a:t>Become an expert in </a:t>
            </a:r>
            <a:r>
              <a:rPr lang="en-US" sz="2000" dirty="0" smtClean="0"/>
              <a:t>audit, assurance, </a:t>
            </a:r>
            <a:r>
              <a:rPr lang="en-US" sz="2000" dirty="0"/>
              <a:t>corporate </a:t>
            </a:r>
            <a:r>
              <a:rPr lang="en-US" sz="2000" dirty="0" smtClean="0"/>
              <a:t>governance and controlling</a:t>
            </a:r>
            <a:endParaRPr lang="en-US" sz="2000" dirty="0"/>
          </a:p>
          <a:p>
            <a:r>
              <a:rPr lang="en-US" sz="2000" dirty="0"/>
              <a:t>Manage, prepare, analyze </a:t>
            </a:r>
            <a:r>
              <a:rPr lang="en-US" sz="2000" dirty="0" smtClean="0"/>
              <a:t>&amp; </a:t>
            </a:r>
            <a:r>
              <a:rPr lang="en-US" sz="2000" dirty="0"/>
              <a:t>interpret information</a:t>
            </a:r>
          </a:p>
          <a:p>
            <a:r>
              <a:rPr lang="en-US" sz="2000" dirty="0" smtClean="0"/>
              <a:t>Find out how to prevent and detect fraud</a:t>
            </a:r>
            <a:endParaRPr lang="en-US" sz="2000" dirty="0"/>
          </a:p>
          <a:p>
            <a:r>
              <a:rPr lang="en-US" sz="2000" dirty="0"/>
              <a:t>Understand investors and providers of financial information</a:t>
            </a:r>
          </a:p>
          <a:p>
            <a:r>
              <a:rPr lang="en-US" sz="2000" dirty="0"/>
              <a:t>Communicate with stakeholders</a:t>
            </a:r>
          </a:p>
          <a:p>
            <a:endParaRPr lang="en-US" sz="2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5EBFD6B-F31D-4BF8-8FCF-33DFA5D3B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8" r="28832" b="1"/>
          <a:stretch/>
        </p:blipFill>
        <p:spPr>
          <a:xfrm>
            <a:off x="601219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418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85725D-D205-46A1-9D97-33A6C9346F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2473" y="817012"/>
            <a:ext cx="6027575" cy="1692275"/>
          </a:xfrm>
        </p:spPr>
        <p:txBody>
          <a:bodyPr>
            <a:noAutofit/>
          </a:bodyPr>
          <a:lstStyle/>
          <a:p>
            <a:r>
              <a:rPr lang="en-US" b="1" dirty="0">
                <a:cs typeface="Calibri" panose="020F0502020204030204" pitchFamily="34" charset="0"/>
              </a:rPr>
              <a:t>Why </a:t>
            </a:r>
            <a:r>
              <a:rPr lang="en-US" b="1" dirty="0" smtClean="0">
                <a:cs typeface="Calibri" panose="020F0502020204030204" pitchFamily="34" charset="0"/>
              </a:rPr>
              <a:t>Accounting and Business Information Technology </a:t>
            </a:r>
            <a:r>
              <a:rPr lang="en-US" b="1" dirty="0">
                <a:cs typeface="Calibri" panose="020F0502020204030204" pitchFamily="34" charset="0"/>
              </a:rPr>
              <a:t>at </a:t>
            </a:r>
            <a:r>
              <a:rPr lang="en-US" b="1" dirty="0" smtClean="0">
                <a:cs typeface="Calibri" panose="020F0502020204030204" pitchFamily="34" charset="0"/>
              </a:rPr>
              <a:t>UM?</a:t>
            </a:r>
            <a:endParaRPr lang="en-US" b="1" dirty="0"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7399E2-9E26-4977-926F-C70C82CF1C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2473" y="1992346"/>
            <a:ext cx="5365102" cy="3462338"/>
          </a:xfrm>
        </p:spPr>
        <p:txBody>
          <a:bodyPr>
            <a:noAutofit/>
          </a:bodyPr>
          <a:lstStyle/>
          <a:p>
            <a:r>
              <a:rPr lang="en-GB" sz="2000" dirty="0"/>
              <a:t>Practical training, development of directly applicable skills</a:t>
            </a:r>
          </a:p>
          <a:p>
            <a:r>
              <a:rPr lang="en-GB" sz="2000" dirty="0"/>
              <a:t>Good preparation for postmaster programmes </a:t>
            </a:r>
            <a:r>
              <a:rPr lang="en-GB" sz="2000" dirty="0" smtClean="0"/>
              <a:t> (to become a registered auditor (RA))</a:t>
            </a:r>
            <a:endParaRPr lang="en-GB" sz="2000" dirty="0"/>
          </a:p>
          <a:p>
            <a:r>
              <a:rPr lang="en-GB" sz="2000" dirty="0"/>
              <a:t>Good understanding of businesses</a:t>
            </a:r>
          </a:p>
          <a:p>
            <a:r>
              <a:rPr lang="en-GB" sz="2000" dirty="0"/>
              <a:t>Excellent job perspectives</a:t>
            </a:r>
          </a:p>
          <a:p>
            <a:r>
              <a:rPr lang="en-GB" sz="2000" dirty="0"/>
              <a:t>Leading in accounting research on the European continent</a:t>
            </a:r>
          </a:p>
          <a:p>
            <a:r>
              <a:rPr lang="en-GB" sz="2000" dirty="0"/>
              <a:t>Strong ties with the (audit) profession</a:t>
            </a:r>
          </a:p>
          <a:p>
            <a:r>
              <a:rPr lang="en-GB" sz="2000" dirty="0"/>
              <a:t>Leading among European peers in commissioned research for e.g. the European Commission</a:t>
            </a:r>
          </a:p>
          <a:p>
            <a:endParaRPr lang="en-US" sz="2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5EBFD6B-F31D-4BF8-8FCF-33DFA5D3B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3" r="26375"/>
          <a:stretch/>
        </p:blipFill>
        <p:spPr>
          <a:xfrm>
            <a:off x="6027576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827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658FA-7187-4DDA-8E7A-02387E31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AF9C38-4314-43AB-A7FA-4227134A4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AEC5341-7617-4503-84C0-2DA128D331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b="93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561C8B3A-5C0D-4C09-9C00-D01A8330496D}"/>
              </a:ext>
            </a:extLst>
          </p:cNvPr>
          <p:cNvGrpSpPr/>
          <p:nvPr/>
        </p:nvGrpSpPr>
        <p:grpSpPr>
          <a:xfrm>
            <a:off x="7895913" y="365125"/>
            <a:ext cx="1924493" cy="2232412"/>
            <a:chOff x="1887066" y="526524"/>
            <a:chExt cx="1924493" cy="2232412"/>
          </a:xfrm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7B5E566A-790E-48D4-9380-78FD75B774DE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solidFill>
              <a:srgbClr val="9FD7E4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4915D258-F820-48F6-9281-A3CCCF477696}"/>
                </a:ext>
              </a:extLst>
            </p:cNvPr>
            <p:cNvSpPr txBox="1"/>
            <p:nvPr/>
          </p:nvSpPr>
          <p:spPr>
            <a:xfrm>
              <a:off x="1972126" y="1227231"/>
              <a:ext cx="17543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Our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Programme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79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8E21F2FE-66F8-4119-8AE8-F0AEFF57D937}"/>
              </a:ext>
            </a:extLst>
          </p:cNvPr>
          <p:cNvGrpSpPr/>
          <p:nvPr/>
        </p:nvGrpSpPr>
        <p:grpSpPr>
          <a:xfrm>
            <a:off x="1576433" y="751266"/>
            <a:ext cx="8731348" cy="4786291"/>
            <a:chOff x="323528" y="1439863"/>
            <a:chExt cx="6330372" cy="4094604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E363CE89-76A7-4750-A3D3-6060B7B0665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23850" y="1844674"/>
              <a:ext cx="1098550" cy="12780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A0777C2E-DFEE-4F7C-A999-0ECC71F22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1439863"/>
              <a:ext cx="1098550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7F4429AC-C5E4-449B-BD86-6F5C76DF3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032" y="1439863"/>
              <a:ext cx="5106868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Accounting and Business Information Technology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27FFA150-CA95-4366-A5F3-74DA22455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0610" y="1844674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Analytics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D74F1DEC-CB97-4C25-9F97-D56515684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034" y="1844674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Assurance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Services and Audit Analytics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EFAF1701-0FFC-4487-96C7-2C124DACE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3293489"/>
              <a:ext cx="1098871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EBC005ED-E46D-490A-968E-62CEEE0D9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886" y="3293489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Financial Statement Analysis and Valuation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200D2607-BA46-42EA-B175-77BB810E3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0694" y="3293489"/>
              <a:ext cx="2200402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</a:t>
              </a: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D6F777CD-2460-4C75-9B4F-EE7FDDEEE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4742305"/>
              <a:ext cx="1098872" cy="7921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6" name="L-Shape 15"/>
          <p:cNvSpPr/>
          <p:nvPr/>
        </p:nvSpPr>
        <p:spPr>
          <a:xfrm rot="16200000">
            <a:off x="4629338" y="-140888"/>
            <a:ext cx="4313095" cy="7043791"/>
          </a:xfrm>
          <a:prstGeom prst="corner">
            <a:avLst>
              <a:gd name="adj1" fmla="val 13309"/>
              <a:gd name="adj2" fmla="val 21553"/>
            </a:avLst>
          </a:prstGeom>
          <a:solidFill>
            <a:srgbClr val="EAEA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45222" y="4697969"/>
            <a:ext cx="3081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Skills Training: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Writing a Master’s Thesis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328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8E21F2FE-66F8-4119-8AE8-F0AEFF57D937}"/>
              </a:ext>
            </a:extLst>
          </p:cNvPr>
          <p:cNvGrpSpPr/>
          <p:nvPr/>
        </p:nvGrpSpPr>
        <p:grpSpPr>
          <a:xfrm>
            <a:off x="1576433" y="751266"/>
            <a:ext cx="8731348" cy="4786291"/>
            <a:chOff x="323528" y="1439863"/>
            <a:chExt cx="6330372" cy="4094604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E363CE89-76A7-4750-A3D3-6060B7B0665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23850" y="1844674"/>
              <a:ext cx="1098550" cy="12780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A0777C2E-DFEE-4F7C-A999-0ECC71F22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1439863"/>
              <a:ext cx="1098550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7F4429AC-C5E4-449B-BD86-6F5C76DF3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032" y="1439863"/>
              <a:ext cx="5106868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Accounting and Business Information Technology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27FFA150-CA95-4366-A5F3-74DA22455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0610" y="1844674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Analytics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D74F1DEC-CB97-4C25-9F97-D56515684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034" y="1844674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Assurance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Services and Audit Analytics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EFAF1701-0FFC-4487-96C7-2C124DACE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3293489"/>
              <a:ext cx="1098871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EBC005ED-E46D-490A-968E-62CEEE0D9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886" y="3293489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Financial Statement Analysis and Valuation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200D2607-BA46-42EA-B175-77BB810E3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0694" y="3293489"/>
              <a:ext cx="2200402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</a:t>
              </a: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D6F777CD-2460-4C75-9B4F-EE7FDDEEE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4742305"/>
              <a:ext cx="1098872" cy="7921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6" name="L-Shape 15"/>
          <p:cNvSpPr/>
          <p:nvPr/>
        </p:nvSpPr>
        <p:spPr>
          <a:xfrm rot="16200000">
            <a:off x="4629338" y="-140888"/>
            <a:ext cx="4313095" cy="7043791"/>
          </a:xfrm>
          <a:prstGeom prst="corner">
            <a:avLst>
              <a:gd name="adj1" fmla="val 13309"/>
              <a:gd name="adj2" fmla="val 21553"/>
            </a:avLst>
          </a:prstGeom>
          <a:solidFill>
            <a:srgbClr val="EAEA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45222" y="4697969"/>
            <a:ext cx="3081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Skills Training: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Writing a Master’s Thesis</a:t>
            </a:r>
          </a:p>
          <a:p>
            <a:endParaRPr lang="en-US" sz="2000" dirty="0"/>
          </a:p>
        </p:txBody>
      </p:sp>
      <p:sp>
        <p:nvSpPr>
          <p:cNvPr id="15" name="Rechthoek 1">
            <a:extLst>
              <a:ext uri="{FF2B5EF4-FFF2-40B4-BE49-F238E27FC236}">
                <a16:creationId xmlns:a16="http://schemas.microsoft.com/office/drawing/2014/main" id="{B7A87BB4-C270-4B41-B78C-3EC23589DE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D74F1DEC-CB97-4C25-9F97-D56515684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785" y="1222314"/>
            <a:ext cx="3035084" cy="1494000"/>
          </a:xfrm>
          <a:prstGeom prst="rect">
            <a:avLst/>
          </a:prstGeom>
          <a:solidFill>
            <a:srgbClr val="9FD7E4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Assurance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 and Audit Analytics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kstballon: rechthoek met afgeronde hoeken 14">
            <a:extLst>
              <a:ext uri="{FF2B5EF4-FFF2-40B4-BE49-F238E27FC236}">
                <a16:creationId xmlns:a16="http://schemas.microsoft.com/office/drawing/2014/main" id="{3C000321-E6A9-4715-93A5-B02DCA14C5A6}"/>
              </a:ext>
            </a:extLst>
          </p:cNvPr>
          <p:cNvSpPr/>
          <p:nvPr/>
        </p:nvSpPr>
        <p:spPr>
          <a:xfrm>
            <a:off x="5666283" y="3597342"/>
            <a:ext cx="4637842" cy="2751375"/>
          </a:xfrm>
          <a:prstGeom prst="wedgeRoundRectCallout">
            <a:avLst>
              <a:gd name="adj1" fmla="val -41313"/>
              <a:gd name="adj2" fmla="val -80891"/>
              <a:gd name="adj3" fmla="val 16667"/>
            </a:avLst>
          </a:prstGeom>
          <a:solidFill>
            <a:srgbClr val="9FD7E4"/>
          </a:solidFill>
          <a:ln>
            <a:solidFill>
              <a:srgbClr val="9FD7E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vak 15">
            <a:extLst>
              <a:ext uri="{FF2B5EF4-FFF2-40B4-BE49-F238E27FC236}">
                <a16:creationId xmlns:a16="http://schemas.microsoft.com/office/drawing/2014/main" id="{8F2ABADA-EA3C-4207-9D00-5497E24F66DC}"/>
              </a:ext>
            </a:extLst>
          </p:cNvPr>
          <p:cNvSpPr txBox="1"/>
          <p:nvPr/>
        </p:nvSpPr>
        <p:spPr>
          <a:xfrm>
            <a:off x="5866860" y="3729180"/>
            <a:ext cx="432020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Deepen</a:t>
            </a:r>
            <a:r>
              <a:rPr kumimoji="0" lang="en-GB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insight on the audit process with emphasis on the use of data analytics and digital auditing</a:t>
            </a:r>
            <a:r>
              <a:rPr lang="en-GB" sz="1400" dirty="0" smtClean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prepare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for entry-level assurance work in professional accounting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 smtClean="0">
                <a:solidFill>
                  <a:prstClr val="black"/>
                </a:solidFill>
                <a:latin typeface="Calibri" panose="020F0502020204030204"/>
              </a:rPr>
              <a:t>Develop understanding of different types of assurance services, auditor behaviour, and functioning and regulation of the assurance services market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Assignments, discussion of academic research, real-life cases aimed at training practical skills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Workshop with Big4 firm on Data Analytics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813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8E21F2FE-66F8-4119-8AE8-F0AEFF57D937}"/>
              </a:ext>
            </a:extLst>
          </p:cNvPr>
          <p:cNvGrpSpPr/>
          <p:nvPr/>
        </p:nvGrpSpPr>
        <p:grpSpPr>
          <a:xfrm>
            <a:off x="1576433" y="751266"/>
            <a:ext cx="8731348" cy="4786291"/>
            <a:chOff x="323528" y="1439863"/>
            <a:chExt cx="6330372" cy="4094604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E363CE89-76A7-4750-A3D3-6060B7B0665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23850" y="1844674"/>
              <a:ext cx="1098550" cy="12780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A0777C2E-DFEE-4F7C-A999-0ECC71F22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1439863"/>
              <a:ext cx="1098550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7F4429AC-C5E4-449B-BD86-6F5C76DF3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032" y="1439863"/>
              <a:ext cx="5106868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Accounting and Business Information Technology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27FFA150-CA95-4366-A5F3-74DA22455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0610" y="1844674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Analytics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D74F1DEC-CB97-4C25-9F97-D56515684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034" y="1844674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Assurance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Services and Audit Analytics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EFAF1701-0FFC-4487-96C7-2C124DACE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3293489"/>
              <a:ext cx="1098871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EBC005ED-E46D-490A-968E-62CEEE0D9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886" y="3293489"/>
              <a:ext cx="2200486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Financial Statement Analysis and Valuation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200D2607-BA46-42EA-B175-77BB810E3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0694" y="3293489"/>
              <a:ext cx="2200402" cy="1278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</a:t>
              </a: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D6F777CD-2460-4C75-9B4F-EE7FDDEEE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4742305"/>
              <a:ext cx="1098872" cy="7921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6" name="L-Shape 15"/>
          <p:cNvSpPr/>
          <p:nvPr/>
        </p:nvSpPr>
        <p:spPr>
          <a:xfrm rot="16200000">
            <a:off x="4629338" y="-140888"/>
            <a:ext cx="4313095" cy="7043791"/>
          </a:xfrm>
          <a:prstGeom prst="corner">
            <a:avLst>
              <a:gd name="adj1" fmla="val 13309"/>
              <a:gd name="adj2" fmla="val 21553"/>
            </a:avLst>
          </a:prstGeom>
          <a:solidFill>
            <a:srgbClr val="EAEA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45222" y="4697969"/>
            <a:ext cx="3081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Skills Training: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E05329"/>
                </a:solidFill>
              </a:rPr>
              <a:t>Writing a Master’s Thesis</a:t>
            </a:r>
          </a:p>
          <a:p>
            <a:endParaRPr lang="en-US" sz="2000" dirty="0"/>
          </a:p>
        </p:txBody>
      </p:sp>
      <p:sp>
        <p:nvSpPr>
          <p:cNvPr id="15" name="Rechthoek 1">
            <a:extLst>
              <a:ext uri="{FF2B5EF4-FFF2-40B4-BE49-F238E27FC236}">
                <a16:creationId xmlns:a16="http://schemas.microsoft.com/office/drawing/2014/main" id="{B7A87BB4-C270-4B41-B78C-3EC23589DE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27FFA150-CA95-4366-A5F3-74DA22455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549" y="1224460"/>
            <a:ext cx="3035084" cy="1494000"/>
          </a:xfrm>
          <a:prstGeom prst="rect">
            <a:avLst/>
          </a:prstGeom>
          <a:solidFill>
            <a:srgbClr val="9FD7E4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Analytics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kstballon: rechthoek met afgeronde hoeken 13">
            <a:extLst>
              <a:ext uri="{FF2B5EF4-FFF2-40B4-BE49-F238E27FC236}">
                <a16:creationId xmlns:a16="http://schemas.microsoft.com/office/drawing/2014/main" id="{A6865918-61E4-4C1A-9280-99E213B2F44A}"/>
              </a:ext>
            </a:extLst>
          </p:cNvPr>
          <p:cNvSpPr/>
          <p:nvPr/>
        </p:nvSpPr>
        <p:spPr>
          <a:xfrm>
            <a:off x="2603641" y="3462597"/>
            <a:ext cx="4637842" cy="2173882"/>
          </a:xfrm>
          <a:prstGeom prst="wedgeRoundRectCallout">
            <a:avLst>
              <a:gd name="adj1" fmla="val 48775"/>
              <a:gd name="adj2" fmla="val -82376"/>
              <a:gd name="adj3" fmla="val 16667"/>
            </a:avLst>
          </a:prstGeom>
          <a:solidFill>
            <a:srgbClr val="9FD7E4"/>
          </a:solidFill>
          <a:ln>
            <a:solidFill>
              <a:srgbClr val="9FD7E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vak 14">
            <a:extLst>
              <a:ext uri="{FF2B5EF4-FFF2-40B4-BE49-F238E27FC236}">
                <a16:creationId xmlns:a16="http://schemas.microsoft.com/office/drawing/2014/main" id="{F8399916-FB57-4CDD-94DD-CC9061DA871B}"/>
              </a:ext>
            </a:extLst>
          </p:cNvPr>
          <p:cNvSpPr txBox="1"/>
          <p:nvPr/>
        </p:nvSpPr>
        <p:spPr>
          <a:xfrm>
            <a:off x="2762457" y="3756055"/>
            <a:ext cx="43202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Quantitative methods for problem-solving and research in </a:t>
            </a:r>
            <a:r>
              <a:rPr lang="en-US" dirty="0" smtClean="0"/>
              <a:t>Accounting and Business Information Technology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Generate </a:t>
            </a:r>
            <a:r>
              <a:rPr lang="en-GB" dirty="0"/>
              <a:t>insights that improve management decision-making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10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84E10"/>
      </a:accent2>
      <a:accent3>
        <a:srgbClr val="E8D7D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Bold-Verdana">
      <a:majorFont>
        <a:latin typeface="Verdana Bold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-GTEM-template" id="{9F9D0604-00A4-4348-9E97-F2825FDF5DB5}" vid="{5CC98AE1-18B4-904F-90D7-9615E3EAF172}"/>
    </a:ext>
  </a:extLst>
</a:theme>
</file>

<file path=ppt/theme/theme2.xml><?xml version="1.0" encoding="utf-8"?>
<a:theme xmlns:a="http://schemas.openxmlformats.org/drawingml/2006/main" name="1_Kantoorthema">
  <a:themeElements>
    <a:clrScheme name="Aangepast 9">
      <a:dk1>
        <a:sysClr val="windowText" lastClr="000000"/>
      </a:dk1>
      <a:lt1>
        <a:sysClr val="window" lastClr="FFFFFF"/>
      </a:lt1>
      <a:dk2>
        <a:srgbClr val="00B0F0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2181</TotalTime>
  <Words>923</Words>
  <Application>Microsoft Office PowerPoint</Application>
  <PresentationFormat>Widescreen</PresentationFormat>
  <Paragraphs>237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MS PGothic</vt:lpstr>
      <vt:lpstr>Arial</vt:lpstr>
      <vt:lpstr>Calibri</vt:lpstr>
      <vt:lpstr>Calibri Light</vt:lpstr>
      <vt:lpstr>Verdana</vt:lpstr>
      <vt:lpstr>Kantoorthema</vt:lpstr>
      <vt:lpstr>1_Kantoorthema</vt:lpstr>
      <vt:lpstr>MSc IB  Accounting and Business Information Technology (Fulltime)   Accounting and Control (Parttime)</vt:lpstr>
      <vt:lpstr>Today’s Agenda</vt:lpstr>
      <vt:lpstr>PowerPoint Presentation</vt:lpstr>
      <vt:lpstr>Why Accounting and Business Information Technology?</vt:lpstr>
      <vt:lpstr>Why Accounting and Business Information Technology at UM?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track structure? (1)</vt:lpstr>
      <vt:lpstr>What is the track structure? (1)</vt:lpstr>
      <vt:lpstr>PowerPoint Presentation</vt:lpstr>
      <vt:lpstr>PowerPoint Presentation</vt:lpstr>
      <vt:lpstr>PowerPoint Presentation</vt:lpstr>
      <vt:lpstr>PowerPoint Presentation</vt:lpstr>
      <vt:lpstr>Alumni IB Accountancy Track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Toolkit</dc:title>
  <dc:creator>Guy Borghouts</dc:creator>
  <cp:lastModifiedBy>Bruggen, A (AIM)</cp:lastModifiedBy>
  <cp:revision>102</cp:revision>
  <dcterms:created xsi:type="dcterms:W3CDTF">2018-12-05T12:39:01Z</dcterms:created>
  <dcterms:modified xsi:type="dcterms:W3CDTF">2020-03-06T11:29:39Z</dcterms:modified>
</cp:coreProperties>
</file>