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6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bw"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 autoAdjust="0"/>
    <p:restoredTop sz="94710" autoAdjust="0"/>
  </p:normalViewPr>
  <p:slideViewPr>
    <p:cSldViewPr snapToGrid="0" snapToObjects="1">
      <p:cViewPr varScale="1">
        <p:scale>
          <a:sx n="115" d="100"/>
          <a:sy n="115" d="100"/>
        </p:scale>
        <p:origin x="-144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296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79" d="100"/>
          <a:sy n="79" d="100"/>
        </p:scale>
        <p:origin x="-3168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D51E4-1FDA-2E4D-8EBD-43F1D4CCECB5}" type="datetimeFigureOut">
              <a:rPr lang="en-US" smtClean="0"/>
              <a:t>19/01/18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F699C-3044-9C44-9FAA-AC593AE8D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16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F699C-3044-9C44-9FAA-AC593AE8D4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1071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F699C-3044-9C44-9FAA-AC593AE8D43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7511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F699C-3044-9C44-9FAA-AC593AE8D43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7511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F699C-3044-9C44-9FAA-AC593AE8D43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7511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F699C-3044-9C44-9FAA-AC593AE8D43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7511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F699C-3044-9C44-9FAA-AC593AE8D43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7511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F699C-3044-9C44-9FAA-AC593AE8D43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7511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F699C-3044-9C44-9FAA-AC593AE8D43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7511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F699C-3044-9C44-9FAA-AC593AE8D43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7511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F699C-3044-9C44-9FAA-AC593AE8D43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751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19/01/18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3555" y="2130425"/>
            <a:ext cx="8306543" cy="1470025"/>
          </a:xfrm>
        </p:spPr>
        <p:txBody>
          <a:bodyPr>
            <a:noAutofit/>
          </a:bodyPr>
          <a:lstStyle/>
          <a:p>
            <a:r>
              <a:rPr lang="en-US" sz="3000" dirty="0" smtClean="0"/>
              <a:t>Trusting relationships in evolutionary jurisprudence</a:t>
            </a:r>
            <a:r>
              <a:rPr lang="en-US" sz="3000" dirty="0" smtClean="0"/>
              <a:t/>
            </a:r>
            <a:br>
              <a:rPr lang="en-US" sz="3000" dirty="0" smtClean="0"/>
            </a:br>
            <a:endParaRPr lang="en-US" sz="25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72972"/>
            <a:ext cx="6400800" cy="1752600"/>
          </a:xfrm>
        </p:spPr>
        <p:txBody>
          <a:bodyPr>
            <a:normAutofit/>
          </a:bodyPr>
          <a:lstStyle/>
          <a:p>
            <a:r>
              <a:rPr lang="en-US" sz="2500" dirty="0" smtClean="0"/>
              <a:t>Jens Hillebrand Pohl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659138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Implications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492062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Legal evolution driven by other causes than the urge to reduce complexity or ‘restore’ trust</a:t>
            </a:r>
          </a:p>
          <a:p>
            <a:r>
              <a:rPr lang="en-US" dirty="0" smtClean="0"/>
              <a:t>Nonetheless, if seeking to ‘restore’ trust in a manner conducive to evolution: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iversity should not be reduced</a:t>
            </a:r>
          </a:p>
          <a:p>
            <a:pPr lvl="1"/>
            <a:r>
              <a:rPr lang="en-US" dirty="0" smtClean="0"/>
              <a:t>Selective retention could be encouraged through actively nurturing competition</a:t>
            </a:r>
          </a:p>
          <a:p>
            <a:pPr lvl="1"/>
            <a:r>
              <a:rPr lang="en-US" dirty="0" smtClean="0"/>
              <a:t>Cf. similar conclusion (by different methodology) of the Freiburg and Cologne schools of economics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65466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the </a:t>
            </a:r>
            <a:r>
              <a:rPr lang="en-US" i="1" dirty="0" smtClean="0"/>
              <a:t>meaning</a:t>
            </a:r>
            <a:r>
              <a:rPr lang="en-US" dirty="0" smtClean="0"/>
              <a:t> of trust?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3731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An essentially contested concept</a:t>
            </a:r>
          </a:p>
          <a:p>
            <a:pPr lvl="1"/>
            <a:r>
              <a:rPr lang="en-US" dirty="0" smtClean="0"/>
              <a:t>Term coined by Scottish philosopher Walter Bryce </a:t>
            </a:r>
            <a:r>
              <a:rPr lang="en-US" dirty="0" err="1" smtClean="0"/>
              <a:t>Gallie</a:t>
            </a:r>
            <a:r>
              <a:rPr lang="en-US" dirty="0" smtClean="0"/>
              <a:t> (1912-1998)</a:t>
            </a:r>
          </a:p>
          <a:p>
            <a:pPr lvl="1"/>
            <a:r>
              <a:rPr lang="en-US" dirty="0" smtClean="0"/>
              <a:t>Term that facilitates the understanding of abstract, qualitative and evaluative notions (fairness, legitimacy, justice, etc.)</a:t>
            </a:r>
          </a:p>
          <a:p>
            <a:pPr lvl="1"/>
            <a:r>
              <a:rPr lang="en-US" dirty="0" smtClean="0"/>
              <a:t>Describes concepts that are widely used in abstract but the particular instantiations of which inevitably involves open-ended disputes about the constituent elements of the concepts’ internally complex character</a:t>
            </a:r>
          </a:p>
          <a:p>
            <a:pPr lvl="1"/>
            <a:r>
              <a:rPr lang="en-US" dirty="0" smtClean="0"/>
              <a:t>These disputes cannot be settled by empirical evidence, logic or linguistics</a:t>
            </a:r>
          </a:p>
        </p:txBody>
      </p:sp>
    </p:spTree>
    <p:extLst>
      <p:ext uri="{BB962C8B-B14F-4D97-AF65-F5344CB8AC3E}">
        <p14:creationId xmlns:p14="http://schemas.microsoft.com/office/powerpoint/2010/main" val="4113916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the </a:t>
            </a:r>
            <a:r>
              <a:rPr lang="en-US" i="1" dirty="0" smtClean="0"/>
              <a:t>function</a:t>
            </a:r>
            <a:r>
              <a:rPr lang="en-US" dirty="0" smtClean="0"/>
              <a:t> of trust?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492062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To reduce complexity in social life (</a:t>
            </a:r>
            <a:r>
              <a:rPr lang="en-US" dirty="0" err="1" smtClean="0"/>
              <a:t>Luhmann</a:t>
            </a:r>
            <a:r>
              <a:rPr lang="en-US" dirty="0" smtClean="0"/>
              <a:t>, 1979)</a:t>
            </a:r>
          </a:p>
          <a:p>
            <a:r>
              <a:rPr lang="en-US" dirty="0" err="1" smtClean="0"/>
              <a:t>Luhmann’s</a:t>
            </a:r>
            <a:r>
              <a:rPr lang="en-US" dirty="0" smtClean="0"/>
              <a:t> thesis widely accepted</a:t>
            </a:r>
          </a:p>
          <a:p>
            <a:r>
              <a:rPr lang="en-US" dirty="0" smtClean="0"/>
              <a:t>Implications</a:t>
            </a:r>
          </a:p>
          <a:p>
            <a:pPr lvl="1"/>
            <a:r>
              <a:rPr lang="en-US" dirty="0" smtClean="0"/>
              <a:t>The perceived need for trust varies with the complexity of social systems within which the trust is situated and to which its object and subject relates</a:t>
            </a:r>
          </a:p>
          <a:p>
            <a:pPr lvl="1"/>
            <a:r>
              <a:rPr lang="en-US" dirty="0" smtClean="0"/>
              <a:t>The sensation of eroding trust thus signals the insufficiency of existing levels of trust and implies an increase in systemic complexity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68460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Trust in trade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4920629"/>
          </a:xfrm>
        </p:spPr>
        <p:txBody>
          <a:bodyPr>
            <a:normAutofit/>
          </a:bodyPr>
          <a:lstStyle/>
          <a:p>
            <a:r>
              <a:rPr lang="en-US" dirty="0" smtClean="0"/>
              <a:t>In economic life, trust reduces complexity of economic relationships</a:t>
            </a:r>
          </a:p>
          <a:p>
            <a:pPr lvl="1"/>
            <a:r>
              <a:rPr lang="en-US" dirty="0" smtClean="0"/>
              <a:t>Too complex to know and control other economic agents’ future performance </a:t>
            </a:r>
          </a:p>
          <a:p>
            <a:pPr lvl="1"/>
            <a:r>
              <a:rPr lang="en-US" dirty="0" smtClean="0"/>
              <a:t>Too complex to know and control how polities (States, international organizations and other public or quasi-public entities exerting unilateral power) will exercise power in the context of economic activity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98897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Erosion of trust in trade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4920629"/>
          </a:xfrm>
        </p:spPr>
        <p:txBody>
          <a:bodyPr>
            <a:normAutofit/>
          </a:bodyPr>
          <a:lstStyle/>
          <a:p>
            <a:r>
              <a:rPr lang="en-US" dirty="0" smtClean="0"/>
              <a:t>Globalization has brought about a blossoming of complexity in economic, cultural, political, linguistic, ethnic terms.</a:t>
            </a:r>
          </a:p>
          <a:p>
            <a:r>
              <a:rPr lang="en-US" dirty="0" smtClean="0"/>
              <a:t>Economic life has grown more complex due to globalized trade in goods and services, foreign investments, economic migration, etc.</a:t>
            </a:r>
          </a:p>
          <a:p>
            <a:r>
              <a:rPr lang="en-US" dirty="0" smtClean="0"/>
              <a:t>As a result, more trust is required to reduce the complexity of economic relationships.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99125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Trust in trade and the law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4920629"/>
          </a:xfrm>
        </p:spPr>
        <p:txBody>
          <a:bodyPr>
            <a:normAutofit/>
          </a:bodyPr>
          <a:lstStyle/>
          <a:p>
            <a:r>
              <a:rPr lang="en-US" dirty="0" smtClean="0"/>
              <a:t>Replaces trust in bilateral relationships with trust in the legal system.</a:t>
            </a:r>
          </a:p>
          <a:p>
            <a:r>
              <a:rPr lang="en-US" dirty="0" smtClean="0"/>
              <a:t>Provides a legal remedy in the event that power is exercised in an unpredictable (arbitrary or unfair) manner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37569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Question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4920629"/>
          </a:xfrm>
        </p:spPr>
        <p:txBody>
          <a:bodyPr>
            <a:normAutofit/>
          </a:bodyPr>
          <a:lstStyle/>
          <a:p>
            <a:r>
              <a:rPr lang="en-US" dirty="0" smtClean="0"/>
              <a:t>Should the law seek to restore trust that has been eroded through globalization?</a:t>
            </a:r>
          </a:p>
          <a:p>
            <a:r>
              <a:rPr lang="en-US" dirty="0" smtClean="0"/>
              <a:t>In other words, should the law reduce the need for additional trust which has arisen due to increased complexity?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03051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Proposition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4920629"/>
          </a:xfrm>
        </p:spPr>
        <p:txBody>
          <a:bodyPr>
            <a:normAutofit/>
          </a:bodyPr>
          <a:lstStyle/>
          <a:p>
            <a:r>
              <a:rPr lang="en-US" dirty="0" smtClean="0"/>
              <a:t>Shoring up trust directly may be counterproductive</a:t>
            </a:r>
          </a:p>
          <a:p>
            <a:pPr lvl="1"/>
            <a:r>
              <a:rPr lang="en-US" dirty="0" smtClean="0"/>
              <a:t>Seeking to provide greater legal certainty by clarifying how political power should be exercised may generate more complexity than it dissolves</a:t>
            </a:r>
          </a:p>
          <a:p>
            <a:r>
              <a:rPr lang="en-US" dirty="0" smtClean="0"/>
              <a:t>Reducing complexity and thus indirectly the need for trust is questionable policy when the nature of the complexity (per definition) is unknown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12826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Evolutionary interpretation of complexity</a:t>
            </a:r>
            <a:endParaRPr lang="en-US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4920629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Complexity symptomatic of variation or diversity of possible solutions to the problem of adaptation to social environment (including economic environment)</a:t>
            </a:r>
          </a:p>
          <a:p>
            <a:r>
              <a:rPr lang="en-US" dirty="0" smtClean="0"/>
              <a:t>If successful, attempting to reduce diversity implies artificially stifling the process of evolutionary change</a:t>
            </a:r>
          </a:p>
          <a:p>
            <a:r>
              <a:rPr lang="en-US" dirty="0" smtClean="0"/>
              <a:t>Ignores the mechanics of evolutionary competition</a:t>
            </a:r>
          </a:p>
          <a:p>
            <a:pPr lvl="1"/>
            <a:r>
              <a:rPr lang="en-US" dirty="0" smtClean="0"/>
              <a:t>Pressures of selective retention under conditions of competition would indicate a natural decline in diversity</a:t>
            </a:r>
          </a:p>
          <a:p>
            <a:pPr lvl="1"/>
            <a:r>
              <a:rPr lang="en-US" dirty="0" smtClean="0"/>
              <a:t>In short, competition keeps diversity in check (natural-selection theory of competition)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08949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3735</TotalTime>
  <Words>570</Words>
  <Application>Microsoft Macintosh PowerPoint</Application>
  <PresentationFormat>On-screen Show (4:3)</PresentationFormat>
  <Paragraphs>58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 Black </vt:lpstr>
      <vt:lpstr>Trusting relationships in evolutionary jurisprudence </vt:lpstr>
      <vt:lpstr>What is the meaning of trust?</vt:lpstr>
      <vt:lpstr>What is the function of trust?</vt:lpstr>
      <vt:lpstr>Trust in trade</vt:lpstr>
      <vt:lpstr>Erosion of trust in trade</vt:lpstr>
      <vt:lpstr>Trust in trade and the law</vt:lpstr>
      <vt:lpstr>Question</vt:lpstr>
      <vt:lpstr>Proposition</vt:lpstr>
      <vt:lpstr>Evolutionary interpretation of complexity</vt:lpstr>
      <vt:lpstr>Implications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Arbitration of investment treaty claims relating to foreign exchange controls</dc:title>
  <dc:creator>IJDH Pohl</dc:creator>
  <cp:lastModifiedBy>Ian Pohl</cp:lastModifiedBy>
  <cp:revision>149</cp:revision>
  <cp:lastPrinted>2017-10-24T07:04:15Z</cp:lastPrinted>
  <dcterms:created xsi:type="dcterms:W3CDTF">2017-04-26T03:56:37Z</dcterms:created>
  <dcterms:modified xsi:type="dcterms:W3CDTF">2018-01-19T22:02:03Z</dcterms:modified>
</cp:coreProperties>
</file>