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8" r:id="rId2"/>
    <p:sldId id="257" r:id="rId3"/>
    <p:sldId id="309" r:id="rId4"/>
    <p:sldId id="403" r:id="rId5"/>
    <p:sldId id="396" r:id="rId6"/>
    <p:sldId id="283" r:id="rId7"/>
    <p:sldId id="371" r:id="rId8"/>
    <p:sldId id="372" r:id="rId9"/>
    <p:sldId id="286" r:id="rId10"/>
    <p:sldId id="287" r:id="rId11"/>
    <p:sldId id="288" r:id="rId12"/>
    <p:sldId id="289" r:id="rId13"/>
    <p:sldId id="385" r:id="rId14"/>
    <p:sldId id="290" r:id="rId15"/>
    <p:sldId id="405" r:id="rId16"/>
    <p:sldId id="291" r:id="rId17"/>
    <p:sldId id="386" r:id="rId18"/>
    <p:sldId id="399" r:id="rId19"/>
    <p:sldId id="401" r:id="rId20"/>
    <p:sldId id="293" r:id="rId21"/>
    <p:sldId id="402" r:id="rId22"/>
    <p:sldId id="294" r:id="rId23"/>
    <p:sldId id="388" r:id="rId24"/>
    <p:sldId id="389" r:id="rId25"/>
    <p:sldId id="390" r:id="rId26"/>
    <p:sldId id="391" r:id="rId27"/>
    <p:sldId id="392" r:id="rId28"/>
    <p:sldId id="393" r:id="rId29"/>
    <p:sldId id="394" r:id="rId30"/>
    <p:sldId id="395" r:id="rId31"/>
    <p:sldId id="398" r:id="rId32"/>
    <p:sldId id="406" r:id="rId33"/>
    <p:sldId id="256" r:id="rId34"/>
    <p:sldId id="407" r:id="rId35"/>
    <p:sldId id="408" r:id="rId36"/>
  </p:sldIdLst>
  <p:sldSz cx="9144000" cy="6858000" type="screen4x3"/>
  <p:notesSz cx="9144000" cy="6858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1">
          <p15:clr>
            <a:srgbClr val="A4A3A4"/>
          </p15:clr>
        </p15:guide>
        <p15:guide id="2" pos="2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Stijl, licht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7459" autoAdjust="0"/>
  </p:normalViewPr>
  <p:slideViewPr>
    <p:cSldViewPr snapToGrid="0" snapToObjects="1">
      <p:cViewPr varScale="1">
        <p:scale>
          <a:sx n="159" d="100"/>
          <a:sy n="159" d="100"/>
        </p:scale>
        <p:origin x="4392" y="138"/>
      </p:cViewPr>
      <p:guideLst>
        <p:guide orient="horz" pos="811"/>
        <p:guide pos="213"/>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DC0C369-13E3-C04F-AA91-3C19CF4D27E6}" type="datetimeFigureOut">
              <a:rPr lang="nl-NL" smtClean="0"/>
              <a:t>26-5-2025</a:t>
            </a:fld>
            <a:endParaRPr lang="nl-NL"/>
          </a:p>
        </p:txBody>
      </p:sp>
      <p:sp>
        <p:nvSpPr>
          <p:cNvPr id="4" name="Tijdelijke aanduiding voor voetteks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268B745-3CC2-3B46-A8BC-FE1F07A08324}" type="slidenum">
              <a:rPr lang="nl-NL" smtClean="0"/>
              <a:t>‹#›</a:t>
            </a:fld>
            <a:endParaRPr lang="nl-NL"/>
          </a:p>
        </p:txBody>
      </p:sp>
    </p:spTree>
    <p:extLst>
      <p:ext uri="{BB962C8B-B14F-4D97-AF65-F5344CB8AC3E}">
        <p14:creationId xmlns:p14="http://schemas.microsoft.com/office/powerpoint/2010/main" val="1745823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37D42C8-A255-5F4D-A951-1B90F54B60E2}" type="datetimeFigureOut">
              <a:rPr lang="nl-NL" smtClean="0"/>
              <a:t>26-5-2025</a:t>
            </a:fld>
            <a:endParaRPr lang="nl-NL"/>
          </a:p>
        </p:txBody>
      </p:sp>
      <p:sp>
        <p:nvSpPr>
          <p:cNvPr id="4" name="Tijdelijke aanduiding voor dia-afbeelding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9775814-5E86-5743-808B-FA33B96378ED}" type="slidenum">
              <a:rPr lang="nl-NL" smtClean="0"/>
              <a:t>‹#›</a:t>
            </a:fld>
            <a:endParaRPr lang="nl-NL"/>
          </a:p>
        </p:txBody>
      </p:sp>
    </p:spTree>
    <p:extLst>
      <p:ext uri="{BB962C8B-B14F-4D97-AF65-F5344CB8AC3E}">
        <p14:creationId xmlns:p14="http://schemas.microsoft.com/office/powerpoint/2010/main" val="27978841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9775814-5E86-5743-808B-FA33B96378ED}" type="slidenum">
              <a:rPr lang="nl-NL" smtClean="0"/>
              <a:t>8</a:t>
            </a:fld>
            <a:endParaRPr lang="nl-NL"/>
          </a:p>
        </p:txBody>
      </p:sp>
    </p:spTree>
    <p:extLst>
      <p:ext uri="{BB962C8B-B14F-4D97-AF65-F5344CB8AC3E}">
        <p14:creationId xmlns:p14="http://schemas.microsoft.com/office/powerpoint/2010/main" val="71180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err="1"/>
              <a:t>Hello</a:t>
            </a:r>
            <a:r>
              <a:rPr lang="de-DE" dirty="0"/>
              <a:t> </a:t>
            </a:r>
            <a:r>
              <a:rPr lang="de-DE" dirty="0" err="1"/>
              <a:t>everyone</a:t>
            </a:r>
            <a:r>
              <a:rPr lang="de-DE" dirty="0"/>
              <a:t> </a:t>
            </a:r>
            <a:r>
              <a:rPr lang="de-DE" dirty="0" err="1"/>
              <a:t>and</a:t>
            </a:r>
            <a:r>
              <a:rPr lang="de-DE" dirty="0"/>
              <a:t> </a:t>
            </a:r>
            <a:r>
              <a:rPr lang="de-DE" dirty="0" err="1"/>
              <a:t>welcome</a:t>
            </a:r>
            <a:r>
              <a:rPr lang="de-DE" dirty="0"/>
              <a:t> </a:t>
            </a:r>
            <a:r>
              <a:rPr lang="de-DE" dirty="0" err="1"/>
              <a:t>to</a:t>
            </a:r>
            <a:r>
              <a:rPr lang="de-DE" dirty="0"/>
              <a:t> </a:t>
            </a:r>
            <a:r>
              <a:rPr lang="de-DE" dirty="0" err="1"/>
              <a:t>this</a:t>
            </a:r>
            <a:r>
              <a:rPr lang="de-DE" dirty="0"/>
              <a:t> </a:t>
            </a:r>
            <a:r>
              <a:rPr lang="de-DE" dirty="0" err="1"/>
              <a:t>info</a:t>
            </a:r>
            <a:r>
              <a:rPr lang="de-DE" dirty="0"/>
              <a:t> </a:t>
            </a:r>
            <a:r>
              <a:rPr lang="de-DE" dirty="0" err="1"/>
              <a:t>evening</a:t>
            </a:r>
            <a:r>
              <a:rPr lang="de-DE" dirty="0"/>
              <a:t> in </a:t>
            </a:r>
            <a:r>
              <a:rPr lang="de-DE" dirty="0" err="1"/>
              <a:t>the</a:t>
            </a:r>
            <a:r>
              <a:rPr lang="de-DE" dirty="0"/>
              <a:t> </a:t>
            </a:r>
            <a:r>
              <a:rPr lang="de-DE" dirty="0" err="1"/>
              <a:t>name</a:t>
            </a:r>
            <a:r>
              <a:rPr lang="de-DE" dirty="0"/>
              <a:t> </a:t>
            </a:r>
            <a:r>
              <a:rPr lang="de-DE" dirty="0" err="1"/>
              <a:t>of</a:t>
            </a:r>
            <a:r>
              <a:rPr lang="de-DE" dirty="0"/>
              <a:t> MA(A)HS! </a:t>
            </a:r>
            <a:r>
              <a:rPr lang="de-DE" dirty="0" err="1"/>
              <a:t>My</a:t>
            </a:r>
            <a:r>
              <a:rPr lang="de-DE" dirty="0"/>
              <a:t> </a:t>
            </a:r>
            <a:r>
              <a:rPr lang="de-DE" dirty="0" err="1"/>
              <a:t>name</a:t>
            </a:r>
            <a:r>
              <a:rPr lang="de-DE" dirty="0"/>
              <a:t> </a:t>
            </a:r>
            <a:r>
              <a:rPr lang="de-DE" dirty="0" err="1"/>
              <a:t>is</a:t>
            </a:r>
            <a:r>
              <a:rPr lang="de-DE" dirty="0"/>
              <a:t> Riva, I am on </a:t>
            </a:r>
            <a:r>
              <a:rPr lang="de-DE" dirty="0" err="1"/>
              <a:t>the</a:t>
            </a:r>
            <a:r>
              <a:rPr lang="de-DE" dirty="0"/>
              <a:t> </a:t>
            </a:r>
            <a:r>
              <a:rPr lang="de-DE" dirty="0" err="1"/>
              <a:t>board</a:t>
            </a:r>
            <a:r>
              <a:rPr lang="de-DE" dirty="0"/>
              <a:t> </a:t>
            </a:r>
            <a:r>
              <a:rPr lang="de-DE" dirty="0" err="1"/>
              <a:t>of</a:t>
            </a:r>
            <a:r>
              <a:rPr lang="de-DE" dirty="0"/>
              <a:t> MA(A)HS </a:t>
            </a:r>
            <a:r>
              <a:rPr lang="de-DE" dirty="0" err="1"/>
              <a:t>and</a:t>
            </a:r>
            <a:r>
              <a:rPr lang="de-DE" dirty="0"/>
              <a:t> I will </a:t>
            </a:r>
            <a:r>
              <a:rPr lang="de-DE" dirty="0" err="1"/>
              <a:t>give</a:t>
            </a:r>
            <a:r>
              <a:rPr lang="de-DE" dirty="0"/>
              <a:t> </a:t>
            </a:r>
            <a:r>
              <a:rPr lang="de-DE" dirty="0" err="1"/>
              <a:t>you</a:t>
            </a:r>
            <a:r>
              <a:rPr lang="de-DE" dirty="0"/>
              <a:t> a </a:t>
            </a:r>
            <a:r>
              <a:rPr lang="de-DE" dirty="0" err="1"/>
              <a:t>short</a:t>
            </a:r>
            <a:r>
              <a:rPr lang="de-DE" dirty="0"/>
              <a:t> </a:t>
            </a:r>
            <a:r>
              <a:rPr lang="de-DE" dirty="0" err="1"/>
              <a:t>introduction</a:t>
            </a:r>
            <a:r>
              <a:rPr lang="de-DE" dirty="0"/>
              <a:t> </a:t>
            </a:r>
            <a:r>
              <a:rPr lang="de-DE" dirty="0" err="1"/>
              <a:t>of</a:t>
            </a:r>
            <a:r>
              <a:rPr lang="de-DE" dirty="0"/>
              <a:t> </a:t>
            </a:r>
            <a:r>
              <a:rPr lang="de-DE" dirty="0" err="1"/>
              <a:t>who</a:t>
            </a:r>
            <a:r>
              <a:rPr lang="de-DE" dirty="0"/>
              <a:t> </a:t>
            </a:r>
            <a:r>
              <a:rPr lang="de-DE" dirty="0" err="1"/>
              <a:t>we</a:t>
            </a:r>
            <a:r>
              <a:rPr lang="de-DE" dirty="0"/>
              <a:t> </a:t>
            </a:r>
            <a:r>
              <a:rPr lang="de-DE" dirty="0" err="1"/>
              <a:t>are</a:t>
            </a:r>
            <a:r>
              <a:rPr lang="de-DE" dirty="0"/>
              <a:t> </a:t>
            </a:r>
            <a:r>
              <a:rPr lang="de-DE" dirty="0" err="1"/>
              <a:t>and</a:t>
            </a:r>
            <a:r>
              <a:rPr lang="de-DE" dirty="0"/>
              <a:t> </a:t>
            </a:r>
            <a:r>
              <a:rPr lang="de-DE" dirty="0" err="1"/>
              <a:t>what</a:t>
            </a:r>
            <a:r>
              <a:rPr lang="de-DE" dirty="0"/>
              <a:t> </a:t>
            </a:r>
            <a:r>
              <a:rPr lang="de-DE" dirty="0" err="1"/>
              <a:t>we</a:t>
            </a:r>
            <a:r>
              <a:rPr lang="de-DE" dirty="0"/>
              <a:t> do.</a:t>
            </a:r>
            <a:endParaRPr dirty="0"/>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234261"/>
            <a:ext cx="6978810"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439519"/>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91246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p:spTree>
      <p:nvGrpSpPr>
        <p:cNvPr id="1" name=""/>
        <p:cNvGrpSpPr/>
        <p:nvPr/>
      </p:nvGrpSpPr>
      <p:grpSpPr>
        <a:xfrm>
          <a:off x="0" y="0"/>
          <a:ext cx="0" cy="0"/>
          <a:chOff x="0" y="0"/>
          <a:chExt cx="0" cy="0"/>
        </a:xfrm>
      </p:grpSpPr>
      <p:sp>
        <p:nvSpPr>
          <p:cNvPr id="2" name="Titel 1"/>
          <p:cNvSpPr>
            <a:spLocks noGrp="1"/>
          </p:cNvSpPr>
          <p:nvPr>
            <p:ph type="title"/>
          </p:nvPr>
        </p:nvSpPr>
        <p:spPr>
          <a:xfrm>
            <a:off x="360000" y="414259"/>
            <a:ext cx="3934625" cy="1565897"/>
          </a:xfrm>
        </p:spPr>
        <p:txBody>
          <a:bodyPr/>
          <a:lstStyle/>
          <a:p>
            <a:r>
              <a:rPr lang="nl-NL" dirty="0"/>
              <a:t>Titelstijl van model bewerken</a:t>
            </a:r>
          </a:p>
        </p:txBody>
      </p:sp>
      <p:sp>
        <p:nvSpPr>
          <p:cNvPr id="3" name="Tijdelijke aanduiding voor inhoud 2"/>
          <p:cNvSpPr>
            <a:spLocks noGrp="1"/>
          </p:cNvSpPr>
          <p:nvPr>
            <p:ph idx="1"/>
          </p:nvPr>
        </p:nvSpPr>
        <p:spPr>
          <a:xfrm>
            <a:off x="360001" y="1980156"/>
            <a:ext cx="3934624" cy="3810096"/>
          </a:xfrm>
        </p:spPr>
        <p:txBody>
          <a:bodyPr/>
          <a:lstStyle>
            <a:lvl3pPr marL="715962" indent="0">
              <a:buNone/>
              <a:defRPr/>
            </a:lvl3pPr>
          </a:lstStyle>
          <a:p>
            <a:pPr lvl="0"/>
            <a:r>
              <a:rPr lang="nl-NL" dirty="0"/>
              <a:t>Klik om de tekststijl van het model te bewerken</a:t>
            </a:r>
          </a:p>
          <a:p>
            <a:pPr lvl="1"/>
            <a:r>
              <a:rPr lang="nl-NL" dirty="0"/>
              <a:t>Tweede niveau</a:t>
            </a:r>
          </a:p>
        </p:txBody>
      </p:sp>
      <p:sp>
        <p:nvSpPr>
          <p:cNvPr id="4" name="Tijdelijke aanduiding voor datum 3"/>
          <p:cNvSpPr>
            <a:spLocks noGrp="1"/>
          </p:cNvSpPr>
          <p:nvPr>
            <p:ph type="dt" sz="half" idx="10"/>
          </p:nvPr>
        </p:nvSpPr>
        <p:spPr>
          <a:xfrm>
            <a:off x="4595043" y="6318628"/>
            <a:ext cx="550734" cy="365125"/>
          </a:xfrm>
        </p:spPr>
        <p:txBody>
          <a:bodyPr/>
          <a:lstStyle/>
          <a:p>
            <a:endParaRPr lang="nl-NL"/>
          </a:p>
        </p:txBody>
      </p:sp>
      <p:sp>
        <p:nvSpPr>
          <p:cNvPr id="5" name="Tijdelijke aanduiding voor voettekst 4"/>
          <p:cNvSpPr>
            <a:spLocks noGrp="1"/>
          </p:cNvSpPr>
          <p:nvPr>
            <p:ph type="ftr" sz="quarter" idx="11"/>
          </p:nvPr>
        </p:nvSpPr>
        <p:spPr>
          <a:xfrm>
            <a:off x="4745252" y="6318628"/>
            <a:ext cx="3449951" cy="365125"/>
          </a:xfrm>
        </p:spPr>
        <p:txBody>
          <a:bodyPr/>
          <a:lstStyle/>
          <a:p>
            <a:r>
              <a:rPr lang="nl-NL"/>
              <a:t>Naam afdeling of A-merk</a:t>
            </a:r>
          </a:p>
        </p:txBody>
      </p:sp>
      <p:sp>
        <p:nvSpPr>
          <p:cNvPr id="6" name="Tijdelijke aanduiding voor dianummer 5"/>
          <p:cNvSpPr>
            <a:spLocks noGrp="1"/>
          </p:cNvSpPr>
          <p:nvPr>
            <p:ph type="sldNum" sz="quarter" idx="12"/>
          </p:nvPr>
        </p:nvSpPr>
        <p:spPr>
          <a:xfrm>
            <a:off x="8195204" y="6318399"/>
            <a:ext cx="569977" cy="365125"/>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3" y="0"/>
            <a:ext cx="4548957" cy="6858000"/>
          </a:xfrm>
          <a:solidFill>
            <a:schemeClr val="bg1">
              <a:lumMod val="85000"/>
            </a:schemeClr>
          </a:solidFill>
        </p:spPr>
        <p:txBody>
          <a:bodyPr/>
          <a:lstStyle/>
          <a:p>
            <a:endParaRPr lang="nl-NL"/>
          </a:p>
        </p:txBody>
      </p:sp>
      <p:pic>
        <p:nvPicPr>
          <p:cNvPr id="9" name="Afbeelding 8"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258325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1"/>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a:t>Naam afdeling of A-merk</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9" name="Tijdelijke aanduiding voor afbeelding 8"/>
          <p:cNvSpPr>
            <a:spLocks noGrp="1"/>
          </p:cNvSpPr>
          <p:nvPr>
            <p:ph type="pic" sz="quarter" idx="13"/>
          </p:nvPr>
        </p:nvSpPr>
        <p:spPr>
          <a:xfrm>
            <a:off x="0" y="0"/>
            <a:ext cx="9144000" cy="6858000"/>
          </a:xfrm>
          <a:solidFill>
            <a:schemeClr val="bg2">
              <a:lumMod val="85000"/>
            </a:schemeClr>
          </a:solidFill>
        </p:spPr>
        <p:txBody>
          <a:bodyPr/>
          <a:lstStyle/>
          <a:p>
            <a:endParaRPr lang="nl-NL" dirty="0"/>
          </a:p>
        </p:txBody>
      </p:sp>
      <p:pic>
        <p:nvPicPr>
          <p:cNvPr id="7" name="Afbeelding 6"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802"/>
          <a:stretch/>
        </p:blipFill>
        <p:spPr>
          <a:xfrm>
            <a:off x="360000" y="6173999"/>
            <a:ext cx="2073053" cy="507084"/>
          </a:xfrm>
          <a:prstGeom prst="rect">
            <a:avLst/>
          </a:prstGeom>
        </p:spPr>
      </p:pic>
    </p:spTree>
    <p:extLst>
      <p:ext uri="{BB962C8B-B14F-4D97-AF65-F5344CB8AC3E}">
        <p14:creationId xmlns:p14="http://schemas.microsoft.com/office/powerpoint/2010/main" val="1078255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a:t>Naam afdeling of A-merk</a:t>
            </a:r>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3" y="1296000"/>
            <a:ext cx="8326437" cy="4309230"/>
          </a:xfrm>
        </p:spPr>
        <p:txBody>
          <a:bodyPr/>
          <a:lstStyle/>
          <a:p>
            <a:endParaRPr lang="nl-NL"/>
          </a:p>
        </p:txBody>
      </p:sp>
      <p:pic>
        <p:nvPicPr>
          <p:cNvPr id="8" name="Afbeelding 7"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2621371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458200" cy="762000"/>
          </a:xfrm>
        </p:spPr>
        <p:txBody>
          <a:bodyPr/>
          <a:lstStyle/>
          <a:p>
            <a:r>
              <a:rPr lang="en-US"/>
              <a:t>Click to edit Master title style</a:t>
            </a:r>
            <a:endParaRPr lang="en-ZW"/>
          </a:p>
        </p:txBody>
      </p:sp>
      <p:sp>
        <p:nvSpPr>
          <p:cNvPr id="3" name="Text Placeholder 2"/>
          <p:cNvSpPr>
            <a:spLocks noGrp="1"/>
          </p:cNvSpPr>
          <p:nvPr>
            <p:ph type="body" sz="half" idx="1"/>
          </p:nvPr>
        </p:nvSpPr>
        <p:spPr>
          <a:xfrm>
            <a:off x="304800" y="1905000"/>
            <a:ext cx="4152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quarter" idx="2"/>
          </p:nvPr>
        </p:nvSpPr>
        <p:spPr>
          <a:xfrm>
            <a:off x="4610100" y="1905000"/>
            <a:ext cx="41529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Content Placeholder 4"/>
          <p:cNvSpPr>
            <a:spLocks noGrp="1"/>
          </p:cNvSpPr>
          <p:nvPr>
            <p:ph sz="quarter" idx="3"/>
          </p:nvPr>
        </p:nvSpPr>
        <p:spPr>
          <a:xfrm>
            <a:off x="4610100" y="4038600"/>
            <a:ext cx="41529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Tree>
    <p:extLst>
      <p:ext uri="{BB962C8B-B14F-4D97-AF65-F5344CB8AC3E}">
        <p14:creationId xmlns:p14="http://schemas.microsoft.com/office/powerpoint/2010/main" val="2356973280"/>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illustration">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0" y="234261"/>
            <a:ext cx="6975759"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439519"/>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pic>
        <p:nvPicPr>
          <p:cNvPr id="5" name="Afbeelding 4" descr="Future loo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5640" y="3596031"/>
            <a:ext cx="3532883" cy="3261967"/>
          </a:xfrm>
          <a:prstGeom prst="rect">
            <a:avLst/>
          </a:prstGeom>
        </p:spPr>
      </p:pic>
    </p:spTree>
    <p:extLst>
      <p:ext uri="{BB962C8B-B14F-4D97-AF65-F5344CB8AC3E}">
        <p14:creationId xmlns:p14="http://schemas.microsoft.com/office/powerpoint/2010/main" val="3992924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hoto Randwij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0" y="234261"/>
            <a:ext cx="6975759" cy="1691906"/>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079685"/>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4" name="Afbeelding 3" descr="UM40_RGB_B_diap.png"/>
          <p:cNvPicPr>
            <a:picLocks noChangeAspect="1"/>
          </p:cNvPicPr>
          <p:nvPr userDrawn="1"/>
        </p:nvPicPr>
        <p:blipFill rotWithShape="1">
          <a:blip r:embed="rId3">
            <a:extLst>
              <a:ext uri="{28A0092B-C50C-407E-A947-70E740481C1C}">
                <a14:useLocalDpi xmlns:a14="http://schemas.microsoft.com/office/drawing/2010/main" val="0"/>
              </a:ext>
            </a:extLst>
          </a:blip>
          <a:srcRect r="20793"/>
          <a:stretch/>
        </p:blipFill>
        <p:spPr>
          <a:xfrm>
            <a:off x="360000" y="6173999"/>
            <a:ext cx="2099789" cy="507084"/>
          </a:xfrm>
          <a:prstGeom prst="rect">
            <a:avLst/>
          </a:prstGeom>
        </p:spPr>
      </p:pic>
    </p:spTree>
    <p:extLst>
      <p:ext uri="{BB962C8B-B14F-4D97-AF65-F5344CB8AC3E}">
        <p14:creationId xmlns:p14="http://schemas.microsoft.com/office/powerpoint/2010/main" val="14048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hoto inner cit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0" y="234261"/>
            <a:ext cx="6958102" cy="1691906"/>
          </a:xfrm>
        </p:spPr>
        <p:txBody>
          <a:bodyPr>
            <a:noAutofit/>
          </a:bodyPr>
          <a:lstStyle>
            <a:lvl1pPr>
              <a:defRPr sz="4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079685"/>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4" name="Afbeelding 3" descr="UM40_RGB_B_diap.png"/>
          <p:cNvPicPr>
            <a:picLocks noChangeAspect="1"/>
          </p:cNvPicPr>
          <p:nvPr userDrawn="1"/>
        </p:nvPicPr>
        <p:blipFill rotWithShape="1">
          <a:blip r:embed="rId3">
            <a:extLst>
              <a:ext uri="{28A0092B-C50C-407E-A947-70E740481C1C}">
                <a14:useLocalDpi xmlns:a14="http://schemas.microsoft.com/office/drawing/2010/main" val="0"/>
              </a:ext>
            </a:extLst>
          </a:blip>
          <a:srcRect r="20793"/>
          <a:stretch/>
        </p:blipFill>
        <p:spPr>
          <a:xfrm>
            <a:off x="360000" y="6173999"/>
            <a:ext cx="2099789" cy="507084"/>
          </a:xfrm>
          <a:prstGeom prst="rect">
            <a:avLst/>
          </a:prstGeom>
        </p:spPr>
      </p:pic>
    </p:spTree>
    <p:extLst>
      <p:ext uri="{BB962C8B-B14F-4D97-AF65-F5344CB8AC3E}">
        <p14:creationId xmlns:p14="http://schemas.microsoft.com/office/powerpoint/2010/main" val="2379806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dark blu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234261"/>
            <a:ext cx="6954592"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439519"/>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793"/>
          <a:stretch/>
        </p:blipFill>
        <p:spPr>
          <a:xfrm>
            <a:off x="360000" y="6173999"/>
            <a:ext cx="2099789" cy="507084"/>
          </a:xfrm>
          <a:prstGeom prst="rect">
            <a:avLst/>
          </a:prstGeom>
        </p:spPr>
      </p:pic>
    </p:spTree>
    <p:extLst>
      <p:ext uri="{BB962C8B-B14F-4D97-AF65-F5344CB8AC3E}">
        <p14:creationId xmlns:p14="http://schemas.microsoft.com/office/powerpoint/2010/main" val="117169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orang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234261"/>
            <a:ext cx="6986342"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439519"/>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549"/>
          <a:stretch/>
        </p:blipFill>
        <p:spPr>
          <a:xfrm>
            <a:off x="360000" y="6173999"/>
            <a:ext cx="2079737" cy="507084"/>
          </a:xfrm>
          <a:prstGeom prst="rect">
            <a:avLst/>
          </a:prstGeom>
        </p:spPr>
      </p:pic>
    </p:spTree>
    <p:extLst>
      <p:ext uri="{BB962C8B-B14F-4D97-AF65-F5344CB8AC3E}">
        <p14:creationId xmlns:p14="http://schemas.microsoft.com/office/powerpoint/2010/main" val="414886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Naam afdeling of A-merk</a:t>
            </a:r>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7" name="Afbeelding 6"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294217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xt slide dark blu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solidFill>
                  <a:srgbClr val="FFFFFF"/>
                </a:solidFill>
              </a:defRPr>
            </a:lvl1pPr>
          </a:lstStyle>
          <a:p>
            <a:endParaRPr lang="nl-NL" dirty="0"/>
          </a:p>
        </p:txBody>
      </p:sp>
      <p:sp>
        <p:nvSpPr>
          <p:cNvPr id="5" name="Tijdelijke aanduiding voor voettekst 4"/>
          <p:cNvSpPr>
            <a:spLocks noGrp="1"/>
          </p:cNvSpPr>
          <p:nvPr>
            <p:ph type="ftr" sz="quarter" idx="11"/>
          </p:nvPr>
        </p:nvSpPr>
        <p:spPr/>
        <p:txBody>
          <a:bodyPr/>
          <a:lstStyle>
            <a:lvl1pPr>
              <a:defRPr>
                <a:solidFill>
                  <a:srgbClr val="FFFFFF"/>
                </a:solidFill>
              </a:defRPr>
            </a:lvl1pPr>
          </a:lstStyle>
          <a:p>
            <a:r>
              <a:rPr lang="nl-NL"/>
              <a:t>Naam afdeling of A-merk</a:t>
            </a:r>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297"/>
          <a:stretch/>
        </p:blipFill>
        <p:spPr>
          <a:xfrm>
            <a:off x="360000" y="6173999"/>
            <a:ext cx="2086421" cy="507084"/>
          </a:xfrm>
          <a:prstGeom prst="rect">
            <a:avLst/>
          </a:prstGeom>
        </p:spPr>
      </p:pic>
    </p:spTree>
    <p:extLst>
      <p:ext uri="{BB962C8B-B14F-4D97-AF65-F5344CB8AC3E}">
        <p14:creationId xmlns:p14="http://schemas.microsoft.com/office/powerpoint/2010/main" val="277319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xt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nl-NL" dirty="0"/>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solidFill>
                  <a:srgbClr val="FFFFFF"/>
                </a:solidFill>
              </a:defRPr>
            </a:lvl1pPr>
          </a:lstStyle>
          <a:p>
            <a:endParaRPr lang="nl-NL" dirty="0"/>
          </a:p>
        </p:txBody>
      </p:sp>
      <p:sp>
        <p:nvSpPr>
          <p:cNvPr id="5" name="Tijdelijke aanduiding voor voettekst 4"/>
          <p:cNvSpPr>
            <a:spLocks noGrp="1"/>
          </p:cNvSpPr>
          <p:nvPr>
            <p:ph type="ftr" sz="quarter" idx="11"/>
          </p:nvPr>
        </p:nvSpPr>
        <p:spPr/>
        <p:txBody>
          <a:bodyPr/>
          <a:lstStyle>
            <a:lvl1pPr>
              <a:defRPr>
                <a:solidFill>
                  <a:srgbClr val="FFFFFF"/>
                </a:solidFill>
              </a:defRPr>
            </a:lvl1pPr>
          </a:lstStyle>
          <a:p>
            <a:r>
              <a:rPr lang="nl-NL" dirty="0"/>
              <a:t>Naam afdeling of A-merk</a:t>
            </a:r>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8" name="Afbeelding 7"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2054"/>
          <a:stretch/>
        </p:blipFill>
        <p:spPr>
          <a:xfrm>
            <a:off x="360001" y="6174000"/>
            <a:ext cx="2066368" cy="507083"/>
          </a:xfrm>
          <a:prstGeom prst="rect">
            <a:avLst/>
          </a:prstGeom>
        </p:spPr>
      </p:pic>
    </p:spTree>
    <p:extLst>
      <p:ext uri="{BB962C8B-B14F-4D97-AF65-F5344CB8AC3E}">
        <p14:creationId xmlns:p14="http://schemas.microsoft.com/office/powerpoint/2010/main" val="151608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59999" y="414260"/>
            <a:ext cx="8326799" cy="756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59999" y="1296000"/>
            <a:ext cx="8326799" cy="3627080"/>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7" y="6318628"/>
            <a:ext cx="914465" cy="365125"/>
          </a:xfrm>
          <a:prstGeom prst="rect">
            <a:avLst/>
          </a:prstGeom>
        </p:spPr>
        <p:txBody>
          <a:bodyPr vert="horz" lIns="0" tIns="0" rIns="0" bIns="0" rtlCol="0" anchor="t" anchorCtr="0"/>
          <a:lstStyle>
            <a:lvl1pPr algn="r">
              <a:defRPr sz="100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17546" y="6318628"/>
            <a:ext cx="3977658" cy="365125"/>
          </a:xfrm>
          <a:prstGeom prst="rect">
            <a:avLst/>
          </a:prstGeom>
        </p:spPr>
        <p:txBody>
          <a:bodyPr vert="horz" lIns="0" tIns="0" rIns="0" bIns="0" rtlCol="0" anchor="t" anchorCtr="0"/>
          <a:lstStyle>
            <a:lvl1pPr algn="r">
              <a:defRPr sz="1000">
                <a:solidFill>
                  <a:schemeClr val="tx1"/>
                </a:solidFill>
                <a:latin typeface="+mn-lt"/>
                <a:cs typeface="Verdana"/>
              </a:defRPr>
            </a:lvl1pPr>
          </a:lstStyle>
          <a:p>
            <a:r>
              <a:rPr lang="nl-NL"/>
              <a:t>Naam afdeling of A-merk</a:t>
            </a:r>
            <a:endParaRPr lang="nl-NL" dirty="0"/>
          </a:p>
        </p:txBody>
      </p:sp>
      <p:sp>
        <p:nvSpPr>
          <p:cNvPr id="6" name="Tijdelijke aanduiding voor dianummer 5"/>
          <p:cNvSpPr>
            <a:spLocks noGrp="1"/>
          </p:cNvSpPr>
          <p:nvPr>
            <p:ph type="sldNum" sz="quarter" idx="4"/>
          </p:nvPr>
        </p:nvSpPr>
        <p:spPr>
          <a:xfrm>
            <a:off x="8316141" y="6318399"/>
            <a:ext cx="370657" cy="365125"/>
          </a:xfrm>
          <a:prstGeom prst="rect">
            <a:avLst/>
          </a:prstGeom>
        </p:spPr>
        <p:txBody>
          <a:bodyPr vert="horz" lIns="0" tIns="0" rIns="0" bIns="0" rtlCol="0" anchor="t"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182581593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7" r:id="rId4"/>
    <p:sldLayoutId id="2147483660" r:id="rId5"/>
    <p:sldLayoutId id="2147483661" r:id="rId6"/>
    <p:sldLayoutId id="2147483650" r:id="rId7"/>
    <p:sldLayoutId id="2147483655" r:id="rId8"/>
    <p:sldLayoutId id="2147483656" r:id="rId9"/>
    <p:sldLayoutId id="2147483663" r:id="rId10"/>
    <p:sldLayoutId id="2147483659" r:id="rId11"/>
    <p:sldLayoutId id="2147483654" r:id="rId12"/>
    <p:sldLayoutId id="2147483668" r:id="rId13"/>
  </p:sldLayoutIdLst>
  <p:hf sldNum="0" hdr="0" ftr="0" dt="0"/>
  <p:txStyles>
    <p:titleStyle>
      <a:lvl1pPr algn="l" defTabSz="457200" rtl="0" eaLnBrk="1" latinLnBrk="0" hangingPunct="1">
        <a:spcBef>
          <a:spcPct val="0"/>
        </a:spcBef>
        <a:buNone/>
        <a:defRPr sz="36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honoursfhml@maastrichtuniversity.nl" TargetMode="External"/><Relationship Id="rId2" Type="http://schemas.openxmlformats.org/officeDocument/2006/relationships/hyperlink" Target="mailto:askfhml@maastrichtuniversity.nl"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GpH5SUo4d0U"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75990" y="234261"/>
            <a:ext cx="8175702" cy="1691906"/>
          </a:xfrm>
        </p:spPr>
        <p:txBody>
          <a:bodyPr/>
          <a:lstStyle/>
          <a:p>
            <a:r>
              <a:rPr lang="nl-NL" dirty="0" err="1"/>
              <a:t>Introduction</a:t>
            </a:r>
            <a:r>
              <a:rPr lang="nl-NL" dirty="0"/>
              <a:t> </a:t>
            </a:r>
            <a:br>
              <a:rPr lang="nl-NL" dirty="0"/>
            </a:br>
            <a:r>
              <a:rPr lang="nl-NL" dirty="0"/>
              <a:t>Honours Programme FHML</a:t>
            </a:r>
          </a:p>
        </p:txBody>
      </p:sp>
      <p:sp>
        <p:nvSpPr>
          <p:cNvPr id="3" name="Subtitel 2"/>
          <p:cNvSpPr>
            <a:spLocks noGrp="1"/>
          </p:cNvSpPr>
          <p:nvPr>
            <p:ph type="subTitle" idx="1"/>
          </p:nvPr>
        </p:nvSpPr>
        <p:spPr>
          <a:xfrm>
            <a:off x="675990" y="2079685"/>
            <a:ext cx="5182549" cy="1752600"/>
          </a:xfrm>
        </p:spPr>
        <p:txBody>
          <a:bodyPr/>
          <a:lstStyle/>
          <a:p>
            <a:r>
              <a:rPr lang="nl-NL" dirty="0"/>
              <a:t>Juanita Vernooy &amp; Theo de Kok - </a:t>
            </a:r>
            <a:r>
              <a:rPr lang="nl-NL" dirty="0" err="1"/>
              <a:t>Coordinators</a:t>
            </a:r>
            <a:endParaRPr lang="nl-NL" dirty="0"/>
          </a:p>
          <a:p>
            <a:r>
              <a:rPr lang="nl-NL" dirty="0"/>
              <a:t>May 26, 2025</a:t>
            </a:r>
          </a:p>
          <a:p>
            <a:r>
              <a:rPr lang="nl-NL" dirty="0"/>
              <a:t>Maastrichtzaal 18:30 – 20:30</a:t>
            </a:r>
          </a:p>
        </p:txBody>
      </p:sp>
    </p:spTree>
    <p:extLst>
      <p:ext uri="{BB962C8B-B14F-4D97-AF65-F5344CB8AC3E}">
        <p14:creationId xmlns:p14="http://schemas.microsoft.com/office/powerpoint/2010/main" val="550971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t>What are competencies? </a:t>
            </a:r>
            <a:br>
              <a:rPr lang="nl-NL"/>
            </a:br>
            <a:endParaRPr lang="nl-NL"/>
          </a:p>
        </p:txBody>
      </p:sp>
      <p:sp>
        <p:nvSpPr>
          <p:cNvPr id="4" name="Rectangle 2"/>
          <p:cNvSpPr txBox="1">
            <a:spLocks noChangeArrowheads="1"/>
          </p:cNvSpPr>
          <p:nvPr/>
        </p:nvSpPr>
        <p:spPr>
          <a:xfrm>
            <a:off x="359999" y="953856"/>
            <a:ext cx="8319839" cy="2880320"/>
          </a:xfrm>
          <a:prstGeom prst="rect">
            <a:avLst/>
          </a:prstGeom>
        </p:spPr>
        <p:txBody>
          <a:bodyPr vert="horz" lIns="0" tIns="0" rIns="0" bIns="0" rtlCol="0">
            <a:noAutofit/>
          </a:bodyPr>
          <a:lst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pPr>
            <a:endParaRPr lang="en-GB" sz="2400" i="1" dirty="0"/>
          </a:p>
          <a:p>
            <a:pPr marL="0" indent="0">
              <a:buFont typeface="Arial"/>
              <a:buNone/>
            </a:pPr>
            <a:r>
              <a:rPr lang="en-US" sz="2400" dirty="0"/>
              <a:t>Combination of Knowledge, Skills and Attitudes</a:t>
            </a:r>
            <a:endParaRPr lang="en-GB" sz="2400" dirty="0"/>
          </a:p>
          <a:p>
            <a:pPr>
              <a:buFontTx/>
              <a:buChar char="-"/>
            </a:pPr>
            <a:endParaRPr lang="en-US" sz="2400" dirty="0"/>
          </a:p>
          <a:p>
            <a:pPr marL="0" indent="0">
              <a:buFont typeface="Arial"/>
              <a:buNone/>
            </a:pPr>
            <a:endParaRPr lang="nl-NL" sz="2400" dirty="0"/>
          </a:p>
          <a:p>
            <a:pPr marL="0" indent="0">
              <a:buFont typeface="Arial"/>
              <a:buNone/>
            </a:pPr>
            <a:endParaRPr lang="en-US" sz="2400" dirty="0"/>
          </a:p>
          <a:p>
            <a:pPr marL="471488" indent="0">
              <a:buFont typeface="Arial"/>
              <a:buNone/>
            </a:pPr>
            <a:r>
              <a:rPr lang="en-US" sz="2400" dirty="0"/>
              <a:t>Being proactive, optimistic, motivating, problems solving, critical to others, constructive ….</a:t>
            </a:r>
            <a:endParaRPr lang="en-GB" sz="2400" dirty="0"/>
          </a:p>
        </p:txBody>
      </p:sp>
      <p:cxnSp>
        <p:nvCxnSpPr>
          <p:cNvPr id="5" name="Elbow Connector 4"/>
          <p:cNvCxnSpPr>
            <a:cxnSpLocks/>
          </p:cNvCxnSpPr>
          <p:nvPr/>
        </p:nvCxnSpPr>
        <p:spPr bwMode="auto">
          <a:xfrm rot="5400000">
            <a:off x="4099448" y="1159050"/>
            <a:ext cx="1005840" cy="1920240"/>
          </a:xfrm>
          <a:prstGeom prst="bentConnector3">
            <a:avLst>
              <a:gd name="adj1" fmla="val 50000"/>
            </a:avLst>
          </a:prstGeom>
          <a:solidFill>
            <a:schemeClr val="accent1"/>
          </a:solidFill>
          <a:ln w="25400" cap="flat" cmpd="sng" algn="ctr">
            <a:solidFill>
              <a:schemeClr val="tx1"/>
            </a:solidFill>
            <a:prstDash val="solid"/>
            <a:round/>
            <a:headEnd type="none" w="med" len="med"/>
            <a:tailEnd type="arrow"/>
          </a:ln>
          <a:effectLst/>
        </p:spPr>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3220" y="3629793"/>
            <a:ext cx="3582646" cy="2319487"/>
          </a:xfrm>
          <a:prstGeom prst="rect">
            <a:avLst/>
          </a:prstGeom>
        </p:spPr>
      </p:pic>
      <p:pic>
        <p:nvPicPr>
          <p:cNvPr id="7" name="Afbeelding 6">
            <a:extLst>
              <a:ext uri="{FF2B5EF4-FFF2-40B4-BE49-F238E27FC236}">
                <a16:creationId xmlns:a16="http://schemas.microsoft.com/office/drawing/2014/main" id="{F5267907-259A-4B8F-8EDF-85BADF6CE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37176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err="1"/>
              <a:t>Competencies</a:t>
            </a:r>
            <a:r>
              <a:rPr lang="nl-NL" sz="3200" dirty="0"/>
              <a:t> </a:t>
            </a:r>
            <a:r>
              <a:rPr lang="nl-NL" sz="3200" dirty="0" err="1"/>
              <a:t>within</a:t>
            </a:r>
            <a:r>
              <a:rPr lang="nl-NL" sz="3200" dirty="0"/>
              <a:t> </a:t>
            </a:r>
            <a:r>
              <a:rPr lang="nl-NL" sz="3200" dirty="0" err="1"/>
              <a:t>the</a:t>
            </a:r>
            <a:r>
              <a:rPr lang="nl-NL" sz="3200" dirty="0"/>
              <a:t> Honours Programme</a:t>
            </a:r>
            <a:br>
              <a:rPr lang="nl-NL" sz="3200" dirty="0"/>
            </a:br>
            <a:endParaRPr lang="nl-NL" sz="3200" dirty="0"/>
          </a:p>
        </p:txBody>
      </p:sp>
      <p:sp>
        <p:nvSpPr>
          <p:cNvPr id="3" name="Tijdelijke aanduiding voor inhoud 2"/>
          <p:cNvSpPr>
            <a:spLocks noGrp="1"/>
          </p:cNvSpPr>
          <p:nvPr>
            <p:ph idx="1"/>
          </p:nvPr>
        </p:nvSpPr>
        <p:spPr/>
        <p:txBody>
          <a:bodyPr/>
          <a:lstStyle/>
          <a:p>
            <a:pPr marL="0" indent="0">
              <a:buNone/>
            </a:pPr>
            <a:r>
              <a:rPr lang="en-US" sz="2400" u="sng" kern="0" dirty="0">
                <a:latin typeface="+mn-lt"/>
              </a:rPr>
              <a:t>Competence map with 3 main categories:</a:t>
            </a:r>
          </a:p>
          <a:p>
            <a:endParaRPr lang="en-US" sz="2400" kern="0" dirty="0">
              <a:latin typeface="+mn-lt"/>
            </a:endParaRPr>
          </a:p>
          <a:p>
            <a:pPr marL="457200" indent="-457200">
              <a:buFont typeface="+mj-lt"/>
              <a:buAutoNum type="arabicPeriod"/>
            </a:pPr>
            <a:r>
              <a:rPr lang="en-US" sz="2400" kern="0" dirty="0">
                <a:latin typeface="+mn-lt"/>
              </a:rPr>
              <a:t>Project-based and result-oriented collaboration</a:t>
            </a:r>
          </a:p>
          <a:p>
            <a:pPr marL="457200" indent="-457200">
              <a:buFont typeface="+mj-lt"/>
              <a:buAutoNum type="arabicPeriod"/>
            </a:pPr>
            <a:r>
              <a:rPr lang="en-US" sz="2400" kern="0" dirty="0">
                <a:latin typeface="+mn-lt"/>
              </a:rPr>
              <a:t>Research and analytical competencies</a:t>
            </a:r>
          </a:p>
          <a:p>
            <a:pPr marL="457200" indent="-457200">
              <a:buFont typeface="+mj-lt"/>
              <a:buAutoNum type="arabicPeriod"/>
            </a:pPr>
            <a:r>
              <a:rPr lang="en-US" sz="2400" kern="0" dirty="0">
                <a:latin typeface="+mn-lt"/>
              </a:rPr>
              <a:t>Communicative competencies</a:t>
            </a:r>
          </a:p>
          <a:p>
            <a:pPr>
              <a:buFontTx/>
              <a:buChar char="-"/>
            </a:pPr>
            <a:endParaRPr lang="en-US" sz="2400" kern="0" dirty="0">
              <a:latin typeface="+mn-lt"/>
            </a:endParaRPr>
          </a:p>
          <a:p>
            <a:pPr marL="0" indent="0">
              <a:buNone/>
            </a:pPr>
            <a:r>
              <a:rPr lang="en-US" sz="2400" kern="0" dirty="0">
                <a:latin typeface="+mn-lt"/>
              </a:rPr>
              <a:t>Each category has 3-4 subcategories with specific criteria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5516" y="4069857"/>
            <a:ext cx="2320473" cy="16529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4069857"/>
            <a:ext cx="2463530" cy="1652949"/>
          </a:xfrm>
          <a:prstGeom prst="rect">
            <a:avLst/>
          </a:prstGeom>
        </p:spPr>
      </p:pic>
      <p:pic>
        <p:nvPicPr>
          <p:cNvPr id="7" name="Afbeelding 6">
            <a:extLst>
              <a:ext uri="{FF2B5EF4-FFF2-40B4-BE49-F238E27FC236}">
                <a16:creationId xmlns:a16="http://schemas.microsoft.com/office/drawing/2014/main" id="{B164C7C8-E27E-4D0A-8502-DBA3C94553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pic>
        <p:nvPicPr>
          <p:cNvPr id="8" name="Picture 2" descr="The Evolution of Commuication (Week 2) - Words and Images: Reading and  Writing in the 21st Century">
            <a:extLst>
              <a:ext uri="{FF2B5EF4-FFF2-40B4-BE49-F238E27FC236}">
                <a16:creationId xmlns:a16="http://schemas.microsoft.com/office/drawing/2014/main" id="{9F485CC5-838C-954E-869D-EAD112937B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774" y="4069857"/>
            <a:ext cx="2531489" cy="166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7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a:t>Example category 1: Collaboration</a:t>
            </a:r>
            <a:br>
              <a:rPr lang="nl-NL" sz="3200"/>
            </a:br>
            <a:endParaRPr lang="nl-NL" sz="3200"/>
          </a:p>
        </p:txBody>
      </p:sp>
      <p:sp>
        <p:nvSpPr>
          <p:cNvPr id="3" name="Tijdelijke aanduiding voor inhoud 2"/>
          <p:cNvSpPr>
            <a:spLocks noGrp="1"/>
          </p:cNvSpPr>
          <p:nvPr>
            <p:ph idx="1"/>
          </p:nvPr>
        </p:nvSpPr>
        <p:spPr/>
        <p:txBody>
          <a:bodyPr/>
          <a:lstStyle/>
          <a:p>
            <a:pPr marL="0" indent="0">
              <a:buNone/>
            </a:pPr>
            <a:r>
              <a:rPr lang="en-US" sz="2000" b="1" kern="0" dirty="0">
                <a:latin typeface="+mn-lt"/>
              </a:rPr>
              <a:t>1.1	 Cooperating</a:t>
            </a:r>
          </a:p>
          <a:p>
            <a:endParaRPr lang="en-US" sz="2000" kern="0" dirty="0">
              <a:latin typeface="+mn-lt"/>
            </a:endParaRPr>
          </a:p>
          <a:p>
            <a:pPr marL="0" indent="0">
              <a:buNone/>
            </a:pPr>
            <a:r>
              <a:rPr lang="en-US" sz="2000" i="1" u="sng" kern="0" dirty="0">
                <a:latin typeface="+mn-lt"/>
              </a:rPr>
              <a:t>Definition</a:t>
            </a:r>
            <a:r>
              <a:rPr lang="en-US" sz="2000" u="sng" kern="0" dirty="0">
                <a:latin typeface="+mn-lt"/>
              </a:rPr>
              <a:t>: </a:t>
            </a:r>
          </a:p>
          <a:p>
            <a:pPr marL="0" indent="0">
              <a:buNone/>
            </a:pPr>
            <a:r>
              <a:rPr lang="en-US" sz="2000" kern="0" dirty="0">
                <a:latin typeface="+mn-lt"/>
              </a:rPr>
              <a:t>Contributing with other persons or groups to a joint result, even when there is no direct personal interest in doing so.</a:t>
            </a:r>
          </a:p>
        </p:txBody>
      </p:sp>
      <p:pic>
        <p:nvPicPr>
          <p:cNvPr id="4" name="Afbeelding 3">
            <a:extLst>
              <a:ext uri="{FF2B5EF4-FFF2-40B4-BE49-F238E27FC236}">
                <a16:creationId xmlns:a16="http://schemas.microsoft.com/office/drawing/2014/main" id="{51A49DAF-D99F-4E4D-A122-02B8642E29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pic>
        <p:nvPicPr>
          <p:cNvPr id="5" name="Picture 2" descr="Virtual Collaboration cartoon | Marketoonist | Tom Fishburne">
            <a:extLst>
              <a:ext uri="{FF2B5EF4-FFF2-40B4-BE49-F238E27FC236}">
                <a16:creationId xmlns:a16="http://schemas.microsoft.com/office/drawing/2014/main" id="{F11A0986-A1CE-8140-9862-46E630739C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17"/>
          <a:stretch/>
        </p:blipFill>
        <p:spPr bwMode="auto">
          <a:xfrm>
            <a:off x="1804103" y="2923784"/>
            <a:ext cx="4710887" cy="320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543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a:t>Example category 1: Collaboration</a:t>
            </a:r>
            <a:br>
              <a:rPr lang="nl-NL" sz="3200"/>
            </a:br>
            <a:endParaRPr lang="nl-NL" sz="3200"/>
          </a:p>
        </p:txBody>
      </p:sp>
      <p:sp>
        <p:nvSpPr>
          <p:cNvPr id="3" name="Tijdelijke aanduiding voor inhoud 2"/>
          <p:cNvSpPr>
            <a:spLocks noGrp="1"/>
          </p:cNvSpPr>
          <p:nvPr>
            <p:ph idx="1"/>
          </p:nvPr>
        </p:nvSpPr>
        <p:spPr/>
        <p:txBody>
          <a:bodyPr/>
          <a:lstStyle/>
          <a:p>
            <a:pPr marL="0" indent="0">
              <a:buNone/>
            </a:pPr>
            <a:r>
              <a:rPr lang="en-US" sz="2000" b="1" kern="0" dirty="0">
                <a:latin typeface="+mn-lt"/>
              </a:rPr>
              <a:t>1.1	 Cooperating</a:t>
            </a:r>
          </a:p>
          <a:p>
            <a:endParaRPr lang="en-US" sz="2000" kern="0" dirty="0">
              <a:latin typeface="+mn-lt"/>
            </a:endParaRPr>
          </a:p>
          <a:p>
            <a:pPr marL="0" indent="0">
              <a:buNone/>
            </a:pPr>
            <a:r>
              <a:rPr lang="en-US" sz="2000" i="1" u="sng" kern="0" dirty="0">
                <a:latin typeface="+mn-lt"/>
              </a:rPr>
              <a:t>Definition</a:t>
            </a:r>
            <a:r>
              <a:rPr lang="en-US" sz="2000" u="sng" kern="0" dirty="0">
                <a:latin typeface="+mn-lt"/>
              </a:rPr>
              <a:t>: </a:t>
            </a:r>
          </a:p>
          <a:p>
            <a:pPr marL="0" indent="0">
              <a:buNone/>
            </a:pPr>
            <a:r>
              <a:rPr lang="en-US" sz="2000" kern="0" dirty="0">
                <a:latin typeface="+mn-lt"/>
              </a:rPr>
              <a:t>Contributing with other persons or groups to a joint result, </a:t>
            </a:r>
          </a:p>
          <a:p>
            <a:pPr marL="0" indent="0">
              <a:buNone/>
            </a:pPr>
            <a:r>
              <a:rPr lang="en-US" sz="2000" kern="0" dirty="0">
                <a:latin typeface="+mn-lt"/>
              </a:rPr>
              <a:t>even when there is no direct personal interest in </a:t>
            </a:r>
            <a:r>
              <a:rPr lang="en-US" sz="2000" kern="0">
                <a:latin typeface="+mn-lt"/>
              </a:rPr>
              <a:t>doing so.</a:t>
            </a:r>
            <a:endParaRPr lang="en-US" sz="2000" kern="0" dirty="0">
              <a:latin typeface="+mn-lt"/>
            </a:endParaRPr>
          </a:p>
          <a:p>
            <a:endParaRPr lang="en-US" sz="2000" kern="0" dirty="0">
              <a:latin typeface="+mn-lt"/>
            </a:endParaRPr>
          </a:p>
          <a:p>
            <a:pPr marL="0" indent="0">
              <a:buNone/>
            </a:pPr>
            <a:r>
              <a:rPr lang="en-US" sz="2000" i="1" u="sng" kern="0" dirty="0">
                <a:latin typeface="+mn-lt"/>
              </a:rPr>
              <a:t>Evaluation criteria</a:t>
            </a:r>
            <a:r>
              <a:rPr lang="en-US" sz="2000" u="sng" kern="0" dirty="0">
                <a:latin typeface="+mn-lt"/>
              </a:rPr>
              <a:t>:</a:t>
            </a:r>
          </a:p>
          <a:p>
            <a:pPr marL="0" indent="0">
              <a:buNone/>
            </a:pPr>
            <a:r>
              <a:rPr lang="en-US" sz="2000" kern="0" dirty="0">
                <a:latin typeface="+mn-lt"/>
              </a:rPr>
              <a:t>- 	Shares information and experiences with others</a:t>
            </a:r>
          </a:p>
          <a:p>
            <a:pPr marL="0" indent="0">
              <a:buNone/>
            </a:pPr>
            <a:r>
              <a:rPr lang="en-US" sz="2000" kern="0" dirty="0">
                <a:latin typeface="+mn-lt"/>
              </a:rPr>
              <a:t>- 	Offers colleagues help when they need it</a:t>
            </a:r>
          </a:p>
          <a:p>
            <a:pPr marL="446088" indent="-446088">
              <a:buNone/>
            </a:pPr>
            <a:r>
              <a:rPr lang="en-US" sz="2000" kern="0" dirty="0">
                <a:latin typeface="+mn-lt"/>
              </a:rPr>
              <a:t>- 	Contributes ideas, proposals and other input designed to achieve a group result</a:t>
            </a:r>
          </a:p>
          <a:p>
            <a:pPr marL="0" indent="0">
              <a:buNone/>
            </a:pPr>
            <a:r>
              <a:rPr lang="en-US" sz="2000" kern="0" dirty="0">
                <a:latin typeface="+mn-lt"/>
              </a:rPr>
              <a:t>- 	Responds actively and constructively to the ideas of others</a:t>
            </a:r>
          </a:p>
          <a:p>
            <a:pPr marL="0" indent="0">
              <a:buNone/>
            </a:pPr>
            <a:r>
              <a:rPr lang="en-US" sz="2000" kern="0" dirty="0">
                <a:latin typeface="+mn-lt"/>
              </a:rPr>
              <a:t>- 	Adapts to the group and its goals when a joint result is needed</a:t>
            </a:r>
          </a:p>
          <a:p>
            <a:pPr marL="0" indent="0">
              <a:buNone/>
            </a:pPr>
            <a:r>
              <a:rPr lang="en-US" sz="2000" kern="0" dirty="0">
                <a:latin typeface="+mn-lt"/>
              </a:rPr>
              <a:t>- 	Bridges people’s differences and their different viewpoints</a:t>
            </a:r>
          </a:p>
          <a:p>
            <a:pPr marL="0" indent="0">
              <a:buNone/>
            </a:pPr>
            <a:endParaRPr lang="en-US" sz="2000" kern="0" dirty="0">
              <a:latin typeface="+mn-lt"/>
            </a:endParaRPr>
          </a:p>
        </p:txBody>
      </p:sp>
      <p:pic>
        <p:nvPicPr>
          <p:cNvPr id="4" name="Afbeelding 3">
            <a:extLst>
              <a:ext uri="{FF2B5EF4-FFF2-40B4-BE49-F238E27FC236}">
                <a16:creationId xmlns:a16="http://schemas.microsoft.com/office/drawing/2014/main" id="{51A49DAF-D99F-4E4D-A122-02B8642E29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197997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a:t>The ‘Learning-Working’ agreement </a:t>
            </a:r>
            <a:br>
              <a:rPr lang="nl-NL" sz="3200"/>
            </a:br>
            <a:endParaRPr lang="nl-NL" sz="3200"/>
          </a:p>
        </p:txBody>
      </p:sp>
      <p:sp>
        <p:nvSpPr>
          <p:cNvPr id="3" name="Tijdelijke aanduiding voor inhoud 2"/>
          <p:cNvSpPr>
            <a:spLocks noGrp="1"/>
          </p:cNvSpPr>
          <p:nvPr>
            <p:ph idx="1"/>
          </p:nvPr>
        </p:nvSpPr>
        <p:spPr>
          <a:xfrm>
            <a:off x="408600" y="1296000"/>
            <a:ext cx="8326799" cy="3627080"/>
          </a:xfrm>
        </p:spPr>
        <p:txBody>
          <a:bodyPr/>
          <a:lstStyle/>
          <a:p>
            <a:r>
              <a:rPr lang="en-US" sz="2400" kern="0" dirty="0">
                <a:latin typeface="+mn-lt"/>
              </a:rPr>
              <a:t>Everyone makes a selection of 3-4 competencies to work on </a:t>
            </a:r>
          </a:p>
          <a:p>
            <a:endParaRPr lang="en-US" sz="1000" kern="0" dirty="0">
              <a:latin typeface="+mn-lt"/>
            </a:endParaRPr>
          </a:p>
          <a:p>
            <a:r>
              <a:rPr lang="en-US" sz="2400" kern="0" dirty="0">
                <a:latin typeface="+mn-lt"/>
              </a:rPr>
              <a:t>This will determine how the project work will be evaluated</a:t>
            </a:r>
          </a:p>
          <a:p>
            <a:endParaRPr lang="en-US" sz="1000" kern="0" dirty="0">
              <a:latin typeface="+mn-lt"/>
            </a:endParaRPr>
          </a:p>
          <a:p>
            <a:r>
              <a:rPr lang="en-US" sz="2400" kern="0" dirty="0">
                <a:latin typeface="+mn-lt"/>
              </a:rPr>
              <a:t>Feedback on the competencies at given time points </a:t>
            </a:r>
          </a:p>
          <a:p>
            <a:endParaRPr lang="en-US" sz="1000" kern="0" dirty="0">
              <a:latin typeface="+mn-lt"/>
            </a:endParaRPr>
          </a:p>
          <a:p>
            <a:r>
              <a:rPr lang="en-US" sz="2400" kern="0" dirty="0">
                <a:latin typeface="+mn-lt"/>
              </a:rPr>
              <a:t>Feedback from the coach as well as project group members</a:t>
            </a:r>
          </a:p>
          <a:p>
            <a:pPr marL="0" indent="0">
              <a:buNone/>
            </a:pPr>
            <a:endParaRPr lang="en-US" sz="2400" kern="0" dirty="0">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500" y="4180193"/>
            <a:ext cx="2944078" cy="2031414"/>
          </a:xfrm>
          <a:prstGeom prst="rect">
            <a:avLst/>
          </a:prstGeom>
        </p:spPr>
      </p:pic>
      <p:pic>
        <p:nvPicPr>
          <p:cNvPr id="5" name="Afbeelding 4">
            <a:extLst>
              <a:ext uri="{FF2B5EF4-FFF2-40B4-BE49-F238E27FC236}">
                <a16:creationId xmlns:a16="http://schemas.microsoft.com/office/drawing/2014/main" id="{D64BE40E-427A-42CD-A5E8-D4D05EEA7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pic>
        <p:nvPicPr>
          <p:cNvPr id="7" name="Afbeelding 6">
            <a:extLst>
              <a:ext uri="{FF2B5EF4-FFF2-40B4-BE49-F238E27FC236}">
                <a16:creationId xmlns:a16="http://schemas.microsoft.com/office/drawing/2014/main" id="{B147256F-1C17-4F91-A85B-C8E6C566D57A}"/>
              </a:ext>
            </a:extLst>
          </p:cNvPr>
          <p:cNvPicPr>
            <a:picLocks noChangeAspect="1"/>
          </p:cNvPicPr>
          <p:nvPr/>
        </p:nvPicPr>
        <p:blipFill rotWithShape="1">
          <a:blip r:embed="rId4"/>
          <a:srcRect b="59745"/>
          <a:stretch/>
        </p:blipFill>
        <p:spPr>
          <a:xfrm>
            <a:off x="1641423" y="3582874"/>
            <a:ext cx="5248232" cy="524205"/>
          </a:xfrm>
          <a:prstGeom prst="rect">
            <a:avLst/>
          </a:prstGeom>
        </p:spPr>
      </p:pic>
    </p:spTree>
    <p:extLst>
      <p:ext uri="{BB962C8B-B14F-4D97-AF65-F5344CB8AC3E}">
        <p14:creationId xmlns:p14="http://schemas.microsoft.com/office/powerpoint/2010/main" val="22707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ED98-0FBF-8579-FEBF-3107CF5A99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37D0AA-E48A-7972-F37A-D9400DABB30C}"/>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11AFDEB1-8B2C-3EC8-392D-C858577CE09C}"/>
              </a:ext>
            </a:extLst>
          </p:cNvPr>
          <p:cNvSpPr>
            <a:spLocks noGrp="1"/>
          </p:cNvSpPr>
          <p:nvPr>
            <p:ph idx="1"/>
          </p:nvPr>
        </p:nvSpPr>
        <p:spPr/>
        <p:txBody>
          <a:bodyPr/>
          <a:lstStyle/>
          <a:p>
            <a:pPr>
              <a:buNone/>
            </a:pPr>
            <a:r>
              <a:rPr lang="nl-NL" sz="2000" dirty="0"/>
              <a:t>18.30	Theo  de Kok		</a:t>
            </a:r>
            <a:r>
              <a:rPr lang="nl-NL" sz="2000" dirty="0" err="1"/>
              <a:t>Welcome</a:t>
            </a:r>
            <a:r>
              <a:rPr lang="nl-NL" sz="2000" dirty="0"/>
              <a:t> </a:t>
            </a:r>
          </a:p>
          <a:p>
            <a:pPr>
              <a:buNone/>
            </a:pPr>
            <a:r>
              <a:rPr lang="nl-NL" sz="2000" dirty="0"/>
              <a:t>							General</a:t>
            </a:r>
            <a:r>
              <a:rPr lang="en-US" sz="2000" dirty="0"/>
              <a:t> overview </a:t>
            </a:r>
            <a:r>
              <a:rPr lang="en-US" sz="2000" dirty="0" err="1"/>
              <a:t>Honours</a:t>
            </a:r>
            <a:r>
              <a:rPr lang="en-US" sz="2000" dirty="0"/>
              <a:t> </a:t>
            </a:r>
            <a:r>
              <a:rPr lang="en-US" sz="2000" dirty="0" err="1"/>
              <a:t>Programme</a:t>
            </a:r>
            <a:r>
              <a:rPr lang="en-US" sz="2000" dirty="0"/>
              <a:t> at FHML</a:t>
            </a:r>
            <a:endParaRPr lang="nl-NL" sz="2000" dirty="0"/>
          </a:p>
          <a:p>
            <a:pPr>
              <a:buNone/>
            </a:pPr>
            <a:r>
              <a:rPr lang="en-US" sz="2000" dirty="0"/>
              <a:t>							Competency development</a:t>
            </a:r>
          </a:p>
          <a:p>
            <a:pPr>
              <a:buNone/>
            </a:pPr>
            <a:endParaRPr lang="en-US" sz="2000" dirty="0"/>
          </a:p>
          <a:p>
            <a:pPr>
              <a:buNone/>
            </a:pPr>
            <a:r>
              <a:rPr lang="en-US" sz="2000" b="1" dirty="0">
                <a:solidFill>
                  <a:srgbClr val="00A2DB"/>
                </a:solidFill>
              </a:rPr>
              <a:t>18.55 	Juanita Vernooy	FHML </a:t>
            </a:r>
            <a:r>
              <a:rPr lang="en-US" sz="2000" b="1" dirty="0" err="1">
                <a:solidFill>
                  <a:srgbClr val="00A2DB"/>
                </a:solidFill>
              </a:rPr>
              <a:t>Honours</a:t>
            </a:r>
            <a:r>
              <a:rPr lang="en-US" sz="2000" b="1" dirty="0">
                <a:solidFill>
                  <a:srgbClr val="00A2DB"/>
                </a:solidFill>
              </a:rPr>
              <a:t> </a:t>
            </a:r>
            <a:r>
              <a:rPr lang="en-US" sz="2000" b="1" dirty="0" err="1">
                <a:solidFill>
                  <a:srgbClr val="00A2DB"/>
                </a:solidFill>
              </a:rPr>
              <a:t>Programme</a:t>
            </a:r>
            <a:r>
              <a:rPr lang="en-US" sz="2000" b="1" dirty="0">
                <a:solidFill>
                  <a:srgbClr val="00A2DB"/>
                </a:solidFill>
              </a:rPr>
              <a:t> 2025: </a:t>
            </a:r>
          </a:p>
          <a:p>
            <a:pPr>
              <a:buNone/>
            </a:pPr>
            <a:r>
              <a:rPr lang="en-US" sz="2000" b="1" dirty="0">
                <a:solidFill>
                  <a:srgbClr val="00A2DB"/>
                </a:solidFill>
              </a:rPr>
              <a:t>							Selected projects | Elective courses | </a:t>
            </a:r>
            <a:r>
              <a:rPr lang="nl-NL" sz="2000" b="1" dirty="0">
                <a:solidFill>
                  <a:srgbClr val="00A2DB"/>
                </a:solidFill>
              </a:rPr>
              <a:t>Application</a:t>
            </a:r>
          </a:p>
          <a:p>
            <a:pPr>
              <a:buNone/>
            </a:pPr>
            <a:endParaRPr lang="nl-NL" sz="2000" dirty="0"/>
          </a:p>
          <a:p>
            <a:pPr>
              <a:buNone/>
            </a:pPr>
            <a:r>
              <a:rPr lang="nl-NL" sz="2000" dirty="0"/>
              <a:t>19.15 	MAAHS			Presentation	</a:t>
            </a:r>
          </a:p>
          <a:p>
            <a:pPr>
              <a:buNone/>
            </a:pPr>
            <a:endParaRPr lang="nl-NL" sz="2000" dirty="0"/>
          </a:p>
          <a:p>
            <a:pPr>
              <a:buNone/>
            </a:pPr>
            <a:r>
              <a:rPr lang="nl-NL" sz="2000" dirty="0"/>
              <a:t>19.30	Honours+		Presentation</a:t>
            </a:r>
          </a:p>
          <a:p>
            <a:pPr>
              <a:buNone/>
            </a:pPr>
            <a:endParaRPr lang="nl-NL" sz="2000" dirty="0"/>
          </a:p>
          <a:p>
            <a:pPr>
              <a:buNone/>
            </a:pPr>
            <a:r>
              <a:rPr lang="nl-NL" sz="2000" dirty="0"/>
              <a:t>19.40	</a:t>
            </a:r>
            <a:r>
              <a:rPr lang="nl-NL" sz="2000" dirty="0" err="1"/>
              <a:t>Questions</a:t>
            </a:r>
            <a:r>
              <a:rPr lang="nl-NL" sz="2000" dirty="0"/>
              <a:t> </a:t>
            </a:r>
            <a:r>
              <a:rPr lang="nl-NL" sz="2000" dirty="0" err="1"/>
              <a:t>from</a:t>
            </a:r>
            <a:r>
              <a:rPr lang="nl-NL" sz="2000" dirty="0"/>
              <a:t> </a:t>
            </a:r>
            <a:r>
              <a:rPr lang="nl-NL" sz="2000" dirty="0" err="1"/>
              <a:t>the</a:t>
            </a:r>
            <a:r>
              <a:rPr lang="nl-NL" sz="2000" dirty="0"/>
              <a:t> </a:t>
            </a:r>
            <a:r>
              <a:rPr lang="nl-NL" sz="2000" dirty="0" err="1"/>
              <a:t>audience</a:t>
            </a:r>
            <a:endParaRPr lang="nl-NL" sz="2000" dirty="0"/>
          </a:p>
          <a:p>
            <a:pPr marL="0" indent="0">
              <a:lnSpc>
                <a:spcPct val="80000"/>
              </a:lnSpc>
              <a:buNone/>
            </a:pPr>
            <a:endParaRPr lang="nl-NL" sz="2000" dirty="0"/>
          </a:p>
          <a:p>
            <a:pPr marL="0" indent="0">
              <a:lnSpc>
                <a:spcPct val="80000"/>
              </a:lnSpc>
              <a:buNone/>
            </a:pPr>
            <a:r>
              <a:rPr lang="nl-NL" sz="2000" dirty="0"/>
              <a:t>20.15	</a:t>
            </a:r>
            <a:r>
              <a:rPr lang="nl-NL" sz="2000" dirty="0" err="1"/>
              <a:t>Closure</a:t>
            </a:r>
            <a:endParaRPr lang="en-US" sz="2000" dirty="0"/>
          </a:p>
          <a:p>
            <a:pPr marL="0" indent="0">
              <a:buNone/>
            </a:pPr>
            <a:endParaRPr lang="nl-NL" sz="2000" dirty="0"/>
          </a:p>
        </p:txBody>
      </p:sp>
      <p:pic>
        <p:nvPicPr>
          <p:cNvPr id="4" name="Afbeelding 3">
            <a:extLst>
              <a:ext uri="{FF2B5EF4-FFF2-40B4-BE49-F238E27FC236}">
                <a16:creationId xmlns:a16="http://schemas.microsoft.com/office/drawing/2014/main" id="{595B6DB6-CD49-E535-C91E-29C6E25708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1477933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t>FHML </a:t>
            </a:r>
            <a:r>
              <a:rPr lang="en-US" sz="3200" dirty="0" err="1"/>
              <a:t>Honours</a:t>
            </a:r>
            <a:r>
              <a:rPr lang="en-US" sz="3200" dirty="0"/>
              <a:t> Projects 2025</a:t>
            </a:r>
            <a:br>
              <a:rPr lang="en-US" sz="3200" dirty="0"/>
            </a:br>
            <a:endParaRPr lang="nl-NL" sz="3200" dirty="0"/>
          </a:p>
        </p:txBody>
      </p:sp>
      <p:sp>
        <p:nvSpPr>
          <p:cNvPr id="3" name="Tijdelijke aanduiding voor inhoud 2"/>
          <p:cNvSpPr>
            <a:spLocks noGrp="1"/>
          </p:cNvSpPr>
          <p:nvPr>
            <p:ph idx="1"/>
          </p:nvPr>
        </p:nvSpPr>
        <p:spPr>
          <a:xfrm>
            <a:off x="359999" y="1296000"/>
            <a:ext cx="8471180" cy="3627080"/>
          </a:xfrm>
        </p:spPr>
        <p:txBody>
          <a:bodyPr/>
          <a:lstStyle/>
          <a:p>
            <a:pPr>
              <a:buFont typeface="Arial" pitchFamily="34" charset="0"/>
              <a:buChar char="•"/>
            </a:pPr>
            <a:r>
              <a:rPr lang="en-US" sz="2400" dirty="0"/>
              <a:t>6-8 students under the supervision of a project coach (FHML staff member)</a:t>
            </a:r>
          </a:p>
          <a:p>
            <a:pPr>
              <a:buFont typeface="Arial" pitchFamily="34" charset="0"/>
              <a:buChar char="•"/>
            </a:pPr>
            <a:endParaRPr lang="en-US" sz="2400" dirty="0"/>
          </a:p>
          <a:p>
            <a:pPr>
              <a:buFont typeface="Arial" pitchFamily="34" charset="0"/>
              <a:buChar char="•"/>
            </a:pPr>
            <a:r>
              <a:rPr lang="en-US" sz="2400" dirty="0"/>
              <a:t>Projects on innovative topics with impact in the domain of health care, life sciences or medicine</a:t>
            </a:r>
          </a:p>
          <a:p>
            <a:pPr>
              <a:buFont typeface="Arial" pitchFamily="34" charset="0"/>
              <a:buChar char="•"/>
            </a:pPr>
            <a:endParaRPr lang="en-US" sz="2400" dirty="0"/>
          </a:p>
          <a:p>
            <a:pPr>
              <a:buFont typeface="Arial" pitchFamily="34" charset="0"/>
              <a:buChar char="•"/>
            </a:pPr>
            <a:r>
              <a:rPr lang="en-US" sz="2400" dirty="0"/>
              <a:t>Mostly connected to an External client or Commissioner: </a:t>
            </a:r>
          </a:p>
          <a:p>
            <a:pPr marL="0" indent="0">
              <a:buNone/>
            </a:pPr>
            <a:r>
              <a:rPr lang="en-US" sz="2400" dirty="0"/>
              <a:t>	a company or</a:t>
            </a:r>
            <a:r>
              <a:rPr lang="en-US" sz="2400" dirty="0">
                <a:solidFill>
                  <a:srgbClr val="FF0000"/>
                </a:solidFill>
              </a:rPr>
              <a:t> </a:t>
            </a:r>
            <a:r>
              <a:rPr lang="en-US" sz="2400" dirty="0"/>
              <a:t>an institution involved in health care</a:t>
            </a:r>
          </a:p>
          <a:p>
            <a:pPr marL="0" indent="0">
              <a:buNone/>
            </a:pPr>
            <a:endParaRPr lang="en-US" sz="2400" dirty="0"/>
          </a:p>
          <a:p>
            <a:pPr>
              <a:buFont typeface="Arial" pitchFamily="34" charset="0"/>
              <a:buChar char="•"/>
            </a:pPr>
            <a:r>
              <a:rPr lang="en-US" sz="2400" dirty="0"/>
              <a:t>Procedural change: Today we announce all projects! 	</a:t>
            </a:r>
          </a:p>
          <a:p>
            <a:pPr marL="0" indent="0">
              <a:buNone/>
            </a:pPr>
            <a:endParaRPr lang="en-US" sz="2400" dirty="0"/>
          </a:p>
          <a:p>
            <a:pPr marL="0" indent="0">
              <a:buNone/>
            </a:pPr>
            <a:endParaRPr lang="en-US" sz="2400" dirty="0"/>
          </a:p>
          <a:p>
            <a:pPr marL="0" indent="0">
              <a:buNone/>
            </a:pPr>
            <a:endParaRPr lang="en-US" sz="2400" kern="0" dirty="0">
              <a:latin typeface="+mn-lt"/>
            </a:endParaRPr>
          </a:p>
        </p:txBody>
      </p:sp>
      <p:pic>
        <p:nvPicPr>
          <p:cNvPr id="4" name="Afbeelding 3">
            <a:extLst>
              <a:ext uri="{FF2B5EF4-FFF2-40B4-BE49-F238E27FC236}">
                <a16:creationId xmlns:a16="http://schemas.microsoft.com/office/drawing/2014/main" id="{3EC5312D-CC23-434E-8390-9323965072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1876203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9999" y="395306"/>
            <a:ext cx="8326799" cy="756000"/>
          </a:xfrm>
        </p:spPr>
        <p:txBody>
          <a:bodyPr>
            <a:noAutofit/>
          </a:bodyPr>
          <a:lstStyle/>
          <a:p>
            <a:r>
              <a:rPr lang="en-US" sz="3200" dirty="0"/>
              <a:t>11 </a:t>
            </a:r>
            <a:r>
              <a:rPr lang="en-US" sz="3200" dirty="0" err="1"/>
              <a:t>Honours</a:t>
            </a:r>
            <a:r>
              <a:rPr lang="en-US" sz="3200" dirty="0"/>
              <a:t> Projects 2025</a:t>
            </a:r>
            <a:endParaRPr lang="nl-NL" sz="3200" dirty="0"/>
          </a:p>
        </p:txBody>
      </p:sp>
      <p:sp>
        <p:nvSpPr>
          <p:cNvPr id="3" name="Tijdelijke aanduiding voor inhoud 2"/>
          <p:cNvSpPr>
            <a:spLocks noGrp="1"/>
          </p:cNvSpPr>
          <p:nvPr>
            <p:ph idx="1"/>
          </p:nvPr>
        </p:nvSpPr>
        <p:spPr>
          <a:xfrm>
            <a:off x="359998" y="1185012"/>
            <a:ext cx="8326799" cy="4775016"/>
          </a:xfrm>
        </p:spPr>
        <p:txBody>
          <a:bodyPr/>
          <a:lstStyle/>
          <a:p>
            <a:pPr marL="0" indent="0">
              <a:buNone/>
            </a:pPr>
            <a:r>
              <a:rPr lang="en-US" sz="1800" kern="0" dirty="0">
                <a:latin typeface="+mn-lt"/>
              </a:rPr>
              <a:t>1.	Dr. Rianne </a:t>
            </a:r>
            <a:r>
              <a:rPr lang="en-US" sz="1800" kern="0" dirty="0" err="1">
                <a:latin typeface="+mn-lt"/>
              </a:rPr>
              <a:t>Fijten</a:t>
            </a:r>
            <a:r>
              <a:rPr lang="en-US" sz="1800" kern="0" dirty="0">
                <a:latin typeface="+mn-lt"/>
              </a:rPr>
              <a:t> (Dept. Radiation Oncology - </a:t>
            </a:r>
            <a:r>
              <a:rPr lang="en-US" sz="1800" kern="0" dirty="0"/>
              <a:t>Division Clinical Data Science</a:t>
            </a:r>
            <a:r>
              <a:rPr lang="en-US" sz="1800" kern="0" dirty="0">
                <a:latin typeface="+mn-lt"/>
              </a:rPr>
              <a:t>)</a:t>
            </a:r>
          </a:p>
          <a:p>
            <a:pPr marL="0" indent="0">
              <a:buNone/>
            </a:pPr>
            <a:r>
              <a:rPr lang="en-US" sz="1800" kern="0" dirty="0">
                <a:latin typeface="+mn-lt"/>
              </a:rPr>
              <a:t>	External client: </a:t>
            </a:r>
            <a:r>
              <a:rPr lang="en-US" sz="1800" kern="0" dirty="0" err="1">
                <a:latin typeface="+mn-lt"/>
              </a:rPr>
              <a:t>Maastro</a:t>
            </a:r>
            <a:endParaRPr lang="en-US" sz="1800" kern="0" dirty="0">
              <a:latin typeface="+mn-lt"/>
            </a:endParaRPr>
          </a:p>
          <a:p>
            <a:pPr marL="0" indent="0">
              <a:buNone/>
            </a:pPr>
            <a:r>
              <a:rPr lang="en-US" sz="1800" kern="0" dirty="0">
                <a:solidFill>
                  <a:srgbClr val="00A2DB"/>
                </a:solidFill>
                <a:latin typeface="+mn-lt"/>
              </a:rPr>
              <a:t>	</a:t>
            </a:r>
            <a:r>
              <a:rPr lang="en-GB" sz="1800" kern="0" dirty="0">
                <a:solidFill>
                  <a:srgbClr val="00A2DB"/>
                </a:solidFill>
                <a:latin typeface="+mn-lt"/>
              </a:rPr>
              <a:t>Trust and Explainability in AI for Healthcare: From Design Principles to Practical 	Application</a:t>
            </a:r>
          </a:p>
          <a:p>
            <a:pPr marL="0" indent="0">
              <a:buNone/>
            </a:pPr>
            <a:endParaRPr lang="en-GB" sz="1800" kern="0" dirty="0">
              <a:solidFill>
                <a:srgbClr val="00A2DB"/>
              </a:solidFill>
              <a:latin typeface="+mn-lt"/>
            </a:endParaRPr>
          </a:p>
          <a:p>
            <a:pPr marL="0" indent="0">
              <a:buNone/>
            </a:pPr>
            <a:r>
              <a:rPr lang="nl-NL" sz="1800" dirty="0"/>
              <a:t>2. 	Dr. Simone van Breda &amp; Dr. Julian </a:t>
            </a:r>
            <a:r>
              <a:rPr lang="nl-NL" sz="1800" dirty="0" err="1"/>
              <a:t>Krauskopf</a:t>
            </a:r>
            <a:r>
              <a:rPr lang="nl-NL" sz="1800" dirty="0"/>
              <a:t> (Dept. </a:t>
            </a:r>
            <a:r>
              <a:rPr lang="nl-NL" sz="1800" dirty="0" err="1"/>
              <a:t>Translational</a:t>
            </a:r>
            <a:r>
              <a:rPr lang="nl-NL" sz="1800" dirty="0"/>
              <a:t> </a:t>
            </a:r>
            <a:r>
              <a:rPr lang="nl-NL" sz="1800" dirty="0" err="1"/>
              <a:t>Genomics</a:t>
            </a:r>
            <a:r>
              <a:rPr lang="nl-NL" sz="1800" dirty="0"/>
              <a:t>)</a:t>
            </a:r>
          </a:p>
          <a:p>
            <a:pPr marL="0" indent="0">
              <a:buNone/>
            </a:pPr>
            <a:r>
              <a:rPr lang="nl-NL" sz="1800" dirty="0"/>
              <a:t>	</a:t>
            </a:r>
            <a:r>
              <a:rPr lang="nl-NL" sz="1800" dirty="0" err="1"/>
              <a:t>External</a:t>
            </a:r>
            <a:r>
              <a:rPr lang="nl-NL" sz="1800" dirty="0"/>
              <a:t> client: </a:t>
            </a:r>
            <a:r>
              <a:rPr lang="nl-NL" sz="1800" dirty="0" err="1"/>
              <a:t>MiFood</a:t>
            </a:r>
            <a:endParaRPr lang="nl-NL" sz="1800" dirty="0"/>
          </a:p>
          <a:p>
            <a:pPr marL="0" indent="0">
              <a:buNone/>
            </a:pPr>
            <a:r>
              <a:rPr lang="en-US" sz="1800" dirty="0">
                <a:solidFill>
                  <a:srgbClr val="00A2DB"/>
                </a:solidFill>
              </a:rPr>
              <a:t>	The Cross-Kingdom miRNA Project</a:t>
            </a:r>
          </a:p>
          <a:p>
            <a:pPr marL="0" indent="0">
              <a:buNone/>
            </a:pPr>
            <a:endParaRPr lang="en-US" sz="1800" kern="0" dirty="0">
              <a:latin typeface="+mn-lt"/>
            </a:endParaRPr>
          </a:p>
          <a:p>
            <a:pPr marL="0" indent="0">
              <a:buNone/>
            </a:pPr>
            <a:r>
              <a:rPr lang="en-US" sz="1800" kern="0" dirty="0">
                <a:latin typeface="+mn-lt"/>
              </a:rPr>
              <a:t>3. 	Dr. Veerle Melotte (Dept. Pathology)</a:t>
            </a:r>
          </a:p>
          <a:p>
            <a:pPr marL="0" indent="0">
              <a:buNone/>
            </a:pPr>
            <a:r>
              <a:rPr lang="en-US" sz="1800" kern="0" dirty="0">
                <a:latin typeface="+mn-lt"/>
              </a:rPr>
              <a:t>	External Client: </a:t>
            </a:r>
            <a:r>
              <a:rPr lang="en-US" sz="1800" kern="0" dirty="0" err="1">
                <a:latin typeface="+mn-lt"/>
              </a:rPr>
              <a:t>Brightlands</a:t>
            </a:r>
            <a:r>
              <a:rPr lang="en-US" sz="1800" kern="0" dirty="0">
                <a:latin typeface="+mn-lt"/>
              </a:rPr>
              <a:t> Maastricht Health Campus</a:t>
            </a:r>
          </a:p>
          <a:p>
            <a:pPr marL="0" indent="0">
              <a:buNone/>
            </a:pPr>
            <a:r>
              <a:rPr lang="en-US" sz="1800" dirty="0">
                <a:solidFill>
                  <a:srgbClr val="00A2DB"/>
                </a:solidFill>
              </a:rPr>
              <a:t>	</a:t>
            </a:r>
            <a:r>
              <a:rPr lang="en-GB" sz="1800" dirty="0">
                <a:solidFill>
                  <a:srgbClr val="00A2DB"/>
                </a:solidFill>
              </a:rPr>
              <a:t>Colorectal Cancer Neuroscience: From </a:t>
            </a:r>
            <a:r>
              <a:rPr lang="en-GB" sz="1800" dirty="0" err="1">
                <a:solidFill>
                  <a:srgbClr val="00A2DB"/>
                </a:solidFill>
              </a:rPr>
              <a:t>Benchside</a:t>
            </a:r>
            <a:r>
              <a:rPr lang="en-GB" sz="1800" dirty="0">
                <a:solidFill>
                  <a:srgbClr val="00A2DB"/>
                </a:solidFill>
              </a:rPr>
              <a:t> Discoveries to Bedside Impact</a:t>
            </a:r>
            <a:endParaRPr lang="en-US" sz="1800" dirty="0">
              <a:solidFill>
                <a:srgbClr val="00A2DB"/>
              </a:solidFill>
            </a:endParaRPr>
          </a:p>
          <a:p>
            <a:pPr marL="0" indent="0">
              <a:buNone/>
            </a:pPr>
            <a:endParaRPr lang="en-US" sz="1800" dirty="0">
              <a:solidFill>
                <a:srgbClr val="00A2DB"/>
              </a:solidFill>
            </a:endParaRPr>
          </a:p>
          <a:p>
            <a:pPr marL="0" indent="0">
              <a:buNone/>
            </a:pPr>
            <a:r>
              <a:rPr lang="nl-NL" sz="1800" dirty="0"/>
              <a:t>4. 	</a:t>
            </a:r>
            <a:r>
              <a:rPr lang="en-US" sz="1800" kern="0" dirty="0"/>
              <a:t>Prof. Bert Smeets (Dept. Translational Genomics)</a:t>
            </a:r>
          </a:p>
          <a:p>
            <a:pPr marL="0" indent="0">
              <a:buNone/>
            </a:pPr>
            <a:r>
              <a:rPr lang="en-US" sz="1800" kern="0" dirty="0"/>
              <a:t>	External client: Ride4Kids.nl   </a:t>
            </a:r>
          </a:p>
          <a:p>
            <a:pPr marL="0" indent="0">
              <a:buNone/>
            </a:pPr>
            <a:r>
              <a:rPr lang="en-US" sz="1800" kern="0" dirty="0">
                <a:solidFill>
                  <a:srgbClr val="00B0F0"/>
                </a:solidFill>
                <a:latin typeface="+mn-lt"/>
              </a:rPr>
              <a:t>	</a:t>
            </a:r>
            <a:r>
              <a:rPr lang="en-GB" sz="1800" kern="0" dirty="0">
                <a:solidFill>
                  <a:srgbClr val="00B0F0"/>
                </a:solidFill>
                <a:latin typeface="+mn-lt"/>
              </a:rPr>
              <a:t>Recharging the batteries: Towards a treatment for mitochondrial disease</a:t>
            </a:r>
            <a:endParaRPr lang="en-US" sz="1800" kern="0" dirty="0">
              <a:solidFill>
                <a:srgbClr val="00B0F0"/>
              </a:solidFill>
              <a:latin typeface="+mn-lt"/>
            </a:endParaRPr>
          </a:p>
          <a:p>
            <a:pPr marL="0" indent="0">
              <a:buNone/>
            </a:pPr>
            <a:endParaRPr lang="en-US" sz="800" kern="0" dirty="0">
              <a:latin typeface="+mn-lt"/>
            </a:endParaRPr>
          </a:p>
        </p:txBody>
      </p:sp>
      <p:pic>
        <p:nvPicPr>
          <p:cNvPr id="4" name="Afbeelding 3">
            <a:extLst>
              <a:ext uri="{FF2B5EF4-FFF2-40B4-BE49-F238E27FC236}">
                <a16:creationId xmlns:a16="http://schemas.microsoft.com/office/drawing/2014/main" id="{325875C7-7885-41D4-8D73-94984D49DC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
        <p:nvSpPr>
          <p:cNvPr id="5" name="Rectangle 3">
            <a:extLst>
              <a:ext uri="{FF2B5EF4-FFF2-40B4-BE49-F238E27FC236}">
                <a16:creationId xmlns:a16="http://schemas.microsoft.com/office/drawing/2014/main" id="{182DA0D6-C9E4-1696-012E-3ACEC5B4188F}"/>
              </a:ext>
            </a:extLst>
          </p:cNvPr>
          <p:cNvSpPr/>
          <p:nvPr/>
        </p:nvSpPr>
        <p:spPr bwMode="auto">
          <a:xfrm>
            <a:off x="272524" y="2400299"/>
            <a:ext cx="8598952" cy="1104463"/>
          </a:xfrm>
          <a:prstGeom prst="rect">
            <a:avLst/>
          </a:prstGeom>
          <a:noFill/>
          <a:ln>
            <a:solidFill>
              <a:srgbClr val="FF66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1C3D"/>
              </a:solidFill>
              <a:effectLst/>
              <a:latin typeface="Verdana" pitchFamily="34" charset="0"/>
            </a:endParaRPr>
          </a:p>
        </p:txBody>
      </p:sp>
    </p:spTree>
    <p:extLst>
      <p:ext uri="{BB962C8B-B14F-4D97-AF65-F5344CB8AC3E}">
        <p14:creationId xmlns:p14="http://schemas.microsoft.com/office/powerpoint/2010/main" val="400039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CD342-BA8A-03A2-D567-60CD1FD702F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AB6AFB6-EDB5-D533-3B30-75EF9A631647}"/>
              </a:ext>
            </a:extLst>
          </p:cNvPr>
          <p:cNvSpPr>
            <a:spLocks noGrp="1"/>
          </p:cNvSpPr>
          <p:nvPr>
            <p:ph idx="1"/>
          </p:nvPr>
        </p:nvSpPr>
        <p:spPr>
          <a:xfrm>
            <a:off x="359998" y="1157323"/>
            <a:ext cx="8326799" cy="4775016"/>
          </a:xfrm>
        </p:spPr>
        <p:txBody>
          <a:bodyPr/>
          <a:lstStyle/>
          <a:p>
            <a:pPr marL="0" indent="0">
              <a:buNone/>
            </a:pPr>
            <a:r>
              <a:rPr lang="en-US" sz="1800" kern="0" dirty="0">
                <a:latin typeface="+mn-lt"/>
              </a:rPr>
              <a:t> </a:t>
            </a:r>
            <a:r>
              <a:rPr lang="en-US" sz="1800" kern="0" dirty="0"/>
              <a:t>5. 	Dr. Agnes </a:t>
            </a:r>
            <a:r>
              <a:rPr lang="en-US" sz="1800" kern="0" dirty="0" err="1"/>
              <a:t>Meershoek</a:t>
            </a:r>
            <a:r>
              <a:rPr lang="en-US" sz="1800" kern="0" dirty="0"/>
              <a:t> (Dept. Health, Ethics and Society)</a:t>
            </a:r>
          </a:p>
          <a:p>
            <a:pPr marL="0" indent="0">
              <a:buNone/>
            </a:pPr>
            <a:r>
              <a:rPr lang="en-US" sz="1800" kern="0" dirty="0"/>
              <a:t>	External client: SAM.nl &amp; </a:t>
            </a:r>
            <a:r>
              <a:rPr lang="en-US" sz="1800" kern="0" dirty="0" err="1"/>
              <a:t>Hogeschool</a:t>
            </a:r>
            <a:r>
              <a:rPr lang="en-US" sz="1800" kern="0" dirty="0"/>
              <a:t> </a:t>
            </a:r>
            <a:r>
              <a:rPr lang="en-US" sz="1800" kern="0" dirty="0" err="1"/>
              <a:t>Zuyd</a:t>
            </a:r>
            <a:endParaRPr lang="en-US" sz="1800" kern="0" dirty="0"/>
          </a:p>
          <a:p>
            <a:pPr marL="0" indent="0">
              <a:buNone/>
            </a:pPr>
            <a:r>
              <a:rPr lang="en-US" sz="1800" kern="0" dirty="0">
                <a:solidFill>
                  <a:srgbClr val="00B0F0"/>
                </a:solidFill>
              </a:rPr>
              <a:t>	</a:t>
            </a:r>
            <a:r>
              <a:rPr lang="en-GB" sz="1800" kern="0" dirty="0">
                <a:solidFill>
                  <a:srgbClr val="00B0F0"/>
                </a:solidFill>
              </a:rPr>
              <a:t>(Mental) health, work and participation: how to address health in labour 	participation support</a:t>
            </a:r>
          </a:p>
          <a:p>
            <a:pPr marL="0" indent="0">
              <a:buNone/>
            </a:pPr>
            <a:endParaRPr lang="en-US" sz="2000" kern="0" dirty="0"/>
          </a:p>
          <a:p>
            <a:pPr marL="0" indent="0">
              <a:buNone/>
            </a:pPr>
            <a:r>
              <a:rPr lang="en-US" sz="1800" kern="0" dirty="0">
                <a:latin typeface="+mn-lt"/>
              </a:rPr>
              <a:t>6.	Dr. Joost Lumens (Dept. Biomedical Engineering)</a:t>
            </a:r>
          </a:p>
          <a:p>
            <a:pPr marL="0" indent="0">
              <a:buNone/>
            </a:pPr>
            <a:r>
              <a:rPr lang="en-US" sz="1800" kern="0" dirty="0">
                <a:latin typeface="+mn-lt"/>
              </a:rPr>
              <a:t>	External client: </a:t>
            </a:r>
            <a:r>
              <a:rPr lang="en-GB" sz="1800" kern="0" dirty="0">
                <a:latin typeface="+mn-lt"/>
              </a:rPr>
              <a:t>Heart and Vascular </a:t>
            </a:r>
            <a:r>
              <a:rPr lang="en-GB" sz="1800" kern="0" dirty="0" err="1">
                <a:latin typeface="+mn-lt"/>
              </a:rPr>
              <a:t>Center</a:t>
            </a:r>
            <a:r>
              <a:rPr lang="en-GB" sz="1800" kern="0" dirty="0">
                <a:latin typeface="+mn-lt"/>
              </a:rPr>
              <a:t> MUMC+</a:t>
            </a:r>
            <a:endParaRPr lang="en-US" sz="1800" kern="0" dirty="0">
              <a:latin typeface="+mn-lt"/>
            </a:endParaRPr>
          </a:p>
          <a:p>
            <a:pPr marL="0" indent="0">
              <a:buNone/>
            </a:pPr>
            <a:r>
              <a:rPr lang="en-US" sz="1800" kern="0" dirty="0">
                <a:solidFill>
                  <a:srgbClr val="00A2DB"/>
                </a:solidFill>
                <a:latin typeface="+mn-lt"/>
              </a:rPr>
              <a:t>	</a:t>
            </a:r>
            <a:r>
              <a:rPr lang="en-GB" sz="1800" kern="0" dirty="0">
                <a:solidFill>
                  <a:srgbClr val="00A2DB"/>
                </a:solidFill>
                <a:latin typeface="+mn-lt"/>
              </a:rPr>
              <a:t>Digital Twin Technology in Clinical Cardiology: From Research Tool to Patient Care 	Innovation</a:t>
            </a:r>
          </a:p>
          <a:p>
            <a:pPr marL="0" indent="0">
              <a:buNone/>
            </a:pPr>
            <a:endParaRPr lang="en-GB" sz="1800" kern="0" dirty="0">
              <a:solidFill>
                <a:srgbClr val="00A2DB"/>
              </a:solidFill>
              <a:latin typeface="+mn-lt"/>
            </a:endParaRPr>
          </a:p>
          <a:p>
            <a:pPr marL="0" indent="0">
              <a:buNone/>
            </a:pPr>
            <a:r>
              <a:rPr lang="en-GB" sz="1800" kern="0" dirty="0">
                <a:latin typeface="+mn-lt"/>
              </a:rPr>
              <a:t>7. 	</a:t>
            </a:r>
            <a:r>
              <a:rPr lang="nl-NL" sz="1800" dirty="0"/>
              <a:t>Dr. Virginie Joris (Dept. </a:t>
            </a:r>
            <a:r>
              <a:rPr lang="nl-NL" sz="1800" dirty="0" err="1"/>
              <a:t>Cell</a:t>
            </a:r>
            <a:r>
              <a:rPr lang="nl-NL" sz="1800" dirty="0"/>
              <a:t> </a:t>
            </a:r>
            <a:r>
              <a:rPr lang="nl-NL" sz="1800" dirty="0" err="1"/>
              <a:t>Biology-Inspired</a:t>
            </a:r>
            <a:r>
              <a:rPr lang="nl-NL" sz="1800" dirty="0"/>
              <a:t> Tissue Engineering, MERLN)</a:t>
            </a:r>
          </a:p>
          <a:p>
            <a:pPr marL="0" indent="0">
              <a:buNone/>
            </a:pPr>
            <a:r>
              <a:rPr lang="nl-NL" sz="1800" dirty="0"/>
              <a:t>	</a:t>
            </a:r>
            <a:r>
              <a:rPr lang="nl-NL" sz="1800" dirty="0" err="1"/>
              <a:t>External</a:t>
            </a:r>
            <a:r>
              <a:rPr lang="nl-NL" sz="1800" dirty="0"/>
              <a:t> client: Care4Bones.org</a:t>
            </a:r>
          </a:p>
          <a:p>
            <a:pPr marL="0" indent="0">
              <a:buNone/>
            </a:pPr>
            <a:r>
              <a:rPr lang="en-US" sz="1800" dirty="0">
                <a:solidFill>
                  <a:srgbClr val="00A2DB"/>
                </a:solidFill>
              </a:rPr>
              <a:t>	Osteogenesis Imperfecta: Better understanding for better management</a:t>
            </a:r>
          </a:p>
          <a:p>
            <a:pPr marL="0" indent="0">
              <a:buNone/>
            </a:pPr>
            <a:endParaRPr lang="en-US" sz="1800" kern="0" dirty="0">
              <a:latin typeface="+mn-lt"/>
            </a:endParaRPr>
          </a:p>
          <a:p>
            <a:pPr marL="0" indent="0">
              <a:buNone/>
            </a:pPr>
            <a:r>
              <a:rPr lang="en-US" sz="1800" kern="0" dirty="0">
                <a:latin typeface="+mn-lt"/>
              </a:rPr>
              <a:t>8.	Dr. Athina </a:t>
            </a:r>
            <a:r>
              <a:rPr lang="en-US" sz="1800" kern="0" dirty="0" err="1">
                <a:latin typeface="+mn-lt"/>
              </a:rPr>
              <a:t>Vidaki</a:t>
            </a:r>
            <a:r>
              <a:rPr lang="en-US" sz="1800" kern="0" dirty="0">
                <a:latin typeface="+mn-lt"/>
              </a:rPr>
              <a:t> (Dept. Genetics &amp; Cell Biology)</a:t>
            </a:r>
          </a:p>
          <a:p>
            <a:pPr marL="0" indent="0">
              <a:buNone/>
            </a:pPr>
            <a:r>
              <a:rPr lang="en-US" sz="1800" kern="0" dirty="0">
                <a:latin typeface="+mn-lt"/>
              </a:rPr>
              <a:t>	External Client: Netherlands Forensic Institute</a:t>
            </a:r>
          </a:p>
          <a:p>
            <a:pPr marL="0" indent="0">
              <a:buNone/>
            </a:pPr>
            <a:r>
              <a:rPr lang="en-US" sz="1800" dirty="0">
                <a:solidFill>
                  <a:srgbClr val="00A2DB"/>
                </a:solidFill>
              </a:rPr>
              <a:t>	</a:t>
            </a:r>
            <a:r>
              <a:rPr lang="en-GB" sz="1800" dirty="0">
                <a:solidFill>
                  <a:srgbClr val="00A2DB"/>
                </a:solidFill>
              </a:rPr>
              <a:t>Implementation of individual </a:t>
            </a:r>
            <a:r>
              <a:rPr lang="en-GB" sz="1800" dirty="0" err="1">
                <a:solidFill>
                  <a:srgbClr val="00A2DB"/>
                </a:solidFill>
              </a:rPr>
              <a:t>repeatomics</a:t>
            </a:r>
            <a:r>
              <a:rPr lang="en-GB" sz="1800" dirty="0">
                <a:solidFill>
                  <a:srgbClr val="00A2DB"/>
                </a:solidFill>
              </a:rPr>
              <a:t> in forensic and clinical settings</a:t>
            </a:r>
            <a:endParaRPr lang="en-US" sz="1800" dirty="0">
              <a:solidFill>
                <a:srgbClr val="00A2DB"/>
              </a:solidFill>
            </a:endParaRPr>
          </a:p>
          <a:p>
            <a:pPr marL="0" indent="0">
              <a:buNone/>
            </a:pPr>
            <a:endParaRPr lang="en-US" sz="800" dirty="0">
              <a:solidFill>
                <a:srgbClr val="00A2DB"/>
              </a:solidFill>
            </a:endParaRPr>
          </a:p>
        </p:txBody>
      </p:sp>
      <p:pic>
        <p:nvPicPr>
          <p:cNvPr id="4" name="Afbeelding 3">
            <a:extLst>
              <a:ext uri="{FF2B5EF4-FFF2-40B4-BE49-F238E27FC236}">
                <a16:creationId xmlns:a16="http://schemas.microsoft.com/office/drawing/2014/main" id="{AB80BC9D-FC90-4A5E-7AFC-CB0F2B8BA7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
        <p:nvSpPr>
          <p:cNvPr id="8" name="Titel 1">
            <a:extLst>
              <a:ext uri="{FF2B5EF4-FFF2-40B4-BE49-F238E27FC236}">
                <a16:creationId xmlns:a16="http://schemas.microsoft.com/office/drawing/2014/main" id="{802AF22E-9501-95B0-799D-39C0CD54A8BD}"/>
              </a:ext>
            </a:extLst>
          </p:cNvPr>
          <p:cNvSpPr>
            <a:spLocks noGrp="1"/>
          </p:cNvSpPr>
          <p:nvPr>
            <p:ph type="title"/>
          </p:nvPr>
        </p:nvSpPr>
        <p:spPr>
          <a:xfrm>
            <a:off x="359999" y="395306"/>
            <a:ext cx="8326799" cy="756000"/>
          </a:xfrm>
        </p:spPr>
        <p:txBody>
          <a:bodyPr>
            <a:noAutofit/>
          </a:bodyPr>
          <a:lstStyle/>
          <a:p>
            <a:r>
              <a:rPr lang="en-US" sz="3200" dirty="0"/>
              <a:t>11 </a:t>
            </a:r>
            <a:r>
              <a:rPr lang="en-US" sz="3200" dirty="0" err="1"/>
              <a:t>Honours</a:t>
            </a:r>
            <a:r>
              <a:rPr lang="en-US" sz="3200" dirty="0"/>
              <a:t> Projects 2025</a:t>
            </a:r>
            <a:endParaRPr lang="nl-NL" sz="3200" dirty="0"/>
          </a:p>
        </p:txBody>
      </p:sp>
    </p:spTree>
    <p:extLst>
      <p:ext uri="{BB962C8B-B14F-4D97-AF65-F5344CB8AC3E}">
        <p14:creationId xmlns:p14="http://schemas.microsoft.com/office/powerpoint/2010/main" val="278610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0DDDD-82E4-1355-7B38-6EA18F19A57A}"/>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515FA49-0CBE-D6BB-A830-BA06E3D2F92B}"/>
              </a:ext>
            </a:extLst>
          </p:cNvPr>
          <p:cNvSpPr>
            <a:spLocks noGrp="1"/>
          </p:cNvSpPr>
          <p:nvPr>
            <p:ph idx="1"/>
          </p:nvPr>
        </p:nvSpPr>
        <p:spPr>
          <a:xfrm>
            <a:off x="359998" y="1157323"/>
            <a:ext cx="8326799" cy="4775016"/>
          </a:xfrm>
        </p:spPr>
        <p:txBody>
          <a:bodyPr/>
          <a:lstStyle/>
          <a:p>
            <a:pPr marL="0" indent="0">
              <a:buNone/>
            </a:pPr>
            <a:r>
              <a:rPr lang="en-US" sz="1800" kern="0" dirty="0">
                <a:latin typeface="+mn-lt"/>
              </a:rPr>
              <a:t> 9.	</a:t>
            </a:r>
            <a:r>
              <a:rPr lang="nl-NL" sz="1800" dirty="0"/>
              <a:t>Dr. Bart </a:t>
            </a:r>
            <a:r>
              <a:rPr lang="nl-NL" sz="1800" dirty="0" err="1"/>
              <a:t>Spronck</a:t>
            </a:r>
            <a:r>
              <a:rPr lang="nl-NL" sz="1800" dirty="0"/>
              <a:t> &amp; Dr. Cédric Neutel</a:t>
            </a:r>
            <a:r>
              <a:rPr lang="en-US" sz="1800" kern="0" dirty="0"/>
              <a:t> (Dept. Biomedical Engineering)</a:t>
            </a:r>
          </a:p>
          <a:p>
            <a:pPr marL="0" indent="0">
              <a:buNone/>
            </a:pPr>
            <a:r>
              <a:rPr lang="en-US" sz="1800" kern="0" dirty="0"/>
              <a:t>	External client: Tegengif.nl   </a:t>
            </a:r>
          </a:p>
          <a:p>
            <a:pPr marL="0" indent="0">
              <a:buNone/>
            </a:pPr>
            <a:r>
              <a:rPr lang="en-US" sz="1800" kern="0" dirty="0">
                <a:solidFill>
                  <a:srgbClr val="00B0F0"/>
                </a:solidFill>
              </a:rPr>
              <a:t>	</a:t>
            </a:r>
            <a:r>
              <a:rPr lang="en-GB" sz="1800" kern="0" dirty="0">
                <a:solidFill>
                  <a:srgbClr val="00B0F0"/>
                </a:solidFill>
              </a:rPr>
              <a:t>Exposure of vulnerable citizens to “Forever chemicals”: Assessing PFAS pollution in 	the hospital </a:t>
            </a:r>
            <a:endParaRPr lang="en-US" sz="1800" kern="0" dirty="0">
              <a:solidFill>
                <a:srgbClr val="00B0F0"/>
              </a:solidFill>
            </a:endParaRPr>
          </a:p>
          <a:p>
            <a:pPr marL="0" indent="0">
              <a:buNone/>
            </a:pPr>
            <a:endParaRPr lang="en-US" sz="1800" kern="0" dirty="0"/>
          </a:p>
          <a:p>
            <a:pPr marL="0" indent="0">
              <a:buNone/>
            </a:pPr>
            <a:r>
              <a:rPr lang="en-US" sz="1800" kern="0" dirty="0"/>
              <a:t>10.	Dr. Sébastien </a:t>
            </a:r>
            <a:r>
              <a:rPr lang="en-US" sz="1800" kern="0" dirty="0" err="1"/>
              <a:t>Foulquier</a:t>
            </a:r>
            <a:r>
              <a:rPr lang="en-US" sz="1800" kern="0" dirty="0"/>
              <a:t> &amp; Dr. Sven Hildebrand (Depts Pharmacology-Toxicology &amp; 	Cognitive Neuroscience)</a:t>
            </a:r>
          </a:p>
          <a:p>
            <a:pPr marL="0" indent="0">
              <a:buNone/>
            </a:pPr>
            <a:r>
              <a:rPr lang="en-US" sz="1800" kern="0" dirty="0"/>
              <a:t>	External client: Neurology Department, MUMC+</a:t>
            </a:r>
          </a:p>
          <a:p>
            <a:pPr marL="0" indent="0">
              <a:buNone/>
            </a:pPr>
            <a:r>
              <a:rPr lang="en-US" sz="1800" kern="0" dirty="0">
                <a:solidFill>
                  <a:srgbClr val="00B0F0"/>
                </a:solidFill>
              </a:rPr>
              <a:t>	Clearing vascular dementia</a:t>
            </a:r>
            <a:endParaRPr lang="en-US" sz="2000" kern="0" dirty="0"/>
          </a:p>
          <a:p>
            <a:pPr marL="0" indent="0">
              <a:buNone/>
            </a:pPr>
            <a:endParaRPr lang="en-US" sz="1800" kern="0" dirty="0">
              <a:latin typeface="+mn-lt"/>
            </a:endParaRPr>
          </a:p>
          <a:p>
            <a:pPr marL="0" indent="0">
              <a:buNone/>
            </a:pPr>
            <a:r>
              <a:rPr lang="en-US" sz="1800" kern="0" dirty="0">
                <a:latin typeface="+mn-lt"/>
              </a:rPr>
              <a:t>11.	Prof. Frits Franssen (Dept. Respiratory Medicine)</a:t>
            </a:r>
          </a:p>
          <a:p>
            <a:pPr marL="0" indent="0">
              <a:buNone/>
            </a:pPr>
            <a:r>
              <a:rPr lang="en-US" sz="1800" kern="0" dirty="0">
                <a:latin typeface="+mn-lt"/>
              </a:rPr>
              <a:t>	External Client: </a:t>
            </a:r>
            <a:r>
              <a:rPr lang="en-US" sz="1800" kern="0" dirty="0"/>
              <a:t>Respiratory Medicine Department, MUMC+</a:t>
            </a:r>
            <a:endParaRPr lang="en-US" sz="1800" kern="0" dirty="0">
              <a:latin typeface="+mn-lt"/>
            </a:endParaRPr>
          </a:p>
          <a:p>
            <a:pPr marL="0" indent="0">
              <a:buNone/>
            </a:pPr>
            <a:r>
              <a:rPr lang="en-US" sz="1800" dirty="0">
                <a:solidFill>
                  <a:srgbClr val="00A2DB"/>
                </a:solidFill>
              </a:rPr>
              <a:t>	</a:t>
            </a:r>
            <a:r>
              <a:rPr lang="en-GB" sz="1800" dirty="0">
                <a:solidFill>
                  <a:srgbClr val="00A2DB"/>
                </a:solidFill>
              </a:rPr>
              <a:t>Lung Health Maastricht-2</a:t>
            </a:r>
            <a:endParaRPr lang="en-US" sz="1800" dirty="0">
              <a:solidFill>
                <a:srgbClr val="00A2DB"/>
              </a:solidFill>
            </a:endParaRPr>
          </a:p>
          <a:p>
            <a:pPr marL="0" indent="0">
              <a:buNone/>
            </a:pPr>
            <a:endParaRPr lang="en-US" sz="800" dirty="0">
              <a:solidFill>
                <a:srgbClr val="00A2DB"/>
              </a:solidFill>
            </a:endParaRPr>
          </a:p>
        </p:txBody>
      </p:sp>
      <p:pic>
        <p:nvPicPr>
          <p:cNvPr id="4" name="Afbeelding 3">
            <a:extLst>
              <a:ext uri="{FF2B5EF4-FFF2-40B4-BE49-F238E27FC236}">
                <a16:creationId xmlns:a16="http://schemas.microsoft.com/office/drawing/2014/main" id="{3E653235-C671-CBA8-BDF6-A330881F32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
        <p:nvSpPr>
          <p:cNvPr id="5" name="Rectangle 3">
            <a:extLst>
              <a:ext uri="{FF2B5EF4-FFF2-40B4-BE49-F238E27FC236}">
                <a16:creationId xmlns:a16="http://schemas.microsoft.com/office/drawing/2014/main" id="{DBB96B5F-3C5A-29C2-190D-731DA2613FA3}"/>
              </a:ext>
            </a:extLst>
          </p:cNvPr>
          <p:cNvSpPr/>
          <p:nvPr/>
        </p:nvSpPr>
        <p:spPr bwMode="auto">
          <a:xfrm>
            <a:off x="185050" y="3771900"/>
            <a:ext cx="8598952" cy="1104463"/>
          </a:xfrm>
          <a:prstGeom prst="rect">
            <a:avLst/>
          </a:prstGeom>
          <a:noFill/>
          <a:ln>
            <a:solidFill>
              <a:srgbClr val="FF66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1C3D"/>
              </a:solidFill>
              <a:effectLst/>
              <a:latin typeface="Verdana" pitchFamily="34" charset="0"/>
            </a:endParaRPr>
          </a:p>
        </p:txBody>
      </p:sp>
      <p:sp>
        <p:nvSpPr>
          <p:cNvPr id="8" name="Titel 1">
            <a:extLst>
              <a:ext uri="{FF2B5EF4-FFF2-40B4-BE49-F238E27FC236}">
                <a16:creationId xmlns:a16="http://schemas.microsoft.com/office/drawing/2014/main" id="{3A4F7BBB-9208-5123-4485-0704C968D544}"/>
              </a:ext>
            </a:extLst>
          </p:cNvPr>
          <p:cNvSpPr>
            <a:spLocks noGrp="1"/>
          </p:cNvSpPr>
          <p:nvPr>
            <p:ph type="title"/>
          </p:nvPr>
        </p:nvSpPr>
        <p:spPr>
          <a:xfrm>
            <a:off x="359999" y="395306"/>
            <a:ext cx="8326799" cy="756000"/>
          </a:xfrm>
        </p:spPr>
        <p:txBody>
          <a:bodyPr>
            <a:noAutofit/>
          </a:bodyPr>
          <a:lstStyle/>
          <a:p>
            <a:r>
              <a:rPr lang="en-US" sz="3200" dirty="0"/>
              <a:t>11 </a:t>
            </a:r>
            <a:r>
              <a:rPr lang="en-US" sz="3200" dirty="0" err="1"/>
              <a:t>Honours</a:t>
            </a:r>
            <a:r>
              <a:rPr lang="en-US" sz="3200" dirty="0"/>
              <a:t> Projects 2025</a:t>
            </a:r>
            <a:endParaRPr lang="nl-NL" sz="3200" dirty="0"/>
          </a:p>
        </p:txBody>
      </p:sp>
    </p:spTree>
    <p:extLst>
      <p:ext uri="{BB962C8B-B14F-4D97-AF65-F5344CB8AC3E}">
        <p14:creationId xmlns:p14="http://schemas.microsoft.com/office/powerpoint/2010/main" val="398802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2810644"/>
            <a:ext cx="9144000" cy="3312368"/>
          </a:xfrm>
          <a:prstGeom prst="rect">
            <a:avLst/>
          </a:prstGeom>
        </p:spPr>
        <p:txBody>
          <a:bodyPr vert="horz" lIns="0" tIns="0" rIns="0" bIns="0" rtlCol="0">
            <a:noAutofit/>
          </a:bodyPr>
          <a:lst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endParaRPr lang="en-US" sz="2400" dirty="0"/>
          </a:p>
          <a:p>
            <a:pPr marL="0" indent="0" algn="ctr">
              <a:lnSpc>
                <a:spcPct val="80000"/>
              </a:lnSpc>
              <a:buFont typeface="Arial"/>
              <a:buNone/>
            </a:pPr>
            <a:r>
              <a:rPr lang="en-US" sz="3200" dirty="0"/>
              <a:t>Information for potential participants</a:t>
            </a:r>
          </a:p>
          <a:p>
            <a:pPr marL="0" indent="0" algn="ctr">
              <a:lnSpc>
                <a:spcPct val="80000"/>
              </a:lnSpc>
              <a:buFont typeface="Arial"/>
              <a:buNone/>
            </a:pPr>
            <a:endParaRPr lang="en-US" sz="1400" dirty="0"/>
          </a:p>
          <a:p>
            <a:pPr marL="0" indent="0" algn="ctr">
              <a:lnSpc>
                <a:spcPct val="80000"/>
              </a:lnSpc>
              <a:buFont typeface="Arial"/>
              <a:buNone/>
            </a:pPr>
            <a:r>
              <a:rPr lang="en-US" sz="2000" dirty="0"/>
              <a:t>May 26</a:t>
            </a:r>
            <a:r>
              <a:rPr lang="en-US" sz="2000" baseline="30000" dirty="0"/>
              <a:t>th</a:t>
            </a:r>
            <a:r>
              <a:rPr lang="en-US" sz="2000" dirty="0"/>
              <a:t>, 2025</a:t>
            </a:r>
          </a:p>
          <a:p>
            <a:pPr marL="0" indent="0" algn="ctr">
              <a:lnSpc>
                <a:spcPct val="80000"/>
              </a:lnSpc>
              <a:buFont typeface="Arial"/>
              <a:buNone/>
            </a:pPr>
            <a:r>
              <a:rPr lang="en-US" sz="2000" dirty="0"/>
              <a:t>18.30 – 20.30 hours</a:t>
            </a:r>
          </a:p>
          <a:p>
            <a:pPr marL="0" indent="0" algn="ctr">
              <a:lnSpc>
                <a:spcPct val="80000"/>
              </a:lnSpc>
              <a:buFont typeface="Arial"/>
              <a:buNone/>
            </a:pPr>
            <a:r>
              <a:rPr lang="en-US" sz="2000" dirty="0" err="1"/>
              <a:t>Maastrichtzaal</a:t>
            </a:r>
            <a:endParaRPr lang="en-US" sz="2000" dirty="0"/>
          </a:p>
          <a:p>
            <a:pPr marL="0" indent="0" algn="ctr">
              <a:lnSpc>
                <a:spcPct val="80000"/>
              </a:lnSpc>
              <a:buFont typeface="Arial"/>
              <a:buNone/>
            </a:pPr>
            <a:endParaRPr lang="en-US" sz="2000" dirty="0"/>
          </a:p>
          <a:p>
            <a:pPr algn="ctr">
              <a:lnSpc>
                <a:spcPct val="80000"/>
              </a:lnSpc>
              <a:buFontTx/>
              <a:buNone/>
            </a:pPr>
            <a:endParaRPr lang="en-US" sz="2400" dirty="0"/>
          </a:p>
        </p:txBody>
      </p:sp>
      <p:pic>
        <p:nvPicPr>
          <p:cNvPr id="6" name="Afbeelding 3">
            <a:extLst>
              <a:ext uri="{FF2B5EF4-FFF2-40B4-BE49-F238E27FC236}">
                <a16:creationId xmlns:a16="http://schemas.microsoft.com/office/drawing/2014/main" id="{92DCE951-0B48-4835-922E-D6CC6D5A30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1349687" y="500186"/>
            <a:ext cx="6029123" cy="2235519"/>
          </a:xfrm>
          <a:prstGeom prst="rect">
            <a:avLst/>
          </a:prstGeom>
        </p:spPr>
      </p:pic>
      <p:grpSp>
        <p:nvGrpSpPr>
          <p:cNvPr id="10" name="Group 9">
            <a:extLst>
              <a:ext uri="{FF2B5EF4-FFF2-40B4-BE49-F238E27FC236}">
                <a16:creationId xmlns:a16="http://schemas.microsoft.com/office/drawing/2014/main" id="{513BC6FA-604B-220B-C9AA-A441F0E46617}"/>
              </a:ext>
            </a:extLst>
          </p:cNvPr>
          <p:cNvGrpSpPr/>
          <p:nvPr/>
        </p:nvGrpSpPr>
        <p:grpSpPr>
          <a:xfrm>
            <a:off x="4822589" y="4758301"/>
            <a:ext cx="2061629" cy="1472082"/>
            <a:chOff x="5821212" y="4866589"/>
            <a:chExt cx="2061629" cy="1472082"/>
          </a:xfrm>
        </p:grpSpPr>
        <p:pic>
          <p:nvPicPr>
            <p:cNvPr id="7" name="Picture 2" descr="C:\Users\t.dekok\Pictures\t.dekok.jpg"/>
            <p:cNvPicPr>
              <a:picLocks noChangeAspect="1" noChangeArrowheads="1"/>
            </p:cNvPicPr>
            <p:nvPr/>
          </p:nvPicPr>
          <p:blipFill rotWithShape="1">
            <a:blip r:embed="rId3">
              <a:extLst>
                <a:ext uri="{28A0092B-C50C-407E-A947-70E740481C1C}">
                  <a14:useLocalDpi xmlns:a14="http://schemas.microsoft.com/office/drawing/2010/main" val="0"/>
                </a:ext>
              </a:extLst>
            </a:blip>
            <a:srcRect l="9247" r="9247"/>
            <a:stretch/>
          </p:blipFill>
          <p:spPr bwMode="auto">
            <a:xfrm>
              <a:off x="5821212" y="4866589"/>
              <a:ext cx="981388" cy="14720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ith glasses and beard&#10;&#10;AI-generated content may be incorrect.">
              <a:extLst>
                <a:ext uri="{FF2B5EF4-FFF2-40B4-BE49-F238E27FC236}">
                  <a16:creationId xmlns:a16="http://schemas.microsoft.com/office/drawing/2014/main" id="{33ADB59E-7632-03E9-B447-952E000B7349}"/>
                </a:ext>
              </a:extLst>
            </p:cNvPr>
            <p:cNvPicPr>
              <a:picLocks noChangeAspect="1"/>
            </p:cNvPicPr>
            <p:nvPr/>
          </p:nvPicPr>
          <p:blipFill>
            <a:blip r:embed="rId4"/>
            <a:stretch>
              <a:fillRect/>
            </a:stretch>
          </p:blipFill>
          <p:spPr>
            <a:xfrm>
              <a:off x="6901453" y="4866589"/>
              <a:ext cx="981388" cy="1472082"/>
            </a:xfrm>
            <a:prstGeom prst="rect">
              <a:avLst/>
            </a:prstGeom>
          </p:spPr>
        </p:pic>
      </p:grpSp>
      <p:grpSp>
        <p:nvGrpSpPr>
          <p:cNvPr id="11" name="Group 10">
            <a:extLst>
              <a:ext uri="{FF2B5EF4-FFF2-40B4-BE49-F238E27FC236}">
                <a16:creationId xmlns:a16="http://schemas.microsoft.com/office/drawing/2014/main" id="{A4A8DAD9-3F10-0DBB-3029-EAA4345378EC}"/>
              </a:ext>
            </a:extLst>
          </p:cNvPr>
          <p:cNvGrpSpPr/>
          <p:nvPr/>
        </p:nvGrpSpPr>
        <p:grpSpPr>
          <a:xfrm>
            <a:off x="2494840" y="4758301"/>
            <a:ext cx="2077160" cy="1472082"/>
            <a:chOff x="2494840" y="4866589"/>
            <a:chExt cx="2077160" cy="1472082"/>
          </a:xfrm>
        </p:grpSpPr>
        <p:pic>
          <p:nvPicPr>
            <p:cNvPr id="9" name="Afbeelding 4" descr="Afbeelding met muur, persoon, overdekt&#10;&#10;Automatisch gegenereerde beschrijving">
              <a:extLst>
                <a:ext uri="{FF2B5EF4-FFF2-40B4-BE49-F238E27FC236}">
                  <a16:creationId xmlns:a16="http://schemas.microsoft.com/office/drawing/2014/main" id="{4989A29F-8B14-24F7-A654-A21D35DE549E}"/>
                </a:ext>
              </a:extLst>
            </p:cNvPr>
            <p:cNvPicPr>
              <a:picLocks noChangeAspect="1"/>
            </p:cNvPicPr>
            <p:nvPr/>
          </p:nvPicPr>
          <p:blipFill rotWithShape="1">
            <a:blip r:embed="rId5">
              <a:extLst>
                <a:ext uri="{28A0092B-C50C-407E-A947-70E740481C1C}">
                  <a14:useLocalDpi xmlns:a14="http://schemas.microsoft.com/office/drawing/2010/main" val="0"/>
                </a:ext>
              </a:extLst>
            </a:blip>
            <a:srcRect l="21001" r="14663" b="3497"/>
            <a:stretch/>
          </p:blipFill>
          <p:spPr>
            <a:xfrm>
              <a:off x="2494840" y="4866589"/>
              <a:ext cx="981388" cy="1472082"/>
            </a:xfrm>
            <a:prstGeom prst="rect">
              <a:avLst/>
            </a:prstGeom>
          </p:spPr>
        </p:pic>
        <p:pic>
          <p:nvPicPr>
            <p:cNvPr id="4" name="Picture 3" descr="A close-up of a person smiling&#10;&#10;AI-generated content may be incorrect.">
              <a:extLst>
                <a:ext uri="{FF2B5EF4-FFF2-40B4-BE49-F238E27FC236}">
                  <a16:creationId xmlns:a16="http://schemas.microsoft.com/office/drawing/2014/main" id="{E9AEE46E-8639-B39F-A8EA-52EF0DC56399}"/>
                </a:ext>
              </a:extLst>
            </p:cNvPr>
            <p:cNvPicPr>
              <a:picLocks noChangeAspect="1"/>
            </p:cNvPicPr>
            <p:nvPr/>
          </p:nvPicPr>
          <p:blipFill>
            <a:blip r:embed="rId6"/>
            <a:srcRect t="18613" b="12100"/>
            <a:stretch/>
          </p:blipFill>
          <p:spPr>
            <a:xfrm>
              <a:off x="3590612" y="4866589"/>
              <a:ext cx="981388" cy="1472082"/>
            </a:xfrm>
            <a:prstGeom prst="rect">
              <a:avLst/>
            </a:prstGeom>
          </p:spPr>
        </p:pic>
      </p:grpSp>
      <p:sp>
        <p:nvSpPr>
          <p:cNvPr id="8" name="TextBox 7">
            <a:extLst>
              <a:ext uri="{FF2B5EF4-FFF2-40B4-BE49-F238E27FC236}">
                <a16:creationId xmlns:a16="http://schemas.microsoft.com/office/drawing/2014/main" id="{A161E4D2-9415-43D9-47BC-B8E128BDD731}"/>
              </a:ext>
            </a:extLst>
          </p:cNvPr>
          <p:cNvSpPr txBox="1"/>
          <p:nvPr/>
        </p:nvSpPr>
        <p:spPr>
          <a:xfrm>
            <a:off x="631659" y="4695861"/>
            <a:ext cx="8115300" cy="2166747"/>
          </a:xfrm>
          <a:prstGeom prst="rect">
            <a:avLst/>
          </a:prstGeom>
          <a:noFill/>
        </p:spPr>
        <p:txBody>
          <a:bodyPr wrap="square" rtlCol="0">
            <a:spAutoFit/>
          </a:bodyPr>
          <a:lstStyle/>
          <a:p>
            <a:pPr marL="0" indent="0">
              <a:lnSpc>
                <a:spcPct val="80000"/>
              </a:lnSpc>
              <a:buNone/>
            </a:pPr>
            <a:r>
              <a:rPr lang="nl-NL" sz="1800" b="1" dirty="0">
                <a:solidFill>
                  <a:srgbClr val="FF9900"/>
                </a:solidFill>
              </a:rPr>
              <a:t>Juanita Vernooy											Theo de Kok </a:t>
            </a:r>
          </a:p>
          <a:p>
            <a:pPr marL="0" indent="0">
              <a:lnSpc>
                <a:spcPct val="80000"/>
              </a:lnSpc>
              <a:buNone/>
            </a:pPr>
            <a:r>
              <a:rPr lang="nl-NL" sz="1400" i="1" dirty="0">
                <a:solidFill>
                  <a:srgbClr val="FF9900"/>
                </a:solidFill>
              </a:rPr>
              <a:t>Chair														Co-</a:t>
            </a:r>
            <a:r>
              <a:rPr lang="nl-NL" sz="1400" i="1" dirty="0" err="1">
                <a:solidFill>
                  <a:srgbClr val="FF9900"/>
                </a:solidFill>
              </a:rPr>
              <a:t>chair</a:t>
            </a:r>
            <a:endParaRPr lang="nl-NL" sz="1800" b="1" dirty="0">
              <a:solidFill>
                <a:srgbClr val="FF9900"/>
              </a:solidFill>
            </a:endParaRPr>
          </a:p>
          <a:p>
            <a:pPr marL="0" indent="0">
              <a:lnSpc>
                <a:spcPct val="80000"/>
              </a:lnSpc>
              <a:buNone/>
            </a:pPr>
            <a:endParaRPr lang="nl-NL" sz="1800" b="1" dirty="0">
              <a:solidFill>
                <a:srgbClr val="FF9900"/>
              </a:solidFill>
            </a:endParaRPr>
          </a:p>
          <a:p>
            <a:pPr marL="0" indent="0">
              <a:lnSpc>
                <a:spcPct val="80000"/>
              </a:lnSpc>
              <a:buNone/>
            </a:pPr>
            <a:r>
              <a:rPr lang="nl-NL" sz="1800" b="1" dirty="0">
                <a:solidFill>
                  <a:srgbClr val="FF9900"/>
                </a:solidFill>
              </a:rPr>
              <a:t>Ingrid Mesterom											Bart Penders </a:t>
            </a:r>
          </a:p>
          <a:p>
            <a:pPr>
              <a:lnSpc>
                <a:spcPct val="80000"/>
              </a:lnSpc>
            </a:pPr>
            <a:r>
              <a:rPr lang="nl-NL" sz="1400" i="1" dirty="0" err="1">
                <a:solidFill>
                  <a:srgbClr val="FF9900"/>
                </a:solidFill>
              </a:rPr>
              <a:t>Secretary</a:t>
            </a:r>
            <a:r>
              <a:rPr lang="nl-NL" sz="1400" i="1" dirty="0">
                <a:solidFill>
                  <a:srgbClr val="FF9900"/>
                </a:solidFill>
              </a:rPr>
              <a:t>													Co-</a:t>
            </a:r>
            <a:r>
              <a:rPr lang="nl-NL" sz="1400" i="1" dirty="0" err="1">
                <a:solidFill>
                  <a:srgbClr val="FF9900"/>
                </a:solidFill>
              </a:rPr>
              <a:t>chair</a:t>
            </a:r>
            <a:endParaRPr lang="nl-NL" sz="1400" b="1" dirty="0">
              <a:solidFill>
                <a:srgbClr val="FF9900"/>
              </a:solidFill>
            </a:endParaRPr>
          </a:p>
          <a:p>
            <a:pPr marL="0" indent="0">
              <a:lnSpc>
                <a:spcPct val="80000"/>
              </a:lnSpc>
              <a:buNone/>
            </a:pPr>
            <a:endParaRPr lang="nl-NL" sz="1800" b="1" dirty="0">
              <a:solidFill>
                <a:srgbClr val="FF9900"/>
              </a:solidFill>
            </a:endParaRPr>
          </a:p>
          <a:p>
            <a:pPr marL="0" indent="0">
              <a:lnSpc>
                <a:spcPct val="80000"/>
              </a:lnSpc>
              <a:buFont typeface="Arial"/>
              <a:buNone/>
            </a:pPr>
            <a:endParaRPr lang="en-US" sz="1800" b="1" dirty="0">
              <a:solidFill>
                <a:srgbClr val="FF9900"/>
              </a:solidFill>
            </a:endParaRPr>
          </a:p>
          <a:p>
            <a:pPr marL="0" indent="0">
              <a:lnSpc>
                <a:spcPct val="80000"/>
              </a:lnSpc>
              <a:buFont typeface="Arial"/>
              <a:buNone/>
            </a:pPr>
            <a:r>
              <a:rPr lang="en-US" sz="2400" dirty="0">
                <a:highlight>
                  <a:srgbClr val="FFFF00"/>
                </a:highlight>
              </a:rPr>
              <a:t> </a:t>
            </a:r>
          </a:p>
          <a:p>
            <a:endParaRPr lang="nl-NL" dirty="0"/>
          </a:p>
        </p:txBody>
      </p:sp>
    </p:spTree>
    <p:extLst>
      <p:ext uri="{BB962C8B-B14F-4D97-AF65-F5344CB8AC3E}">
        <p14:creationId xmlns:p14="http://schemas.microsoft.com/office/powerpoint/2010/main" val="1834472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9999" y="414259"/>
            <a:ext cx="8326799" cy="911201"/>
          </a:xfrm>
        </p:spPr>
        <p:txBody>
          <a:bodyPr>
            <a:noAutofit/>
          </a:bodyPr>
          <a:lstStyle/>
          <a:p>
            <a:r>
              <a:rPr lang="nl-NL" sz="3200" dirty="0"/>
              <a:t>Project 2. </a:t>
            </a:r>
            <a:r>
              <a:rPr lang="en-US" sz="3200" dirty="0">
                <a:solidFill>
                  <a:srgbClr val="00A2DB"/>
                </a:solidFill>
              </a:rPr>
              <a:t>The Cross-Kingdom miRNA Project</a:t>
            </a:r>
            <a:endParaRPr lang="nl-NL" sz="3200" dirty="0"/>
          </a:p>
        </p:txBody>
      </p:sp>
      <p:sp>
        <p:nvSpPr>
          <p:cNvPr id="3" name="Tijdelijke aanduiding voor inhoud 2"/>
          <p:cNvSpPr>
            <a:spLocks noGrp="1"/>
          </p:cNvSpPr>
          <p:nvPr>
            <p:ph idx="1"/>
          </p:nvPr>
        </p:nvSpPr>
        <p:spPr>
          <a:xfrm>
            <a:off x="115440" y="1455391"/>
            <a:ext cx="8726556" cy="3627080"/>
          </a:xfrm>
        </p:spPr>
        <p:txBody>
          <a:bodyPr/>
          <a:lstStyle/>
          <a:p>
            <a:pPr marL="268288" indent="0">
              <a:buNone/>
            </a:pPr>
            <a:r>
              <a:rPr lang="en-US" sz="2000" i="1" dirty="0"/>
              <a:t>Project coach: </a:t>
            </a:r>
            <a:r>
              <a:rPr lang="sv-SE" sz="2000" dirty="0"/>
              <a:t>Dr. Simone van Breda &amp; Dr. Julian Krauskopf </a:t>
            </a:r>
          </a:p>
          <a:p>
            <a:pPr marL="268288" indent="0">
              <a:buNone/>
            </a:pPr>
            <a:r>
              <a:rPr lang="en-US" sz="2000" i="1" dirty="0"/>
              <a:t>Commissioner</a:t>
            </a:r>
            <a:r>
              <a:rPr lang="en-US" sz="2000" dirty="0"/>
              <a:t>: </a:t>
            </a:r>
            <a:r>
              <a:rPr lang="en-US" sz="2000" dirty="0" err="1"/>
              <a:t>MiFood</a:t>
            </a:r>
            <a:endParaRPr lang="fr-FR" sz="2000" dirty="0"/>
          </a:p>
          <a:p>
            <a:pPr marL="268288" indent="0">
              <a:buNone/>
            </a:pPr>
            <a:endParaRPr lang="fr-FR" sz="2000" dirty="0"/>
          </a:p>
          <a:p>
            <a:pPr marL="268288" indent="0">
              <a:buNone/>
            </a:pPr>
            <a:r>
              <a:rPr lang="en-US" sz="2000" i="1" dirty="0"/>
              <a:t>Research question</a:t>
            </a:r>
            <a:r>
              <a:rPr lang="en-US" sz="2000" dirty="0"/>
              <a:t>: </a:t>
            </a:r>
          </a:p>
          <a:p>
            <a:pPr marL="268288" indent="0">
              <a:buNone/>
            </a:pPr>
            <a:r>
              <a:rPr lang="en-US" sz="1800" dirty="0"/>
              <a:t>Can</a:t>
            </a:r>
            <a:r>
              <a:rPr lang="en-GB" sz="1800" dirty="0"/>
              <a:t> plant-derived miRNAs be detected in human blood after the consumption of specific fruits and vegetables and do these miRNAs influence molecular processes relevant to human health?</a:t>
            </a:r>
            <a:r>
              <a:rPr lang="en-US" sz="1800" dirty="0"/>
              <a:t> </a:t>
            </a:r>
          </a:p>
          <a:p>
            <a:pPr marL="268288" indent="0">
              <a:buNone/>
            </a:pPr>
            <a:endParaRPr lang="en-US" sz="2000" dirty="0"/>
          </a:p>
          <a:p>
            <a:pPr marL="1701800" indent="-1431925">
              <a:buNone/>
              <a:tabLst>
                <a:tab pos="1882775" algn="l"/>
              </a:tabLst>
            </a:pPr>
            <a:r>
              <a:rPr lang="en-US" sz="2000" i="1" dirty="0"/>
              <a:t>Rationale</a:t>
            </a:r>
            <a:r>
              <a:rPr lang="en-US" sz="2000" dirty="0"/>
              <a:t>: </a:t>
            </a:r>
          </a:p>
          <a:p>
            <a:pPr marL="555625" indent="-285750">
              <a:tabLst>
                <a:tab pos="188277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miRNAs are small, non-coding RNA molecules found in most forms of life that play essential roles in biological processes and disease development</a:t>
            </a:r>
          </a:p>
          <a:p>
            <a:pPr marL="555625" indent="-285750">
              <a:tabLst>
                <a:tab pos="1882775" algn="l"/>
              </a:tabLst>
            </a:pP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MiFood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promotes healthier lifestyles and longevity by simplifying the integration of vegetables-fruit-rich foods into daily routines</a:t>
            </a:r>
          </a:p>
          <a:p>
            <a:pPr marL="555625" indent="-285750">
              <a:tabLst>
                <a:tab pos="188277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Plant-derived miRNAs can withstand digestion and enter the human bloodstream, sparking the intriguing hypothesis that plant miRNAs can influence human gene expression.</a:t>
            </a:r>
          </a:p>
          <a:p>
            <a:pPr marL="555625" indent="-285750">
              <a:tabLst>
                <a:tab pos="1882775"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555625" indent="-285750">
              <a:tabLst>
                <a:tab pos="1882775"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800" kern="0" dirty="0">
              <a:latin typeface="+mn-lt"/>
            </a:endParaRPr>
          </a:p>
        </p:txBody>
      </p:sp>
      <p:pic>
        <p:nvPicPr>
          <p:cNvPr id="4" name="Afbeelding 3">
            <a:extLst>
              <a:ext uri="{FF2B5EF4-FFF2-40B4-BE49-F238E27FC236}">
                <a16:creationId xmlns:a16="http://schemas.microsoft.com/office/drawing/2014/main" id="{C3A45255-D286-4B2E-BB9E-83611869A0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34199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674A-C7E3-3DF9-AC71-EFE03D21B1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BCC441-1E85-7F76-C4DB-421C58CCEA22}"/>
              </a:ext>
            </a:extLst>
          </p:cNvPr>
          <p:cNvSpPr>
            <a:spLocks noGrp="1"/>
          </p:cNvSpPr>
          <p:nvPr>
            <p:ph type="title"/>
          </p:nvPr>
        </p:nvSpPr>
        <p:spPr>
          <a:xfrm>
            <a:off x="359999" y="414259"/>
            <a:ext cx="8326799" cy="911201"/>
          </a:xfrm>
        </p:spPr>
        <p:txBody>
          <a:bodyPr>
            <a:noAutofit/>
          </a:bodyPr>
          <a:lstStyle/>
          <a:p>
            <a:r>
              <a:rPr lang="nl-NL" sz="3200" dirty="0"/>
              <a:t>Project 2. </a:t>
            </a:r>
            <a:r>
              <a:rPr lang="en-US" sz="3200" dirty="0">
                <a:solidFill>
                  <a:srgbClr val="00A2DB"/>
                </a:solidFill>
              </a:rPr>
              <a:t>The Cross-Kingdom miRNA Project</a:t>
            </a:r>
            <a:endParaRPr lang="nl-NL" sz="3200" dirty="0"/>
          </a:p>
        </p:txBody>
      </p:sp>
      <p:sp>
        <p:nvSpPr>
          <p:cNvPr id="3" name="Tijdelijke aanduiding voor inhoud 2">
            <a:extLst>
              <a:ext uri="{FF2B5EF4-FFF2-40B4-BE49-F238E27FC236}">
                <a16:creationId xmlns:a16="http://schemas.microsoft.com/office/drawing/2014/main" id="{3CCC5C92-F24B-1640-D6A3-7E77A83AADA8}"/>
              </a:ext>
            </a:extLst>
          </p:cNvPr>
          <p:cNvSpPr>
            <a:spLocks noGrp="1"/>
          </p:cNvSpPr>
          <p:nvPr>
            <p:ph idx="1"/>
          </p:nvPr>
        </p:nvSpPr>
        <p:spPr>
          <a:xfrm>
            <a:off x="115440" y="1190696"/>
            <a:ext cx="8726556" cy="3627080"/>
          </a:xfrm>
        </p:spPr>
        <p:txBody>
          <a:bodyPr/>
          <a:lstStyle/>
          <a:p>
            <a:pPr marL="268288" indent="0">
              <a:buNone/>
            </a:pPr>
            <a:r>
              <a:rPr lang="en-US" sz="2000" i="1" dirty="0"/>
              <a:t>Assignment:</a:t>
            </a:r>
            <a:r>
              <a:rPr lang="sv-SE" sz="2000" dirty="0"/>
              <a:t> </a:t>
            </a:r>
          </a:p>
          <a:p>
            <a:pPr marL="268288" indent="0">
              <a:buNone/>
            </a:pPr>
            <a:r>
              <a:rPr lang="en-GB" sz="2000" dirty="0"/>
              <a:t>•	</a:t>
            </a:r>
            <a:r>
              <a:rPr lang="en-GB" sz="1800" dirty="0">
                <a:latin typeface="+mn-lt"/>
              </a:rPr>
              <a:t>Dietary intervention study, including development smoothie recipes rich in specific plant 	miRNAs, participant coordination and data collection.</a:t>
            </a:r>
          </a:p>
          <a:p>
            <a:pPr marL="268288" indent="0">
              <a:buNone/>
            </a:pPr>
            <a:r>
              <a:rPr lang="en-GB" sz="1800" dirty="0">
                <a:latin typeface="+mn-lt"/>
              </a:rPr>
              <a:t>•	Hands-on laboratory experience, including blood collection, plasma separation, miRNA 	isolation and molecular analyses.</a:t>
            </a:r>
          </a:p>
          <a:p>
            <a:pPr marL="268288" indent="0">
              <a:buNone/>
            </a:pPr>
            <a:r>
              <a:rPr lang="en-GB" sz="1800" dirty="0">
                <a:latin typeface="+mn-lt"/>
              </a:rPr>
              <a:t>•	Bioinformatics, exploring pilot sequencing data from existing datasets to identify plant-	derived miRNAs and possible cross-kingdom regulation.</a:t>
            </a:r>
          </a:p>
          <a:p>
            <a:pPr marL="268288" indent="0">
              <a:buNone/>
            </a:pPr>
            <a:r>
              <a:rPr lang="en-GB" sz="1800" dirty="0">
                <a:latin typeface="+mn-lt"/>
              </a:rPr>
              <a:t>•	Scientific communication, writing a review article summarizing current knowledge and 	controversies in the field.</a:t>
            </a:r>
            <a:endParaRPr lang="en-US" sz="1800" dirty="0">
              <a:latin typeface="+mn-lt"/>
            </a:endParaRPr>
          </a:p>
          <a:p>
            <a:pPr marL="268288" indent="0">
              <a:buNone/>
            </a:pPr>
            <a:endParaRPr lang="en-US" sz="2000" dirty="0">
              <a:latin typeface="+mn-lt"/>
            </a:endParaRPr>
          </a:p>
          <a:p>
            <a:pPr marL="1701800" indent="-1431925">
              <a:buNone/>
              <a:tabLst>
                <a:tab pos="1882775" algn="l"/>
              </a:tabLst>
            </a:pPr>
            <a:r>
              <a:rPr lang="en-US" sz="2000" i="1" dirty="0">
                <a:latin typeface="+mn-lt"/>
              </a:rPr>
              <a:t>Outcome</a:t>
            </a:r>
            <a:r>
              <a:rPr lang="en-US" sz="2000" dirty="0">
                <a:latin typeface="+mn-lt"/>
              </a:rPr>
              <a:t>: </a:t>
            </a:r>
          </a:p>
          <a:p>
            <a:pPr marL="269875" indent="0">
              <a:buNone/>
              <a:tabLst>
                <a:tab pos="1882775" algn="l"/>
              </a:tabLst>
            </a:pPr>
            <a:r>
              <a:rPr lang="en-GB" sz="1800" kern="100" dirty="0">
                <a:effectLst/>
                <a:latin typeface="+mn-lt"/>
                <a:ea typeface="Calibri" panose="020F0502020204030204" pitchFamily="34" charset="0"/>
                <a:cs typeface="Times New Roman" panose="02020603050405020304" pitchFamily="18" charset="0"/>
              </a:rPr>
              <a:t>S</a:t>
            </a:r>
            <a:r>
              <a:rPr lang="en-GB" sz="1800" dirty="0">
                <a:effectLst/>
                <a:latin typeface="+mn-lt"/>
                <a:ea typeface="Calibri" panose="020F0502020204030204" pitchFamily="34" charset="0"/>
                <a:cs typeface="Times New Roman" panose="02020603050405020304" pitchFamily="18" charset="0"/>
              </a:rPr>
              <a:t>everal impactful deliverables d</a:t>
            </a:r>
            <a:r>
              <a:rPr lang="en-GB" sz="1800" kern="100" dirty="0">
                <a:latin typeface="+mn-lt"/>
                <a:ea typeface="Aptos" panose="020B0004020202020204" pitchFamily="34" charset="0"/>
                <a:cs typeface="Times New Roman" panose="02020603050405020304" pitchFamily="18" charset="0"/>
              </a:rPr>
              <a:t>epending </a:t>
            </a:r>
            <a:r>
              <a:rPr lang="en-GB" sz="1800" dirty="0">
                <a:effectLst/>
                <a:latin typeface="+mn-lt"/>
                <a:ea typeface="Calibri" panose="020F0502020204030204" pitchFamily="34" charset="0"/>
                <a:cs typeface="Times New Roman" panose="02020603050405020304" pitchFamily="18" charset="0"/>
              </a:rPr>
              <a:t>on the chosen focus!</a:t>
            </a:r>
          </a:p>
          <a:p>
            <a:pPr marL="555625" indent="-285750">
              <a:tabLst>
                <a:tab pos="1882775" algn="l"/>
              </a:tabLst>
            </a:pPr>
            <a:r>
              <a:rPr lang="en-GB" sz="1800" dirty="0">
                <a:latin typeface="+mn-lt"/>
                <a:ea typeface="Calibri" panose="020F0502020204030204" pitchFamily="34" charset="0"/>
                <a:cs typeface="Times New Roman" panose="02020603050405020304" pitchFamily="18" charset="0"/>
              </a:rPr>
              <a:t>Sample </a:t>
            </a:r>
            <a:r>
              <a:rPr lang="en-GB" sz="1800" dirty="0">
                <a:effectLst/>
                <a:latin typeface="+mn-lt"/>
                <a:ea typeface="Calibri" panose="020F0502020204030204" pitchFamily="34" charset="0"/>
                <a:cs typeface="Times New Roman" panose="02020603050405020304" pitchFamily="18" charset="0"/>
              </a:rPr>
              <a:t>collection and processing and quantification of plant-derived miRNAs.</a:t>
            </a:r>
          </a:p>
          <a:p>
            <a:pPr marL="555625" indent="-285750">
              <a:tabLst>
                <a:tab pos="1882775"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Standard Operating Procedures (SOPs) for sample handling and analysis.</a:t>
            </a:r>
          </a:p>
          <a:p>
            <a:pPr marL="555625" indent="-285750">
              <a:tabLst>
                <a:tab pos="1882775"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Co-authorship scientific review summarizing current evidence and perspectives on the role of plant-derived miRNAs in human biology.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269875" indent="0">
              <a:buNone/>
              <a:tabLst>
                <a:tab pos="1882775"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555625" indent="-285750">
              <a:tabLst>
                <a:tab pos="1882775"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555625" indent="-285750">
              <a:tabLst>
                <a:tab pos="1882775"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800" kern="0" dirty="0">
              <a:latin typeface="+mn-lt"/>
            </a:endParaRPr>
          </a:p>
        </p:txBody>
      </p:sp>
      <p:pic>
        <p:nvPicPr>
          <p:cNvPr id="4" name="Afbeelding 3">
            <a:extLst>
              <a:ext uri="{FF2B5EF4-FFF2-40B4-BE49-F238E27FC236}">
                <a16:creationId xmlns:a16="http://schemas.microsoft.com/office/drawing/2014/main" id="{EBD0C46E-8546-E072-BDD3-55AD2BDDF3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1940061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5B1608C-F131-440E-A63B-DB1B7CC789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
        <p:nvSpPr>
          <p:cNvPr id="8" name="Titel 1">
            <a:extLst>
              <a:ext uri="{FF2B5EF4-FFF2-40B4-BE49-F238E27FC236}">
                <a16:creationId xmlns:a16="http://schemas.microsoft.com/office/drawing/2014/main" id="{9F8B9723-B3ED-4695-9421-AB88078B9926}"/>
              </a:ext>
            </a:extLst>
          </p:cNvPr>
          <p:cNvSpPr>
            <a:spLocks noGrp="1"/>
          </p:cNvSpPr>
          <p:nvPr>
            <p:ph type="title"/>
          </p:nvPr>
        </p:nvSpPr>
        <p:spPr>
          <a:xfrm>
            <a:off x="359999" y="414260"/>
            <a:ext cx="8326799" cy="756000"/>
          </a:xfrm>
        </p:spPr>
        <p:txBody>
          <a:bodyPr>
            <a:noAutofit/>
          </a:bodyPr>
          <a:lstStyle/>
          <a:p>
            <a:r>
              <a:rPr lang="nl-NL" sz="3200" dirty="0"/>
              <a:t>Project 11. </a:t>
            </a:r>
            <a:r>
              <a:rPr lang="en-GB" sz="3200" b="1" dirty="0">
                <a:effectLst/>
                <a:latin typeface="Calibri" panose="020F0502020204030204" pitchFamily="34" charset="0"/>
                <a:ea typeface="Calibri" panose="020F0502020204030204" pitchFamily="34" charset="0"/>
                <a:cs typeface="Times New Roman" panose="02020603050405020304" pitchFamily="18" charset="0"/>
              </a:rPr>
              <a:t>Lung Health Maastricht - Part 2</a:t>
            </a:r>
            <a:r>
              <a:rPr lang="en-US" sz="2400" dirty="0"/>
              <a:t>   </a:t>
            </a:r>
            <a:br>
              <a:rPr lang="nl-NL" sz="2400" dirty="0"/>
            </a:br>
            <a:endParaRPr lang="nl-NL" sz="3200" dirty="0"/>
          </a:p>
        </p:txBody>
      </p:sp>
      <p:sp>
        <p:nvSpPr>
          <p:cNvPr id="11" name="Tijdelijke aanduiding voor inhoud 2">
            <a:extLst>
              <a:ext uri="{FF2B5EF4-FFF2-40B4-BE49-F238E27FC236}">
                <a16:creationId xmlns:a16="http://schemas.microsoft.com/office/drawing/2014/main" id="{B6A786F4-98B4-0F47-4D7D-6E4C2E73BEB3}"/>
              </a:ext>
            </a:extLst>
          </p:cNvPr>
          <p:cNvSpPr>
            <a:spLocks noGrp="1"/>
          </p:cNvSpPr>
          <p:nvPr>
            <p:ph idx="1"/>
          </p:nvPr>
        </p:nvSpPr>
        <p:spPr>
          <a:xfrm>
            <a:off x="115440" y="1455391"/>
            <a:ext cx="8726556" cy="3627080"/>
          </a:xfrm>
        </p:spPr>
        <p:txBody>
          <a:bodyPr/>
          <a:lstStyle/>
          <a:p>
            <a:pPr marL="268288" indent="0">
              <a:buNone/>
            </a:pPr>
            <a:r>
              <a:rPr lang="en-US" sz="2000" i="1" dirty="0"/>
              <a:t>Project coach: </a:t>
            </a:r>
            <a:r>
              <a:rPr lang="en-US" sz="2000" dirty="0"/>
              <a:t>Prof. dr. Frits Franssen (Dept. Respiratory Medicine)</a:t>
            </a:r>
          </a:p>
          <a:p>
            <a:pPr marL="268288" indent="0">
              <a:buNone/>
            </a:pPr>
            <a:r>
              <a:rPr lang="en-US" sz="2000" i="1" dirty="0"/>
              <a:t>Commissioner</a:t>
            </a:r>
            <a:r>
              <a:rPr lang="en-US" sz="2000" dirty="0"/>
              <a:t>: MUMC+</a:t>
            </a:r>
            <a:endParaRPr lang="fr-FR" sz="2000" dirty="0"/>
          </a:p>
          <a:p>
            <a:pPr marL="268288" indent="0">
              <a:buNone/>
            </a:pPr>
            <a:endParaRPr lang="fr-FR" sz="2000" dirty="0"/>
          </a:p>
          <a:p>
            <a:pPr marL="268288" indent="0">
              <a:buNone/>
            </a:pPr>
            <a:r>
              <a:rPr lang="en-US" sz="2000" i="1" dirty="0"/>
              <a:t>Research question</a:t>
            </a:r>
            <a:r>
              <a:rPr lang="en-US" sz="2000" dirty="0"/>
              <a:t>:</a:t>
            </a:r>
          </a:p>
          <a:p>
            <a:pPr marL="268288" indent="0">
              <a:buNone/>
            </a:pPr>
            <a:r>
              <a:rPr lang="en-GB" sz="1800" dirty="0"/>
              <a:t>What is the burden of respiratory symptoms, COPD and its risk factors in the city of Maastricht (different districts and neighbourhoods) and how to create public and political awareness for this disease?</a:t>
            </a:r>
          </a:p>
          <a:p>
            <a:pPr marL="268288" indent="0">
              <a:buNone/>
            </a:pPr>
            <a:endParaRPr lang="en-US" sz="2000" dirty="0"/>
          </a:p>
          <a:p>
            <a:pPr marL="1701800" indent="-1431925">
              <a:buNone/>
              <a:tabLst>
                <a:tab pos="1882775" algn="l"/>
              </a:tabLst>
            </a:pPr>
            <a:r>
              <a:rPr lang="en-US" sz="2000" i="1" dirty="0">
                <a:latin typeface="+mn-lt"/>
              </a:rPr>
              <a:t>Rationale</a:t>
            </a:r>
            <a:r>
              <a:rPr lang="en-US" sz="2000" dirty="0">
                <a:latin typeface="+mn-lt"/>
              </a:rPr>
              <a:t>: </a:t>
            </a:r>
          </a:p>
          <a:p>
            <a:pPr marL="660400" lvl="1" indent="-285750">
              <a:lnSpc>
                <a:spcPct val="107000"/>
              </a:lnSpc>
              <a:spcAft>
                <a:spcPts val="800"/>
              </a:spcAft>
              <a:buFont typeface="Arial" panose="020B0604020202020204" pitchFamily="34" charset="0"/>
              <a:buChar char="•"/>
            </a:pPr>
            <a:r>
              <a:rPr lang="en-GB" sz="1800" kern="100" dirty="0">
                <a:effectLst/>
                <a:latin typeface="+mn-lt"/>
                <a:ea typeface="Aptos" panose="020B0004020202020204" pitchFamily="34" charset="0"/>
                <a:cs typeface="Times New Roman" panose="02020603050405020304" pitchFamily="18" charset="0"/>
              </a:rPr>
              <a:t>In July 2020, Maastricht signed the Clean Air Treaty, which aims to improve air quality and improve population by 50% in 2030. </a:t>
            </a:r>
          </a:p>
          <a:p>
            <a:pPr marL="660400" lvl="1" indent="-285750">
              <a:lnSpc>
                <a:spcPct val="107000"/>
              </a:lnSpc>
              <a:spcAft>
                <a:spcPts val="800"/>
              </a:spcAft>
              <a:buFont typeface="Arial" panose="020B0604020202020204" pitchFamily="34" charset="0"/>
              <a:buChar char="•"/>
            </a:pPr>
            <a:r>
              <a:rPr lang="en-GB" sz="1800" kern="100" dirty="0">
                <a:effectLst/>
                <a:latin typeface="+mn-lt"/>
                <a:ea typeface="Aptos" panose="020B0004020202020204" pitchFamily="34" charset="0"/>
                <a:cs typeface="Times New Roman" panose="02020603050405020304" pitchFamily="18" charset="0"/>
              </a:rPr>
              <a:t>Ambient air pollution is continuously measured in Maastricht. </a:t>
            </a:r>
          </a:p>
          <a:p>
            <a:pPr marL="660400" lvl="1" indent="-285750">
              <a:lnSpc>
                <a:spcPct val="107000"/>
              </a:lnSpc>
              <a:spcAft>
                <a:spcPts val="800"/>
              </a:spcAft>
              <a:buFont typeface="Arial" panose="020B0604020202020204" pitchFamily="34" charset="0"/>
              <a:buChar char="•"/>
            </a:pPr>
            <a:r>
              <a:rPr lang="en-GB" sz="1800" kern="100" dirty="0">
                <a:effectLst/>
                <a:latin typeface="+mn-lt"/>
                <a:ea typeface="Aptos" panose="020B0004020202020204" pitchFamily="34" charset="0"/>
                <a:cs typeface="Times New Roman" panose="02020603050405020304" pitchFamily="18" charset="0"/>
              </a:rPr>
              <a:t>Association between ambient air pollution, respiratory symptoms and (pre-)COPD in Maastricht and its districts and neighbourhoods remains unexplored.</a:t>
            </a:r>
            <a:endParaRPr lang="en-US" sz="1800" kern="0" dirty="0">
              <a:latin typeface="+mn-lt"/>
            </a:endParaRPr>
          </a:p>
        </p:txBody>
      </p:sp>
    </p:spTree>
    <p:extLst>
      <p:ext uri="{BB962C8B-B14F-4D97-AF65-F5344CB8AC3E}">
        <p14:creationId xmlns:p14="http://schemas.microsoft.com/office/powerpoint/2010/main" val="3613314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5B1608C-F131-440E-A63B-DB1B7CC789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
        <p:nvSpPr>
          <p:cNvPr id="8" name="Titel 1">
            <a:extLst>
              <a:ext uri="{FF2B5EF4-FFF2-40B4-BE49-F238E27FC236}">
                <a16:creationId xmlns:a16="http://schemas.microsoft.com/office/drawing/2014/main" id="{9F8B9723-B3ED-4695-9421-AB88078B9926}"/>
              </a:ext>
            </a:extLst>
          </p:cNvPr>
          <p:cNvSpPr>
            <a:spLocks noGrp="1"/>
          </p:cNvSpPr>
          <p:nvPr>
            <p:ph type="title"/>
          </p:nvPr>
        </p:nvSpPr>
        <p:spPr>
          <a:xfrm>
            <a:off x="359999" y="414260"/>
            <a:ext cx="8326799" cy="756000"/>
          </a:xfrm>
        </p:spPr>
        <p:txBody>
          <a:bodyPr>
            <a:noAutofit/>
          </a:bodyPr>
          <a:lstStyle/>
          <a:p>
            <a:r>
              <a:rPr lang="nl-NL" sz="3200"/>
              <a:t>Project 11. </a:t>
            </a:r>
            <a:r>
              <a:rPr lang="en-GB" sz="3200" b="1" dirty="0">
                <a:effectLst/>
                <a:latin typeface="Calibri" panose="020F0502020204030204" pitchFamily="34" charset="0"/>
                <a:ea typeface="Calibri" panose="020F0502020204030204" pitchFamily="34" charset="0"/>
                <a:cs typeface="Times New Roman" panose="02020603050405020304" pitchFamily="18" charset="0"/>
              </a:rPr>
              <a:t>Lung Health Maastricht - Part 2</a:t>
            </a:r>
            <a:r>
              <a:rPr lang="en-US" sz="3200" dirty="0"/>
              <a:t> </a:t>
            </a:r>
            <a:br>
              <a:rPr lang="nl-NL" sz="2400" dirty="0"/>
            </a:br>
            <a:endParaRPr lang="nl-NL" sz="3200" dirty="0"/>
          </a:p>
        </p:txBody>
      </p:sp>
      <p:sp>
        <p:nvSpPr>
          <p:cNvPr id="11" name="Tijdelijke aanduiding voor inhoud 2">
            <a:extLst>
              <a:ext uri="{FF2B5EF4-FFF2-40B4-BE49-F238E27FC236}">
                <a16:creationId xmlns:a16="http://schemas.microsoft.com/office/drawing/2014/main" id="{B6A786F4-98B4-0F47-4D7D-6E4C2E73BEB3}"/>
              </a:ext>
            </a:extLst>
          </p:cNvPr>
          <p:cNvSpPr>
            <a:spLocks noGrp="1"/>
          </p:cNvSpPr>
          <p:nvPr>
            <p:ph idx="1"/>
          </p:nvPr>
        </p:nvSpPr>
        <p:spPr>
          <a:xfrm>
            <a:off x="409074" y="1175846"/>
            <a:ext cx="8432922" cy="3627080"/>
          </a:xfrm>
        </p:spPr>
        <p:txBody>
          <a:bodyPr/>
          <a:lstStyle/>
          <a:p>
            <a:pPr marL="0" indent="0" defTabSz="0">
              <a:buNone/>
            </a:pPr>
            <a:r>
              <a:rPr lang="en-US" sz="2000" i="1" dirty="0"/>
              <a:t>Assignment</a:t>
            </a:r>
          </a:p>
          <a:p>
            <a:pPr defTabSz="0">
              <a:tabLst>
                <a:tab pos="2857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Build on the work of Honours 2023-2025. </a:t>
            </a:r>
          </a:p>
          <a:p>
            <a:pPr defTabSz="0">
              <a:tabLst>
                <a:tab pos="2857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Develop recruitment strategies covering Maastricht’s different districts and neighbourhoods of Maastricht. </a:t>
            </a:r>
          </a:p>
          <a:p>
            <a:pPr defTabSz="0">
              <a:tabLst>
                <a:tab pos="28575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Budget responsibility: crowdfunding, sponsorship and/or collaborations.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defTabSz="0">
              <a:tabLst>
                <a:tab pos="285750" algn="l"/>
              </a:tabLst>
            </a:pPr>
            <a:r>
              <a:rPr lang="en-GB" sz="1800" dirty="0">
                <a:latin typeface="Calibri" panose="020F0502020204030204" pitchFamily="34" charset="0"/>
                <a:ea typeface="Calibri" panose="020F0502020204030204" pitchFamily="34" charset="0"/>
                <a:cs typeface="Times New Roman" panose="02020603050405020304" pitchFamily="18" charset="0"/>
              </a:rPr>
              <a:t>Run clinical study: </a:t>
            </a:r>
            <a:r>
              <a:rPr lang="en-GB" sz="1800" dirty="0">
                <a:effectLst/>
                <a:latin typeface="Calibri" panose="020F0502020204030204" pitchFamily="34" charset="0"/>
                <a:ea typeface="Calibri" panose="020F0502020204030204" pitchFamily="34" charset="0"/>
                <a:cs typeface="Times New Roman" panose="02020603050405020304" pitchFamily="18" charset="0"/>
              </a:rPr>
              <a:t>recruit participants, perform assessments, collect data, analyses, draft scientific manuscript.</a:t>
            </a:r>
          </a:p>
          <a:p>
            <a:pPr defTabSz="0">
              <a:tabLst>
                <a:tab pos="285750" algn="l"/>
              </a:tabLst>
            </a:pPr>
            <a:r>
              <a:rPr lang="en-GB" sz="1800" dirty="0">
                <a:latin typeface="Calibri" panose="020F0502020204030204" pitchFamily="34" charset="0"/>
                <a:ea typeface="Calibri" panose="020F0502020204030204" pitchFamily="34" charset="0"/>
                <a:cs typeface="Times New Roman" panose="02020603050405020304" pitchFamily="18" charset="0"/>
              </a:rPr>
              <a:t>C</a:t>
            </a:r>
            <a:r>
              <a:rPr lang="en-GB" sz="1800" dirty="0">
                <a:effectLst/>
                <a:latin typeface="Calibri" panose="020F0502020204030204" pitchFamily="34" charset="0"/>
                <a:ea typeface="Calibri" panose="020F0502020204030204" pitchFamily="34" charset="0"/>
                <a:cs typeface="Times New Roman" panose="02020603050405020304" pitchFamily="18" charset="0"/>
              </a:rPr>
              <a:t>reate communication and implementation strategy for a healthy lungs campaign for the 	city to generate impact.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0">
              <a:buNone/>
            </a:pPr>
            <a:endParaRPr lang="en-US" sz="2000" i="1" dirty="0"/>
          </a:p>
          <a:p>
            <a:pPr marL="0" indent="0" defTabSz="0">
              <a:buNone/>
            </a:pPr>
            <a:r>
              <a:rPr lang="en-US" sz="2000" i="1" dirty="0"/>
              <a:t>Outcome</a:t>
            </a:r>
          </a:p>
          <a:p>
            <a:pPr defTabSz="0"/>
            <a:r>
              <a:rPr lang="en-GB" sz="1800" dirty="0"/>
              <a:t>Raise awareness for the prevalence, personal and societal burden of COPD and its risk 	factors amongst stakeholders: general population, patients, local authorities, healthcare professionals/	organisations, environmental organizations.</a:t>
            </a:r>
          </a:p>
          <a:p>
            <a:pPr defTabSz="0"/>
            <a:r>
              <a:rPr lang="en-GB" sz="1800" dirty="0"/>
              <a:t>Create impact by (scientific) publications 	and presentations for stakeholders. </a:t>
            </a:r>
          </a:p>
          <a:p>
            <a:pPr defTabSz="0"/>
            <a:r>
              <a:rPr lang="en-GB" sz="1800" dirty="0"/>
              <a:t>	A healthy lungs campaign for the city of Maastricht.</a:t>
            </a:r>
          </a:p>
          <a:p>
            <a:pPr marL="0" indent="0" defTabSz="0">
              <a:buNone/>
            </a:pPr>
            <a:endParaRPr lang="en-US" sz="1800" dirty="0"/>
          </a:p>
          <a:p>
            <a:pPr marL="0" indent="0" defTabSz="0">
              <a:buNone/>
            </a:pPr>
            <a:endParaRPr lang="en-US" sz="1800" kern="0" dirty="0">
              <a:latin typeface="+mn-lt"/>
            </a:endParaRPr>
          </a:p>
        </p:txBody>
      </p:sp>
    </p:spTree>
    <p:extLst>
      <p:ext uri="{BB962C8B-B14F-4D97-AF65-F5344CB8AC3E}">
        <p14:creationId xmlns:p14="http://schemas.microsoft.com/office/powerpoint/2010/main" val="323748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t>The calendar of the Honours Programme</a:t>
            </a:r>
            <a:br>
              <a:rPr lang="en-US" sz="3200" dirty="0"/>
            </a:br>
            <a:endParaRPr lang="nl-NL" sz="3200" dirty="0"/>
          </a:p>
        </p:txBody>
      </p:sp>
      <p:sp>
        <p:nvSpPr>
          <p:cNvPr id="3" name="Tijdelijke aanduiding voor inhoud 2"/>
          <p:cNvSpPr>
            <a:spLocks noGrp="1"/>
          </p:cNvSpPr>
          <p:nvPr>
            <p:ph idx="1"/>
          </p:nvPr>
        </p:nvSpPr>
        <p:spPr/>
        <p:txBody>
          <a:bodyPr/>
          <a:lstStyle/>
          <a:p>
            <a:pPr>
              <a:lnSpc>
                <a:spcPct val="80000"/>
              </a:lnSpc>
              <a:buNone/>
            </a:pPr>
            <a:r>
              <a:rPr lang="en-US" sz="2400" b="1" dirty="0"/>
              <a:t>Divided in four periods:</a:t>
            </a:r>
          </a:p>
          <a:p>
            <a:pPr>
              <a:lnSpc>
                <a:spcPct val="80000"/>
              </a:lnSpc>
              <a:buNone/>
            </a:pPr>
            <a:endParaRPr lang="en-US" sz="2400" dirty="0"/>
          </a:p>
          <a:p>
            <a:pPr marL="457200" indent="-457200">
              <a:lnSpc>
                <a:spcPct val="80000"/>
              </a:lnSpc>
              <a:buFont typeface="+mj-lt"/>
              <a:buAutoNum type="arabicPeriod"/>
              <a:tabLst>
                <a:tab pos="4391025" algn="l"/>
              </a:tabLst>
            </a:pPr>
            <a:r>
              <a:rPr lang="en-US" sz="2400" dirty="0"/>
              <a:t>Three weeks of introduction				Oct 2025</a:t>
            </a:r>
          </a:p>
          <a:p>
            <a:pPr marL="457200" indent="-457200">
              <a:lnSpc>
                <a:spcPct val="80000"/>
              </a:lnSpc>
              <a:buFont typeface="+mj-lt"/>
              <a:buAutoNum type="arabicPeriod"/>
              <a:tabLst>
                <a:tab pos="4391025" algn="l"/>
              </a:tabLst>
            </a:pPr>
            <a:endParaRPr lang="en-US" sz="1000" dirty="0"/>
          </a:p>
          <a:p>
            <a:pPr marL="457200" indent="-457200">
              <a:lnSpc>
                <a:spcPct val="80000"/>
              </a:lnSpc>
              <a:buFont typeface="+mj-lt"/>
              <a:buAutoNum type="arabicPeriod"/>
              <a:tabLst>
                <a:tab pos="4391025" algn="l"/>
              </a:tabLst>
            </a:pPr>
            <a:r>
              <a:rPr lang="en-US" sz="2400" dirty="0"/>
              <a:t>Project and Elective Courses				Nov 2025 – Jan 2027</a:t>
            </a:r>
          </a:p>
          <a:p>
            <a:pPr marL="457200" indent="-457200">
              <a:lnSpc>
                <a:spcPct val="80000"/>
              </a:lnSpc>
              <a:buFont typeface="+mj-lt"/>
              <a:buAutoNum type="arabicPeriod"/>
              <a:tabLst>
                <a:tab pos="4391025" algn="l"/>
              </a:tabLst>
            </a:pPr>
            <a:endParaRPr lang="en-US" sz="1000" dirty="0"/>
          </a:p>
          <a:p>
            <a:pPr marL="457200" indent="-457200">
              <a:lnSpc>
                <a:spcPct val="80000"/>
              </a:lnSpc>
              <a:buFont typeface="+mj-lt"/>
              <a:buAutoNum type="arabicPeriod"/>
              <a:tabLst>
                <a:tab pos="4391025" algn="l"/>
              </a:tabLst>
            </a:pPr>
            <a:r>
              <a:rPr lang="en-US" sz="2400" dirty="0"/>
              <a:t>Finishing off project				Jan 2027 – Mar 2027 (report, presentation, article, </a:t>
            </a:r>
            <a:r>
              <a:rPr lang="en-US" sz="2400" dirty="0" err="1"/>
              <a:t>etc</a:t>
            </a:r>
            <a:r>
              <a:rPr lang="en-US" sz="2400" dirty="0"/>
              <a:t>)				</a:t>
            </a:r>
          </a:p>
          <a:p>
            <a:pPr marL="457200" indent="-457200">
              <a:lnSpc>
                <a:spcPct val="80000"/>
              </a:lnSpc>
              <a:buNone/>
              <a:tabLst>
                <a:tab pos="4391025" algn="l"/>
              </a:tabLst>
            </a:pPr>
            <a:endParaRPr lang="en-US" sz="1000" dirty="0"/>
          </a:p>
          <a:p>
            <a:pPr marL="457200" indent="-457200">
              <a:lnSpc>
                <a:spcPct val="80000"/>
              </a:lnSpc>
              <a:buAutoNum type="arabicPeriod" startAt="4"/>
              <a:tabLst>
                <a:tab pos="4391025" algn="l"/>
              </a:tabLst>
            </a:pPr>
            <a:r>
              <a:rPr lang="en-US" sz="2400" dirty="0"/>
              <a:t>Closing Ceremony: presenting results 	Apr 2027 </a:t>
            </a:r>
            <a:r>
              <a:rPr lang="en-US" sz="1800" i="1" dirty="0"/>
              <a:t> </a:t>
            </a:r>
          </a:p>
          <a:p>
            <a:pPr marL="457200" indent="-457200">
              <a:lnSpc>
                <a:spcPct val="80000"/>
              </a:lnSpc>
              <a:buAutoNum type="arabicPeriod" startAt="4"/>
              <a:tabLst>
                <a:tab pos="4391025" algn="l"/>
              </a:tabLst>
            </a:pPr>
            <a:endParaRPr lang="en-US" sz="1800" i="1" dirty="0"/>
          </a:p>
          <a:p>
            <a:pPr marL="0" indent="0">
              <a:lnSpc>
                <a:spcPct val="80000"/>
              </a:lnSpc>
              <a:buNone/>
              <a:tabLst>
                <a:tab pos="4391025" algn="l"/>
              </a:tabLst>
            </a:pPr>
            <a:endParaRPr lang="en-US" sz="2400" dirty="0"/>
          </a:p>
          <a:p>
            <a:pPr marL="0" indent="0">
              <a:lnSpc>
                <a:spcPct val="80000"/>
              </a:lnSpc>
              <a:buNone/>
              <a:tabLst>
                <a:tab pos="4391025" algn="l"/>
              </a:tabLst>
            </a:pPr>
            <a:r>
              <a:rPr lang="en-US" sz="2400" b="1" dirty="0"/>
              <a:t>Extra opportunity:</a:t>
            </a:r>
          </a:p>
          <a:p>
            <a:pPr marL="457200" indent="-457200">
              <a:lnSpc>
                <a:spcPct val="80000"/>
              </a:lnSpc>
              <a:buAutoNum type="arabicPeriod" startAt="4"/>
              <a:tabLst>
                <a:tab pos="4391025" algn="l"/>
              </a:tabLst>
            </a:pPr>
            <a:endParaRPr lang="en-US" sz="2400" dirty="0"/>
          </a:p>
          <a:p>
            <a:pPr marL="0" indent="0">
              <a:lnSpc>
                <a:spcPct val="80000"/>
              </a:lnSpc>
              <a:buNone/>
              <a:tabLst>
                <a:tab pos="4391025" algn="l"/>
              </a:tabLst>
            </a:pPr>
            <a:r>
              <a:rPr lang="en-US" sz="2400" dirty="0"/>
              <a:t>- Start UM Honours+				Nov 2025</a:t>
            </a:r>
          </a:p>
          <a:p>
            <a:pPr marL="0" indent="0">
              <a:lnSpc>
                <a:spcPct val="80000"/>
              </a:lnSpc>
              <a:buNone/>
              <a:tabLst>
                <a:tab pos="4391025" algn="l"/>
              </a:tabLst>
            </a:pPr>
            <a:endParaRPr lang="en-US" sz="1000" dirty="0"/>
          </a:p>
          <a:p>
            <a:pPr marL="0" indent="0">
              <a:lnSpc>
                <a:spcPct val="80000"/>
              </a:lnSpc>
              <a:buNone/>
              <a:tabLst>
                <a:tab pos="4391025" algn="l"/>
              </a:tabLst>
            </a:pPr>
            <a:r>
              <a:rPr lang="en-US" sz="2400" dirty="0"/>
              <a:t>- Finish UM Honours+				May 2026</a:t>
            </a:r>
          </a:p>
          <a:p>
            <a:pPr marL="1889125" indent="-1889125">
              <a:buNone/>
            </a:pPr>
            <a:endParaRPr lang="en-US" sz="2000" dirty="0"/>
          </a:p>
          <a:p>
            <a:pPr marL="0" indent="0">
              <a:buNone/>
            </a:pPr>
            <a:endParaRPr lang="en-US" sz="2000" kern="0" dirty="0">
              <a:latin typeface="+mn-lt"/>
            </a:endParaRPr>
          </a:p>
        </p:txBody>
      </p:sp>
      <p:pic>
        <p:nvPicPr>
          <p:cNvPr id="4" name="Afbeelding 3">
            <a:extLst>
              <a:ext uri="{FF2B5EF4-FFF2-40B4-BE49-F238E27FC236}">
                <a16:creationId xmlns:a16="http://schemas.microsoft.com/office/drawing/2014/main" id="{8E1B6006-1A0A-4DFB-A093-C6CC95F44A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pic>
        <p:nvPicPr>
          <p:cNvPr id="5" name="Picture 2">
            <a:extLst>
              <a:ext uri="{FF2B5EF4-FFF2-40B4-BE49-F238E27FC236}">
                <a16:creationId xmlns:a16="http://schemas.microsoft.com/office/drawing/2014/main" id="{D5A3AD2E-F0E2-4E5E-A28B-CDB2F3417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430" y="792260"/>
            <a:ext cx="1833124" cy="137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8817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t>Elective </a:t>
            </a:r>
            <a:r>
              <a:rPr lang="en-US" sz="3200" dirty="0" err="1"/>
              <a:t>Honours</a:t>
            </a:r>
            <a:r>
              <a:rPr lang="en-US" sz="3200" dirty="0"/>
              <a:t> Courses (6 EC - 140 hours)</a:t>
            </a:r>
            <a:br>
              <a:rPr lang="en-US" sz="3200" dirty="0"/>
            </a:br>
            <a:endParaRPr lang="nl-NL" sz="3200" dirty="0"/>
          </a:p>
        </p:txBody>
      </p:sp>
      <p:sp>
        <p:nvSpPr>
          <p:cNvPr id="3" name="Tijdelijke aanduiding voor inhoud 2"/>
          <p:cNvSpPr>
            <a:spLocks noGrp="1"/>
          </p:cNvSpPr>
          <p:nvPr>
            <p:ph idx="1"/>
          </p:nvPr>
        </p:nvSpPr>
        <p:spPr/>
        <p:txBody>
          <a:bodyPr/>
          <a:lstStyle/>
          <a:p>
            <a:pPr marL="0" indent="0">
              <a:lnSpc>
                <a:spcPct val="80000"/>
              </a:lnSpc>
              <a:buNone/>
            </a:pPr>
            <a:r>
              <a:rPr lang="en-US" sz="2400" b="1" u="sng" dirty="0"/>
              <a:t>Objectives:</a:t>
            </a:r>
          </a:p>
          <a:p>
            <a:pPr>
              <a:lnSpc>
                <a:spcPct val="80000"/>
              </a:lnSpc>
              <a:buFontTx/>
              <a:buChar char="-"/>
            </a:pPr>
            <a:r>
              <a:rPr lang="en-US" sz="2400" dirty="0"/>
              <a:t>Expanding your intellectual horizon</a:t>
            </a:r>
          </a:p>
          <a:p>
            <a:pPr>
              <a:lnSpc>
                <a:spcPct val="80000"/>
              </a:lnSpc>
              <a:buFontTx/>
              <a:buChar char="-"/>
            </a:pPr>
            <a:r>
              <a:rPr lang="en-US" sz="2400" dirty="0"/>
              <a:t>Out of your comfort zone</a:t>
            </a:r>
          </a:p>
          <a:p>
            <a:pPr>
              <a:lnSpc>
                <a:spcPct val="80000"/>
              </a:lnSpc>
              <a:buFontTx/>
              <a:buChar char="-"/>
            </a:pPr>
            <a:r>
              <a:rPr lang="en-US" sz="2400" dirty="0"/>
              <a:t>Gaining specific academic skills</a:t>
            </a:r>
          </a:p>
          <a:p>
            <a:pPr marL="0" indent="0">
              <a:lnSpc>
                <a:spcPct val="80000"/>
              </a:lnSpc>
              <a:buNone/>
            </a:pPr>
            <a:endParaRPr lang="en-US" sz="2400" dirty="0"/>
          </a:p>
          <a:p>
            <a:pPr marL="0" indent="0">
              <a:lnSpc>
                <a:spcPct val="80000"/>
              </a:lnSpc>
              <a:buNone/>
            </a:pPr>
            <a:r>
              <a:rPr lang="en-US" sz="2400" b="1" u="sng" dirty="0"/>
              <a:t>Study load:</a:t>
            </a:r>
          </a:p>
          <a:p>
            <a:pPr>
              <a:lnSpc>
                <a:spcPct val="80000"/>
              </a:lnSpc>
              <a:buFontTx/>
              <a:buChar char="-"/>
            </a:pPr>
            <a:r>
              <a:rPr lang="en-US" sz="2400" dirty="0"/>
              <a:t>You need to obtain (at least) 6 EC: 1 EC = 28 study hours</a:t>
            </a:r>
          </a:p>
          <a:p>
            <a:pPr>
              <a:lnSpc>
                <a:spcPct val="80000"/>
              </a:lnSpc>
              <a:buFontTx/>
              <a:buChar char="-"/>
            </a:pPr>
            <a:endParaRPr lang="en-US" sz="2400" dirty="0"/>
          </a:p>
          <a:p>
            <a:pPr lvl="1">
              <a:lnSpc>
                <a:spcPct val="80000"/>
              </a:lnSpc>
              <a:buFont typeface="Wingdings" panose="05000000000000000000" pitchFamily="2" charset="2"/>
              <a:buChar char="Ø"/>
            </a:pPr>
            <a:r>
              <a:rPr lang="en-US" sz="2400" dirty="0"/>
              <a:t>1 EC: Mandatory course Discover your Competencies</a:t>
            </a:r>
          </a:p>
          <a:p>
            <a:pPr lvl="1">
              <a:lnSpc>
                <a:spcPct val="80000"/>
              </a:lnSpc>
              <a:buFont typeface="Wingdings" panose="05000000000000000000" pitchFamily="2" charset="2"/>
              <a:buChar char="Ø"/>
            </a:pPr>
            <a:r>
              <a:rPr lang="en-US" sz="2400" dirty="0"/>
              <a:t>4 EC: You can choose from a panel of Electives </a:t>
            </a:r>
            <a:r>
              <a:rPr lang="en-US" sz="2400" dirty="0" err="1"/>
              <a:t>Honours</a:t>
            </a:r>
            <a:r>
              <a:rPr lang="en-US" sz="2400" dirty="0"/>
              <a:t> Courses</a:t>
            </a:r>
          </a:p>
          <a:p>
            <a:pPr lvl="1">
              <a:lnSpc>
                <a:spcPct val="80000"/>
              </a:lnSpc>
              <a:buFont typeface="Wingdings" panose="05000000000000000000" pitchFamily="2" charset="2"/>
              <a:buChar char="Ø"/>
            </a:pPr>
            <a:r>
              <a:rPr lang="en-US" sz="2400" dirty="0"/>
              <a:t>1 EC: Attend 5 scientific lectures to obtain 5 Lecture Points </a:t>
            </a:r>
          </a:p>
          <a:p>
            <a:pPr marL="0" indent="0">
              <a:lnSpc>
                <a:spcPct val="80000"/>
              </a:lnSpc>
              <a:buNone/>
            </a:pPr>
            <a:endParaRPr lang="en-US" sz="2400" dirty="0"/>
          </a:p>
          <a:p>
            <a:pPr>
              <a:lnSpc>
                <a:spcPct val="80000"/>
              </a:lnSpc>
              <a:buFontTx/>
              <a:buChar char="-"/>
            </a:pPr>
            <a:r>
              <a:rPr lang="en-US" sz="2400" dirty="0"/>
              <a:t>Participating in UM-wide Honours+ Programme means exemption from 3 EC Elective courses</a:t>
            </a:r>
          </a:p>
          <a:p>
            <a:pPr>
              <a:lnSpc>
                <a:spcPct val="80000"/>
              </a:lnSpc>
              <a:buFontTx/>
              <a:buChar char="-"/>
            </a:pPr>
            <a:endParaRPr lang="en-US" sz="2400" dirty="0"/>
          </a:p>
          <a:p>
            <a:pPr marL="0" indent="0">
              <a:lnSpc>
                <a:spcPct val="80000"/>
              </a:lnSpc>
              <a:buNone/>
            </a:pPr>
            <a:endParaRPr lang="en-US" sz="2400" dirty="0"/>
          </a:p>
          <a:p>
            <a:pPr lvl="1">
              <a:lnSpc>
                <a:spcPct val="80000"/>
              </a:lnSpc>
              <a:buFontTx/>
              <a:buChar char="-"/>
            </a:pPr>
            <a:endParaRPr lang="en-US" sz="2400" dirty="0"/>
          </a:p>
          <a:p>
            <a:pPr marL="1889125" indent="-1889125">
              <a:buNone/>
            </a:pPr>
            <a:endParaRPr lang="en-US" sz="2800" dirty="0"/>
          </a:p>
          <a:p>
            <a:pPr marL="0" indent="0">
              <a:buNone/>
            </a:pPr>
            <a:endParaRPr lang="en-US" sz="2800" kern="0" dirty="0">
              <a:latin typeface="+mn-lt"/>
            </a:endParaRPr>
          </a:p>
        </p:txBody>
      </p:sp>
      <p:pic>
        <p:nvPicPr>
          <p:cNvPr id="4" name="Afbeelding 3">
            <a:extLst>
              <a:ext uri="{FF2B5EF4-FFF2-40B4-BE49-F238E27FC236}">
                <a16:creationId xmlns:a16="http://schemas.microsoft.com/office/drawing/2014/main" id="{D49DFB7A-2D25-41B1-B74E-0E5167892E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1151972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t>Examples of Elective </a:t>
            </a:r>
            <a:r>
              <a:rPr lang="en-US" sz="3200" dirty="0" err="1"/>
              <a:t>Honours</a:t>
            </a:r>
            <a:r>
              <a:rPr lang="en-US" sz="3200" dirty="0"/>
              <a:t> Courses (1)</a:t>
            </a:r>
            <a:br>
              <a:rPr lang="en-US" sz="3200" dirty="0"/>
            </a:br>
            <a:endParaRPr lang="nl-NL" sz="3200" dirty="0"/>
          </a:p>
        </p:txBody>
      </p:sp>
      <p:sp>
        <p:nvSpPr>
          <p:cNvPr id="3" name="Tijdelijke aanduiding voor inhoud 2"/>
          <p:cNvSpPr>
            <a:spLocks noGrp="1"/>
          </p:cNvSpPr>
          <p:nvPr>
            <p:ph idx="1"/>
          </p:nvPr>
        </p:nvSpPr>
        <p:spPr/>
        <p:txBody>
          <a:bodyPr/>
          <a:lstStyle/>
          <a:p>
            <a:pPr>
              <a:lnSpc>
                <a:spcPct val="80000"/>
              </a:lnSpc>
              <a:buFont typeface="Arial" pitchFamily="34" charset="0"/>
              <a:buChar char="•"/>
            </a:pPr>
            <a:r>
              <a:rPr lang="en-US" sz="2400" dirty="0"/>
              <a:t>Entering the world of the Scientists (2 EC)</a:t>
            </a:r>
          </a:p>
          <a:p>
            <a:pPr marL="0" indent="0">
              <a:lnSpc>
                <a:spcPct val="80000"/>
              </a:lnSpc>
              <a:buNone/>
            </a:pPr>
            <a:r>
              <a:rPr lang="en-US" sz="1800" i="1" dirty="0"/>
              <a:t>	- in collaboration with FASOS</a:t>
            </a:r>
          </a:p>
          <a:p>
            <a:pPr marL="0" indent="0">
              <a:lnSpc>
                <a:spcPct val="80000"/>
              </a:lnSpc>
              <a:buNone/>
            </a:pPr>
            <a:endParaRPr lang="en-US" sz="2400" dirty="0"/>
          </a:p>
          <a:p>
            <a:pPr>
              <a:lnSpc>
                <a:spcPct val="80000"/>
              </a:lnSpc>
              <a:buFont typeface="Arial" pitchFamily="34" charset="0"/>
              <a:buChar char="•"/>
            </a:pPr>
            <a:r>
              <a:rPr lang="en-US" sz="2400" dirty="0"/>
              <a:t>Reading books in History and Philosophy of HML (2 EC)</a:t>
            </a:r>
          </a:p>
          <a:p>
            <a:pPr marL="0" indent="0">
              <a:lnSpc>
                <a:spcPct val="80000"/>
              </a:lnSpc>
              <a:buNone/>
            </a:pPr>
            <a:r>
              <a:rPr lang="en-US" sz="2400" dirty="0"/>
              <a:t>	</a:t>
            </a:r>
            <a:r>
              <a:rPr lang="en-US" sz="1800" i="1" dirty="0"/>
              <a:t>- reading &amp; in depth discussion about a specific topic</a:t>
            </a:r>
          </a:p>
          <a:p>
            <a:pPr>
              <a:lnSpc>
                <a:spcPct val="80000"/>
              </a:lnSpc>
              <a:buFont typeface="Arial" pitchFamily="34" charset="0"/>
              <a:buChar char="•"/>
            </a:pPr>
            <a:endParaRPr lang="en-US" sz="2400" dirty="0"/>
          </a:p>
          <a:p>
            <a:pPr>
              <a:lnSpc>
                <a:spcPct val="80000"/>
              </a:lnSpc>
              <a:buFont typeface="Arial" pitchFamily="34" charset="0"/>
              <a:buChar char="•"/>
            </a:pPr>
            <a:r>
              <a:rPr lang="nl-NL" sz="2400" dirty="0" err="1"/>
              <a:t>Science</a:t>
            </a:r>
            <a:r>
              <a:rPr lang="nl-NL" sz="2400" dirty="0"/>
              <a:t> </a:t>
            </a:r>
            <a:r>
              <a:rPr lang="nl-NL" sz="2400" dirty="0" err="1"/>
              <a:t>for</a:t>
            </a:r>
            <a:r>
              <a:rPr lang="nl-NL" sz="2400" dirty="0"/>
              <a:t> Society (1 EC)</a:t>
            </a:r>
          </a:p>
          <a:p>
            <a:pPr marL="0" indent="0">
              <a:lnSpc>
                <a:spcPct val="80000"/>
              </a:lnSpc>
              <a:buNone/>
            </a:pPr>
            <a:r>
              <a:rPr lang="en-US" sz="2400" i="1" dirty="0"/>
              <a:t>	</a:t>
            </a:r>
            <a:r>
              <a:rPr lang="en-US" sz="1800" i="1" dirty="0"/>
              <a:t>- organizing a discussion evening for general public about a specific topic</a:t>
            </a:r>
          </a:p>
          <a:p>
            <a:pPr>
              <a:lnSpc>
                <a:spcPct val="80000"/>
              </a:lnSpc>
              <a:buFont typeface="Arial" pitchFamily="34" charset="0"/>
              <a:buChar char="•"/>
            </a:pPr>
            <a:endParaRPr lang="nl-NL" sz="2400" dirty="0"/>
          </a:p>
          <a:p>
            <a:pPr>
              <a:lnSpc>
                <a:spcPct val="80000"/>
              </a:lnSpc>
              <a:buFont typeface="Arial" pitchFamily="34" charset="0"/>
              <a:buChar char="•"/>
            </a:pPr>
            <a:r>
              <a:rPr lang="nl-NL" sz="2400" dirty="0" err="1"/>
              <a:t>Qualitative</a:t>
            </a:r>
            <a:r>
              <a:rPr lang="nl-NL" sz="2400" dirty="0"/>
              <a:t> Research (1 EC)</a:t>
            </a:r>
          </a:p>
          <a:p>
            <a:pPr marL="0" indent="0">
              <a:lnSpc>
                <a:spcPct val="80000"/>
              </a:lnSpc>
              <a:buNone/>
            </a:pPr>
            <a:r>
              <a:rPr lang="nl-NL" sz="2400" i="1" dirty="0"/>
              <a:t>	</a:t>
            </a:r>
            <a:r>
              <a:rPr lang="en-US" sz="1800" i="1" dirty="0"/>
              <a:t>- ins and outs about qualitative research</a:t>
            </a:r>
            <a:endParaRPr lang="nl-NL" sz="1800" i="1" dirty="0"/>
          </a:p>
          <a:p>
            <a:pPr>
              <a:lnSpc>
                <a:spcPct val="80000"/>
              </a:lnSpc>
              <a:buFont typeface="Arial" pitchFamily="34" charset="0"/>
              <a:buChar char="•"/>
            </a:pPr>
            <a:endParaRPr lang="nl-NL" sz="2400" dirty="0"/>
          </a:p>
          <a:p>
            <a:pPr marL="1889125" indent="-1889125">
              <a:buNone/>
            </a:pPr>
            <a:endParaRPr lang="en-US" sz="2800" dirty="0"/>
          </a:p>
          <a:p>
            <a:pPr marL="0" indent="0">
              <a:buNone/>
            </a:pPr>
            <a:endParaRPr lang="en-US" sz="2800" kern="0" dirty="0">
              <a:latin typeface="+mn-lt"/>
            </a:endParaRPr>
          </a:p>
        </p:txBody>
      </p:sp>
      <p:pic>
        <p:nvPicPr>
          <p:cNvPr id="4" name="Afbeelding 3">
            <a:extLst>
              <a:ext uri="{FF2B5EF4-FFF2-40B4-BE49-F238E27FC236}">
                <a16:creationId xmlns:a16="http://schemas.microsoft.com/office/drawing/2014/main" id="{03E0E575-FD52-4F25-B781-D55D779E35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399939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t>Examples of elective </a:t>
            </a:r>
            <a:r>
              <a:rPr lang="en-US" sz="3200" dirty="0" err="1"/>
              <a:t>Honours</a:t>
            </a:r>
            <a:r>
              <a:rPr lang="en-US" sz="3200" dirty="0"/>
              <a:t> Courses (2)</a:t>
            </a:r>
            <a:endParaRPr lang="nl-NL" sz="3200" dirty="0"/>
          </a:p>
        </p:txBody>
      </p:sp>
      <p:sp>
        <p:nvSpPr>
          <p:cNvPr id="3" name="Tijdelijke aanduiding voor inhoud 2"/>
          <p:cNvSpPr>
            <a:spLocks noGrp="1"/>
          </p:cNvSpPr>
          <p:nvPr>
            <p:ph idx="1"/>
          </p:nvPr>
        </p:nvSpPr>
        <p:spPr/>
        <p:txBody>
          <a:bodyPr/>
          <a:lstStyle/>
          <a:p>
            <a:pPr>
              <a:lnSpc>
                <a:spcPct val="80000"/>
              </a:lnSpc>
              <a:buFont typeface="Arial" pitchFamily="34" charset="0"/>
              <a:buChar char="•"/>
            </a:pPr>
            <a:r>
              <a:rPr lang="nl-NL" sz="2400" dirty="0" err="1"/>
              <a:t>Scientific</a:t>
            </a:r>
            <a:r>
              <a:rPr lang="nl-NL" sz="2400" dirty="0"/>
              <a:t> Reporting </a:t>
            </a:r>
            <a:r>
              <a:rPr lang="nl-NL" sz="2400" dirty="0" err="1"/>
              <a:t>and</a:t>
            </a:r>
            <a:r>
              <a:rPr lang="nl-NL" sz="2400" dirty="0"/>
              <a:t> </a:t>
            </a:r>
            <a:r>
              <a:rPr lang="nl-NL" sz="2400" dirty="0" err="1"/>
              <a:t>Communicating</a:t>
            </a:r>
            <a:r>
              <a:rPr lang="nl-NL" sz="2400" dirty="0"/>
              <a:t> (1 EC)</a:t>
            </a:r>
          </a:p>
          <a:p>
            <a:pPr marL="0" indent="0">
              <a:lnSpc>
                <a:spcPct val="80000"/>
              </a:lnSpc>
              <a:buNone/>
            </a:pPr>
            <a:r>
              <a:rPr lang="en-US" sz="2400" dirty="0"/>
              <a:t>	</a:t>
            </a:r>
            <a:r>
              <a:rPr lang="en-US" sz="1800" i="1" dirty="0"/>
              <a:t>- how to use word, excel, </a:t>
            </a:r>
            <a:r>
              <a:rPr lang="en-US" sz="1800" i="1" dirty="0" err="1"/>
              <a:t>powerpoint</a:t>
            </a:r>
            <a:r>
              <a:rPr lang="en-US" sz="1800" i="1" dirty="0"/>
              <a:t> in scientific context</a:t>
            </a:r>
          </a:p>
          <a:p>
            <a:pPr marL="0" indent="0">
              <a:lnSpc>
                <a:spcPct val="80000"/>
              </a:lnSpc>
              <a:buNone/>
            </a:pPr>
            <a:endParaRPr lang="en-US" sz="2400" dirty="0"/>
          </a:p>
          <a:p>
            <a:pPr>
              <a:lnSpc>
                <a:spcPct val="80000"/>
              </a:lnSpc>
              <a:buFont typeface="Arial" pitchFamily="34" charset="0"/>
              <a:buChar char="•"/>
            </a:pPr>
            <a:r>
              <a:rPr lang="en-US" sz="2400" dirty="0"/>
              <a:t>Scientific writing (1 EC)</a:t>
            </a:r>
            <a:endParaRPr lang="nl-NL" sz="2400" dirty="0"/>
          </a:p>
          <a:p>
            <a:pPr marL="0" indent="0">
              <a:lnSpc>
                <a:spcPct val="80000"/>
              </a:lnSpc>
              <a:buNone/>
            </a:pPr>
            <a:r>
              <a:rPr lang="en-US" sz="2400" dirty="0"/>
              <a:t>	</a:t>
            </a:r>
            <a:r>
              <a:rPr lang="en-US" sz="1800" i="1" dirty="0"/>
              <a:t>- how to write &amp; submit a scientific publication</a:t>
            </a:r>
          </a:p>
          <a:p>
            <a:pPr marL="0" indent="0">
              <a:lnSpc>
                <a:spcPct val="80000"/>
              </a:lnSpc>
              <a:buNone/>
            </a:pPr>
            <a:endParaRPr lang="nl-NL" sz="2400" dirty="0"/>
          </a:p>
          <a:p>
            <a:pPr>
              <a:lnSpc>
                <a:spcPct val="80000"/>
              </a:lnSpc>
              <a:buFont typeface="Arial" pitchFamily="34" charset="0"/>
              <a:buChar char="•"/>
            </a:pPr>
            <a:r>
              <a:rPr lang="en-US" sz="2400" dirty="0"/>
              <a:t>Basic Introduction into Clinical Research (1 EC)</a:t>
            </a:r>
          </a:p>
          <a:p>
            <a:pPr marL="0" indent="0">
              <a:lnSpc>
                <a:spcPct val="80000"/>
              </a:lnSpc>
              <a:buNone/>
            </a:pPr>
            <a:r>
              <a:rPr lang="en-US" sz="1800" dirty="0"/>
              <a:t>	</a:t>
            </a:r>
            <a:r>
              <a:rPr lang="en-US" sz="1800" i="1" dirty="0"/>
              <a:t>- ins and outs of submitting an METC application</a:t>
            </a:r>
            <a:endParaRPr lang="nl-NL" sz="1800" i="1" dirty="0"/>
          </a:p>
          <a:p>
            <a:pPr>
              <a:lnSpc>
                <a:spcPct val="80000"/>
              </a:lnSpc>
              <a:buFont typeface="Arial" pitchFamily="34" charset="0"/>
              <a:buChar char="•"/>
            </a:pPr>
            <a:endParaRPr lang="nl-NL" sz="2400" dirty="0"/>
          </a:p>
          <a:p>
            <a:pPr>
              <a:lnSpc>
                <a:spcPct val="80000"/>
              </a:lnSpc>
              <a:buFont typeface="Arial" pitchFamily="34" charset="0"/>
              <a:buChar char="•"/>
            </a:pPr>
            <a:r>
              <a:rPr lang="nl-NL" sz="2400" dirty="0"/>
              <a:t>SELF (1 EC)</a:t>
            </a:r>
          </a:p>
          <a:p>
            <a:pPr marL="0" indent="0">
              <a:lnSpc>
                <a:spcPct val="80000"/>
              </a:lnSpc>
              <a:buNone/>
            </a:pPr>
            <a:r>
              <a:rPr lang="en-US" sz="2800" i="1" dirty="0"/>
              <a:t>	</a:t>
            </a:r>
            <a:r>
              <a:rPr lang="en-US" sz="1800" i="1" dirty="0"/>
              <a:t>- lecture series about Lifestyle and Food</a:t>
            </a:r>
          </a:p>
          <a:p>
            <a:pPr marL="0" indent="0">
              <a:lnSpc>
                <a:spcPct val="80000"/>
              </a:lnSpc>
              <a:buNone/>
            </a:pPr>
            <a:endParaRPr lang="en-US" sz="1800" i="1" dirty="0"/>
          </a:p>
          <a:p>
            <a:pPr>
              <a:lnSpc>
                <a:spcPct val="80000"/>
              </a:lnSpc>
              <a:buFont typeface="Arial" pitchFamily="34" charset="0"/>
              <a:buChar char="•"/>
            </a:pPr>
            <a:r>
              <a:rPr lang="nl-NL" sz="2400" dirty="0" err="1"/>
              <a:t>Nominate</a:t>
            </a:r>
            <a:r>
              <a:rPr lang="nl-NL" sz="2400" dirty="0"/>
              <a:t> </a:t>
            </a:r>
            <a:r>
              <a:rPr lang="nl-NL" sz="2400" dirty="0" err="1"/>
              <a:t>an</a:t>
            </a:r>
            <a:r>
              <a:rPr lang="nl-NL" sz="2400" dirty="0"/>
              <a:t> </a:t>
            </a:r>
            <a:r>
              <a:rPr lang="nl-NL" sz="2400" dirty="0" err="1"/>
              <a:t>external</a:t>
            </a:r>
            <a:r>
              <a:rPr lang="nl-NL" sz="2400" dirty="0"/>
              <a:t> course (max. 1 EC)</a:t>
            </a:r>
          </a:p>
          <a:p>
            <a:pPr marL="0" indent="0">
              <a:lnSpc>
                <a:spcPct val="80000"/>
              </a:lnSpc>
              <a:buNone/>
            </a:pPr>
            <a:r>
              <a:rPr lang="en-US" sz="2800" i="1" dirty="0"/>
              <a:t>	</a:t>
            </a:r>
            <a:r>
              <a:rPr lang="en-US" sz="1800" i="1" dirty="0"/>
              <a:t>- send a request to the coordinators and receive credits</a:t>
            </a:r>
          </a:p>
          <a:p>
            <a:pPr marL="0" indent="0">
              <a:lnSpc>
                <a:spcPct val="80000"/>
              </a:lnSpc>
              <a:buNone/>
            </a:pPr>
            <a:endParaRPr lang="nl-NL" sz="1800" i="1" dirty="0"/>
          </a:p>
          <a:p>
            <a:pPr marL="1889125" indent="-1889125">
              <a:buNone/>
            </a:pPr>
            <a:endParaRPr lang="en-US" sz="2800" dirty="0"/>
          </a:p>
          <a:p>
            <a:pPr marL="0" indent="0">
              <a:buNone/>
            </a:pPr>
            <a:endParaRPr lang="en-US" sz="2800" kern="0" dirty="0">
              <a:latin typeface="+mn-lt"/>
            </a:endParaRPr>
          </a:p>
        </p:txBody>
      </p:sp>
      <p:pic>
        <p:nvPicPr>
          <p:cNvPr id="4" name="Afbeelding 3">
            <a:extLst>
              <a:ext uri="{FF2B5EF4-FFF2-40B4-BE49-F238E27FC236}">
                <a16:creationId xmlns:a16="http://schemas.microsoft.com/office/drawing/2014/main" id="{AF06EC73-A412-4A7B-AC0C-D5B2F2DAF4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4086300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a:t>Selection procedure</a:t>
            </a:r>
          </a:p>
        </p:txBody>
      </p:sp>
      <p:sp>
        <p:nvSpPr>
          <p:cNvPr id="3" name="Tijdelijke aanduiding voor inhoud 2"/>
          <p:cNvSpPr>
            <a:spLocks noGrp="1"/>
          </p:cNvSpPr>
          <p:nvPr>
            <p:ph idx="1"/>
          </p:nvPr>
        </p:nvSpPr>
        <p:spPr/>
        <p:txBody>
          <a:bodyPr/>
          <a:lstStyle/>
          <a:p>
            <a:pPr>
              <a:buFont typeface="Verdana" pitchFamily="32" charset="0"/>
              <a:buAutoNum type="arabicPeriod"/>
            </a:pPr>
            <a:r>
              <a:rPr lang="en-US" sz="2400" dirty="0"/>
              <a:t>The Honours Programme is open for all FHML students and students of Midwifery Education and Studies </a:t>
            </a:r>
          </a:p>
          <a:p>
            <a:pPr marL="0" indent="0">
              <a:buNone/>
            </a:pPr>
            <a:r>
              <a:rPr lang="en-US" sz="2400" b="1" dirty="0"/>
              <a:t>	&gt;&gt; nominal study results</a:t>
            </a:r>
          </a:p>
          <a:p>
            <a:pPr marL="457200" indent="-457200">
              <a:buFont typeface="+mj-lt"/>
              <a:buAutoNum type="arabicPeriod"/>
            </a:pPr>
            <a:endParaRPr lang="en-US" sz="1000" dirty="0"/>
          </a:p>
          <a:p>
            <a:pPr marL="0" indent="0">
              <a:buNone/>
            </a:pPr>
            <a:r>
              <a:rPr lang="nl-NL" sz="2400" dirty="0"/>
              <a:t>2.	</a:t>
            </a:r>
            <a:r>
              <a:rPr lang="nl-NL" sz="2400" dirty="0" err="1"/>
              <a:t>Students</a:t>
            </a:r>
            <a:r>
              <a:rPr lang="nl-NL" sz="2400" dirty="0"/>
              <a:t> are </a:t>
            </a:r>
            <a:r>
              <a:rPr lang="nl-NL" sz="2400" dirty="0" err="1"/>
              <a:t>admitted</a:t>
            </a:r>
            <a:r>
              <a:rPr lang="nl-NL" sz="2400" dirty="0"/>
              <a:t> </a:t>
            </a:r>
            <a:r>
              <a:rPr lang="nl-NL" sz="2400" dirty="0" err="1"/>
              <a:t>only</a:t>
            </a:r>
            <a:r>
              <a:rPr lang="nl-NL" sz="2400" dirty="0"/>
              <a:t> </a:t>
            </a:r>
            <a:r>
              <a:rPr lang="nl-NL" sz="2400" dirty="0" err="1"/>
              <a:t>if</a:t>
            </a:r>
            <a:r>
              <a:rPr lang="nl-NL" sz="2400" dirty="0"/>
              <a:t> </a:t>
            </a:r>
            <a:r>
              <a:rPr lang="nl-NL" sz="2400" dirty="0" err="1"/>
              <a:t>they</a:t>
            </a:r>
            <a:r>
              <a:rPr lang="nl-NL" sz="2400" dirty="0"/>
              <a:t>:</a:t>
            </a:r>
          </a:p>
          <a:p>
            <a:pPr lvl="1"/>
            <a:r>
              <a:rPr lang="nl-NL" sz="2400" dirty="0" err="1"/>
              <a:t>can</a:t>
            </a:r>
            <a:r>
              <a:rPr lang="nl-NL" sz="2400" dirty="0"/>
              <a:t> </a:t>
            </a:r>
            <a:r>
              <a:rPr lang="nl-NL" sz="2400" dirty="0" err="1"/>
              <a:t>participate</a:t>
            </a:r>
            <a:r>
              <a:rPr lang="nl-NL" sz="2400" dirty="0"/>
              <a:t> </a:t>
            </a:r>
            <a:r>
              <a:rPr lang="nl-NL" sz="2400" dirty="0" err="1"/>
              <a:t>fully</a:t>
            </a:r>
            <a:r>
              <a:rPr lang="nl-NL" sz="2400" dirty="0"/>
              <a:t> in </a:t>
            </a:r>
            <a:r>
              <a:rPr lang="nl-NL" sz="2400" dirty="0" err="1"/>
              <a:t>the</a:t>
            </a:r>
            <a:r>
              <a:rPr lang="nl-NL" sz="2400" dirty="0"/>
              <a:t> first </a:t>
            </a:r>
            <a:r>
              <a:rPr lang="nl-NL" sz="2400" dirty="0" err="1"/>
              <a:t>three</a:t>
            </a:r>
            <a:r>
              <a:rPr lang="nl-NL" sz="2400" dirty="0"/>
              <a:t> </a:t>
            </a:r>
            <a:r>
              <a:rPr lang="nl-NL" sz="2400" dirty="0" err="1"/>
              <a:t>months</a:t>
            </a:r>
            <a:r>
              <a:rPr lang="nl-NL" sz="2400" dirty="0"/>
              <a:t> of </a:t>
            </a:r>
            <a:r>
              <a:rPr lang="nl-NL" sz="2400" dirty="0" err="1"/>
              <a:t>the</a:t>
            </a:r>
            <a:r>
              <a:rPr lang="nl-NL" sz="2400" dirty="0"/>
              <a:t> programme</a:t>
            </a:r>
            <a:r>
              <a:rPr lang="nl-NL" sz="2400" b="1" dirty="0"/>
              <a:t> </a:t>
            </a:r>
            <a:r>
              <a:rPr lang="nl-NL" sz="2400" b="1" dirty="0" err="1"/>
              <a:t>and</a:t>
            </a:r>
            <a:endParaRPr lang="nl-NL" sz="2400" b="1" dirty="0"/>
          </a:p>
          <a:p>
            <a:pPr lvl="1"/>
            <a:r>
              <a:rPr lang="nl-NL" sz="2400" dirty="0" err="1"/>
              <a:t>can</a:t>
            </a:r>
            <a:r>
              <a:rPr lang="nl-NL" sz="2400" dirty="0"/>
              <a:t> </a:t>
            </a:r>
            <a:r>
              <a:rPr lang="nl-NL" sz="2400" dirty="0" err="1"/>
              <a:t>participate</a:t>
            </a:r>
            <a:r>
              <a:rPr lang="nl-NL" sz="2400" dirty="0"/>
              <a:t> in </a:t>
            </a:r>
            <a:r>
              <a:rPr lang="nl-NL" sz="2400" dirty="0" err="1"/>
              <a:t>the</a:t>
            </a:r>
            <a:r>
              <a:rPr lang="nl-NL" sz="2400" dirty="0"/>
              <a:t> </a:t>
            </a:r>
            <a:r>
              <a:rPr lang="nl-NL" sz="2400" dirty="0" err="1"/>
              <a:t>year</a:t>
            </a:r>
            <a:r>
              <a:rPr lang="nl-NL" sz="2400" dirty="0"/>
              <a:t> 2025-2026 </a:t>
            </a:r>
            <a:r>
              <a:rPr lang="nl-NL" sz="2400" dirty="0" err="1"/>
              <a:t>for</a:t>
            </a:r>
            <a:r>
              <a:rPr lang="nl-NL" sz="2400" dirty="0"/>
              <a:t> at </a:t>
            </a:r>
            <a:r>
              <a:rPr lang="nl-NL" sz="2400" dirty="0" err="1"/>
              <a:t>least</a:t>
            </a:r>
            <a:r>
              <a:rPr lang="nl-NL" sz="2400" dirty="0"/>
              <a:t> 9 </a:t>
            </a:r>
            <a:r>
              <a:rPr lang="nl-NL" sz="2400" dirty="0" err="1"/>
              <a:t>months</a:t>
            </a:r>
            <a:r>
              <a:rPr lang="nl-NL" sz="2400" dirty="0"/>
              <a:t>* </a:t>
            </a:r>
            <a:r>
              <a:rPr lang="nl-NL" sz="2400" b="1" dirty="0" err="1"/>
              <a:t>and</a:t>
            </a:r>
            <a:endParaRPr lang="nl-NL" sz="2400" b="1" dirty="0"/>
          </a:p>
          <a:p>
            <a:pPr lvl="1"/>
            <a:r>
              <a:rPr lang="nl-NL" sz="2400" dirty="0" err="1"/>
              <a:t>can</a:t>
            </a:r>
            <a:r>
              <a:rPr lang="nl-NL" sz="2400" dirty="0"/>
              <a:t> </a:t>
            </a:r>
            <a:r>
              <a:rPr lang="nl-NL" sz="2400" dirty="0" err="1"/>
              <a:t>participate</a:t>
            </a:r>
            <a:r>
              <a:rPr lang="nl-NL" sz="2400" dirty="0"/>
              <a:t> in </a:t>
            </a:r>
            <a:r>
              <a:rPr lang="nl-NL" sz="2400" dirty="0" err="1"/>
              <a:t>the</a:t>
            </a:r>
            <a:r>
              <a:rPr lang="nl-NL" sz="2400" dirty="0"/>
              <a:t> </a:t>
            </a:r>
            <a:r>
              <a:rPr lang="nl-NL" sz="2400" dirty="0" err="1"/>
              <a:t>final</a:t>
            </a:r>
            <a:r>
              <a:rPr lang="nl-NL" sz="2400" dirty="0"/>
              <a:t> stage of </a:t>
            </a:r>
            <a:r>
              <a:rPr lang="nl-NL" sz="2400" dirty="0" err="1"/>
              <a:t>the</a:t>
            </a:r>
            <a:r>
              <a:rPr lang="nl-NL" sz="2400" dirty="0"/>
              <a:t> project in 2027</a:t>
            </a:r>
            <a:endParaRPr lang="en-US" sz="2400" dirty="0"/>
          </a:p>
          <a:p>
            <a:pPr marL="457200" indent="-457200">
              <a:buFont typeface="+mj-lt"/>
              <a:buAutoNum type="arabicPeriod"/>
            </a:pPr>
            <a:endParaRPr lang="en-US" sz="1000" dirty="0"/>
          </a:p>
          <a:p>
            <a:pPr marL="0" indent="0">
              <a:buNone/>
            </a:pPr>
            <a:r>
              <a:rPr lang="en-US" sz="2400" dirty="0"/>
              <a:t>3.	The coordinators of the Honours Programme are responsible 	for the selection of candidates</a:t>
            </a:r>
          </a:p>
          <a:p>
            <a:pPr>
              <a:lnSpc>
                <a:spcPct val="80000"/>
              </a:lnSpc>
            </a:pPr>
            <a:endParaRPr lang="en-US" sz="2400" dirty="0"/>
          </a:p>
          <a:p>
            <a:pPr>
              <a:lnSpc>
                <a:spcPct val="80000"/>
              </a:lnSpc>
              <a:buNone/>
            </a:pPr>
            <a:r>
              <a:rPr lang="en-US" sz="1600" i="1" dirty="0"/>
              <a:t>* Exceptions like a Minor abroad can be discussed</a:t>
            </a:r>
          </a:p>
          <a:p>
            <a:pPr marL="1889125" indent="-1889125">
              <a:buNone/>
            </a:pPr>
            <a:endParaRPr lang="en-US" sz="2400" dirty="0"/>
          </a:p>
          <a:p>
            <a:pPr marL="0" indent="0">
              <a:buNone/>
            </a:pPr>
            <a:endParaRPr lang="en-US" sz="2400" kern="0" dirty="0">
              <a:latin typeface="+mn-lt"/>
            </a:endParaRPr>
          </a:p>
        </p:txBody>
      </p:sp>
      <p:pic>
        <p:nvPicPr>
          <p:cNvPr id="4" name="Afbeelding 3">
            <a:extLst>
              <a:ext uri="{FF2B5EF4-FFF2-40B4-BE49-F238E27FC236}">
                <a16:creationId xmlns:a16="http://schemas.microsoft.com/office/drawing/2014/main" id="{484D2CD4-E84D-4BC1-9956-BCC097F076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4186875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a:t>How to apply?</a:t>
            </a:r>
          </a:p>
        </p:txBody>
      </p:sp>
      <p:sp>
        <p:nvSpPr>
          <p:cNvPr id="3" name="Tijdelijke aanduiding voor inhoud 2"/>
          <p:cNvSpPr>
            <a:spLocks noGrp="1"/>
          </p:cNvSpPr>
          <p:nvPr>
            <p:ph idx="1"/>
          </p:nvPr>
        </p:nvSpPr>
        <p:spPr>
          <a:xfrm>
            <a:off x="359999" y="1296000"/>
            <a:ext cx="8626604" cy="3627080"/>
          </a:xfrm>
        </p:spPr>
        <p:txBody>
          <a:bodyPr/>
          <a:lstStyle/>
          <a:p>
            <a:pPr>
              <a:buFont typeface="Verdana" pitchFamily="32" charset="0"/>
              <a:buAutoNum type="arabicPeriod"/>
            </a:pPr>
            <a:r>
              <a:rPr lang="en-US" sz="2400" dirty="0"/>
              <a:t>All students (</a:t>
            </a:r>
            <a:r>
              <a:rPr lang="en-US" sz="2400" i="1" dirty="0"/>
              <a:t>except Midwifery</a:t>
            </a:r>
            <a:r>
              <a:rPr lang="en-US" sz="2400" b="1" i="1" dirty="0"/>
              <a:t>*</a:t>
            </a:r>
            <a:r>
              <a:rPr lang="en-US" sz="2400" dirty="0"/>
              <a:t>) send the application to</a:t>
            </a:r>
          </a:p>
          <a:p>
            <a:pPr marL="0" indent="0">
              <a:buNone/>
            </a:pPr>
            <a:r>
              <a:rPr lang="en-US" sz="2400" dirty="0"/>
              <a:t>	</a:t>
            </a:r>
            <a:r>
              <a:rPr lang="en-US" sz="2400" dirty="0">
                <a:hlinkClick r:id="rId2"/>
              </a:rPr>
              <a:t>askfhml@maastrichtuniversity.nl</a:t>
            </a:r>
            <a:r>
              <a:rPr lang="en-US" sz="2400" dirty="0"/>
              <a:t> or use the </a:t>
            </a:r>
            <a:r>
              <a:rPr lang="en-US" sz="2400" dirty="0" err="1"/>
              <a:t>askfhml</a:t>
            </a:r>
            <a:r>
              <a:rPr lang="en-US" sz="2400" dirty="0"/>
              <a:t> contact form</a:t>
            </a:r>
            <a:endParaRPr lang="en-US" sz="2400" b="1" dirty="0"/>
          </a:p>
          <a:p>
            <a:pPr>
              <a:buFont typeface="+mj-lt"/>
              <a:buAutoNum type="arabicPeriod"/>
            </a:pPr>
            <a:endParaRPr lang="en-US" sz="2400" b="1" dirty="0"/>
          </a:p>
          <a:p>
            <a:pPr marL="0" indent="0">
              <a:buNone/>
            </a:pPr>
            <a:r>
              <a:rPr lang="nl-NL" sz="2400" dirty="0"/>
              <a:t>2. </a:t>
            </a:r>
            <a:r>
              <a:rPr lang="nl-NL" sz="2400" dirty="0" err="1"/>
              <a:t>Enclose</a:t>
            </a:r>
            <a:r>
              <a:rPr lang="nl-NL" sz="2400" dirty="0"/>
              <a:t> </a:t>
            </a:r>
            <a:r>
              <a:rPr lang="nl-NL" sz="2400" dirty="0" err="1"/>
              <a:t>the</a:t>
            </a:r>
            <a:r>
              <a:rPr lang="nl-NL" sz="2400" dirty="0"/>
              <a:t> </a:t>
            </a:r>
            <a:r>
              <a:rPr lang="nl-NL" sz="2400" dirty="0" err="1"/>
              <a:t>following</a:t>
            </a:r>
            <a:r>
              <a:rPr lang="nl-NL" sz="2400" dirty="0"/>
              <a:t> items:</a:t>
            </a:r>
          </a:p>
          <a:p>
            <a:pPr marL="630238">
              <a:buFont typeface="Arial" panose="020B0604020202020204" pitchFamily="34" charset="0"/>
              <a:buChar char="•"/>
            </a:pPr>
            <a:r>
              <a:rPr lang="nl-NL" sz="2400" dirty="0" err="1"/>
              <a:t>Motivation</a:t>
            </a:r>
            <a:r>
              <a:rPr lang="nl-NL" sz="2400" dirty="0"/>
              <a:t> letter (max 1.5 A4)</a:t>
            </a:r>
          </a:p>
          <a:p>
            <a:pPr marL="630238">
              <a:buFont typeface="Arial" panose="020B0604020202020204" pitchFamily="34" charset="0"/>
              <a:buChar char="•"/>
            </a:pPr>
            <a:r>
              <a:rPr lang="nl-NL" sz="2400" dirty="0"/>
              <a:t>Curriculum vitae incl. skills</a:t>
            </a:r>
          </a:p>
          <a:p>
            <a:pPr marL="630238">
              <a:buFont typeface="Arial" panose="020B0604020202020204" pitchFamily="34" charset="0"/>
              <a:buChar char="•"/>
            </a:pPr>
            <a:r>
              <a:rPr lang="nl-NL" sz="2400" dirty="0"/>
              <a:t>Transcript of </a:t>
            </a:r>
            <a:r>
              <a:rPr lang="nl-NL" sz="2400" dirty="0" err="1"/>
              <a:t>the</a:t>
            </a:r>
            <a:r>
              <a:rPr lang="nl-NL" sz="2400" dirty="0"/>
              <a:t> </a:t>
            </a:r>
            <a:r>
              <a:rPr lang="nl-NL" sz="2400" dirty="0" err="1"/>
              <a:t>results</a:t>
            </a:r>
            <a:r>
              <a:rPr lang="nl-NL" sz="2400" dirty="0"/>
              <a:t> of </a:t>
            </a:r>
            <a:r>
              <a:rPr lang="nl-NL" sz="2400" dirty="0" err="1"/>
              <a:t>your</a:t>
            </a:r>
            <a:r>
              <a:rPr lang="nl-NL" sz="2400" dirty="0"/>
              <a:t> 1st </a:t>
            </a:r>
            <a:r>
              <a:rPr lang="nl-NL" sz="2400" dirty="0" err="1"/>
              <a:t>year</a:t>
            </a:r>
            <a:r>
              <a:rPr lang="nl-NL" sz="2400" dirty="0"/>
              <a:t> of </a:t>
            </a:r>
            <a:r>
              <a:rPr lang="nl-NL" sz="2400" dirty="0" err="1"/>
              <a:t>study</a:t>
            </a:r>
            <a:endParaRPr lang="nl-NL" sz="2400" dirty="0"/>
          </a:p>
          <a:p>
            <a:pPr marL="630238">
              <a:buFont typeface="Arial" panose="020B0604020202020204" pitchFamily="34" charset="0"/>
              <a:buChar char="•"/>
            </a:pPr>
            <a:r>
              <a:rPr lang="nl-NL" sz="2400" dirty="0"/>
              <a:t>Contact details incl. Student ID-</a:t>
            </a:r>
            <a:r>
              <a:rPr lang="nl-NL" sz="2400" dirty="0" err="1"/>
              <a:t>number</a:t>
            </a:r>
            <a:r>
              <a:rPr lang="nl-NL" sz="2400" dirty="0"/>
              <a:t> &amp; mobile </a:t>
            </a:r>
            <a:r>
              <a:rPr lang="nl-NL" sz="2400" dirty="0" err="1"/>
              <a:t>phone</a:t>
            </a:r>
            <a:r>
              <a:rPr lang="nl-NL" sz="2400" dirty="0"/>
              <a:t> </a:t>
            </a:r>
            <a:r>
              <a:rPr lang="nl-NL" sz="2400" dirty="0" err="1"/>
              <a:t>number</a:t>
            </a:r>
            <a:endParaRPr lang="nl-NL" sz="2400" dirty="0"/>
          </a:p>
          <a:p>
            <a:pPr marL="0" indent="0">
              <a:buNone/>
            </a:pPr>
            <a:endParaRPr lang="en-US" sz="2400" dirty="0"/>
          </a:p>
          <a:p>
            <a:pPr marL="0" indent="0">
              <a:buNone/>
            </a:pPr>
            <a:r>
              <a:rPr lang="nl-NL" sz="2400" dirty="0">
                <a:solidFill>
                  <a:srgbClr val="000000"/>
                </a:solidFill>
              </a:rPr>
              <a:t>* </a:t>
            </a:r>
            <a:r>
              <a:rPr lang="nl-NL" sz="2400" dirty="0" err="1">
                <a:solidFill>
                  <a:srgbClr val="000000"/>
                </a:solidFill>
              </a:rPr>
              <a:t>Students</a:t>
            </a:r>
            <a:r>
              <a:rPr lang="nl-NL" sz="2400" dirty="0">
                <a:solidFill>
                  <a:srgbClr val="000000"/>
                </a:solidFill>
              </a:rPr>
              <a:t> of </a:t>
            </a:r>
            <a:r>
              <a:rPr lang="nl-NL" sz="2400" dirty="0" err="1">
                <a:solidFill>
                  <a:srgbClr val="000000"/>
                </a:solidFill>
              </a:rPr>
              <a:t>the</a:t>
            </a:r>
            <a:r>
              <a:rPr lang="nl-NL" sz="2400" dirty="0">
                <a:solidFill>
                  <a:srgbClr val="000000"/>
                </a:solidFill>
              </a:rPr>
              <a:t> University of </a:t>
            </a:r>
            <a:r>
              <a:rPr lang="nl-NL" sz="2400" dirty="0" err="1">
                <a:solidFill>
                  <a:srgbClr val="000000"/>
                </a:solidFill>
              </a:rPr>
              <a:t>Midwifery</a:t>
            </a:r>
            <a:r>
              <a:rPr lang="nl-NL" sz="2400" dirty="0">
                <a:solidFill>
                  <a:srgbClr val="000000"/>
                </a:solidFill>
              </a:rPr>
              <a:t> </a:t>
            </a:r>
            <a:r>
              <a:rPr lang="nl-NL" sz="2400" dirty="0" err="1">
                <a:solidFill>
                  <a:srgbClr val="000000"/>
                </a:solidFill>
              </a:rPr>
              <a:t>Education</a:t>
            </a:r>
            <a:r>
              <a:rPr lang="nl-NL" sz="2400" dirty="0">
                <a:solidFill>
                  <a:srgbClr val="000000"/>
                </a:solidFill>
              </a:rPr>
              <a:t> </a:t>
            </a:r>
            <a:r>
              <a:rPr lang="nl-NL" sz="2400" dirty="0" err="1">
                <a:solidFill>
                  <a:srgbClr val="000000"/>
                </a:solidFill>
              </a:rPr>
              <a:t>and</a:t>
            </a:r>
            <a:r>
              <a:rPr lang="nl-NL" sz="2400" dirty="0">
                <a:solidFill>
                  <a:srgbClr val="000000"/>
                </a:solidFill>
              </a:rPr>
              <a:t> Studies </a:t>
            </a:r>
            <a:r>
              <a:rPr lang="nl-NL" sz="2400" dirty="0" err="1">
                <a:solidFill>
                  <a:srgbClr val="000000"/>
                </a:solidFill>
              </a:rPr>
              <a:t>can</a:t>
            </a:r>
            <a:r>
              <a:rPr lang="nl-NL" sz="2400" dirty="0">
                <a:solidFill>
                  <a:srgbClr val="000000"/>
                </a:solidFill>
              </a:rPr>
              <a:t> </a:t>
            </a:r>
            <a:r>
              <a:rPr lang="nl-NL" sz="2400" dirty="0" err="1">
                <a:solidFill>
                  <a:srgbClr val="000000"/>
                </a:solidFill>
              </a:rPr>
              <a:t>apply</a:t>
            </a:r>
            <a:r>
              <a:rPr lang="nl-NL" sz="2400" dirty="0">
                <a:solidFill>
                  <a:srgbClr val="000000"/>
                </a:solidFill>
              </a:rPr>
              <a:t> via: </a:t>
            </a:r>
            <a:r>
              <a:rPr lang="nl-NL" sz="2400" dirty="0">
                <a:solidFill>
                  <a:srgbClr val="000000"/>
                </a:solidFill>
                <a:hlinkClick r:id="rId3"/>
              </a:rPr>
              <a:t>honoursfhml@maastrichtuniversity.nl</a:t>
            </a:r>
            <a:endParaRPr lang="nl-NL" sz="2400" dirty="0">
              <a:solidFill>
                <a:srgbClr val="000000"/>
              </a:solidFill>
            </a:endParaRPr>
          </a:p>
          <a:p>
            <a:pPr marL="0" indent="0">
              <a:buNone/>
            </a:pPr>
            <a:endParaRPr lang="en-US" sz="2400" kern="0" dirty="0">
              <a:latin typeface="+mn-lt"/>
            </a:endParaRPr>
          </a:p>
        </p:txBody>
      </p:sp>
      <p:pic>
        <p:nvPicPr>
          <p:cNvPr id="4" name="Afbeelding 3">
            <a:extLst>
              <a:ext uri="{FF2B5EF4-FFF2-40B4-BE49-F238E27FC236}">
                <a16:creationId xmlns:a16="http://schemas.microsoft.com/office/drawing/2014/main" id="{664AC176-6AEB-4DB5-95CE-26919C86D5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3175484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Agenda</a:t>
            </a:r>
          </a:p>
        </p:txBody>
      </p:sp>
      <p:sp>
        <p:nvSpPr>
          <p:cNvPr id="3" name="Tijdelijke aanduiding voor inhoud 2"/>
          <p:cNvSpPr>
            <a:spLocks noGrp="1"/>
          </p:cNvSpPr>
          <p:nvPr>
            <p:ph idx="1"/>
          </p:nvPr>
        </p:nvSpPr>
        <p:spPr/>
        <p:txBody>
          <a:bodyPr/>
          <a:lstStyle/>
          <a:p>
            <a:pPr>
              <a:buNone/>
            </a:pPr>
            <a:r>
              <a:rPr lang="nl-NL" sz="2000" dirty="0"/>
              <a:t>18.30	Theo  de Kok		</a:t>
            </a:r>
            <a:r>
              <a:rPr lang="nl-NL" sz="2000" dirty="0" err="1"/>
              <a:t>Welcome</a:t>
            </a:r>
            <a:r>
              <a:rPr lang="nl-NL" sz="2000" dirty="0"/>
              <a:t> </a:t>
            </a:r>
          </a:p>
          <a:p>
            <a:pPr>
              <a:buNone/>
            </a:pPr>
            <a:r>
              <a:rPr lang="nl-NL" sz="2000" dirty="0"/>
              <a:t>							General</a:t>
            </a:r>
            <a:r>
              <a:rPr lang="en-US" sz="2000" dirty="0"/>
              <a:t> overview </a:t>
            </a:r>
            <a:r>
              <a:rPr lang="en-US" sz="2000" dirty="0" err="1"/>
              <a:t>Honours</a:t>
            </a:r>
            <a:r>
              <a:rPr lang="en-US" sz="2000" dirty="0"/>
              <a:t> </a:t>
            </a:r>
            <a:r>
              <a:rPr lang="en-US" sz="2000" dirty="0" err="1"/>
              <a:t>Programme</a:t>
            </a:r>
            <a:r>
              <a:rPr lang="en-US" sz="2000" dirty="0"/>
              <a:t> at FHML</a:t>
            </a:r>
            <a:endParaRPr lang="nl-NL" sz="2000" dirty="0"/>
          </a:p>
          <a:p>
            <a:pPr>
              <a:buNone/>
            </a:pPr>
            <a:r>
              <a:rPr lang="en-US" sz="2000" dirty="0"/>
              <a:t>							Competency development</a:t>
            </a:r>
          </a:p>
          <a:p>
            <a:pPr>
              <a:buNone/>
            </a:pPr>
            <a:endParaRPr lang="en-US" sz="2000" dirty="0"/>
          </a:p>
          <a:p>
            <a:pPr>
              <a:buNone/>
            </a:pPr>
            <a:r>
              <a:rPr lang="en-US" sz="2000" dirty="0"/>
              <a:t>18.55 	Juanita Vernooy	FHML </a:t>
            </a:r>
            <a:r>
              <a:rPr lang="en-US" sz="2000" dirty="0" err="1"/>
              <a:t>Honours</a:t>
            </a:r>
            <a:r>
              <a:rPr lang="en-US" sz="2000" dirty="0"/>
              <a:t> </a:t>
            </a:r>
            <a:r>
              <a:rPr lang="en-US" sz="2000" dirty="0" err="1"/>
              <a:t>Programme</a:t>
            </a:r>
            <a:r>
              <a:rPr lang="en-US" sz="2000" dirty="0"/>
              <a:t> 2025: </a:t>
            </a:r>
          </a:p>
          <a:p>
            <a:pPr>
              <a:buNone/>
            </a:pPr>
            <a:r>
              <a:rPr lang="en-US" sz="2000" dirty="0"/>
              <a:t>							Selected projects | Elective courses | </a:t>
            </a:r>
            <a:r>
              <a:rPr lang="nl-NL" sz="2000" dirty="0"/>
              <a:t>Application</a:t>
            </a:r>
          </a:p>
          <a:p>
            <a:pPr>
              <a:buNone/>
            </a:pPr>
            <a:endParaRPr lang="nl-NL" sz="2000" dirty="0"/>
          </a:p>
          <a:p>
            <a:pPr>
              <a:buNone/>
            </a:pPr>
            <a:r>
              <a:rPr lang="nl-NL" sz="2000" dirty="0"/>
              <a:t>19.15 	MAAHS			Presentation	</a:t>
            </a:r>
          </a:p>
          <a:p>
            <a:pPr>
              <a:buNone/>
            </a:pPr>
            <a:endParaRPr lang="nl-NL" sz="2000" dirty="0"/>
          </a:p>
          <a:p>
            <a:pPr>
              <a:buNone/>
            </a:pPr>
            <a:r>
              <a:rPr lang="nl-NL" sz="2000" dirty="0"/>
              <a:t>19.30	Honours+		Presentation</a:t>
            </a:r>
          </a:p>
          <a:p>
            <a:pPr>
              <a:buNone/>
            </a:pPr>
            <a:endParaRPr lang="nl-NL" sz="2000" dirty="0"/>
          </a:p>
          <a:p>
            <a:pPr>
              <a:buNone/>
            </a:pPr>
            <a:r>
              <a:rPr lang="nl-NL" sz="2000" dirty="0"/>
              <a:t>19.40	</a:t>
            </a:r>
            <a:r>
              <a:rPr lang="nl-NL" sz="2000" dirty="0" err="1"/>
              <a:t>Questions</a:t>
            </a:r>
            <a:r>
              <a:rPr lang="nl-NL" sz="2000" dirty="0"/>
              <a:t> </a:t>
            </a:r>
            <a:r>
              <a:rPr lang="nl-NL" sz="2000" dirty="0" err="1"/>
              <a:t>from</a:t>
            </a:r>
            <a:r>
              <a:rPr lang="nl-NL" sz="2000" dirty="0"/>
              <a:t> </a:t>
            </a:r>
            <a:r>
              <a:rPr lang="nl-NL" sz="2000" dirty="0" err="1"/>
              <a:t>the</a:t>
            </a:r>
            <a:r>
              <a:rPr lang="nl-NL" sz="2000" dirty="0"/>
              <a:t> </a:t>
            </a:r>
            <a:r>
              <a:rPr lang="nl-NL" sz="2000" dirty="0" err="1"/>
              <a:t>audience</a:t>
            </a:r>
            <a:endParaRPr lang="nl-NL" sz="2000" dirty="0"/>
          </a:p>
          <a:p>
            <a:pPr marL="0" indent="0">
              <a:lnSpc>
                <a:spcPct val="80000"/>
              </a:lnSpc>
              <a:buNone/>
            </a:pPr>
            <a:endParaRPr lang="nl-NL" sz="2000" dirty="0"/>
          </a:p>
          <a:p>
            <a:pPr marL="0" indent="0">
              <a:lnSpc>
                <a:spcPct val="80000"/>
              </a:lnSpc>
              <a:buNone/>
            </a:pPr>
            <a:r>
              <a:rPr lang="nl-NL" sz="2000" dirty="0"/>
              <a:t>20.15	</a:t>
            </a:r>
            <a:r>
              <a:rPr lang="nl-NL" sz="2000" dirty="0" err="1"/>
              <a:t>Closure</a:t>
            </a:r>
            <a:endParaRPr lang="en-US" sz="2000" dirty="0"/>
          </a:p>
          <a:p>
            <a:pPr marL="0" indent="0">
              <a:buNone/>
            </a:pPr>
            <a:endParaRPr lang="nl-NL" sz="2000" dirty="0"/>
          </a:p>
        </p:txBody>
      </p:sp>
      <p:pic>
        <p:nvPicPr>
          <p:cNvPr id="4" name="Afbeelding 3">
            <a:extLst>
              <a:ext uri="{FF2B5EF4-FFF2-40B4-BE49-F238E27FC236}">
                <a16:creationId xmlns:a16="http://schemas.microsoft.com/office/drawing/2014/main" id="{78693AA3-CCB8-4DFA-ADC4-983C632098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4292670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a:t>How to apply?</a:t>
            </a:r>
          </a:p>
        </p:txBody>
      </p:sp>
      <p:sp>
        <p:nvSpPr>
          <p:cNvPr id="3" name="Tijdelijke aanduiding voor inhoud 2"/>
          <p:cNvSpPr>
            <a:spLocks noGrp="1"/>
          </p:cNvSpPr>
          <p:nvPr>
            <p:ph idx="1"/>
          </p:nvPr>
        </p:nvSpPr>
        <p:spPr/>
        <p:txBody>
          <a:bodyPr/>
          <a:lstStyle/>
          <a:p>
            <a:pPr marL="0" indent="0">
              <a:buNone/>
            </a:pPr>
            <a:r>
              <a:rPr lang="nl-NL" sz="2400" dirty="0"/>
              <a:t>3. Deadline </a:t>
            </a:r>
            <a:r>
              <a:rPr lang="nl-NL" sz="2400" dirty="0" err="1"/>
              <a:t>for</a:t>
            </a:r>
            <a:r>
              <a:rPr lang="nl-NL" sz="2400" dirty="0"/>
              <a:t> </a:t>
            </a:r>
            <a:r>
              <a:rPr lang="nl-NL" sz="2400" dirty="0" err="1"/>
              <a:t>application</a:t>
            </a:r>
            <a:r>
              <a:rPr lang="nl-NL" sz="2400" dirty="0"/>
              <a:t> is </a:t>
            </a:r>
            <a:r>
              <a:rPr lang="nl-NL" sz="2400" b="1" u="sng" dirty="0">
                <a:solidFill>
                  <a:srgbClr val="00A2DB"/>
                </a:solidFill>
              </a:rPr>
              <a:t>Friday 20th of </a:t>
            </a:r>
            <a:r>
              <a:rPr lang="nl-NL" sz="2400" b="1" u="sng" dirty="0" err="1">
                <a:solidFill>
                  <a:srgbClr val="00A2DB"/>
                </a:solidFill>
              </a:rPr>
              <a:t>June</a:t>
            </a:r>
            <a:r>
              <a:rPr lang="nl-NL" sz="2400" b="1" u="sng" dirty="0">
                <a:solidFill>
                  <a:srgbClr val="00A2DB"/>
                </a:solidFill>
              </a:rPr>
              <a:t> 2025 at 23:59h</a:t>
            </a:r>
            <a:endParaRPr lang="en-US" sz="2400" u="sng" dirty="0">
              <a:solidFill>
                <a:srgbClr val="00A2DB"/>
              </a:solidFill>
            </a:endParaRPr>
          </a:p>
          <a:p>
            <a:pPr>
              <a:lnSpc>
                <a:spcPct val="80000"/>
              </a:lnSpc>
              <a:buFont typeface="Verdana" pitchFamily="32" charset="0"/>
              <a:buAutoNum type="arabicPeriod" startAt="4"/>
            </a:pPr>
            <a:endParaRPr lang="en-US" sz="2400" dirty="0"/>
          </a:p>
          <a:p>
            <a:pPr>
              <a:lnSpc>
                <a:spcPct val="80000"/>
              </a:lnSpc>
              <a:buFont typeface="Verdana" pitchFamily="32" charset="0"/>
              <a:buAutoNum type="arabicPeriod" startAt="4"/>
            </a:pPr>
            <a:r>
              <a:rPr lang="en-US" sz="2400" dirty="0"/>
              <a:t>Provisional admittance will be announced in the 2nd week of July 2025</a:t>
            </a:r>
          </a:p>
          <a:p>
            <a:pPr>
              <a:lnSpc>
                <a:spcPct val="80000"/>
              </a:lnSpc>
              <a:buFont typeface="Verdana" pitchFamily="32" charset="0"/>
              <a:buAutoNum type="arabicPeriod" startAt="4"/>
            </a:pPr>
            <a:endParaRPr lang="en-US" sz="2400" dirty="0"/>
          </a:p>
          <a:p>
            <a:pPr>
              <a:lnSpc>
                <a:spcPct val="80000"/>
              </a:lnSpc>
              <a:buFont typeface="Verdana" pitchFamily="32" charset="0"/>
              <a:buAutoNum type="arabicPeriod" startAt="4"/>
            </a:pPr>
            <a:r>
              <a:rPr lang="en-US" sz="2400" dirty="0"/>
              <a:t>Final admittance or rejection will be announced at the end of August 2025 after receiving the results of the Board of Examiners </a:t>
            </a:r>
          </a:p>
          <a:p>
            <a:pPr marL="0" indent="0">
              <a:lnSpc>
                <a:spcPct val="80000"/>
              </a:lnSpc>
              <a:buNone/>
            </a:pPr>
            <a:endParaRPr lang="en-US" sz="2400" dirty="0"/>
          </a:p>
          <a:p>
            <a:pPr marL="0" indent="0">
              <a:lnSpc>
                <a:spcPct val="80000"/>
              </a:lnSpc>
              <a:buNone/>
            </a:pPr>
            <a:endParaRPr lang="nl-NL" sz="2400" dirty="0"/>
          </a:p>
          <a:p>
            <a:pPr marL="0" indent="0">
              <a:lnSpc>
                <a:spcPct val="80000"/>
              </a:lnSpc>
              <a:buNone/>
            </a:pPr>
            <a:endParaRPr lang="nl-NL" sz="2400" dirty="0">
              <a:solidFill>
                <a:srgbClr val="000000"/>
              </a:solidFill>
            </a:endParaRPr>
          </a:p>
          <a:p>
            <a:pPr>
              <a:lnSpc>
                <a:spcPct val="80000"/>
              </a:lnSpc>
              <a:buNone/>
            </a:pPr>
            <a:endParaRPr lang="nl-NL" sz="2400" dirty="0"/>
          </a:p>
          <a:p>
            <a:pPr marL="1889125" indent="-1889125">
              <a:buNone/>
            </a:pPr>
            <a:endParaRPr lang="en-US" sz="2400" dirty="0"/>
          </a:p>
          <a:p>
            <a:pPr marL="0" indent="0">
              <a:buNone/>
            </a:pPr>
            <a:endParaRPr lang="en-US" sz="2400" kern="0" dirty="0">
              <a:latin typeface="+mn-lt"/>
            </a:endParaRPr>
          </a:p>
        </p:txBody>
      </p:sp>
      <p:pic>
        <p:nvPicPr>
          <p:cNvPr id="4" name="Afbeelding 3">
            <a:extLst>
              <a:ext uri="{FF2B5EF4-FFF2-40B4-BE49-F238E27FC236}">
                <a16:creationId xmlns:a16="http://schemas.microsoft.com/office/drawing/2014/main" id="{4B7F1812-145D-4336-81FD-4827DC8214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777166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2E192-217E-17A3-6FDF-FAA63B26B613}"/>
            </a:ext>
          </a:extLst>
        </p:cNvPr>
        <p:cNvGrpSpPr/>
        <p:nvPr/>
      </p:nvGrpSpPr>
      <p:grpSpPr>
        <a:xfrm>
          <a:off x="0" y="0"/>
          <a:ext cx="0" cy="0"/>
          <a:chOff x="0" y="0"/>
          <a:chExt cx="0" cy="0"/>
        </a:xfrm>
      </p:grpSpPr>
      <p:pic>
        <p:nvPicPr>
          <p:cNvPr id="4" name="Picture 1">
            <a:extLst>
              <a:ext uri="{FF2B5EF4-FFF2-40B4-BE49-F238E27FC236}">
                <a16:creationId xmlns:a16="http://schemas.microsoft.com/office/drawing/2014/main" id="{AD60A014-FE69-F4B4-0CA2-475BDA9A29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 t="2134" r="572" b="4048"/>
          <a:stretch/>
        </p:blipFill>
        <p:spPr>
          <a:xfrm>
            <a:off x="5941030" y="5906751"/>
            <a:ext cx="3022497" cy="914989"/>
          </a:xfrm>
          <a:prstGeom prst="rect">
            <a:avLst/>
          </a:prstGeom>
        </p:spPr>
      </p:pic>
      <p:sp>
        <p:nvSpPr>
          <p:cNvPr id="9" name="Titel 1">
            <a:extLst>
              <a:ext uri="{FF2B5EF4-FFF2-40B4-BE49-F238E27FC236}">
                <a16:creationId xmlns:a16="http://schemas.microsoft.com/office/drawing/2014/main" id="{9C66DBBD-F1A3-04DC-930C-103C638198C9}"/>
              </a:ext>
            </a:extLst>
          </p:cNvPr>
          <p:cNvSpPr>
            <a:spLocks noGrp="1"/>
          </p:cNvSpPr>
          <p:nvPr>
            <p:ph type="title"/>
          </p:nvPr>
        </p:nvSpPr>
        <p:spPr>
          <a:xfrm>
            <a:off x="359999" y="414260"/>
            <a:ext cx="8326799" cy="756000"/>
          </a:xfrm>
        </p:spPr>
        <p:txBody>
          <a:bodyPr>
            <a:noAutofit/>
          </a:bodyPr>
          <a:lstStyle/>
          <a:p>
            <a:r>
              <a:rPr lang="en-US" sz="3200" dirty="0"/>
              <a:t>We challenge … YOU … just like</a:t>
            </a:r>
            <a:endParaRPr lang="nl-NL" sz="3200" dirty="0"/>
          </a:p>
        </p:txBody>
      </p:sp>
      <p:grpSp>
        <p:nvGrpSpPr>
          <p:cNvPr id="10" name="Group 9">
            <a:extLst>
              <a:ext uri="{FF2B5EF4-FFF2-40B4-BE49-F238E27FC236}">
                <a16:creationId xmlns:a16="http://schemas.microsoft.com/office/drawing/2014/main" id="{53942105-3BBF-690D-3B69-CFF0C3C0C83F}"/>
              </a:ext>
            </a:extLst>
          </p:cNvPr>
          <p:cNvGrpSpPr/>
          <p:nvPr/>
        </p:nvGrpSpPr>
        <p:grpSpPr>
          <a:xfrm>
            <a:off x="1160106" y="990437"/>
            <a:ext cx="7360387" cy="1809080"/>
            <a:chOff x="359999" y="918245"/>
            <a:chExt cx="7360387" cy="1809080"/>
          </a:xfrm>
        </p:grpSpPr>
        <p:sp>
          <p:nvSpPr>
            <p:cNvPr id="11" name="Tekstvak 6">
              <a:extLst>
                <a:ext uri="{FF2B5EF4-FFF2-40B4-BE49-F238E27FC236}">
                  <a16:creationId xmlns:a16="http://schemas.microsoft.com/office/drawing/2014/main" id="{58DA1E7B-B8B0-0AC9-51ED-0D90F9137DB7}"/>
                </a:ext>
              </a:extLst>
            </p:cNvPr>
            <p:cNvSpPr txBox="1"/>
            <p:nvPr/>
          </p:nvSpPr>
          <p:spPr>
            <a:xfrm>
              <a:off x="5037146" y="1031902"/>
              <a:ext cx="2683240" cy="461665"/>
            </a:xfrm>
            <a:prstGeom prst="rect">
              <a:avLst/>
            </a:prstGeom>
            <a:noFill/>
          </p:spPr>
          <p:txBody>
            <a:bodyPr wrap="square" rtlCol="0">
              <a:spAutoFit/>
            </a:bodyPr>
            <a:lstStyle/>
            <a:p>
              <a:r>
                <a:rPr lang="nl-NL" sz="2400" b="1" dirty="0"/>
                <a:t>Cohort 2021-2023</a:t>
              </a:r>
            </a:p>
          </p:txBody>
        </p:sp>
        <p:pic>
          <p:nvPicPr>
            <p:cNvPr id="3" name="Picture 2" descr="A group of people posing for a photo&#10;&#10;AI-generated content may be incorrect.">
              <a:extLst>
                <a:ext uri="{FF2B5EF4-FFF2-40B4-BE49-F238E27FC236}">
                  <a16:creationId xmlns:a16="http://schemas.microsoft.com/office/drawing/2014/main" id="{E091D08E-7238-B824-EA0F-30CC9F026FCD}"/>
                </a:ext>
              </a:extLst>
            </p:cNvPr>
            <p:cNvPicPr>
              <a:picLocks noChangeAspect="1"/>
            </p:cNvPicPr>
            <p:nvPr/>
          </p:nvPicPr>
          <p:blipFill>
            <a:blip r:embed="rId3"/>
            <a:srcRect t="24452" b="4159"/>
            <a:stretch/>
          </p:blipFill>
          <p:spPr>
            <a:xfrm>
              <a:off x="359999" y="918245"/>
              <a:ext cx="4397542" cy="1809080"/>
            </a:xfrm>
            <a:prstGeom prst="rect">
              <a:avLst/>
            </a:prstGeom>
          </p:spPr>
        </p:pic>
      </p:grpSp>
      <p:sp>
        <p:nvSpPr>
          <p:cNvPr id="2" name="Titel 1">
            <a:extLst>
              <a:ext uri="{FF2B5EF4-FFF2-40B4-BE49-F238E27FC236}">
                <a16:creationId xmlns:a16="http://schemas.microsoft.com/office/drawing/2014/main" id="{696E75B3-F6AC-B5FC-5069-355892C2922E}"/>
              </a:ext>
            </a:extLst>
          </p:cNvPr>
          <p:cNvSpPr txBox="1">
            <a:spLocks/>
          </p:cNvSpPr>
          <p:nvPr/>
        </p:nvSpPr>
        <p:spPr>
          <a:xfrm>
            <a:off x="5956689" y="5346849"/>
            <a:ext cx="3006838" cy="756000"/>
          </a:xfrm>
          <a:prstGeom prst="rect">
            <a:avLst/>
          </a:prstGeom>
        </p:spPr>
        <p:txBody>
          <a:bodyPr vert="horz" lIns="0" tIns="0" rIns="0" bIns="0" rtlCol="0" anchor="t" anchorCtr="0">
            <a:noAutofit/>
          </a:bodyPr>
          <a:lstStyle>
            <a:lvl1pPr algn="l" defTabSz="457200" rtl="0" eaLnBrk="1" latinLnBrk="0" hangingPunct="1">
              <a:spcBef>
                <a:spcPct val="0"/>
              </a:spcBef>
              <a:buNone/>
              <a:defRPr sz="3600" b="1" kern="1200">
                <a:solidFill>
                  <a:schemeClr val="tx2"/>
                </a:solidFill>
                <a:latin typeface="+mj-lt"/>
                <a:ea typeface="+mj-ea"/>
                <a:cs typeface="Verdana"/>
              </a:defRPr>
            </a:lvl1pPr>
          </a:lstStyle>
          <a:p>
            <a:r>
              <a:rPr lang="en-US" sz="3200" dirty="0"/>
              <a:t>… to join us!</a:t>
            </a:r>
            <a:endParaRPr lang="nl-NL" sz="3200" dirty="0"/>
          </a:p>
        </p:txBody>
      </p:sp>
      <p:grpSp>
        <p:nvGrpSpPr>
          <p:cNvPr id="13" name="Group 12">
            <a:extLst>
              <a:ext uri="{FF2B5EF4-FFF2-40B4-BE49-F238E27FC236}">
                <a16:creationId xmlns:a16="http://schemas.microsoft.com/office/drawing/2014/main" id="{C0BA45E5-F77C-C7FF-3AAC-E3DCCF7FB131}"/>
              </a:ext>
            </a:extLst>
          </p:cNvPr>
          <p:cNvGrpSpPr/>
          <p:nvPr/>
        </p:nvGrpSpPr>
        <p:grpSpPr>
          <a:xfrm>
            <a:off x="1160106" y="2848398"/>
            <a:ext cx="7360387" cy="1809080"/>
            <a:chOff x="359999" y="2776206"/>
            <a:chExt cx="7360387" cy="1809080"/>
          </a:xfrm>
        </p:grpSpPr>
        <p:pic>
          <p:nvPicPr>
            <p:cNvPr id="12" name="Picture 11">
              <a:extLst>
                <a:ext uri="{FF2B5EF4-FFF2-40B4-BE49-F238E27FC236}">
                  <a16:creationId xmlns:a16="http://schemas.microsoft.com/office/drawing/2014/main" id="{672114BD-4C47-4521-A53A-855C4A176715}"/>
                </a:ext>
              </a:extLst>
            </p:cNvPr>
            <p:cNvPicPr>
              <a:picLocks noChangeAspect="1"/>
            </p:cNvPicPr>
            <p:nvPr/>
          </p:nvPicPr>
          <p:blipFill rotWithShape="1">
            <a:blip r:embed="rId4">
              <a:extLst>
                <a:ext uri="{28A0092B-C50C-407E-A947-70E740481C1C}">
                  <a14:useLocalDpi xmlns:a14="http://schemas.microsoft.com/office/drawing/2010/main" val="0"/>
                </a:ext>
              </a:extLst>
            </a:blip>
            <a:srcRect l="2817" t="24259" b="6556"/>
            <a:stretch/>
          </p:blipFill>
          <p:spPr>
            <a:xfrm>
              <a:off x="359999" y="2776206"/>
              <a:ext cx="4397542" cy="1809080"/>
            </a:xfrm>
            <a:prstGeom prst="rect">
              <a:avLst/>
            </a:prstGeom>
          </p:spPr>
        </p:pic>
        <p:sp>
          <p:nvSpPr>
            <p:cNvPr id="6" name="Tekstvak 6">
              <a:extLst>
                <a:ext uri="{FF2B5EF4-FFF2-40B4-BE49-F238E27FC236}">
                  <a16:creationId xmlns:a16="http://schemas.microsoft.com/office/drawing/2014/main" id="{8B05EE7A-E850-0B57-C5A3-DFBADC1FC7D4}"/>
                </a:ext>
              </a:extLst>
            </p:cNvPr>
            <p:cNvSpPr txBox="1"/>
            <p:nvPr/>
          </p:nvSpPr>
          <p:spPr>
            <a:xfrm>
              <a:off x="5037146" y="2896526"/>
              <a:ext cx="2683240" cy="461665"/>
            </a:xfrm>
            <a:prstGeom prst="rect">
              <a:avLst/>
            </a:prstGeom>
            <a:noFill/>
          </p:spPr>
          <p:txBody>
            <a:bodyPr wrap="square" rtlCol="0">
              <a:spAutoFit/>
            </a:bodyPr>
            <a:lstStyle/>
            <a:p>
              <a:r>
                <a:rPr lang="nl-NL" sz="2400" b="1" dirty="0"/>
                <a:t>Cohort 2022-2024</a:t>
              </a:r>
            </a:p>
          </p:txBody>
        </p:sp>
      </p:grpSp>
      <p:grpSp>
        <p:nvGrpSpPr>
          <p:cNvPr id="16" name="Group 15">
            <a:extLst>
              <a:ext uri="{FF2B5EF4-FFF2-40B4-BE49-F238E27FC236}">
                <a16:creationId xmlns:a16="http://schemas.microsoft.com/office/drawing/2014/main" id="{4DD55CD1-C19F-AC61-6907-F3BA91819B30}"/>
              </a:ext>
            </a:extLst>
          </p:cNvPr>
          <p:cNvGrpSpPr/>
          <p:nvPr/>
        </p:nvGrpSpPr>
        <p:grpSpPr>
          <a:xfrm>
            <a:off x="1160106" y="4705170"/>
            <a:ext cx="7360387" cy="1810762"/>
            <a:chOff x="359999" y="4632978"/>
            <a:chExt cx="7360387" cy="1810762"/>
          </a:xfrm>
        </p:grpSpPr>
        <p:pic>
          <p:nvPicPr>
            <p:cNvPr id="7" name="Picture 6" descr="A group of people standing in front of a building&#10;&#10;AI-generated content may be incorrect.">
              <a:extLst>
                <a:ext uri="{FF2B5EF4-FFF2-40B4-BE49-F238E27FC236}">
                  <a16:creationId xmlns:a16="http://schemas.microsoft.com/office/drawing/2014/main" id="{E97697BE-50D5-DA46-C078-F3CD0DF33F78}"/>
                </a:ext>
              </a:extLst>
            </p:cNvPr>
            <p:cNvPicPr>
              <a:picLocks noChangeAspect="1"/>
            </p:cNvPicPr>
            <p:nvPr/>
          </p:nvPicPr>
          <p:blipFill>
            <a:blip r:embed="rId5"/>
            <a:srcRect t="18574" b="6064"/>
            <a:stretch/>
          </p:blipFill>
          <p:spPr>
            <a:xfrm>
              <a:off x="359999" y="4632978"/>
              <a:ext cx="4397542" cy="1810762"/>
            </a:xfrm>
            <a:prstGeom prst="rect">
              <a:avLst/>
            </a:prstGeom>
          </p:spPr>
        </p:pic>
        <p:sp>
          <p:nvSpPr>
            <p:cNvPr id="8" name="Tekstvak 6">
              <a:extLst>
                <a:ext uri="{FF2B5EF4-FFF2-40B4-BE49-F238E27FC236}">
                  <a16:creationId xmlns:a16="http://schemas.microsoft.com/office/drawing/2014/main" id="{36A683AC-89EF-EBB9-EE57-1F43058CD693}"/>
                </a:ext>
              </a:extLst>
            </p:cNvPr>
            <p:cNvSpPr txBox="1"/>
            <p:nvPr/>
          </p:nvSpPr>
          <p:spPr>
            <a:xfrm>
              <a:off x="5037146" y="4753298"/>
              <a:ext cx="2683240" cy="461665"/>
            </a:xfrm>
            <a:prstGeom prst="rect">
              <a:avLst/>
            </a:prstGeom>
            <a:noFill/>
          </p:spPr>
          <p:txBody>
            <a:bodyPr wrap="square" rtlCol="0">
              <a:spAutoFit/>
            </a:bodyPr>
            <a:lstStyle/>
            <a:p>
              <a:r>
                <a:rPr lang="nl-NL" sz="2400" b="1" dirty="0"/>
                <a:t>Cohort 2023-2025</a:t>
              </a:r>
            </a:p>
          </p:txBody>
        </p:sp>
      </p:grpSp>
    </p:spTree>
    <p:extLst>
      <p:ext uri="{BB962C8B-B14F-4D97-AF65-F5344CB8AC3E}">
        <p14:creationId xmlns:p14="http://schemas.microsoft.com/office/powerpoint/2010/main" val="2042892983"/>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8EF13-8AA2-E82C-C778-5561673F69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7CB81A-FFD9-8FFE-2A54-72354672BEC4}"/>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FC459833-2E30-025D-A1AC-31B38ABF8448}"/>
              </a:ext>
            </a:extLst>
          </p:cNvPr>
          <p:cNvSpPr>
            <a:spLocks noGrp="1"/>
          </p:cNvSpPr>
          <p:nvPr>
            <p:ph idx="1"/>
          </p:nvPr>
        </p:nvSpPr>
        <p:spPr/>
        <p:txBody>
          <a:bodyPr/>
          <a:lstStyle/>
          <a:p>
            <a:pPr>
              <a:buNone/>
            </a:pPr>
            <a:r>
              <a:rPr lang="nl-NL" sz="2000" dirty="0"/>
              <a:t>18.30	Theo  de Kok		</a:t>
            </a:r>
            <a:r>
              <a:rPr lang="nl-NL" sz="2000" dirty="0" err="1"/>
              <a:t>Welcome</a:t>
            </a:r>
            <a:r>
              <a:rPr lang="nl-NL" sz="2000" dirty="0"/>
              <a:t> </a:t>
            </a:r>
          </a:p>
          <a:p>
            <a:pPr>
              <a:buNone/>
            </a:pPr>
            <a:r>
              <a:rPr lang="nl-NL" sz="2000" dirty="0"/>
              <a:t>							General</a:t>
            </a:r>
            <a:r>
              <a:rPr lang="en-US" sz="2000" dirty="0"/>
              <a:t> overview </a:t>
            </a:r>
            <a:r>
              <a:rPr lang="en-US" sz="2000" dirty="0" err="1"/>
              <a:t>Honours</a:t>
            </a:r>
            <a:r>
              <a:rPr lang="en-US" sz="2000" dirty="0"/>
              <a:t> </a:t>
            </a:r>
            <a:r>
              <a:rPr lang="en-US" sz="2000" dirty="0" err="1"/>
              <a:t>Programme</a:t>
            </a:r>
            <a:r>
              <a:rPr lang="en-US" sz="2000" dirty="0"/>
              <a:t> at FHML</a:t>
            </a:r>
            <a:endParaRPr lang="nl-NL" sz="2000" dirty="0"/>
          </a:p>
          <a:p>
            <a:pPr>
              <a:buNone/>
            </a:pPr>
            <a:r>
              <a:rPr lang="en-US" sz="2000" dirty="0"/>
              <a:t>							Competency development</a:t>
            </a:r>
          </a:p>
          <a:p>
            <a:pPr>
              <a:buNone/>
            </a:pPr>
            <a:endParaRPr lang="en-US" sz="2000" dirty="0"/>
          </a:p>
          <a:p>
            <a:pPr>
              <a:buNone/>
            </a:pPr>
            <a:r>
              <a:rPr lang="en-US" sz="2000" dirty="0"/>
              <a:t>18.55 	Juanita Vernooy	FHML </a:t>
            </a:r>
            <a:r>
              <a:rPr lang="en-US" sz="2000" dirty="0" err="1"/>
              <a:t>Honours</a:t>
            </a:r>
            <a:r>
              <a:rPr lang="en-US" sz="2000" dirty="0"/>
              <a:t> </a:t>
            </a:r>
            <a:r>
              <a:rPr lang="en-US" sz="2000" dirty="0" err="1"/>
              <a:t>Programme</a:t>
            </a:r>
            <a:r>
              <a:rPr lang="en-US" sz="2000" dirty="0"/>
              <a:t> 2025: </a:t>
            </a:r>
          </a:p>
          <a:p>
            <a:pPr>
              <a:buNone/>
            </a:pPr>
            <a:r>
              <a:rPr lang="en-US" sz="2000" dirty="0"/>
              <a:t>							Selected projects | Elective courses | </a:t>
            </a:r>
            <a:r>
              <a:rPr lang="nl-NL" sz="2000" dirty="0"/>
              <a:t>Application</a:t>
            </a:r>
          </a:p>
          <a:p>
            <a:pPr>
              <a:buNone/>
            </a:pPr>
            <a:endParaRPr lang="nl-NL" sz="2000" dirty="0"/>
          </a:p>
          <a:p>
            <a:pPr>
              <a:buNone/>
            </a:pPr>
            <a:r>
              <a:rPr lang="nl-NL" sz="2000" b="1" dirty="0">
                <a:solidFill>
                  <a:srgbClr val="00A2DB"/>
                </a:solidFill>
              </a:rPr>
              <a:t>19.15 	MAAHS			Presentation	</a:t>
            </a:r>
          </a:p>
          <a:p>
            <a:pPr>
              <a:buNone/>
            </a:pPr>
            <a:endParaRPr lang="nl-NL" sz="2000" dirty="0"/>
          </a:p>
          <a:p>
            <a:pPr>
              <a:buNone/>
            </a:pPr>
            <a:r>
              <a:rPr lang="nl-NL" sz="2000" dirty="0"/>
              <a:t>19.30	Honours+		Presentation</a:t>
            </a:r>
          </a:p>
          <a:p>
            <a:pPr>
              <a:buNone/>
            </a:pPr>
            <a:endParaRPr lang="nl-NL" sz="2000" dirty="0"/>
          </a:p>
          <a:p>
            <a:pPr>
              <a:buNone/>
            </a:pPr>
            <a:r>
              <a:rPr lang="nl-NL" sz="2000" dirty="0"/>
              <a:t>19.40	</a:t>
            </a:r>
            <a:r>
              <a:rPr lang="nl-NL" sz="2000" dirty="0" err="1"/>
              <a:t>Questions</a:t>
            </a:r>
            <a:r>
              <a:rPr lang="nl-NL" sz="2000" dirty="0"/>
              <a:t> </a:t>
            </a:r>
            <a:r>
              <a:rPr lang="nl-NL" sz="2000" dirty="0" err="1"/>
              <a:t>from</a:t>
            </a:r>
            <a:r>
              <a:rPr lang="nl-NL" sz="2000" dirty="0"/>
              <a:t> </a:t>
            </a:r>
            <a:r>
              <a:rPr lang="nl-NL" sz="2000" dirty="0" err="1"/>
              <a:t>the</a:t>
            </a:r>
            <a:r>
              <a:rPr lang="nl-NL" sz="2000" dirty="0"/>
              <a:t> </a:t>
            </a:r>
            <a:r>
              <a:rPr lang="nl-NL" sz="2000" dirty="0" err="1"/>
              <a:t>audience</a:t>
            </a:r>
            <a:endParaRPr lang="nl-NL" sz="2000" dirty="0"/>
          </a:p>
          <a:p>
            <a:pPr marL="0" indent="0">
              <a:lnSpc>
                <a:spcPct val="80000"/>
              </a:lnSpc>
              <a:buNone/>
            </a:pPr>
            <a:endParaRPr lang="nl-NL" sz="2000" dirty="0"/>
          </a:p>
          <a:p>
            <a:pPr marL="0" indent="0">
              <a:lnSpc>
                <a:spcPct val="80000"/>
              </a:lnSpc>
              <a:buNone/>
            </a:pPr>
            <a:r>
              <a:rPr lang="nl-NL" sz="2000" dirty="0"/>
              <a:t>20.15	</a:t>
            </a:r>
            <a:r>
              <a:rPr lang="nl-NL" sz="2000" dirty="0" err="1"/>
              <a:t>Closure</a:t>
            </a:r>
            <a:endParaRPr lang="en-US" sz="2000" dirty="0"/>
          </a:p>
          <a:p>
            <a:pPr marL="0" indent="0">
              <a:buNone/>
            </a:pPr>
            <a:endParaRPr lang="nl-NL" sz="2000" dirty="0"/>
          </a:p>
        </p:txBody>
      </p:sp>
      <p:pic>
        <p:nvPicPr>
          <p:cNvPr id="4" name="Afbeelding 3">
            <a:extLst>
              <a:ext uri="{FF2B5EF4-FFF2-40B4-BE49-F238E27FC236}">
                <a16:creationId xmlns:a16="http://schemas.microsoft.com/office/drawing/2014/main" id="{07F8AD08-FD06-0896-84A1-7229407F2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72728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descr="Gerelateerde afbeelding"/>
          <p:cNvPicPr preferRelativeResize="0"/>
          <p:nvPr/>
        </p:nvPicPr>
        <p:blipFill rotWithShape="1">
          <a:blip r:embed="rId3">
            <a:alphaModFix/>
          </a:blip>
          <a:srcRect l="4898" r="3543" b="-1"/>
          <a:stretch/>
        </p:blipFill>
        <p:spPr>
          <a:xfrm>
            <a:off x="-1" y="590550"/>
            <a:ext cx="9144000" cy="5574753"/>
          </a:xfrm>
          <a:prstGeom prst="rect">
            <a:avLst/>
          </a:prstGeom>
          <a:noFill/>
          <a:ln>
            <a:noFill/>
          </a:ln>
        </p:spPr>
      </p:pic>
      <p:sp>
        <p:nvSpPr>
          <p:cNvPr id="89" name="Google Shape;89;p13"/>
          <p:cNvSpPr/>
          <p:nvPr/>
        </p:nvSpPr>
        <p:spPr>
          <a:xfrm flipH="1">
            <a:off x="-2903" y="1790600"/>
            <a:ext cx="4512879" cy="4394869"/>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509"/>
            </a:schemeClr>
          </a:solidFill>
          <a:ln>
            <a:noFill/>
          </a:ln>
        </p:spPr>
        <p:txBody>
          <a:bodyPr spcFirstLastPara="1" wrap="square" lIns="68569" tIns="34275" rIns="68569" bIns="34275" anchor="t" anchorCtr="0">
            <a:noAutofit/>
          </a:bodyPr>
          <a:lstStyle/>
          <a:p>
            <a:pPr algn="ctr">
              <a:spcBef>
                <a:spcPts val="0"/>
              </a:spcBef>
              <a:spcAft>
                <a:spcPts val="0"/>
              </a:spcAft>
              <a:buClr>
                <a:schemeClr val="dk1"/>
              </a:buClr>
              <a:buSzPts val="1600"/>
            </a:pPr>
            <a:endParaRPr sz="1200">
              <a:solidFill>
                <a:schemeClr val="dk1"/>
              </a:solidFill>
              <a:latin typeface="Calibri"/>
              <a:ea typeface="Calibri"/>
              <a:cs typeface="Calibri"/>
              <a:sym typeface="Calibri"/>
            </a:endParaRPr>
          </a:p>
        </p:txBody>
      </p:sp>
      <p:cxnSp>
        <p:nvCxnSpPr>
          <p:cNvPr id="90" name="Google Shape;90;p13"/>
          <p:cNvCxnSpPr/>
          <p:nvPr/>
        </p:nvCxnSpPr>
        <p:spPr>
          <a:xfrm>
            <a:off x="1715288" y="3360104"/>
            <a:ext cx="701565" cy="0"/>
          </a:xfrm>
          <a:prstGeom prst="straightConnector1">
            <a:avLst/>
          </a:prstGeom>
          <a:noFill/>
          <a:ln w="25400" cap="sq" cmpd="sng">
            <a:solidFill>
              <a:srgbClr val="262626"/>
            </a:solidFill>
            <a:prstDash val="solid"/>
            <a:bevel/>
            <a:headEnd type="none" w="sm" len="sm"/>
            <a:tailEnd type="none" w="sm" len="sm"/>
          </a:ln>
        </p:spPr>
      </p:cxnSp>
      <p:sp>
        <p:nvSpPr>
          <p:cNvPr id="91" name="Google Shape;91;p13"/>
          <p:cNvSpPr txBox="1">
            <a:spLocks noGrp="1"/>
          </p:cNvSpPr>
          <p:nvPr>
            <p:ph type="title"/>
          </p:nvPr>
        </p:nvSpPr>
        <p:spPr>
          <a:xfrm>
            <a:off x="489519" y="2280799"/>
            <a:ext cx="3153103" cy="1007066"/>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lnSpc>
                <a:spcPct val="90000"/>
              </a:lnSpc>
              <a:spcBef>
                <a:spcPts val="0"/>
              </a:spcBef>
              <a:spcAft>
                <a:spcPts val="0"/>
              </a:spcAft>
              <a:buClr>
                <a:srgbClr val="33318F"/>
              </a:buClr>
              <a:buSzPts val="8800"/>
            </a:pPr>
            <a:r>
              <a:rPr lang="nl-NL" sz="6000" dirty="0">
                <a:solidFill>
                  <a:srgbClr val="33318F"/>
                </a:solidFill>
                <a:latin typeface="Calibri"/>
                <a:ea typeface="Calibri"/>
                <a:cs typeface="Calibri"/>
                <a:sym typeface="Calibri"/>
              </a:rPr>
              <a:t>MAAHS</a:t>
            </a:r>
            <a:endParaRPr sz="6000" dirty="0"/>
          </a:p>
        </p:txBody>
      </p:sp>
      <p:pic>
        <p:nvPicPr>
          <p:cNvPr id="92" name="Google Shape;92;p13"/>
          <p:cNvPicPr preferRelativeResize="0"/>
          <p:nvPr/>
        </p:nvPicPr>
        <p:blipFill rotWithShape="1">
          <a:blip r:embed="rId4">
            <a:alphaModFix/>
          </a:blip>
          <a:srcRect l="20" t="-12782" r="-377" b="9773"/>
          <a:stretch/>
        </p:blipFill>
        <p:spPr>
          <a:xfrm>
            <a:off x="865245" y="3299778"/>
            <a:ext cx="2486785" cy="2604496"/>
          </a:xfrm>
          <a:custGeom>
            <a:avLst/>
            <a:gdLst/>
            <a:ahLst/>
            <a:cxnLst/>
            <a:rect l="l" t="t" r="r" b="b"/>
            <a:pathLst>
              <a:path w="5385130" h="6210629" extrusionOk="0">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ln>
            <a:noFill/>
          </a:ln>
        </p:spPr>
      </p:pic>
      <p:sp>
        <p:nvSpPr>
          <p:cNvPr id="3" name="Rechthoek 2">
            <a:extLst>
              <a:ext uri="{FF2B5EF4-FFF2-40B4-BE49-F238E27FC236}">
                <a16:creationId xmlns:a16="http://schemas.microsoft.com/office/drawing/2014/main" id="{A302636B-A6FF-422A-9F54-D660D80846D5}"/>
              </a:ext>
            </a:extLst>
          </p:cNvPr>
          <p:cNvSpPr/>
          <p:nvPr/>
        </p:nvSpPr>
        <p:spPr bwMode="auto">
          <a:xfrm>
            <a:off x="5724128" y="404664"/>
            <a:ext cx="3064272" cy="5760639"/>
          </a:xfrm>
          <a:prstGeom prst="rect">
            <a:avLst/>
          </a:prstGeom>
          <a:solidFill>
            <a:schemeClr val="bg1">
              <a:alpha val="7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34" charset="0"/>
            </a:endParaRPr>
          </a:p>
        </p:txBody>
      </p:sp>
      <p:sp>
        <p:nvSpPr>
          <p:cNvPr id="10" name="Google Shape;98;p14">
            <a:extLst>
              <a:ext uri="{FF2B5EF4-FFF2-40B4-BE49-F238E27FC236}">
                <a16:creationId xmlns:a16="http://schemas.microsoft.com/office/drawing/2014/main" id="{F373DEF8-6C64-4120-9791-4CBE5460F1FE}"/>
              </a:ext>
            </a:extLst>
          </p:cNvPr>
          <p:cNvSpPr txBox="1">
            <a:spLocks/>
          </p:cNvSpPr>
          <p:nvPr/>
        </p:nvSpPr>
        <p:spPr bwMode="auto">
          <a:xfrm>
            <a:off x="5706318" y="836713"/>
            <a:ext cx="3064272" cy="2304256"/>
          </a:xfrm>
          <a:prstGeom prst="rect">
            <a:avLst/>
          </a:prstGeom>
          <a:noFill/>
          <a:ln w="9525">
            <a:noFill/>
            <a:miter lim="800000"/>
            <a:headEnd/>
            <a:tailEnd/>
          </a:ln>
        </p:spPr>
        <p:txBody>
          <a:bodyPr spcFirstLastPara="1" vert="horz" wrap="square" lIns="68569" tIns="34275" rIns="68569" bIns="34275"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rgbClr val="001C3D"/>
                </a:solidFill>
                <a:latin typeface="+mn-lt"/>
                <a:ea typeface="+mn-ea"/>
                <a:cs typeface="+mn-cs"/>
              </a:defRPr>
            </a:lvl1pPr>
            <a:lvl2pPr marL="742950" indent="-285750" algn="l" rtl="0" eaLnBrk="0" fontAlgn="base" hangingPunct="0">
              <a:spcBef>
                <a:spcPct val="20000"/>
              </a:spcBef>
              <a:spcAft>
                <a:spcPct val="0"/>
              </a:spcAft>
              <a:buChar char="–"/>
              <a:defRPr sz="2800">
                <a:solidFill>
                  <a:srgbClr val="001C3D"/>
                </a:solidFill>
                <a:latin typeface="+mn-lt"/>
              </a:defRPr>
            </a:lvl2pPr>
            <a:lvl3pPr marL="1143000" indent="-228600" algn="l" rtl="0" eaLnBrk="0" fontAlgn="base" hangingPunct="0">
              <a:spcBef>
                <a:spcPct val="20000"/>
              </a:spcBef>
              <a:spcAft>
                <a:spcPct val="0"/>
              </a:spcAft>
              <a:buChar char="•"/>
              <a:defRPr sz="2400">
                <a:solidFill>
                  <a:srgbClr val="001C3D"/>
                </a:solidFill>
                <a:latin typeface="+mn-lt"/>
              </a:defRPr>
            </a:lvl3pPr>
            <a:lvl4pPr marL="1562100" indent="-228600" algn="l" rtl="0" eaLnBrk="0" fontAlgn="base" hangingPunct="0">
              <a:spcBef>
                <a:spcPct val="20000"/>
              </a:spcBef>
              <a:spcAft>
                <a:spcPct val="0"/>
              </a:spcAft>
              <a:buChar char="–"/>
              <a:defRPr sz="2000">
                <a:solidFill>
                  <a:srgbClr val="001C3D"/>
                </a:solidFill>
                <a:latin typeface="+mn-lt"/>
              </a:defRPr>
            </a:lvl4pPr>
            <a:lvl5pPr marL="1981200" indent="-228600" algn="l" rtl="0" eaLnBrk="0" fontAlgn="base" hangingPunct="0">
              <a:spcBef>
                <a:spcPct val="20000"/>
              </a:spcBef>
              <a:spcAft>
                <a:spcPct val="0"/>
              </a:spcAft>
              <a:buChar char="»"/>
              <a:defRPr sz="2000">
                <a:solidFill>
                  <a:srgbClr val="001C3D"/>
                </a:solidFill>
                <a:latin typeface="+mn-lt"/>
              </a:defRPr>
            </a:lvl5pPr>
            <a:lvl6pPr marL="2438400" indent="-228600" algn="l" rtl="0" fontAlgn="base">
              <a:spcBef>
                <a:spcPct val="20000"/>
              </a:spcBef>
              <a:spcAft>
                <a:spcPct val="0"/>
              </a:spcAft>
              <a:buChar char="»"/>
              <a:defRPr sz="2000">
                <a:solidFill>
                  <a:srgbClr val="001C3D"/>
                </a:solidFill>
                <a:latin typeface="+mn-lt"/>
              </a:defRPr>
            </a:lvl6pPr>
            <a:lvl7pPr marL="2895600" indent="-228600" algn="l" rtl="0" fontAlgn="base">
              <a:spcBef>
                <a:spcPct val="20000"/>
              </a:spcBef>
              <a:spcAft>
                <a:spcPct val="0"/>
              </a:spcAft>
              <a:buChar char="»"/>
              <a:defRPr sz="2000">
                <a:solidFill>
                  <a:srgbClr val="001C3D"/>
                </a:solidFill>
                <a:latin typeface="+mn-lt"/>
              </a:defRPr>
            </a:lvl7pPr>
            <a:lvl8pPr marL="3352800" indent="-228600" algn="l" rtl="0" fontAlgn="base">
              <a:spcBef>
                <a:spcPct val="20000"/>
              </a:spcBef>
              <a:spcAft>
                <a:spcPct val="0"/>
              </a:spcAft>
              <a:buChar char="»"/>
              <a:defRPr sz="2000">
                <a:solidFill>
                  <a:srgbClr val="001C3D"/>
                </a:solidFill>
                <a:latin typeface="+mn-lt"/>
              </a:defRPr>
            </a:lvl8pPr>
            <a:lvl9pPr marL="3810000" indent="-228600" algn="l" rtl="0" fontAlgn="base">
              <a:spcBef>
                <a:spcPct val="20000"/>
              </a:spcBef>
              <a:spcAft>
                <a:spcPct val="0"/>
              </a:spcAft>
              <a:buChar char="»"/>
              <a:defRPr sz="2000">
                <a:solidFill>
                  <a:srgbClr val="001C3D"/>
                </a:solidFill>
                <a:latin typeface="+mn-lt"/>
              </a:defRPr>
            </a:lvl9pPr>
          </a:lstStyle>
          <a:p>
            <a:pPr marL="38100" indent="0">
              <a:lnSpc>
                <a:spcPct val="80000"/>
              </a:lnSpc>
              <a:spcBef>
                <a:spcPts val="0"/>
              </a:spcBef>
              <a:spcAft>
                <a:spcPts val="0"/>
              </a:spcAft>
              <a:buClr>
                <a:schemeClr val="dk1"/>
              </a:buClr>
              <a:buSzPts val="2800"/>
              <a:buNone/>
            </a:pPr>
            <a:r>
              <a:rPr lang="en-US" sz="1800" b="1" kern="0" dirty="0">
                <a:solidFill>
                  <a:schemeClr val="accent2"/>
                </a:solidFill>
                <a:latin typeface="Calibri"/>
                <a:ea typeface="Calibri"/>
                <a:cs typeface="Calibri"/>
                <a:sym typeface="Calibri"/>
              </a:rPr>
              <a:t>Maastricht Association of </a:t>
            </a:r>
            <a:r>
              <a:rPr lang="en-US" sz="1800" b="1" kern="0" dirty="0">
                <a:solidFill>
                  <a:schemeClr val="accent2"/>
                </a:solidFill>
                <a:latin typeface="Calibri" panose="020F0502020204030204" pitchFamily="34" charset="0"/>
                <a:ea typeface="Calibri"/>
                <a:cs typeface="Calibri" panose="020F0502020204030204" pitchFamily="34" charset="0"/>
                <a:sym typeface="Calibri"/>
              </a:rPr>
              <a:t>Alumni and Honours Students</a:t>
            </a:r>
            <a:endParaRPr lang="en-US" sz="1800" b="1" kern="0" dirty="0">
              <a:solidFill>
                <a:schemeClr val="accent2"/>
              </a:solidFill>
              <a:latin typeface="Calibri" panose="020F0502020204030204" pitchFamily="34" charset="0"/>
              <a:cs typeface="Calibri" panose="020F0502020204030204" pitchFamily="34" charset="0"/>
            </a:endParaRPr>
          </a:p>
          <a:p>
            <a:pPr marL="0" indent="0">
              <a:lnSpc>
                <a:spcPct val="80000"/>
              </a:lnSpc>
              <a:spcBef>
                <a:spcPts val="0"/>
              </a:spcBef>
              <a:spcAft>
                <a:spcPts val="0"/>
              </a:spcAft>
              <a:buSzPts val="2800"/>
              <a:buFontTx/>
              <a:buNone/>
            </a:pPr>
            <a:endParaRPr lang="en-US" sz="1800" kern="0" dirty="0">
              <a:solidFill>
                <a:schemeClr val="accent2"/>
              </a:solidFill>
              <a:latin typeface="Calibri" panose="020F0502020204030204" pitchFamily="34" charset="0"/>
              <a:cs typeface="Calibri" panose="020F0502020204030204" pitchFamily="34" charset="0"/>
            </a:endParaRPr>
          </a:p>
          <a:p>
            <a:pPr marL="0" indent="0">
              <a:lnSpc>
                <a:spcPct val="80000"/>
              </a:lnSpc>
              <a:spcBef>
                <a:spcPts val="0"/>
              </a:spcBef>
              <a:spcAft>
                <a:spcPts val="0"/>
              </a:spcAft>
              <a:buSzPts val="2800"/>
              <a:buFontTx/>
              <a:buNone/>
            </a:pPr>
            <a:endParaRPr lang="en-US" sz="1800" kern="0" dirty="0">
              <a:solidFill>
                <a:schemeClr val="accent2"/>
              </a:solidFill>
              <a:latin typeface="Calibri" panose="020F0502020204030204" pitchFamily="34" charset="0"/>
              <a:cs typeface="Calibri" panose="020F0502020204030204" pitchFamily="34" charset="0"/>
            </a:endParaRPr>
          </a:p>
          <a:p>
            <a:pPr marL="38100" indent="0">
              <a:lnSpc>
                <a:spcPct val="80000"/>
              </a:lnSpc>
              <a:spcBef>
                <a:spcPts val="0"/>
              </a:spcBef>
              <a:spcAft>
                <a:spcPts val="0"/>
              </a:spcAft>
              <a:buClr>
                <a:schemeClr val="dk1"/>
              </a:buClr>
              <a:buSzPts val="2800"/>
              <a:buNone/>
            </a:pPr>
            <a:r>
              <a:rPr lang="en-US" sz="1800" kern="0" dirty="0">
                <a:solidFill>
                  <a:schemeClr val="accent2"/>
                </a:solidFill>
                <a:latin typeface="Calibri" panose="020F0502020204030204" pitchFamily="34" charset="0"/>
                <a:cs typeface="Calibri" panose="020F0502020204030204" pitchFamily="34" charset="0"/>
              </a:rPr>
              <a:t>Y</a:t>
            </a:r>
            <a:r>
              <a:rPr lang="en-US" sz="1800" kern="0" dirty="0">
                <a:solidFill>
                  <a:schemeClr val="accent2"/>
                </a:solidFill>
                <a:latin typeface="Calibri" panose="020F0502020204030204" pitchFamily="34" charset="0"/>
                <a:ea typeface="Calibri"/>
                <a:cs typeface="Calibri" panose="020F0502020204030204" pitchFamily="34" charset="0"/>
                <a:sym typeface="Calibri"/>
              </a:rPr>
              <a:t>ou become a member!</a:t>
            </a:r>
          </a:p>
          <a:p>
            <a:pPr marL="38100" indent="0">
              <a:lnSpc>
                <a:spcPct val="80000"/>
              </a:lnSpc>
              <a:spcBef>
                <a:spcPts val="0"/>
              </a:spcBef>
              <a:spcAft>
                <a:spcPts val="0"/>
              </a:spcAft>
              <a:buClr>
                <a:schemeClr val="dk1"/>
              </a:buClr>
              <a:buSzPts val="2800"/>
              <a:buNone/>
            </a:pPr>
            <a:endParaRPr lang="en-US" sz="1800" kern="0" dirty="0">
              <a:solidFill>
                <a:schemeClr val="accent2"/>
              </a:solidFill>
              <a:latin typeface="Calibri" panose="020F0502020204030204" pitchFamily="34" charset="0"/>
              <a:cs typeface="Calibri" panose="020F0502020204030204" pitchFamily="34" charset="0"/>
              <a:sym typeface="Calibri"/>
            </a:endParaRPr>
          </a:p>
          <a:p>
            <a:pPr marL="38100" indent="0">
              <a:lnSpc>
                <a:spcPct val="80000"/>
              </a:lnSpc>
              <a:spcBef>
                <a:spcPts val="0"/>
              </a:spcBef>
              <a:spcAft>
                <a:spcPts val="0"/>
              </a:spcAft>
              <a:buClr>
                <a:schemeClr val="dk1"/>
              </a:buClr>
              <a:buSzPts val="2800"/>
              <a:buNone/>
            </a:pPr>
            <a:endParaRPr lang="en-US" sz="1800" kern="0" dirty="0">
              <a:solidFill>
                <a:schemeClr val="accent2"/>
              </a:solidFill>
              <a:latin typeface="Calibri" panose="020F0502020204030204" pitchFamily="34" charset="0"/>
              <a:cs typeface="Calibri" panose="020F0502020204030204" pitchFamily="34" charset="0"/>
              <a:sym typeface="Calibri"/>
            </a:endParaRPr>
          </a:p>
          <a:p>
            <a:pPr marL="38100" indent="0">
              <a:lnSpc>
                <a:spcPct val="80000"/>
              </a:lnSpc>
              <a:spcBef>
                <a:spcPts val="0"/>
              </a:spcBef>
              <a:spcAft>
                <a:spcPts val="0"/>
              </a:spcAft>
              <a:buClr>
                <a:schemeClr val="dk1"/>
              </a:buClr>
              <a:buSzPts val="2800"/>
              <a:buNone/>
            </a:pPr>
            <a:r>
              <a:rPr lang="en-US" sz="1800" kern="0" dirty="0">
                <a:solidFill>
                  <a:schemeClr val="accent2"/>
                </a:solidFill>
                <a:latin typeface="Calibri" panose="020F0502020204030204" pitchFamily="34" charset="0"/>
                <a:cs typeface="Calibri" panose="020F0502020204030204" pitchFamily="34" charset="0"/>
              </a:rPr>
              <a:t>Organizing fun and educational activities for all </a:t>
            </a:r>
            <a:r>
              <a:rPr lang="en-US" sz="1800" kern="0" dirty="0" err="1">
                <a:solidFill>
                  <a:schemeClr val="accent2"/>
                </a:solidFill>
                <a:latin typeface="Calibri" panose="020F0502020204030204" pitchFamily="34" charset="0"/>
                <a:cs typeface="Calibri" panose="020F0502020204030204" pitchFamily="34" charset="0"/>
              </a:rPr>
              <a:t>honours</a:t>
            </a:r>
            <a:r>
              <a:rPr lang="en-US" sz="1800" kern="0" dirty="0">
                <a:solidFill>
                  <a:schemeClr val="accent2"/>
                </a:solidFill>
                <a:latin typeface="Calibri" panose="020F0502020204030204" pitchFamily="34" charset="0"/>
                <a:cs typeface="Calibri" panose="020F0502020204030204" pitchFamily="34" charset="0"/>
              </a:rPr>
              <a:t> and alumni students:</a:t>
            </a:r>
          </a:p>
          <a:p>
            <a:pPr marL="323850" indent="-285750">
              <a:lnSpc>
                <a:spcPct val="80000"/>
              </a:lnSpc>
              <a:spcBef>
                <a:spcPts val="0"/>
              </a:spcBef>
              <a:spcAft>
                <a:spcPts val="0"/>
              </a:spcAft>
              <a:buClr>
                <a:schemeClr val="dk1"/>
              </a:buClr>
              <a:buSzPts val="2800"/>
              <a:buFontTx/>
              <a:buChar char="-"/>
            </a:pPr>
            <a:r>
              <a:rPr lang="en-US" sz="1800" kern="0" dirty="0">
                <a:solidFill>
                  <a:schemeClr val="accent2"/>
                </a:solidFill>
                <a:latin typeface="Calibri" panose="020F0502020204030204" pitchFamily="34" charset="0"/>
                <a:cs typeface="Calibri" panose="020F0502020204030204" pitchFamily="34" charset="0"/>
              </a:rPr>
              <a:t>Introduction period</a:t>
            </a:r>
          </a:p>
          <a:p>
            <a:pPr marL="323850" indent="-285750">
              <a:lnSpc>
                <a:spcPct val="80000"/>
              </a:lnSpc>
              <a:spcBef>
                <a:spcPts val="0"/>
              </a:spcBef>
              <a:spcAft>
                <a:spcPts val="0"/>
              </a:spcAft>
              <a:buClr>
                <a:schemeClr val="dk1"/>
              </a:buClr>
              <a:buSzPts val="2800"/>
              <a:buFontTx/>
              <a:buChar char="-"/>
            </a:pPr>
            <a:r>
              <a:rPr lang="en-US" sz="1800" kern="0" dirty="0" err="1">
                <a:solidFill>
                  <a:schemeClr val="accent2"/>
                </a:solidFill>
                <a:latin typeface="Calibri" panose="020F0502020204030204" pitchFamily="34" charset="0"/>
                <a:cs typeface="Calibri" panose="020F0502020204030204" pitchFamily="34" charset="0"/>
              </a:rPr>
              <a:t>Labtour</a:t>
            </a:r>
            <a:endParaRPr lang="en-US" sz="1800" kern="0" dirty="0">
              <a:solidFill>
                <a:schemeClr val="accent2"/>
              </a:solidFill>
              <a:latin typeface="Calibri" panose="020F0502020204030204" pitchFamily="34" charset="0"/>
              <a:cs typeface="Calibri" panose="020F0502020204030204" pitchFamily="34" charset="0"/>
            </a:endParaRPr>
          </a:p>
          <a:p>
            <a:pPr marL="323850" indent="-285750">
              <a:lnSpc>
                <a:spcPct val="80000"/>
              </a:lnSpc>
              <a:spcBef>
                <a:spcPts val="0"/>
              </a:spcBef>
              <a:spcAft>
                <a:spcPts val="0"/>
              </a:spcAft>
              <a:buClr>
                <a:schemeClr val="dk1"/>
              </a:buClr>
              <a:buSzPts val="2800"/>
              <a:buFontTx/>
              <a:buChar char="-"/>
            </a:pPr>
            <a:r>
              <a:rPr lang="en-US" sz="1800" kern="0" dirty="0" err="1">
                <a:solidFill>
                  <a:schemeClr val="accent2"/>
                </a:solidFill>
                <a:latin typeface="Calibri" panose="020F0502020204030204" pitchFamily="34" charset="0"/>
                <a:cs typeface="Calibri" panose="020F0502020204030204" pitchFamily="34" charset="0"/>
              </a:rPr>
              <a:t>Pubquiz</a:t>
            </a:r>
            <a:endParaRPr lang="en-US" sz="1800" kern="0" dirty="0">
              <a:solidFill>
                <a:schemeClr val="accent2"/>
              </a:solidFill>
              <a:latin typeface="Calibri" panose="020F0502020204030204" pitchFamily="34" charset="0"/>
              <a:cs typeface="Calibri" panose="020F0502020204030204" pitchFamily="34" charset="0"/>
            </a:endParaRPr>
          </a:p>
          <a:p>
            <a:pPr marL="323850" indent="-285750">
              <a:lnSpc>
                <a:spcPct val="80000"/>
              </a:lnSpc>
              <a:spcBef>
                <a:spcPts val="0"/>
              </a:spcBef>
              <a:spcAft>
                <a:spcPts val="0"/>
              </a:spcAft>
              <a:buClr>
                <a:schemeClr val="dk1"/>
              </a:buClr>
              <a:buSzPts val="2800"/>
              <a:buFontTx/>
              <a:buChar char="-"/>
            </a:pPr>
            <a:r>
              <a:rPr lang="en-US" sz="1800" kern="0" dirty="0">
                <a:solidFill>
                  <a:schemeClr val="accent2"/>
                </a:solidFill>
                <a:latin typeface="Calibri" panose="020F0502020204030204" pitchFamily="34" charset="0"/>
                <a:cs typeface="Calibri" panose="020F0502020204030204" pitchFamily="34" charset="0"/>
              </a:rPr>
              <a:t>Events</a:t>
            </a:r>
          </a:p>
          <a:p>
            <a:pPr marL="323850" indent="-285750">
              <a:lnSpc>
                <a:spcPct val="80000"/>
              </a:lnSpc>
              <a:spcBef>
                <a:spcPts val="0"/>
              </a:spcBef>
              <a:spcAft>
                <a:spcPts val="0"/>
              </a:spcAft>
              <a:buClr>
                <a:schemeClr val="dk1"/>
              </a:buClr>
              <a:buSzPts val="2800"/>
              <a:buFontTx/>
              <a:buChar char="-"/>
            </a:pPr>
            <a:r>
              <a:rPr lang="en-US" sz="1800" kern="0" dirty="0">
                <a:solidFill>
                  <a:schemeClr val="accent2"/>
                </a:solidFill>
                <a:latin typeface="Calibri" panose="020F0502020204030204" pitchFamily="34" charset="0"/>
                <a:cs typeface="Calibri" panose="020F0502020204030204" pitchFamily="34" charset="0"/>
              </a:rPr>
              <a:t>Graduation</a:t>
            </a:r>
          </a:p>
          <a:p>
            <a:pPr marL="323850" indent="-285750">
              <a:lnSpc>
                <a:spcPct val="80000"/>
              </a:lnSpc>
              <a:spcBef>
                <a:spcPts val="0"/>
              </a:spcBef>
              <a:spcAft>
                <a:spcPts val="0"/>
              </a:spcAft>
              <a:buClr>
                <a:schemeClr val="dk1"/>
              </a:buClr>
              <a:buSzPts val="2800"/>
              <a:buFontTx/>
              <a:buChar char="-"/>
            </a:pPr>
            <a:r>
              <a:rPr lang="en-US" sz="1800" kern="0" dirty="0">
                <a:solidFill>
                  <a:schemeClr val="accent2"/>
                </a:solidFill>
                <a:latin typeface="Calibri" panose="020F0502020204030204" pitchFamily="34" charset="0"/>
                <a:cs typeface="Calibri" panose="020F0502020204030204" pitchFamily="34" charset="0"/>
              </a:rPr>
              <a:t>… and much more!</a:t>
            </a:r>
          </a:p>
          <a:p>
            <a:pPr marL="38100" indent="0">
              <a:lnSpc>
                <a:spcPct val="80000"/>
              </a:lnSpc>
              <a:spcBef>
                <a:spcPts val="0"/>
              </a:spcBef>
              <a:spcAft>
                <a:spcPts val="0"/>
              </a:spcAft>
              <a:buClr>
                <a:schemeClr val="dk1"/>
              </a:buClr>
              <a:buSzPts val="2800"/>
              <a:buNone/>
            </a:pPr>
            <a:endParaRPr lang="en-US" sz="1800" kern="0" dirty="0">
              <a:solidFill>
                <a:schemeClr val="accent2"/>
              </a:solidFill>
              <a:latin typeface="Calibri" panose="020F0502020204030204" pitchFamily="34" charset="0"/>
              <a:cs typeface="Calibri" panose="020F0502020204030204" pitchFamily="34" charset="0"/>
            </a:endParaRPr>
          </a:p>
          <a:p>
            <a:pPr marL="38100" indent="0">
              <a:lnSpc>
                <a:spcPct val="80000"/>
              </a:lnSpc>
              <a:spcBef>
                <a:spcPts val="0"/>
              </a:spcBef>
              <a:spcAft>
                <a:spcPts val="0"/>
              </a:spcAft>
              <a:buClr>
                <a:schemeClr val="dk1"/>
              </a:buClr>
              <a:buSzPts val="2800"/>
              <a:buNone/>
            </a:pPr>
            <a:endParaRPr lang="en-US" sz="1800" kern="0" dirty="0">
              <a:solidFill>
                <a:schemeClr val="accent2"/>
              </a:solidFill>
              <a:latin typeface="Calibri" panose="020F0502020204030204" pitchFamily="34" charset="0"/>
              <a:cs typeface="Calibri" panose="020F0502020204030204" pitchFamily="34" charset="0"/>
            </a:endParaRPr>
          </a:p>
          <a:p>
            <a:pPr marL="38100" indent="0">
              <a:lnSpc>
                <a:spcPct val="80000"/>
              </a:lnSpc>
              <a:spcBef>
                <a:spcPts val="0"/>
              </a:spcBef>
              <a:spcAft>
                <a:spcPts val="0"/>
              </a:spcAft>
              <a:buClr>
                <a:schemeClr val="dk1"/>
              </a:buClr>
              <a:buSzPts val="2800"/>
              <a:buNone/>
            </a:pPr>
            <a:r>
              <a:rPr lang="en-US" sz="1800" kern="0" dirty="0">
                <a:solidFill>
                  <a:schemeClr val="accent2"/>
                </a:solidFill>
                <a:latin typeface="Calibri" panose="020F0502020204030204" pitchFamily="34" charset="0"/>
                <a:cs typeface="Calibri" panose="020F0502020204030204" pitchFamily="34" charset="0"/>
              </a:rPr>
              <a:t>E-mail: Maahs-fhml@maastrichtuniversity.nl</a:t>
            </a:r>
          </a:p>
          <a:p>
            <a:pPr marL="38100" indent="0">
              <a:lnSpc>
                <a:spcPct val="80000"/>
              </a:lnSpc>
              <a:spcBef>
                <a:spcPts val="0"/>
              </a:spcBef>
              <a:spcAft>
                <a:spcPts val="0"/>
              </a:spcAft>
              <a:buClr>
                <a:schemeClr val="dk1"/>
              </a:buClr>
              <a:buSzPts val="2800"/>
              <a:buNone/>
            </a:pPr>
            <a:endParaRPr lang="en-US" sz="1800" kern="0" dirty="0">
              <a:solidFill>
                <a:schemeClr val="accent2"/>
              </a:solidFill>
              <a:latin typeface="Calibri" panose="020F0502020204030204" pitchFamily="34" charset="0"/>
              <a:cs typeface="Calibri" panose="020F0502020204030204" pitchFamily="34" charset="0"/>
            </a:endParaRPr>
          </a:p>
          <a:p>
            <a:pPr marL="38100" indent="0">
              <a:lnSpc>
                <a:spcPct val="80000"/>
              </a:lnSpc>
              <a:spcBef>
                <a:spcPts val="0"/>
              </a:spcBef>
              <a:spcAft>
                <a:spcPts val="0"/>
              </a:spcAft>
              <a:buClr>
                <a:schemeClr val="dk1"/>
              </a:buClr>
              <a:buSzPts val="2800"/>
              <a:buNone/>
            </a:pPr>
            <a:endParaRPr lang="en-US" sz="1800" kern="0" dirty="0">
              <a:solidFill>
                <a:schemeClr val="accent2"/>
              </a:solidFill>
              <a:latin typeface="Calibri" panose="020F0502020204030204" pitchFamily="34" charset="0"/>
              <a:cs typeface="Calibri" panose="020F0502020204030204" pitchFamily="34" charset="0"/>
            </a:endParaRPr>
          </a:p>
          <a:p>
            <a:pPr marL="38100" indent="0">
              <a:lnSpc>
                <a:spcPct val="80000"/>
              </a:lnSpc>
              <a:spcBef>
                <a:spcPts val="0"/>
              </a:spcBef>
              <a:spcAft>
                <a:spcPts val="0"/>
              </a:spcAft>
              <a:buClr>
                <a:schemeClr val="dk1"/>
              </a:buClr>
              <a:buSzPts val="2800"/>
              <a:buNone/>
            </a:pPr>
            <a:r>
              <a:rPr lang="en-US" sz="1800" kern="0" dirty="0">
                <a:solidFill>
                  <a:schemeClr val="accent2"/>
                </a:solidFill>
                <a:latin typeface="Calibri" panose="020F0502020204030204" pitchFamily="34" charset="0"/>
                <a:cs typeface="Calibri" panose="020F0502020204030204" pitchFamily="34" charset="0"/>
              </a:rPr>
              <a:t>Facebook: MAAHSFHML</a:t>
            </a:r>
          </a:p>
          <a:p>
            <a:pPr marL="38100" indent="0">
              <a:lnSpc>
                <a:spcPct val="80000"/>
              </a:lnSpc>
              <a:spcBef>
                <a:spcPts val="0"/>
              </a:spcBef>
              <a:spcAft>
                <a:spcPts val="0"/>
              </a:spcAft>
              <a:buClr>
                <a:schemeClr val="dk1"/>
              </a:buClr>
              <a:buSzPts val="2800"/>
              <a:buNone/>
            </a:pPr>
            <a:endParaRPr lang="en-US" sz="1800" kern="0" dirty="0">
              <a:solidFill>
                <a:schemeClr val="accent2"/>
              </a:solidFill>
              <a:latin typeface="Calibri" panose="020F0502020204030204" pitchFamily="34" charset="0"/>
              <a:cs typeface="Calibri" panose="020F0502020204030204" pitchFamily="34" charset="0"/>
            </a:endParaRPr>
          </a:p>
          <a:p>
            <a:pPr marL="0" indent="0">
              <a:lnSpc>
                <a:spcPct val="80000"/>
              </a:lnSpc>
              <a:spcBef>
                <a:spcPts val="0"/>
              </a:spcBef>
              <a:spcAft>
                <a:spcPts val="0"/>
              </a:spcAft>
              <a:buSzPts val="2800"/>
              <a:buFontTx/>
              <a:buNone/>
            </a:pPr>
            <a:endParaRPr lang="en-US" sz="1800" kern="0" dirty="0">
              <a:solidFill>
                <a:schemeClr val="accent2"/>
              </a:solidFill>
            </a:endParaRPr>
          </a:p>
        </p:txBody>
      </p:sp>
      <p:pic>
        <p:nvPicPr>
          <p:cNvPr id="11" name="Afbeelding 10">
            <a:extLst>
              <a:ext uri="{FF2B5EF4-FFF2-40B4-BE49-F238E27FC236}">
                <a16:creationId xmlns:a16="http://schemas.microsoft.com/office/drawing/2014/main" id="{36F91012-C69F-4A3C-9B11-EBAE82B69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97"/>
    </mc:Choice>
    <mc:Fallback xmlns="">
      <p:transition spd="slow" advTm="1119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89B07-9C50-A5EC-60A3-3DBAA3ECED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4DF314-A10B-D7EE-8505-DE8E995E3E43}"/>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CE56BA83-614F-33DF-E6FB-0FC0EDD0B874}"/>
              </a:ext>
            </a:extLst>
          </p:cNvPr>
          <p:cNvSpPr>
            <a:spLocks noGrp="1"/>
          </p:cNvSpPr>
          <p:nvPr>
            <p:ph idx="1"/>
          </p:nvPr>
        </p:nvSpPr>
        <p:spPr/>
        <p:txBody>
          <a:bodyPr/>
          <a:lstStyle/>
          <a:p>
            <a:pPr>
              <a:buNone/>
            </a:pPr>
            <a:r>
              <a:rPr lang="nl-NL" sz="2000" dirty="0"/>
              <a:t>18.30	Theo  de Kok		</a:t>
            </a:r>
            <a:r>
              <a:rPr lang="nl-NL" sz="2000" dirty="0" err="1"/>
              <a:t>Welcome</a:t>
            </a:r>
            <a:r>
              <a:rPr lang="nl-NL" sz="2000" dirty="0"/>
              <a:t> </a:t>
            </a:r>
          </a:p>
          <a:p>
            <a:pPr>
              <a:buNone/>
            </a:pPr>
            <a:r>
              <a:rPr lang="nl-NL" sz="2000" dirty="0"/>
              <a:t>							General</a:t>
            </a:r>
            <a:r>
              <a:rPr lang="en-US" sz="2000" dirty="0"/>
              <a:t> overview </a:t>
            </a:r>
            <a:r>
              <a:rPr lang="en-US" sz="2000" dirty="0" err="1"/>
              <a:t>Honours</a:t>
            </a:r>
            <a:r>
              <a:rPr lang="en-US" sz="2000" dirty="0"/>
              <a:t> </a:t>
            </a:r>
            <a:r>
              <a:rPr lang="en-US" sz="2000" dirty="0" err="1"/>
              <a:t>Programme</a:t>
            </a:r>
            <a:r>
              <a:rPr lang="en-US" sz="2000" dirty="0"/>
              <a:t> at FHML</a:t>
            </a:r>
            <a:endParaRPr lang="nl-NL" sz="2000" dirty="0"/>
          </a:p>
          <a:p>
            <a:pPr>
              <a:buNone/>
            </a:pPr>
            <a:r>
              <a:rPr lang="en-US" sz="2000" dirty="0"/>
              <a:t>							Competency development</a:t>
            </a:r>
          </a:p>
          <a:p>
            <a:pPr>
              <a:buNone/>
            </a:pPr>
            <a:endParaRPr lang="en-US" sz="2000" dirty="0"/>
          </a:p>
          <a:p>
            <a:pPr>
              <a:buNone/>
            </a:pPr>
            <a:r>
              <a:rPr lang="en-US" sz="2000" dirty="0"/>
              <a:t>18.55 	Juanita Vernooy	FHML </a:t>
            </a:r>
            <a:r>
              <a:rPr lang="en-US" sz="2000" dirty="0" err="1"/>
              <a:t>Honours</a:t>
            </a:r>
            <a:r>
              <a:rPr lang="en-US" sz="2000" dirty="0"/>
              <a:t> </a:t>
            </a:r>
            <a:r>
              <a:rPr lang="en-US" sz="2000" dirty="0" err="1"/>
              <a:t>Programme</a:t>
            </a:r>
            <a:r>
              <a:rPr lang="en-US" sz="2000" dirty="0"/>
              <a:t> 2025: </a:t>
            </a:r>
          </a:p>
          <a:p>
            <a:pPr>
              <a:buNone/>
            </a:pPr>
            <a:r>
              <a:rPr lang="en-US" sz="2000" dirty="0"/>
              <a:t>							Selected projects | Elective courses | </a:t>
            </a:r>
            <a:r>
              <a:rPr lang="nl-NL" sz="2000" dirty="0"/>
              <a:t>Application</a:t>
            </a:r>
          </a:p>
          <a:p>
            <a:pPr>
              <a:buNone/>
            </a:pPr>
            <a:endParaRPr lang="nl-NL" sz="2000" dirty="0"/>
          </a:p>
          <a:p>
            <a:pPr>
              <a:buNone/>
            </a:pPr>
            <a:r>
              <a:rPr lang="nl-NL" sz="2000" dirty="0"/>
              <a:t>19.15 	MAAHS			Presentation</a:t>
            </a:r>
            <a:r>
              <a:rPr lang="nl-NL" sz="2000" b="1" dirty="0">
                <a:solidFill>
                  <a:srgbClr val="00A2DB"/>
                </a:solidFill>
              </a:rPr>
              <a:t>	</a:t>
            </a:r>
          </a:p>
          <a:p>
            <a:pPr>
              <a:buNone/>
            </a:pPr>
            <a:endParaRPr lang="nl-NL" sz="2000" dirty="0"/>
          </a:p>
          <a:p>
            <a:pPr>
              <a:buNone/>
            </a:pPr>
            <a:r>
              <a:rPr lang="nl-NL" sz="2000" b="1" dirty="0">
                <a:solidFill>
                  <a:srgbClr val="00A2DB"/>
                </a:solidFill>
              </a:rPr>
              <a:t>19.30	Honours+		Presentation</a:t>
            </a:r>
          </a:p>
          <a:p>
            <a:pPr>
              <a:buNone/>
            </a:pPr>
            <a:r>
              <a:rPr lang="nl-NL" sz="2000" dirty="0"/>
              <a:t>			</a:t>
            </a:r>
            <a:r>
              <a:rPr lang="nl-NL" sz="2000" u="sng" dirty="0">
                <a:hlinkClick r:id="rId2"/>
              </a:rPr>
              <a:t>https://www.youtube.com/watch?v=GpH5SUo4d0U</a:t>
            </a:r>
            <a:endParaRPr lang="nl-NL" sz="2000" dirty="0"/>
          </a:p>
          <a:p>
            <a:pPr>
              <a:buNone/>
            </a:pPr>
            <a:endParaRPr lang="nl-NL" sz="2000" dirty="0"/>
          </a:p>
          <a:p>
            <a:pPr>
              <a:buNone/>
            </a:pPr>
            <a:r>
              <a:rPr lang="nl-NL" sz="2000" dirty="0"/>
              <a:t>19.40	</a:t>
            </a:r>
            <a:r>
              <a:rPr lang="nl-NL" sz="2000" dirty="0" err="1"/>
              <a:t>Questions</a:t>
            </a:r>
            <a:r>
              <a:rPr lang="nl-NL" sz="2000" dirty="0"/>
              <a:t> </a:t>
            </a:r>
            <a:r>
              <a:rPr lang="nl-NL" sz="2000" dirty="0" err="1"/>
              <a:t>from</a:t>
            </a:r>
            <a:r>
              <a:rPr lang="nl-NL" sz="2000" dirty="0"/>
              <a:t> </a:t>
            </a:r>
            <a:r>
              <a:rPr lang="nl-NL" sz="2000" dirty="0" err="1"/>
              <a:t>the</a:t>
            </a:r>
            <a:r>
              <a:rPr lang="nl-NL" sz="2000" dirty="0"/>
              <a:t> </a:t>
            </a:r>
            <a:r>
              <a:rPr lang="nl-NL" sz="2000" dirty="0" err="1"/>
              <a:t>audience</a:t>
            </a:r>
            <a:endParaRPr lang="nl-NL" sz="2000" dirty="0"/>
          </a:p>
          <a:p>
            <a:pPr marL="0" indent="0">
              <a:lnSpc>
                <a:spcPct val="80000"/>
              </a:lnSpc>
              <a:buNone/>
            </a:pPr>
            <a:endParaRPr lang="nl-NL" sz="2000" dirty="0"/>
          </a:p>
          <a:p>
            <a:pPr marL="0" indent="0">
              <a:lnSpc>
                <a:spcPct val="80000"/>
              </a:lnSpc>
              <a:buNone/>
            </a:pPr>
            <a:r>
              <a:rPr lang="nl-NL" sz="2000" dirty="0"/>
              <a:t>20.15	</a:t>
            </a:r>
            <a:r>
              <a:rPr lang="nl-NL" sz="2000" dirty="0" err="1"/>
              <a:t>Closure</a:t>
            </a:r>
            <a:endParaRPr lang="en-US" sz="2000" dirty="0"/>
          </a:p>
          <a:p>
            <a:pPr marL="0" indent="0">
              <a:buNone/>
            </a:pPr>
            <a:endParaRPr lang="nl-NL" sz="2000" dirty="0"/>
          </a:p>
        </p:txBody>
      </p:sp>
      <p:pic>
        <p:nvPicPr>
          <p:cNvPr id="4" name="Afbeelding 3">
            <a:extLst>
              <a:ext uri="{FF2B5EF4-FFF2-40B4-BE49-F238E27FC236}">
                <a16:creationId xmlns:a16="http://schemas.microsoft.com/office/drawing/2014/main" id="{9041CEC8-D9FD-E4E5-B10B-C089BFD777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3490713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F0E0-C837-462F-C4C5-286CF4807C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995EA1-3420-370D-3A96-3B965ABDCF4B}"/>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53C53D76-E5FB-79F3-AE03-A09663234559}"/>
              </a:ext>
            </a:extLst>
          </p:cNvPr>
          <p:cNvSpPr>
            <a:spLocks noGrp="1"/>
          </p:cNvSpPr>
          <p:nvPr>
            <p:ph idx="1"/>
          </p:nvPr>
        </p:nvSpPr>
        <p:spPr/>
        <p:txBody>
          <a:bodyPr/>
          <a:lstStyle/>
          <a:p>
            <a:pPr>
              <a:buNone/>
            </a:pPr>
            <a:r>
              <a:rPr lang="nl-NL" sz="2000" dirty="0"/>
              <a:t>18.30	Theo  de Kok		</a:t>
            </a:r>
            <a:r>
              <a:rPr lang="nl-NL" sz="2000" dirty="0" err="1"/>
              <a:t>Welcome</a:t>
            </a:r>
            <a:r>
              <a:rPr lang="nl-NL" sz="2000" dirty="0"/>
              <a:t> </a:t>
            </a:r>
          </a:p>
          <a:p>
            <a:pPr>
              <a:buNone/>
            </a:pPr>
            <a:r>
              <a:rPr lang="nl-NL" sz="2000" dirty="0"/>
              <a:t>							General</a:t>
            </a:r>
            <a:r>
              <a:rPr lang="en-US" sz="2000" dirty="0"/>
              <a:t> overview </a:t>
            </a:r>
            <a:r>
              <a:rPr lang="en-US" sz="2000" dirty="0" err="1"/>
              <a:t>Honours</a:t>
            </a:r>
            <a:r>
              <a:rPr lang="en-US" sz="2000" dirty="0"/>
              <a:t> </a:t>
            </a:r>
            <a:r>
              <a:rPr lang="en-US" sz="2000" dirty="0" err="1"/>
              <a:t>Programme</a:t>
            </a:r>
            <a:r>
              <a:rPr lang="en-US" sz="2000" dirty="0"/>
              <a:t> at FHML</a:t>
            </a:r>
            <a:endParaRPr lang="nl-NL" sz="2000" dirty="0"/>
          </a:p>
          <a:p>
            <a:pPr>
              <a:buNone/>
            </a:pPr>
            <a:r>
              <a:rPr lang="en-US" sz="2000" dirty="0"/>
              <a:t>							Competency development</a:t>
            </a:r>
          </a:p>
          <a:p>
            <a:pPr>
              <a:buNone/>
            </a:pPr>
            <a:endParaRPr lang="en-US" sz="2000" dirty="0"/>
          </a:p>
          <a:p>
            <a:pPr>
              <a:buNone/>
            </a:pPr>
            <a:r>
              <a:rPr lang="en-US" sz="2000" dirty="0"/>
              <a:t>18.55 	Juanita Vernooy	FHML </a:t>
            </a:r>
            <a:r>
              <a:rPr lang="en-US" sz="2000" dirty="0" err="1"/>
              <a:t>Honours</a:t>
            </a:r>
            <a:r>
              <a:rPr lang="en-US" sz="2000" dirty="0"/>
              <a:t> </a:t>
            </a:r>
            <a:r>
              <a:rPr lang="en-US" sz="2000" dirty="0" err="1"/>
              <a:t>Programme</a:t>
            </a:r>
            <a:r>
              <a:rPr lang="en-US" sz="2000" dirty="0"/>
              <a:t> 2025: </a:t>
            </a:r>
          </a:p>
          <a:p>
            <a:pPr>
              <a:buNone/>
            </a:pPr>
            <a:r>
              <a:rPr lang="en-US" sz="2000" dirty="0"/>
              <a:t>							Selected projects | Elective courses | </a:t>
            </a:r>
            <a:r>
              <a:rPr lang="nl-NL" sz="2000" dirty="0"/>
              <a:t>Application</a:t>
            </a:r>
          </a:p>
          <a:p>
            <a:pPr>
              <a:buNone/>
            </a:pPr>
            <a:endParaRPr lang="nl-NL" sz="2000" dirty="0"/>
          </a:p>
          <a:p>
            <a:pPr>
              <a:buNone/>
            </a:pPr>
            <a:r>
              <a:rPr lang="nl-NL" sz="2000" dirty="0"/>
              <a:t>19.15 	MAAHS			Presentation</a:t>
            </a:r>
            <a:r>
              <a:rPr lang="nl-NL" sz="2000" b="1" dirty="0">
                <a:solidFill>
                  <a:srgbClr val="00A2DB"/>
                </a:solidFill>
              </a:rPr>
              <a:t>	</a:t>
            </a:r>
          </a:p>
          <a:p>
            <a:pPr>
              <a:buNone/>
            </a:pPr>
            <a:endParaRPr lang="nl-NL" sz="2000" dirty="0"/>
          </a:p>
          <a:p>
            <a:pPr>
              <a:buNone/>
            </a:pPr>
            <a:r>
              <a:rPr lang="nl-NL" sz="2000" dirty="0"/>
              <a:t>19.30	Honours+		Presentation</a:t>
            </a:r>
          </a:p>
          <a:p>
            <a:pPr>
              <a:buNone/>
            </a:pPr>
            <a:r>
              <a:rPr lang="nl-NL" sz="2000" dirty="0"/>
              <a:t>			</a:t>
            </a:r>
          </a:p>
          <a:p>
            <a:pPr>
              <a:buNone/>
            </a:pPr>
            <a:r>
              <a:rPr lang="nl-NL" sz="2000" b="1" dirty="0">
                <a:solidFill>
                  <a:srgbClr val="00A2DB"/>
                </a:solidFill>
              </a:rPr>
              <a:t>19.40	</a:t>
            </a:r>
            <a:r>
              <a:rPr lang="nl-NL" sz="2000" b="1" dirty="0" err="1">
                <a:solidFill>
                  <a:srgbClr val="00A2DB"/>
                </a:solidFill>
              </a:rPr>
              <a:t>Questions</a:t>
            </a:r>
            <a:r>
              <a:rPr lang="nl-NL" sz="2000" b="1" dirty="0">
                <a:solidFill>
                  <a:srgbClr val="00A2DB"/>
                </a:solidFill>
              </a:rPr>
              <a:t> </a:t>
            </a:r>
            <a:r>
              <a:rPr lang="nl-NL" sz="2000" b="1" dirty="0" err="1">
                <a:solidFill>
                  <a:srgbClr val="00A2DB"/>
                </a:solidFill>
              </a:rPr>
              <a:t>from</a:t>
            </a:r>
            <a:r>
              <a:rPr lang="nl-NL" sz="2000" b="1" dirty="0">
                <a:solidFill>
                  <a:srgbClr val="00A2DB"/>
                </a:solidFill>
              </a:rPr>
              <a:t> </a:t>
            </a:r>
            <a:r>
              <a:rPr lang="nl-NL" sz="2000" b="1" dirty="0" err="1">
                <a:solidFill>
                  <a:srgbClr val="00A2DB"/>
                </a:solidFill>
              </a:rPr>
              <a:t>the</a:t>
            </a:r>
            <a:r>
              <a:rPr lang="nl-NL" sz="2000" b="1" dirty="0">
                <a:solidFill>
                  <a:srgbClr val="00A2DB"/>
                </a:solidFill>
              </a:rPr>
              <a:t> </a:t>
            </a:r>
            <a:r>
              <a:rPr lang="nl-NL" sz="2000" b="1" dirty="0" err="1">
                <a:solidFill>
                  <a:srgbClr val="00A2DB"/>
                </a:solidFill>
              </a:rPr>
              <a:t>audience</a:t>
            </a:r>
            <a:endParaRPr lang="nl-NL" sz="2000" b="1" dirty="0">
              <a:solidFill>
                <a:srgbClr val="00A2DB"/>
              </a:solidFill>
            </a:endParaRPr>
          </a:p>
          <a:p>
            <a:pPr marL="0" indent="0">
              <a:lnSpc>
                <a:spcPct val="80000"/>
              </a:lnSpc>
              <a:buNone/>
            </a:pPr>
            <a:endParaRPr lang="nl-NL" sz="2000" dirty="0"/>
          </a:p>
          <a:p>
            <a:pPr marL="0" indent="0">
              <a:lnSpc>
                <a:spcPct val="80000"/>
              </a:lnSpc>
              <a:buNone/>
            </a:pPr>
            <a:r>
              <a:rPr lang="nl-NL" sz="2000" dirty="0"/>
              <a:t>20.15	</a:t>
            </a:r>
            <a:r>
              <a:rPr lang="nl-NL" sz="2000" dirty="0" err="1"/>
              <a:t>Closure</a:t>
            </a:r>
            <a:endParaRPr lang="en-US" sz="2000" dirty="0"/>
          </a:p>
          <a:p>
            <a:pPr marL="0" indent="0">
              <a:buNone/>
            </a:pPr>
            <a:endParaRPr lang="nl-NL" sz="2000" dirty="0"/>
          </a:p>
        </p:txBody>
      </p:sp>
      <p:pic>
        <p:nvPicPr>
          <p:cNvPr id="4" name="Afbeelding 3">
            <a:extLst>
              <a:ext uri="{FF2B5EF4-FFF2-40B4-BE49-F238E27FC236}">
                <a16:creationId xmlns:a16="http://schemas.microsoft.com/office/drawing/2014/main" id="{C10A249C-ED97-546F-AF75-F530D7708F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pic>
        <p:nvPicPr>
          <p:cNvPr id="7" name="Picture 6">
            <a:extLst>
              <a:ext uri="{FF2B5EF4-FFF2-40B4-BE49-F238E27FC236}">
                <a16:creationId xmlns:a16="http://schemas.microsoft.com/office/drawing/2014/main" id="{86F90658-52EF-20C0-6A5E-2FEAFF950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133" y="4048483"/>
            <a:ext cx="1853712" cy="1853712"/>
          </a:xfrm>
          <a:prstGeom prst="rect">
            <a:avLst/>
          </a:prstGeom>
        </p:spPr>
      </p:pic>
      <p:pic>
        <p:nvPicPr>
          <p:cNvPr id="10" name="Picture 9" descr="A blue sign with white text&#10;&#10;AI-generated content may be incorrect.">
            <a:extLst>
              <a:ext uri="{FF2B5EF4-FFF2-40B4-BE49-F238E27FC236}">
                <a16:creationId xmlns:a16="http://schemas.microsoft.com/office/drawing/2014/main" id="{0E1D1C36-71B9-BEF8-4159-2D3C058FF498}"/>
              </a:ext>
            </a:extLst>
          </p:cNvPr>
          <p:cNvPicPr>
            <a:picLocks noChangeAspect="1"/>
          </p:cNvPicPr>
          <p:nvPr/>
        </p:nvPicPr>
        <p:blipFill>
          <a:blip r:embed="rId4"/>
          <a:stretch>
            <a:fillRect/>
          </a:stretch>
        </p:blipFill>
        <p:spPr>
          <a:xfrm>
            <a:off x="6765875" y="2255793"/>
            <a:ext cx="1792228" cy="1759753"/>
          </a:xfrm>
          <a:prstGeom prst="rect">
            <a:avLst/>
          </a:prstGeom>
        </p:spPr>
      </p:pic>
    </p:spTree>
    <p:extLst>
      <p:ext uri="{BB962C8B-B14F-4D97-AF65-F5344CB8AC3E}">
        <p14:creationId xmlns:p14="http://schemas.microsoft.com/office/powerpoint/2010/main" val="383475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CDF69-9865-86AF-AD09-79A65657B4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3C7CCF-4E35-4775-212F-9629BC5366FF}"/>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BF3A27D8-9AE4-A62C-787C-7FECD5621E3F}"/>
              </a:ext>
            </a:extLst>
          </p:cNvPr>
          <p:cNvSpPr>
            <a:spLocks noGrp="1"/>
          </p:cNvSpPr>
          <p:nvPr>
            <p:ph idx="1"/>
          </p:nvPr>
        </p:nvSpPr>
        <p:spPr/>
        <p:txBody>
          <a:bodyPr/>
          <a:lstStyle/>
          <a:p>
            <a:pPr>
              <a:buNone/>
            </a:pPr>
            <a:r>
              <a:rPr lang="nl-NL" sz="2000" b="1" dirty="0">
                <a:solidFill>
                  <a:srgbClr val="00A2DB"/>
                </a:solidFill>
              </a:rPr>
              <a:t>18.30	Theo  de Kok		</a:t>
            </a:r>
            <a:r>
              <a:rPr lang="nl-NL" sz="2000" b="1" dirty="0" err="1">
                <a:solidFill>
                  <a:srgbClr val="00A2DB"/>
                </a:solidFill>
              </a:rPr>
              <a:t>Welcome</a:t>
            </a:r>
            <a:r>
              <a:rPr lang="nl-NL" sz="2000" b="1" dirty="0">
                <a:solidFill>
                  <a:srgbClr val="00A2DB"/>
                </a:solidFill>
              </a:rPr>
              <a:t> </a:t>
            </a:r>
          </a:p>
          <a:p>
            <a:pPr>
              <a:buNone/>
            </a:pPr>
            <a:r>
              <a:rPr lang="nl-NL" sz="2000" b="1" dirty="0">
                <a:solidFill>
                  <a:srgbClr val="00A2DB"/>
                </a:solidFill>
              </a:rPr>
              <a:t>							General</a:t>
            </a:r>
            <a:r>
              <a:rPr lang="en-US" sz="2000" b="1" dirty="0">
                <a:solidFill>
                  <a:srgbClr val="00A2DB"/>
                </a:solidFill>
              </a:rPr>
              <a:t> overview </a:t>
            </a:r>
            <a:r>
              <a:rPr lang="en-US" sz="2000" b="1" dirty="0" err="1">
                <a:solidFill>
                  <a:srgbClr val="00A2DB"/>
                </a:solidFill>
              </a:rPr>
              <a:t>Honours</a:t>
            </a:r>
            <a:r>
              <a:rPr lang="en-US" sz="2000" b="1" dirty="0">
                <a:solidFill>
                  <a:srgbClr val="00A2DB"/>
                </a:solidFill>
              </a:rPr>
              <a:t> </a:t>
            </a:r>
            <a:r>
              <a:rPr lang="en-US" sz="2000" b="1" dirty="0" err="1">
                <a:solidFill>
                  <a:srgbClr val="00A2DB"/>
                </a:solidFill>
              </a:rPr>
              <a:t>Programme</a:t>
            </a:r>
            <a:r>
              <a:rPr lang="en-US" sz="2000" b="1" dirty="0">
                <a:solidFill>
                  <a:srgbClr val="00A2DB"/>
                </a:solidFill>
              </a:rPr>
              <a:t> at FHML</a:t>
            </a:r>
            <a:endParaRPr lang="nl-NL" sz="2000" b="1" dirty="0">
              <a:solidFill>
                <a:srgbClr val="00A2DB"/>
              </a:solidFill>
            </a:endParaRPr>
          </a:p>
          <a:p>
            <a:pPr>
              <a:buNone/>
            </a:pPr>
            <a:r>
              <a:rPr lang="en-US" sz="2000" b="1" dirty="0">
                <a:solidFill>
                  <a:srgbClr val="00A2DB"/>
                </a:solidFill>
              </a:rPr>
              <a:t>							Competency development</a:t>
            </a:r>
          </a:p>
          <a:p>
            <a:pPr>
              <a:buNone/>
            </a:pPr>
            <a:endParaRPr lang="en-US" sz="2000" dirty="0"/>
          </a:p>
          <a:p>
            <a:pPr>
              <a:buNone/>
            </a:pPr>
            <a:r>
              <a:rPr lang="en-US" sz="2000" dirty="0"/>
              <a:t>18.55 	Juanita Vernooy	FHML </a:t>
            </a:r>
            <a:r>
              <a:rPr lang="en-US" sz="2000" dirty="0" err="1"/>
              <a:t>Honours</a:t>
            </a:r>
            <a:r>
              <a:rPr lang="en-US" sz="2000" dirty="0"/>
              <a:t> </a:t>
            </a:r>
            <a:r>
              <a:rPr lang="en-US" sz="2000" dirty="0" err="1"/>
              <a:t>Programme</a:t>
            </a:r>
            <a:r>
              <a:rPr lang="en-US" sz="2000" dirty="0"/>
              <a:t> 2025: </a:t>
            </a:r>
          </a:p>
          <a:p>
            <a:pPr>
              <a:buNone/>
            </a:pPr>
            <a:r>
              <a:rPr lang="en-US" sz="2000" dirty="0"/>
              <a:t>							Selected projects | Elective courses | </a:t>
            </a:r>
            <a:r>
              <a:rPr lang="nl-NL" sz="2000" dirty="0"/>
              <a:t>Application</a:t>
            </a:r>
          </a:p>
          <a:p>
            <a:pPr>
              <a:buNone/>
            </a:pPr>
            <a:endParaRPr lang="nl-NL" sz="2000" dirty="0"/>
          </a:p>
          <a:p>
            <a:pPr>
              <a:buNone/>
            </a:pPr>
            <a:r>
              <a:rPr lang="nl-NL" sz="2000" dirty="0"/>
              <a:t>19.15 	MAAHS			Presentation	</a:t>
            </a:r>
          </a:p>
          <a:p>
            <a:pPr>
              <a:buNone/>
            </a:pPr>
            <a:endParaRPr lang="nl-NL" sz="2000" dirty="0"/>
          </a:p>
          <a:p>
            <a:pPr>
              <a:buNone/>
            </a:pPr>
            <a:r>
              <a:rPr lang="nl-NL" sz="2000" dirty="0"/>
              <a:t>19.30	Honours+		Presentation</a:t>
            </a:r>
          </a:p>
          <a:p>
            <a:pPr>
              <a:buNone/>
            </a:pPr>
            <a:endParaRPr lang="nl-NL" sz="2000" dirty="0"/>
          </a:p>
          <a:p>
            <a:pPr>
              <a:buNone/>
            </a:pPr>
            <a:r>
              <a:rPr lang="nl-NL" sz="2000" dirty="0"/>
              <a:t>19.40	</a:t>
            </a:r>
            <a:r>
              <a:rPr lang="nl-NL" sz="2000" dirty="0" err="1"/>
              <a:t>Questions</a:t>
            </a:r>
            <a:r>
              <a:rPr lang="nl-NL" sz="2000" dirty="0"/>
              <a:t> </a:t>
            </a:r>
            <a:r>
              <a:rPr lang="nl-NL" sz="2000" dirty="0" err="1"/>
              <a:t>from</a:t>
            </a:r>
            <a:r>
              <a:rPr lang="nl-NL" sz="2000" dirty="0"/>
              <a:t> </a:t>
            </a:r>
            <a:r>
              <a:rPr lang="nl-NL" sz="2000" dirty="0" err="1"/>
              <a:t>the</a:t>
            </a:r>
            <a:r>
              <a:rPr lang="nl-NL" sz="2000" dirty="0"/>
              <a:t> </a:t>
            </a:r>
            <a:r>
              <a:rPr lang="nl-NL" sz="2000" dirty="0" err="1"/>
              <a:t>audience</a:t>
            </a:r>
            <a:endParaRPr lang="nl-NL" sz="2000" dirty="0"/>
          </a:p>
          <a:p>
            <a:pPr marL="0" indent="0">
              <a:lnSpc>
                <a:spcPct val="80000"/>
              </a:lnSpc>
              <a:buNone/>
            </a:pPr>
            <a:endParaRPr lang="nl-NL" sz="2000" dirty="0"/>
          </a:p>
          <a:p>
            <a:pPr marL="0" indent="0">
              <a:lnSpc>
                <a:spcPct val="80000"/>
              </a:lnSpc>
              <a:buNone/>
            </a:pPr>
            <a:r>
              <a:rPr lang="nl-NL" sz="2000" dirty="0"/>
              <a:t>20.15	</a:t>
            </a:r>
            <a:r>
              <a:rPr lang="nl-NL" sz="2000" dirty="0" err="1"/>
              <a:t>Closure</a:t>
            </a:r>
            <a:endParaRPr lang="en-US" sz="2000" dirty="0"/>
          </a:p>
          <a:p>
            <a:pPr marL="0" indent="0">
              <a:buNone/>
            </a:pPr>
            <a:endParaRPr lang="nl-NL" sz="2000" dirty="0"/>
          </a:p>
        </p:txBody>
      </p:sp>
      <p:pic>
        <p:nvPicPr>
          <p:cNvPr id="4" name="Afbeelding 3">
            <a:extLst>
              <a:ext uri="{FF2B5EF4-FFF2-40B4-BE49-F238E27FC236}">
                <a16:creationId xmlns:a16="http://schemas.microsoft.com/office/drawing/2014/main" id="{E476F956-CF56-7C40-0DB4-5512469EAD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426334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80BE743-5D18-6ADF-6145-5D1C8616CE32}"/>
              </a:ext>
            </a:extLst>
          </p:cNvPr>
          <p:cNvPicPr>
            <a:picLocks noChangeAspect="1"/>
          </p:cNvPicPr>
          <p:nvPr/>
        </p:nvPicPr>
        <p:blipFill>
          <a:blip r:embed="rId2"/>
          <a:srcRect l="32260" t="46423" r="38858" b="11955"/>
          <a:stretch/>
        </p:blipFill>
        <p:spPr>
          <a:xfrm>
            <a:off x="5906555" y="1725507"/>
            <a:ext cx="2640932" cy="1540042"/>
          </a:xfrm>
          <a:prstGeom prst="rect">
            <a:avLst/>
          </a:prstGeom>
        </p:spPr>
      </p:pic>
      <p:sp>
        <p:nvSpPr>
          <p:cNvPr id="11" name="Tekstvak 6">
            <a:extLst>
              <a:ext uri="{FF2B5EF4-FFF2-40B4-BE49-F238E27FC236}">
                <a16:creationId xmlns:a16="http://schemas.microsoft.com/office/drawing/2014/main" id="{AEADE178-77EA-4F05-8F31-57CA68A3D231}"/>
              </a:ext>
            </a:extLst>
          </p:cNvPr>
          <p:cNvSpPr txBox="1"/>
          <p:nvPr/>
        </p:nvSpPr>
        <p:spPr>
          <a:xfrm>
            <a:off x="931538" y="3947573"/>
            <a:ext cx="2683240" cy="461665"/>
          </a:xfrm>
          <a:prstGeom prst="rect">
            <a:avLst/>
          </a:prstGeom>
          <a:noFill/>
        </p:spPr>
        <p:txBody>
          <a:bodyPr wrap="square" rtlCol="0">
            <a:spAutoFit/>
          </a:bodyPr>
          <a:lstStyle/>
          <a:p>
            <a:r>
              <a:rPr lang="nl-NL" sz="2400" b="1" dirty="0"/>
              <a:t>Cohort 2022-2024</a:t>
            </a:r>
          </a:p>
        </p:txBody>
      </p:sp>
      <p:pic>
        <p:nvPicPr>
          <p:cNvPr id="8" name="Afbeelding 3">
            <a:extLst>
              <a:ext uri="{FF2B5EF4-FFF2-40B4-BE49-F238E27FC236}">
                <a16:creationId xmlns:a16="http://schemas.microsoft.com/office/drawing/2014/main" id="{2F11B986-F3AD-CD9A-5085-C26A0ED5F5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pic>
        <p:nvPicPr>
          <p:cNvPr id="17" name="Picture 16">
            <a:extLst>
              <a:ext uri="{FF2B5EF4-FFF2-40B4-BE49-F238E27FC236}">
                <a16:creationId xmlns:a16="http://schemas.microsoft.com/office/drawing/2014/main" id="{212E3EF7-3DA6-51B6-FD6B-92F8CF53643F}"/>
              </a:ext>
            </a:extLst>
          </p:cNvPr>
          <p:cNvPicPr>
            <a:picLocks noChangeAspect="1"/>
          </p:cNvPicPr>
          <p:nvPr/>
        </p:nvPicPr>
        <p:blipFill>
          <a:blip r:embed="rId4"/>
          <a:srcRect l="31118" t="45935" r="39538" b="14394"/>
          <a:stretch/>
        </p:blipFill>
        <p:spPr>
          <a:xfrm>
            <a:off x="6002679" y="4467049"/>
            <a:ext cx="2544808" cy="1392124"/>
          </a:xfrm>
          <a:prstGeom prst="rect">
            <a:avLst/>
          </a:prstGeom>
        </p:spPr>
      </p:pic>
      <p:sp>
        <p:nvSpPr>
          <p:cNvPr id="18" name="Tekstvak 6">
            <a:extLst>
              <a:ext uri="{FF2B5EF4-FFF2-40B4-BE49-F238E27FC236}">
                <a16:creationId xmlns:a16="http://schemas.microsoft.com/office/drawing/2014/main" id="{815DC960-0749-06AF-433F-7F8ECD81EBDC}"/>
              </a:ext>
            </a:extLst>
          </p:cNvPr>
          <p:cNvSpPr txBox="1"/>
          <p:nvPr/>
        </p:nvSpPr>
        <p:spPr>
          <a:xfrm>
            <a:off x="5792645" y="3947573"/>
            <a:ext cx="2683240" cy="461665"/>
          </a:xfrm>
          <a:prstGeom prst="rect">
            <a:avLst/>
          </a:prstGeom>
          <a:noFill/>
        </p:spPr>
        <p:txBody>
          <a:bodyPr wrap="square" rtlCol="0">
            <a:spAutoFit/>
          </a:bodyPr>
          <a:lstStyle/>
          <a:p>
            <a:r>
              <a:rPr lang="nl-NL" sz="2400" b="1" dirty="0"/>
              <a:t>Cohort 2023-2025</a:t>
            </a:r>
          </a:p>
        </p:txBody>
      </p:sp>
      <p:pic>
        <p:nvPicPr>
          <p:cNvPr id="20" name="Picture 19">
            <a:extLst>
              <a:ext uri="{FF2B5EF4-FFF2-40B4-BE49-F238E27FC236}">
                <a16:creationId xmlns:a16="http://schemas.microsoft.com/office/drawing/2014/main" id="{3CA4456B-4D62-84D1-AC90-642A202FBF90}"/>
              </a:ext>
            </a:extLst>
          </p:cNvPr>
          <p:cNvPicPr>
            <a:picLocks noChangeAspect="1"/>
          </p:cNvPicPr>
          <p:nvPr/>
        </p:nvPicPr>
        <p:blipFill>
          <a:blip r:embed="rId5"/>
          <a:srcRect l="31184" t="45934" r="39934" b="12444"/>
          <a:stretch/>
        </p:blipFill>
        <p:spPr>
          <a:xfrm>
            <a:off x="879990" y="1725507"/>
            <a:ext cx="2640932" cy="1540042"/>
          </a:xfrm>
          <a:prstGeom prst="rect">
            <a:avLst/>
          </a:prstGeom>
        </p:spPr>
      </p:pic>
      <p:sp>
        <p:nvSpPr>
          <p:cNvPr id="21" name="Tekstvak 6">
            <a:extLst>
              <a:ext uri="{FF2B5EF4-FFF2-40B4-BE49-F238E27FC236}">
                <a16:creationId xmlns:a16="http://schemas.microsoft.com/office/drawing/2014/main" id="{BDC84BB2-488C-8315-1626-2532080686A2}"/>
              </a:ext>
            </a:extLst>
          </p:cNvPr>
          <p:cNvSpPr txBox="1"/>
          <p:nvPr/>
        </p:nvSpPr>
        <p:spPr>
          <a:xfrm>
            <a:off x="931538" y="1263842"/>
            <a:ext cx="2683240" cy="461665"/>
          </a:xfrm>
          <a:prstGeom prst="rect">
            <a:avLst/>
          </a:prstGeom>
          <a:noFill/>
        </p:spPr>
        <p:txBody>
          <a:bodyPr wrap="square" rtlCol="0">
            <a:spAutoFit/>
          </a:bodyPr>
          <a:lstStyle/>
          <a:p>
            <a:r>
              <a:rPr lang="nl-NL" sz="2400" b="1" dirty="0"/>
              <a:t>Cohort 2018-2020</a:t>
            </a:r>
          </a:p>
        </p:txBody>
      </p:sp>
      <p:sp>
        <p:nvSpPr>
          <p:cNvPr id="24" name="Tekstvak 6">
            <a:extLst>
              <a:ext uri="{FF2B5EF4-FFF2-40B4-BE49-F238E27FC236}">
                <a16:creationId xmlns:a16="http://schemas.microsoft.com/office/drawing/2014/main" id="{FBB63263-4B81-85DD-BFD3-3CEC5DF3C7A1}"/>
              </a:ext>
            </a:extLst>
          </p:cNvPr>
          <p:cNvSpPr txBox="1"/>
          <p:nvPr/>
        </p:nvSpPr>
        <p:spPr>
          <a:xfrm>
            <a:off x="5776283" y="1263842"/>
            <a:ext cx="2683240" cy="461665"/>
          </a:xfrm>
          <a:prstGeom prst="rect">
            <a:avLst/>
          </a:prstGeom>
          <a:noFill/>
        </p:spPr>
        <p:txBody>
          <a:bodyPr wrap="square" rtlCol="0">
            <a:spAutoFit/>
          </a:bodyPr>
          <a:lstStyle/>
          <a:p>
            <a:r>
              <a:rPr lang="nl-NL" sz="2400" b="1" dirty="0"/>
              <a:t>Cohort 2019-2021</a:t>
            </a:r>
          </a:p>
        </p:txBody>
      </p:sp>
      <p:pic>
        <p:nvPicPr>
          <p:cNvPr id="26" name="Picture 25">
            <a:extLst>
              <a:ext uri="{FF2B5EF4-FFF2-40B4-BE49-F238E27FC236}">
                <a16:creationId xmlns:a16="http://schemas.microsoft.com/office/drawing/2014/main" id="{C0DDBB98-6153-8173-B923-A736DAE58141}"/>
              </a:ext>
            </a:extLst>
          </p:cNvPr>
          <p:cNvPicPr>
            <a:picLocks noChangeAspect="1"/>
          </p:cNvPicPr>
          <p:nvPr/>
        </p:nvPicPr>
        <p:blipFill>
          <a:blip r:embed="rId6"/>
          <a:srcRect l="33290" t="47074" r="38947" b="11305"/>
          <a:stretch/>
        </p:blipFill>
        <p:spPr>
          <a:xfrm>
            <a:off x="999358" y="4505167"/>
            <a:ext cx="2538665" cy="1540042"/>
          </a:xfrm>
          <a:prstGeom prst="rect">
            <a:avLst/>
          </a:prstGeom>
        </p:spPr>
      </p:pic>
      <p:sp>
        <p:nvSpPr>
          <p:cNvPr id="27" name="Titel 1">
            <a:extLst>
              <a:ext uri="{FF2B5EF4-FFF2-40B4-BE49-F238E27FC236}">
                <a16:creationId xmlns:a16="http://schemas.microsoft.com/office/drawing/2014/main" id="{BDDE0B87-A528-E34B-0EBD-A644D25DFB04}"/>
              </a:ext>
            </a:extLst>
          </p:cNvPr>
          <p:cNvSpPr>
            <a:spLocks noGrp="1"/>
          </p:cNvSpPr>
          <p:nvPr>
            <p:ph type="title"/>
          </p:nvPr>
        </p:nvSpPr>
        <p:spPr>
          <a:xfrm>
            <a:off x="359999" y="414260"/>
            <a:ext cx="8326799" cy="756000"/>
          </a:xfrm>
        </p:spPr>
        <p:txBody>
          <a:bodyPr>
            <a:noAutofit/>
          </a:bodyPr>
          <a:lstStyle/>
          <a:p>
            <a:r>
              <a:rPr lang="nl-NL" dirty="0"/>
              <a:t>FHML </a:t>
            </a:r>
            <a:r>
              <a:rPr lang="nl-NL" dirty="0" err="1"/>
              <a:t>Honours</a:t>
            </a:r>
            <a:r>
              <a:rPr lang="nl-NL" dirty="0"/>
              <a:t> in </a:t>
            </a:r>
            <a:r>
              <a:rPr lang="nl-NL" dirty="0" err="1"/>
              <a:t>three</a:t>
            </a:r>
            <a:r>
              <a:rPr lang="nl-NL" dirty="0"/>
              <a:t> </a:t>
            </a:r>
            <a:r>
              <a:rPr lang="nl-NL" dirty="0" err="1"/>
              <a:t>words</a:t>
            </a:r>
            <a:endParaRPr lang="nl-NL" dirty="0"/>
          </a:p>
        </p:txBody>
      </p:sp>
      <p:sp>
        <p:nvSpPr>
          <p:cNvPr id="28" name="Tekstvak 6">
            <a:extLst>
              <a:ext uri="{FF2B5EF4-FFF2-40B4-BE49-F238E27FC236}">
                <a16:creationId xmlns:a16="http://schemas.microsoft.com/office/drawing/2014/main" id="{F564AE10-D6D0-9E27-52DC-FB750047C036}"/>
              </a:ext>
            </a:extLst>
          </p:cNvPr>
          <p:cNvSpPr txBox="1"/>
          <p:nvPr/>
        </p:nvSpPr>
        <p:spPr>
          <a:xfrm>
            <a:off x="3396194" y="2622956"/>
            <a:ext cx="2683240" cy="1938992"/>
          </a:xfrm>
          <a:prstGeom prst="rect">
            <a:avLst/>
          </a:prstGeom>
          <a:noFill/>
        </p:spPr>
        <p:txBody>
          <a:bodyPr wrap="square" rtlCol="0">
            <a:spAutoFit/>
          </a:bodyPr>
          <a:lstStyle/>
          <a:p>
            <a:pPr algn="ctr"/>
            <a:r>
              <a:rPr lang="nl-NL" sz="2400" b="1" dirty="0">
                <a:solidFill>
                  <a:srgbClr val="00B050"/>
                </a:solidFill>
              </a:rPr>
              <a:t>CHALLENGING</a:t>
            </a:r>
          </a:p>
          <a:p>
            <a:pPr algn="ctr"/>
            <a:br>
              <a:rPr lang="nl-NL" sz="2400" b="1" dirty="0">
                <a:solidFill>
                  <a:srgbClr val="00A2DB"/>
                </a:solidFill>
              </a:rPr>
            </a:br>
            <a:r>
              <a:rPr lang="nl-NL" sz="2400" b="1" dirty="0">
                <a:solidFill>
                  <a:schemeClr val="accent4">
                    <a:lumMod val="75000"/>
                  </a:schemeClr>
                </a:solidFill>
              </a:rPr>
              <a:t>TEAMWORK</a:t>
            </a:r>
          </a:p>
          <a:p>
            <a:pPr algn="ctr"/>
            <a:br>
              <a:rPr lang="nl-NL" sz="2400" b="1" dirty="0">
                <a:solidFill>
                  <a:srgbClr val="00A2DB"/>
                </a:solidFill>
              </a:rPr>
            </a:br>
            <a:r>
              <a:rPr lang="nl-NL" sz="2400" b="1" dirty="0">
                <a:solidFill>
                  <a:srgbClr val="00A2DB"/>
                </a:solidFill>
              </a:rPr>
              <a:t>…. </a:t>
            </a:r>
            <a:r>
              <a:rPr lang="nl-NL" sz="2400" b="1" dirty="0" err="1">
                <a:solidFill>
                  <a:srgbClr val="00A2DB"/>
                </a:solidFill>
              </a:rPr>
              <a:t>and</a:t>
            </a:r>
            <a:r>
              <a:rPr lang="nl-NL" sz="2400" b="1" dirty="0">
                <a:solidFill>
                  <a:srgbClr val="00A2DB"/>
                </a:solidFill>
              </a:rPr>
              <a:t> FUN !</a:t>
            </a:r>
          </a:p>
        </p:txBody>
      </p:sp>
    </p:spTree>
    <p:extLst>
      <p:ext uri="{BB962C8B-B14F-4D97-AF65-F5344CB8AC3E}">
        <p14:creationId xmlns:p14="http://schemas.microsoft.com/office/powerpoint/2010/main" val="2050009587"/>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acing a challenge By Frits Ahlefeldt | Philosophy Cartoon | TOONPOOL">
            <a:extLst>
              <a:ext uri="{FF2B5EF4-FFF2-40B4-BE49-F238E27FC236}">
                <a16:creationId xmlns:a16="http://schemas.microsoft.com/office/drawing/2014/main" id="{C549A33C-22DD-504D-B0EA-D1E0512F9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660" y="3064150"/>
            <a:ext cx="2968340" cy="284366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Autofit/>
          </a:bodyPr>
          <a:lstStyle/>
          <a:p>
            <a:r>
              <a:rPr lang="nl-NL" dirty="0" err="1"/>
              <a:t>Objectives</a:t>
            </a:r>
            <a:r>
              <a:rPr lang="nl-NL" dirty="0"/>
              <a:t> of </a:t>
            </a:r>
            <a:r>
              <a:rPr lang="nl-NL" dirty="0" err="1"/>
              <a:t>the</a:t>
            </a:r>
            <a:r>
              <a:rPr lang="nl-NL" dirty="0"/>
              <a:t> Honours Programme</a:t>
            </a:r>
            <a:br>
              <a:rPr lang="nl-NL" dirty="0"/>
            </a:br>
            <a:endParaRPr lang="nl-NL" dirty="0"/>
          </a:p>
        </p:txBody>
      </p:sp>
      <p:sp>
        <p:nvSpPr>
          <p:cNvPr id="3" name="Tijdelijke aanduiding voor inhoud 2"/>
          <p:cNvSpPr>
            <a:spLocks noGrp="1"/>
          </p:cNvSpPr>
          <p:nvPr>
            <p:ph idx="1"/>
          </p:nvPr>
        </p:nvSpPr>
        <p:spPr/>
        <p:txBody>
          <a:bodyPr/>
          <a:lstStyle/>
          <a:p>
            <a:pPr marL="0" indent="0">
              <a:buNone/>
            </a:pPr>
            <a:r>
              <a:rPr lang="en-US" sz="2400" u="sng" dirty="0"/>
              <a:t>To </a:t>
            </a:r>
            <a:r>
              <a:rPr lang="en-US" sz="2400" b="1" u="sng" dirty="0"/>
              <a:t>challenge you </a:t>
            </a:r>
            <a:r>
              <a:rPr lang="en-US" sz="2400" u="sng" dirty="0"/>
              <a:t>and all other students of FHML</a:t>
            </a:r>
          </a:p>
          <a:p>
            <a:pPr marL="0" indent="0">
              <a:buNone/>
            </a:pPr>
            <a:endParaRPr lang="en-US" sz="2400" dirty="0"/>
          </a:p>
          <a:p>
            <a:pPr>
              <a:buFont typeface="Verdana" pitchFamily="32" charset="0"/>
              <a:buAutoNum type="arabicPeriod"/>
            </a:pPr>
            <a:r>
              <a:rPr lang="nl-NL" sz="2400" dirty="0" err="1"/>
              <a:t>To</a:t>
            </a:r>
            <a:r>
              <a:rPr lang="nl-NL" sz="2400" dirty="0"/>
              <a:t> step out of </a:t>
            </a:r>
            <a:r>
              <a:rPr lang="nl-NL" sz="2400" dirty="0" err="1"/>
              <a:t>your</a:t>
            </a:r>
            <a:r>
              <a:rPr lang="nl-NL" sz="2400" dirty="0"/>
              <a:t> </a:t>
            </a:r>
            <a:r>
              <a:rPr lang="nl-NL" sz="2400" dirty="0" err="1"/>
              <a:t>confort</a:t>
            </a:r>
            <a:r>
              <a:rPr lang="nl-NL" sz="2400" dirty="0"/>
              <a:t> zone</a:t>
            </a:r>
          </a:p>
          <a:p>
            <a:pPr>
              <a:buFont typeface="Verdana" pitchFamily="32" charset="0"/>
              <a:buAutoNum type="arabicPeriod"/>
            </a:pPr>
            <a:endParaRPr lang="nl-NL" sz="1000" dirty="0"/>
          </a:p>
          <a:p>
            <a:pPr>
              <a:buFont typeface="Verdana" pitchFamily="32" charset="0"/>
              <a:buAutoNum type="arabicPeriod"/>
            </a:pPr>
            <a:r>
              <a:rPr lang="nl-NL" sz="2400" dirty="0" err="1"/>
              <a:t>To</a:t>
            </a:r>
            <a:r>
              <a:rPr lang="nl-NL" sz="2400" dirty="0"/>
              <a:t> get </a:t>
            </a:r>
            <a:r>
              <a:rPr lang="nl-NL" sz="2400" dirty="0" err="1"/>
              <a:t>involved</a:t>
            </a:r>
            <a:r>
              <a:rPr lang="nl-NL" sz="2400" dirty="0"/>
              <a:t> </a:t>
            </a:r>
            <a:r>
              <a:rPr lang="nl-NL" sz="2400" dirty="0" err="1"/>
              <a:t>with</a:t>
            </a:r>
            <a:r>
              <a:rPr lang="nl-NL" sz="2400" dirty="0"/>
              <a:t> </a:t>
            </a:r>
            <a:r>
              <a:rPr lang="nl-NL" sz="2400" dirty="0" err="1"/>
              <a:t>students</a:t>
            </a:r>
            <a:r>
              <a:rPr lang="nl-NL" sz="2400" dirty="0"/>
              <a:t> </a:t>
            </a:r>
            <a:r>
              <a:rPr lang="nl-NL" sz="2400" dirty="0" err="1"/>
              <a:t>from</a:t>
            </a:r>
            <a:r>
              <a:rPr lang="nl-NL" sz="2400" dirty="0"/>
              <a:t> </a:t>
            </a:r>
            <a:r>
              <a:rPr lang="nl-NL" sz="2400" dirty="0" err="1"/>
              <a:t>other</a:t>
            </a:r>
            <a:r>
              <a:rPr lang="nl-NL" sz="2400" dirty="0"/>
              <a:t> disciplines</a:t>
            </a:r>
          </a:p>
          <a:p>
            <a:pPr>
              <a:buFont typeface="Verdana" pitchFamily="32" charset="0"/>
              <a:buAutoNum type="arabicPeriod"/>
            </a:pPr>
            <a:endParaRPr lang="nl-NL" sz="1000" dirty="0"/>
          </a:p>
          <a:p>
            <a:pPr>
              <a:buFont typeface="Verdana" pitchFamily="32" charset="0"/>
              <a:buAutoNum type="arabicPeriod"/>
            </a:pPr>
            <a:r>
              <a:rPr lang="nl-NL" sz="2400" dirty="0" err="1"/>
              <a:t>To</a:t>
            </a:r>
            <a:r>
              <a:rPr lang="nl-NL" sz="2400" dirty="0"/>
              <a:t> </a:t>
            </a:r>
            <a:r>
              <a:rPr lang="nl-NL" sz="2400" dirty="0" err="1"/>
              <a:t>work</a:t>
            </a:r>
            <a:r>
              <a:rPr lang="nl-NL" sz="2400" dirty="0"/>
              <a:t> on a CV </a:t>
            </a:r>
            <a:r>
              <a:rPr lang="nl-NL" sz="2400" dirty="0" err="1"/>
              <a:t>that</a:t>
            </a:r>
            <a:r>
              <a:rPr lang="nl-NL" sz="2400" dirty="0"/>
              <a:t> stands out of </a:t>
            </a:r>
            <a:r>
              <a:rPr lang="nl-NL" sz="2400" dirty="0" err="1"/>
              <a:t>the</a:t>
            </a:r>
            <a:r>
              <a:rPr lang="nl-NL" sz="2400" dirty="0"/>
              <a:t> </a:t>
            </a:r>
            <a:r>
              <a:rPr lang="nl-NL" sz="2400" dirty="0" err="1"/>
              <a:t>ordinary</a:t>
            </a:r>
            <a:endParaRPr lang="nl-NL" sz="2400" dirty="0"/>
          </a:p>
          <a:p>
            <a:pPr>
              <a:buFont typeface="Verdana" pitchFamily="32" charset="0"/>
              <a:buAutoNum type="arabicPeriod"/>
            </a:pPr>
            <a:endParaRPr lang="nl-NL" sz="1000" dirty="0"/>
          </a:p>
          <a:p>
            <a:pPr>
              <a:buFont typeface="Verdana" pitchFamily="32" charset="0"/>
              <a:buAutoNum type="arabicPeriod"/>
            </a:pPr>
            <a:r>
              <a:rPr lang="nl-NL" sz="2400" dirty="0" err="1"/>
              <a:t>To</a:t>
            </a:r>
            <a:r>
              <a:rPr lang="nl-NL" sz="2400" dirty="0"/>
              <a:t> take control over </a:t>
            </a:r>
            <a:r>
              <a:rPr lang="nl-NL" sz="2400" dirty="0" err="1"/>
              <a:t>your</a:t>
            </a:r>
            <a:r>
              <a:rPr lang="nl-NL" sz="2400" dirty="0"/>
              <a:t> </a:t>
            </a:r>
            <a:r>
              <a:rPr lang="nl-NL" sz="2400" dirty="0" err="1"/>
              <a:t>own</a:t>
            </a:r>
            <a:r>
              <a:rPr lang="nl-NL" sz="2400" dirty="0"/>
              <a:t> research project</a:t>
            </a:r>
          </a:p>
          <a:p>
            <a:pPr>
              <a:buFont typeface="Verdana" pitchFamily="32" charset="0"/>
              <a:buAutoNum type="arabicPeriod"/>
            </a:pPr>
            <a:endParaRPr lang="nl-NL" sz="1000" dirty="0"/>
          </a:p>
          <a:p>
            <a:pPr>
              <a:buFont typeface="Verdana" pitchFamily="32" charset="0"/>
              <a:buAutoNum type="arabicPeriod"/>
            </a:pPr>
            <a:r>
              <a:rPr lang="nl-NL" sz="2400" dirty="0" err="1"/>
              <a:t>To</a:t>
            </a:r>
            <a:r>
              <a:rPr lang="nl-NL" sz="2400" dirty="0"/>
              <a:t> </a:t>
            </a:r>
            <a:r>
              <a:rPr lang="nl-NL" sz="2400" dirty="0" err="1"/>
              <a:t>work</a:t>
            </a:r>
            <a:r>
              <a:rPr lang="nl-NL" sz="2400" dirty="0"/>
              <a:t> on a </a:t>
            </a:r>
            <a:r>
              <a:rPr lang="nl-NL" sz="2400" dirty="0" err="1"/>
              <a:t>personalized</a:t>
            </a:r>
            <a:r>
              <a:rPr lang="nl-NL" sz="2400" dirty="0"/>
              <a:t> set of </a:t>
            </a:r>
            <a:r>
              <a:rPr lang="nl-NL" sz="2400" dirty="0" err="1"/>
              <a:t>competencies</a:t>
            </a:r>
            <a:endParaRPr lang="en-US" sz="2400" dirty="0"/>
          </a:p>
          <a:p>
            <a:pPr marL="0" indent="0">
              <a:buNone/>
            </a:pPr>
            <a:endParaRPr lang="nl-NL" sz="2400" dirty="0"/>
          </a:p>
        </p:txBody>
      </p:sp>
      <p:pic>
        <p:nvPicPr>
          <p:cNvPr id="6" name="Afbeelding 1">
            <a:extLst>
              <a:ext uri="{FF2B5EF4-FFF2-40B4-BE49-F238E27FC236}">
                <a16:creationId xmlns:a16="http://schemas.microsoft.com/office/drawing/2014/main" id="{61DF3BCB-541F-44BF-A513-13A3B7AF6C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997073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375692" y="1170260"/>
            <a:ext cx="8392615" cy="3960440"/>
          </a:xfrm>
        </p:spPr>
        <p:txBody>
          <a:bodyPr/>
          <a:lstStyle/>
          <a:p>
            <a:pPr eaLnBrk="1" hangingPunct="1">
              <a:lnSpc>
                <a:spcPct val="80000"/>
              </a:lnSpc>
              <a:buFontTx/>
              <a:buNone/>
            </a:pPr>
            <a:endParaRPr lang="en-US" sz="2400" dirty="0">
              <a:solidFill>
                <a:schemeClr val="tx1"/>
              </a:solidFill>
            </a:endParaRPr>
          </a:p>
          <a:p>
            <a:pPr eaLnBrk="1" hangingPunct="1">
              <a:lnSpc>
                <a:spcPct val="80000"/>
              </a:lnSpc>
              <a:buFont typeface="Verdana" pitchFamily="32" charset="0"/>
              <a:buAutoNum type="arabicPeriod"/>
            </a:pPr>
            <a:r>
              <a:rPr lang="en-US" sz="2400" dirty="0">
                <a:solidFill>
                  <a:schemeClr val="tx1"/>
                </a:solidFill>
              </a:rPr>
              <a:t>Open for students from </a:t>
            </a:r>
            <a:r>
              <a:rPr lang="en-US" sz="2400" b="1" u="sng" dirty="0"/>
              <a:t>ALL</a:t>
            </a:r>
            <a:r>
              <a:rPr lang="en-US" sz="2400" u="sng" dirty="0"/>
              <a:t> programmes </a:t>
            </a:r>
            <a:r>
              <a:rPr lang="en-US" sz="2400" u="sng" dirty="0">
                <a:solidFill>
                  <a:schemeClr val="tx1"/>
                </a:solidFill>
              </a:rPr>
              <a:t>within FHML</a:t>
            </a:r>
          </a:p>
          <a:p>
            <a:pPr eaLnBrk="1" hangingPunct="1">
              <a:lnSpc>
                <a:spcPct val="80000"/>
              </a:lnSpc>
              <a:buFont typeface="Verdana" pitchFamily="32" charset="0"/>
              <a:buAutoNum type="arabicPeriod"/>
            </a:pPr>
            <a:endParaRPr lang="en-US" sz="2400" dirty="0"/>
          </a:p>
          <a:p>
            <a:pPr eaLnBrk="1" hangingPunct="1">
              <a:lnSpc>
                <a:spcPct val="80000"/>
              </a:lnSpc>
              <a:buFont typeface="Verdana" pitchFamily="32" charset="0"/>
              <a:buAutoNum type="arabicPeriod"/>
            </a:pPr>
            <a:r>
              <a:rPr lang="en-US" sz="2400" b="1" u="sng" dirty="0"/>
              <a:t>Project</a:t>
            </a:r>
            <a:r>
              <a:rPr lang="en-US" sz="2400" u="sng" dirty="0"/>
              <a:t> </a:t>
            </a:r>
            <a:r>
              <a:rPr lang="en-US" sz="2400" u="sng" dirty="0">
                <a:solidFill>
                  <a:schemeClr val="tx1"/>
                </a:solidFill>
              </a:rPr>
              <a:t>based approach</a:t>
            </a:r>
            <a:r>
              <a:rPr lang="en-US" sz="2400" dirty="0">
                <a:solidFill>
                  <a:schemeClr val="tx1"/>
                </a:solidFill>
              </a:rPr>
              <a:t>:</a:t>
            </a:r>
          </a:p>
          <a:p>
            <a:pPr lvl="1" eaLnBrk="1" hangingPunct="1">
              <a:lnSpc>
                <a:spcPct val="80000"/>
              </a:lnSpc>
            </a:pPr>
            <a:r>
              <a:rPr lang="en-US" sz="2400" dirty="0">
                <a:solidFill>
                  <a:schemeClr val="tx1"/>
                </a:solidFill>
              </a:rPr>
              <a:t>opportunities for initiative, creativity, networking, no easy going learning</a:t>
            </a:r>
          </a:p>
          <a:p>
            <a:pPr lvl="1" eaLnBrk="1" hangingPunct="1">
              <a:lnSpc>
                <a:spcPct val="80000"/>
              </a:lnSpc>
            </a:pPr>
            <a:r>
              <a:rPr lang="nl-NL" sz="2400" dirty="0">
                <a:solidFill>
                  <a:schemeClr val="tx1"/>
                </a:solidFill>
              </a:rPr>
              <a:t>Relevant </a:t>
            </a:r>
            <a:r>
              <a:rPr lang="nl-NL" sz="2400" dirty="0" err="1">
                <a:solidFill>
                  <a:schemeClr val="tx1"/>
                </a:solidFill>
              </a:rPr>
              <a:t>and</a:t>
            </a:r>
            <a:r>
              <a:rPr lang="nl-NL" sz="2400" dirty="0">
                <a:solidFill>
                  <a:schemeClr val="tx1"/>
                </a:solidFill>
              </a:rPr>
              <a:t> real-life </a:t>
            </a:r>
            <a:r>
              <a:rPr lang="nl-NL" sz="2400" dirty="0" err="1">
                <a:solidFill>
                  <a:schemeClr val="tx1"/>
                </a:solidFill>
              </a:rPr>
              <a:t>outcomes</a:t>
            </a:r>
            <a:endParaRPr lang="nl-NL" sz="2400" dirty="0">
              <a:solidFill>
                <a:schemeClr val="tx1"/>
              </a:solidFill>
            </a:endParaRPr>
          </a:p>
          <a:p>
            <a:pPr lvl="1" eaLnBrk="1" hangingPunct="1">
              <a:lnSpc>
                <a:spcPct val="80000"/>
              </a:lnSpc>
            </a:pPr>
            <a:r>
              <a:rPr lang="nl-NL" sz="2400" dirty="0" err="1">
                <a:solidFill>
                  <a:schemeClr val="tx1"/>
                </a:solidFill>
              </a:rPr>
              <a:t>Personalized</a:t>
            </a:r>
            <a:r>
              <a:rPr lang="nl-NL" sz="2400" dirty="0">
                <a:solidFill>
                  <a:schemeClr val="tx1"/>
                </a:solidFill>
              </a:rPr>
              <a:t> </a:t>
            </a:r>
            <a:r>
              <a:rPr lang="nl-NL" sz="2400" dirty="0" err="1">
                <a:solidFill>
                  <a:schemeClr val="tx1"/>
                </a:solidFill>
              </a:rPr>
              <a:t>tasks</a:t>
            </a:r>
            <a:r>
              <a:rPr lang="nl-NL" sz="2400" dirty="0">
                <a:solidFill>
                  <a:schemeClr val="tx1"/>
                </a:solidFill>
              </a:rPr>
              <a:t> </a:t>
            </a:r>
            <a:r>
              <a:rPr lang="nl-NL" sz="2400" dirty="0" err="1">
                <a:solidFill>
                  <a:schemeClr val="tx1"/>
                </a:solidFill>
              </a:rPr>
              <a:t>and</a:t>
            </a:r>
            <a:r>
              <a:rPr lang="nl-NL" sz="2400" dirty="0">
                <a:solidFill>
                  <a:schemeClr val="tx1"/>
                </a:solidFill>
              </a:rPr>
              <a:t> </a:t>
            </a:r>
            <a:r>
              <a:rPr lang="nl-NL" sz="2400" dirty="0" err="1">
                <a:solidFill>
                  <a:schemeClr val="tx1"/>
                </a:solidFill>
              </a:rPr>
              <a:t>compentency</a:t>
            </a:r>
            <a:r>
              <a:rPr lang="nl-NL" sz="2400" dirty="0">
                <a:solidFill>
                  <a:schemeClr val="tx1"/>
                </a:solidFill>
              </a:rPr>
              <a:t> development</a:t>
            </a:r>
          </a:p>
          <a:p>
            <a:pPr lvl="1" eaLnBrk="1" hangingPunct="1">
              <a:lnSpc>
                <a:spcPct val="80000"/>
              </a:lnSpc>
            </a:pPr>
            <a:r>
              <a:rPr lang="nl-NL" sz="2400" dirty="0">
                <a:solidFill>
                  <a:schemeClr val="tx1"/>
                </a:solidFill>
              </a:rPr>
              <a:t>Budget </a:t>
            </a:r>
            <a:r>
              <a:rPr lang="nl-NL" sz="2400" dirty="0" err="1">
                <a:solidFill>
                  <a:schemeClr val="tx1"/>
                </a:solidFill>
              </a:rPr>
              <a:t>responsibilities</a:t>
            </a:r>
            <a:endParaRPr lang="nl-NL" sz="2400" dirty="0">
              <a:solidFill>
                <a:schemeClr val="tx1"/>
              </a:solidFill>
            </a:endParaRPr>
          </a:p>
          <a:p>
            <a:pPr lvl="1" eaLnBrk="1" hangingPunct="1">
              <a:lnSpc>
                <a:spcPct val="80000"/>
              </a:lnSpc>
            </a:pPr>
            <a:r>
              <a:rPr lang="nl-NL" sz="2400" dirty="0" err="1">
                <a:solidFill>
                  <a:schemeClr val="tx1"/>
                </a:solidFill>
              </a:rPr>
              <a:t>Specific</a:t>
            </a:r>
            <a:r>
              <a:rPr lang="nl-NL" sz="2400" dirty="0">
                <a:solidFill>
                  <a:schemeClr val="tx1"/>
                </a:solidFill>
              </a:rPr>
              <a:t> </a:t>
            </a:r>
            <a:r>
              <a:rPr lang="nl-NL" sz="2400" dirty="0" err="1">
                <a:solidFill>
                  <a:schemeClr val="tx1"/>
                </a:solidFill>
              </a:rPr>
              <a:t>endproduct</a:t>
            </a:r>
            <a:r>
              <a:rPr lang="nl-NL" sz="2400" dirty="0">
                <a:solidFill>
                  <a:schemeClr val="tx1"/>
                </a:solidFill>
              </a:rPr>
              <a:t> is </a:t>
            </a:r>
            <a:r>
              <a:rPr lang="nl-NL" sz="2400" dirty="0" err="1">
                <a:solidFill>
                  <a:schemeClr val="tx1"/>
                </a:solidFill>
              </a:rPr>
              <a:t>not</a:t>
            </a:r>
            <a:r>
              <a:rPr lang="nl-NL" sz="2400" dirty="0">
                <a:solidFill>
                  <a:schemeClr val="tx1"/>
                </a:solidFill>
              </a:rPr>
              <a:t> </a:t>
            </a:r>
            <a:r>
              <a:rPr lang="nl-NL" sz="2400" dirty="0" err="1">
                <a:solidFill>
                  <a:schemeClr val="tx1"/>
                </a:solidFill>
              </a:rPr>
              <a:t>necessarily</a:t>
            </a:r>
            <a:r>
              <a:rPr lang="nl-NL" sz="2400" dirty="0">
                <a:solidFill>
                  <a:schemeClr val="tx1"/>
                </a:solidFill>
              </a:rPr>
              <a:t> a report</a:t>
            </a:r>
          </a:p>
          <a:p>
            <a:pPr marL="0" indent="0" eaLnBrk="1" hangingPunct="1">
              <a:lnSpc>
                <a:spcPct val="80000"/>
              </a:lnSpc>
              <a:buNone/>
            </a:pPr>
            <a:endParaRPr lang="en-US" sz="2400" dirty="0">
              <a:solidFill>
                <a:schemeClr val="tx1"/>
              </a:solidFill>
            </a:endParaRPr>
          </a:p>
          <a:p>
            <a:pPr marL="0" indent="0" eaLnBrk="1" hangingPunct="1">
              <a:lnSpc>
                <a:spcPct val="80000"/>
              </a:lnSpc>
              <a:buNone/>
            </a:pPr>
            <a:r>
              <a:rPr lang="en-US" sz="2400" dirty="0">
                <a:solidFill>
                  <a:schemeClr val="tx1"/>
                </a:solidFill>
              </a:rPr>
              <a:t>3. </a:t>
            </a:r>
            <a:r>
              <a:rPr lang="en-US" sz="2400" u="sng" dirty="0">
                <a:solidFill>
                  <a:schemeClr val="tx1"/>
                </a:solidFill>
              </a:rPr>
              <a:t>Elective </a:t>
            </a:r>
            <a:r>
              <a:rPr lang="en-US" sz="2400" b="1" u="sng" dirty="0">
                <a:solidFill>
                  <a:schemeClr val="tx1"/>
                </a:solidFill>
              </a:rPr>
              <a:t>Courses</a:t>
            </a:r>
            <a:r>
              <a:rPr lang="en-US" sz="2400" u="sng" dirty="0">
                <a:solidFill>
                  <a:schemeClr val="tx1"/>
                </a:solidFill>
              </a:rPr>
              <a:t> and lectures</a:t>
            </a:r>
            <a:r>
              <a:rPr lang="en-US" sz="2400" dirty="0">
                <a:solidFill>
                  <a:schemeClr val="tx1"/>
                </a:solidFill>
              </a:rPr>
              <a:t>:</a:t>
            </a:r>
          </a:p>
          <a:p>
            <a:pPr lvl="1" eaLnBrk="1" hangingPunct="1">
              <a:lnSpc>
                <a:spcPct val="80000"/>
              </a:lnSpc>
            </a:pPr>
            <a:r>
              <a:rPr lang="nl-NL" sz="2400" dirty="0" err="1">
                <a:solidFill>
                  <a:schemeClr val="tx1"/>
                </a:solidFill>
              </a:rPr>
              <a:t>Addressing</a:t>
            </a:r>
            <a:r>
              <a:rPr lang="nl-NL" sz="2400" dirty="0">
                <a:solidFill>
                  <a:schemeClr val="tx1"/>
                </a:solidFill>
              </a:rPr>
              <a:t> </a:t>
            </a:r>
            <a:r>
              <a:rPr lang="en-US" sz="2400" dirty="0">
                <a:solidFill>
                  <a:schemeClr val="tx1"/>
                </a:solidFill>
              </a:rPr>
              <a:t>historical, ethical and philosophical issues</a:t>
            </a:r>
          </a:p>
          <a:p>
            <a:pPr lvl="1" eaLnBrk="1" hangingPunct="1">
              <a:lnSpc>
                <a:spcPct val="80000"/>
              </a:lnSpc>
            </a:pPr>
            <a:r>
              <a:rPr lang="en-US" sz="2400" dirty="0">
                <a:solidFill>
                  <a:schemeClr val="tx1"/>
                </a:solidFill>
              </a:rPr>
              <a:t>Academic skills and competencies</a:t>
            </a:r>
          </a:p>
          <a:p>
            <a:pPr lvl="1" eaLnBrk="1" hangingPunct="1">
              <a:lnSpc>
                <a:spcPct val="80000"/>
              </a:lnSpc>
            </a:pPr>
            <a:endParaRPr lang="en-US" sz="2400" dirty="0">
              <a:solidFill>
                <a:schemeClr val="tx1"/>
              </a:solidFill>
            </a:endParaRPr>
          </a:p>
          <a:p>
            <a:pPr marL="0" indent="0" eaLnBrk="1" hangingPunct="1">
              <a:lnSpc>
                <a:spcPct val="80000"/>
              </a:lnSpc>
              <a:buNone/>
            </a:pPr>
            <a:endParaRPr lang="en-US" sz="2400" dirty="0">
              <a:solidFill>
                <a:schemeClr val="tx1"/>
              </a:solidFill>
            </a:endParaRPr>
          </a:p>
          <a:p>
            <a:pPr eaLnBrk="1" hangingPunct="1">
              <a:lnSpc>
                <a:spcPct val="80000"/>
              </a:lnSpc>
            </a:pPr>
            <a:endParaRPr lang="en-US" sz="2400" dirty="0">
              <a:solidFill>
                <a:srgbClr val="000066"/>
              </a:solidFill>
            </a:endParaRPr>
          </a:p>
          <a:p>
            <a:pPr eaLnBrk="1" hangingPunct="1">
              <a:lnSpc>
                <a:spcPct val="80000"/>
              </a:lnSpc>
              <a:buFontTx/>
              <a:buNone/>
            </a:pPr>
            <a:endParaRPr lang="en-US" sz="2400" dirty="0">
              <a:solidFill>
                <a:srgbClr val="000066"/>
              </a:solidFill>
            </a:endParaRPr>
          </a:p>
        </p:txBody>
      </p:sp>
      <p:pic>
        <p:nvPicPr>
          <p:cNvPr id="2" name="Afbeelding 1">
            <a:extLst>
              <a:ext uri="{FF2B5EF4-FFF2-40B4-BE49-F238E27FC236}">
                <a16:creationId xmlns:a16="http://schemas.microsoft.com/office/drawing/2014/main" id="{61DF3BCB-541F-44BF-A513-13A3B7AF6C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
        <p:nvSpPr>
          <p:cNvPr id="5" name="Titel 1">
            <a:extLst>
              <a:ext uri="{FF2B5EF4-FFF2-40B4-BE49-F238E27FC236}">
                <a16:creationId xmlns:a16="http://schemas.microsoft.com/office/drawing/2014/main" id="{533FF26B-0480-493B-97D2-BD2EC37F77BF}"/>
              </a:ext>
            </a:extLst>
          </p:cNvPr>
          <p:cNvSpPr>
            <a:spLocks noGrp="1"/>
          </p:cNvSpPr>
          <p:nvPr>
            <p:ph type="title"/>
          </p:nvPr>
        </p:nvSpPr>
        <p:spPr>
          <a:xfrm>
            <a:off x="359999" y="414260"/>
            <a:ext cx="8641594" cy="756000"/>
          </a:xfrm>
        </p:spPr>
        <p:txBody>
          <a:bodyPr>
            <a:noAutofit/>
          </a:bodyPr>
          <a:lstStyle/>
          <a:p>
            <a:r>
              <a:rPr lang="en-US" dirty="0"/>
              <a:t>General features of the Honours Programme</a:t>
            </a:r>
            <a:br>
              <a:rPr lang="en-US" dirty="0"/>
            </a:br>
            <a:endParaRPr lang="nl-NL" dirty="0"/>
          </a:p>
        </p:txBody>
      </p:sp>
    </p:spTree>
    <p:extLst>
      <p:ext uri="{BB962C8B-B14F-4D97-AF65-F5344CB8AC3E}">
        <p14:creationId xmlns:p14="http://schemas.microsoft.com/office/powerpoint/2010/main" val="3095465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8">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8">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357188" y="1196752"/>
            <a:ext cx="8463284" cy="4464496"/>
          </a:xfrm>
        </p:spPr>
        <p:txBody>
          <a:bodyPr/>
          <a:lstStyle/>
          <a:p>
            <a:pPr eaLnBrk="1" hangingPunct="1">
              <a:lnSpc>
                <a:spcPct val="80000"/>
              </a:lnSpc>
              <a:buFontTx/>
              <a:buNone/>
            </a:pPr>
            <a:endParaRPr lang="en-US" sz="2400" dirty="0">
              <a:solidFill>
                <a:schemeClr val="tx1"/>
              </a:solidFill>
            </a:endParaRPr>
          </a:p>
          <a:p>
            <a:pPr eaLnBrk="1" hangingPunct="1"/>
            <a:r>
              <a:rPr lang="en-US" sz="2400" dirty="0"/>
              <a:t>Starting mid September 2025, ending early April 2027</a:t>
            </a:r>
          </a:p>
          <a:p>
            <a:pPr eaLnBrk="1" hangingPunct="1"/>
            <a:endParaRPr lang="en-US" sz="1000" dirty="0"/>
          </a:p>
          <a:p>
            <a:pPr eaLnBrk="1" hangingPunct="1"/>
            <a:r>
              <a:rPr lang="en-US" sz="2400" dirty="0"/>
              <a:t>15 EC = 420 hours during 18 months (equivalent)</a:t>
            </a:r>
          </a:p>
          <a:p>
            <a:pPr eaLnBrk="1" hangingPunct="1"/>
            <a:endParaRPr lang="en-US" sz="1000" dirty="0">
              <a:solidFill>
                <a:schemeClr val="tx1"/>
              </a:solidFill>
            </a:endParaRPr>
          </a:p>
          <a:p>
            <a:pPr eaLnBrk="1" hangingPunct="1"/>
            <a:r>
              <a:rPr lang="en-US" sz="2400" dirty="0">
                <a:solidFill>
                  <a:schemeClr val="tx1"/>
                </a:solidFill>
              </a:rPr>
              <a:t>Two elements: Project (9 EC) &amp; Courses (6 EC)</a:t>
            </a:r>
          </a:p>
          <a:p>
            <a:pPr eaLnBrk="1" hangingPunct="1"/>
            <a:endParaRPr lang="en-US" sz="1000" dirty="0">
              <a:solidFill>
                <a:schemeClr val="tx1"/>
              </a:solidFill>
            </a:endParaRPr>
          </a:p>
          <a:p>
            <a:pPr eaLnBrk="1" hangingPunct="1"/>
            <a:r>
              <a:rPr lang="en-US" sz="2400" dirty="0">
                <a:solidFill>
                  <a:schemeClr val="tx1"/>
                </a:solidFill>
              </a:rPr>
              <a:t>Regular project meetings with or without your coach; mostly outside regular study hours</a:t>
            </a:r>
          </a:p>
          <a:p>
            <a:pPr eaLnBrk="1" hangingPunct="1">
              <a:lnSpc>
                <a:spcPct val="80000"/>
              </a:lnSpc>
            </a:pPr>
            <a:endParaRPr lang="en-US" sz="2400" dirty="0">
              <a:solidFill>
                <a:schemeClr val="tx1"/>
              </a:solidFill>
            </a:endParaRPr>
          </a:p>
          <a:p>
            <a:pPr eaLnBrk="1" hangingPunct="1">
              <a:lnSpc>
                <a:spcPct val="80000"/>
              </a:lnSpc>
            </a:pPr>
            <a:r>
              <a:rPr lang="en-US" sz="2400" dirty="0">
                <a:solidFill>
                  <a:schemeClr val="tx1"/>
                </a:solidFill>
              </a:rPr>
              <a:t>Dedicated time slot once a month Wednesday 16.00-18.00 hours</a:t>
            </a:r>
          </a:p>
          <a:p>
            <a:pPr eaLnBrk="1" hangingPunct="1">
              <a:lnSpc>
                <a:spcPct val="80000"/>
              </a:lnSpc>
              <a:buFontTx/>
              <a:buNone/>
            </a:pPr>
            <a:endParaRPr lang="en-US" sz="2400" dirty="0">
              <a:solidFill>
                <a:schemeClr val="tx1"/>
              </a:solidFill>
            </a:endParaRPr>
          </a:p>
        </p:txBody>
      </p:sp>
      <p:pic>
        <p:nvPicPr>
          <p:cNvPr id="2" name="Afbeelding 1">
            <a:extLst>
              <a:ext uri="{FF2B5EF4-FFF2-40B4-BE49-F238E27FC236}">
                <a16:creationId xmlns:a16="http://schemas.microsoft.com/office/drawing/2014/main" id="{D4B8BB10-E434-44B3-8B73-5F14F39C07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
        <p:nvSpPr>
          <p:cNvPr id="6" name="Titel 1">
            <a:extLst>
              <a:ext uri="{FF2B5EF4-FFF2-40B4-BE49-F238E27FC236}">
                <a16:creationId xmlns:a16="http://schemas.microsoft.com/office/drawing/2014/main" id="{9F7ED900-E8CB-4DDD-B5A6-685E3DECC427}"/>
              </a:ext>
            </a:extLst>
          </p:cNvPr>
          <p:cNvSpPr>
            <a:spLocks noGrp="1"/>
          </p:cNvSpPr>
          <p:nvPr>
            <p:ph type="title"/>
          </p:nvPr>
        </p:nvSpPr>
        <p:spPr>
          <a:xfrm>
            <a:off x="357188" y="558276"/>
            <a:ext cx="8326799" cy="494460"/>
          </a:xfrm>
        </p:spPr>
        <p:txBody>
          <a:bodyPr>
            <a:noAutofit/>
          </a:bodyPr>
          <a:lstStyle/>
          <a:p>
            <a:r>
              <a:rPr lang="nl-NL" dirty="0" err="1"/>
              <a:t>Structure</a:t>
            </a:r>
            <a:r>
              <a:rPr lang="nl-NL" dirty="0"/>
              <a:t> &amp; </a:t>
            </a:r>
            <a:r>
              <a:rPr lang="nl-NL" dirty="0" err="1"/>
              <a:t>study</a:t>
            </a:r>
            <a:r>
              <a:rPr lang="nl-NL" dirty="0"/>
              <a:t> load FHML-HP</a:t>
            </a:r>
            <a:br>
              <a:rPr lang="nl-NL" dirty="0"/>
            </a:br>
            <a:endParaRPr lang="nl-NL" dirty="0"/>
          </a:p>
        </p:txBody>
      </p:sp>
    </p:spTree>
    <p:extLst>
      <p:ext uri="{BB962C8B-B14F-4D97-AF65-F5344CB8AC3E}">
        <p14:creationId xmlns:p14="http://schemas.microsoft.com/office/powerpoint/2010/main" val="2694850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a:t>Projects </a:t>
            </a:r>
            <a:r>
              <a:rPr lang="en-US" sz="4000"/>
              <a:t>and</a:t>
            </a:r>
            <a:r>
              <a:rPr lang="en-US"/>
              <a:t> competences in practice </a:t>
            </a:r>
            <a:br>
              <a:rPr lang="en-US"/>
            </a:br>
            <a:endParaRPr lang="nl-NL"/>
          </a:p>
        </p:txBody>
      </p:sp>
      <p:sp>
        <p:nvSpPr>
          <p:cNvPr id="3" name="Tijdelijke aanduiding voor inhoud 2"/>
          <p:cNvSpPr>
            <a:spLocks noGrp="1"/>
          </p:cNvSpPr>
          <p:nvPr>
            <p:ph idx="1"/>
          </p:nvPr>
        </p:nvSpPr>
        <p:spPr/>
        <p:txBody>
          <a:bodyPr/>
          <a:lstStyle/>
          <a:p>
            <a:pPr marL="0" indent="0">
              <a:buNone/>
            </a:pPr>
            <a:r>
              <a:rPr lang="en-US" sz="2400" dirty="0"/>
              <a:t>What happens if I am admitted to the Honours Programme?</a:t>
            </a:r>
          </a:p>
          <a:p>
            <a:endParaRPr lang="en-US" sz="1000" dirty="0"/>
          </a:p>
          <a:p>
            <a:r>
              <a:rPr lang="en-US" sz="2400" dirty="0"/>
              <a:t>We have 11 different types of projects</a:t>
            </a:r>
          </a:p>
          <a:p>
            <a:r>
              <a:rPr lang="en-US" sz="2400" dirty="0"/>
              <a:t>You apply for a project – Top 3 </a:t>
            </a:r>
          </a:p>
          <a:p>
            <a:r>
              <a:rPr lang="en-US" sz="2400" dirty="0"/>
              <a:t>You will identify your own strong and weaker competencies</a:t>
            </a:r>
          </a:p>
          <a:p>
            <a:r>
              <a:rPr lang="en-US" sz="2400" dirty="0"/>
              <a:t>Your profile will be matched against the project</a:t>
            </a:r>
          </a:p>
          <a:p>
            <a:r>
              <a:rPr lang="en-US" sz="2400" dirty="0"/>
              <a:t>You will define with your coach a “learning-working” agreement </a:t>
            </a:r>
            <a:endParaRPr lang="nl-NL" sz="2400" dirty="0"/>
          </a:p>
          <a:p>
            <a:endParaRPr lang="nl-NL" sz="2400" dirty="0"/>
          </a:p>
          <a:p>
            <a:endParaRPr lang="en-US" sz="2400" dirty="0"/>
          </a:p>
          <a:p>
            <a:pPr>
              <a:buFont typeface="Wingdings" panose="05000000000000000000" pitchFamily="2" charset="2"/>
              <a:buChar char="Ø"/>
            </a:pPr>
            <a:r>
              <a:rPr lang="en-US" sz="2400" dirty="0"/>
              <a:t>Everybody has a personalized work plan</a:t>
            </a:r>
          </a:p>
          <a:p>
            <a:pPr>
              <a:buFont typeface="Wingdings" panose="05000000000000000000" pitchFamily="2" charset="2"/>
              <a:buChar char="Ø"/>
            </a:pPr>
            <a:r>
              <a:rPr lang="en-US" sz="2400" dirty="0"/>
              <a:t>Everybody will be tailor-made graded</a:t>
            </a:r>
          </a:p>
          <a:p>
            <a:endParaRPr lang="nl-NL" sz="2400" dirty="0"/>
          </a:p>
        </p:txBody>
      </p:sp>
      <p:sp>
        <p:nvSpPr>
          <p:cNvPr id="4" name="Rectangle 3"/>
          <p:cNvSpPr/>
          <p:nvPr/>
        </p:nvSpPr>
        <p:spPr bwMode="auto">
          <a:xfrm>
            <a:off x="319273" y="4269710"/>
            <a:ext cx="5451940" cy="1015217"/>
          </a:xfrm>
          <a:prstGeom prst="rect">
            <a:avLst/>
          </a:prstGeom>
          <a:noFill/>
          <a:ln>
            <a:solidFill>
              <a:srgbClr val="FF66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1C3D"/>
              </a:solidFill>
              <a:effectLst/>
              <a:latin typeface="Verdana"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1101" y="3819110"/>
            <a:ext cx="2793626" cy="185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14CF307F-2E34-4C2B-B0AF-223C9D770D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8" t="1618" r="7908" b="4745"/>
          <a:stretch/>
        </p:blipFill>
        <p:spPr>
          <a:xfrm>
            <a:off x="6660232" y="5949280"/>
            <a:ext cx="1942031" cy="720080"/>
          </a:xfrm>
          <a:prstGeom prst="rect">
            <a:avLst/>
          </a:prstGeom>
        </p:spPr>
      </p:pic>
    </p:spTree>
    <p:extLst>
      <p:ext uri="{BB962C8B-B14F-4D97-AF65-F5344CB8AC3E}">
        <p14:creationId xmlns:p14="http://schemas.microsoft.com/office/powerpoint/2010/main" val="287219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4241</TotalTime>
  <Words>2815</Words>
  <Application>Microsoft Office PowerPoint</Application>
  <PresentationFormat>On-screen Show (4:3)</PresentationFormat>
  <Paragraphs>436</Paragraphs>
  <Slides>35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Arial</vt:lpstr>
      <vt:lpstr>Calibri</vt:lpstr>
      <vt:lpstr>Lucida Grande</vt:lpstr>
      <vt:lpstr>Verdana</vt:lpstr>
      <vt:lpstr>Wingdings</vt:lpstr>
      <vt:lpstr>Maastricht University</vt:lpstr>
      <vt:lpstr>Introduction  Honours Programme FHML</vt:lpstr>
      <vt:lpstr>PowerPoint Presentation</vt:lpstr>
      <vt:lpstr>Agenda</vt:lpstr>
      <vt:lpstr>Agenda</vt:lpstr>
      <vt:lpstr>FHML Honours in three words</vt:lpstr>
      <vt:lpstr>Objectives of the Honours Programme </vt:lpstr>
      <vt:lpstr>General features of the Honours Programme </vt:lpstr>
      <vt:lpstr>Structure &amp; study load FHML-HP </vt:lpstr>
      <vt:lpstr>Projects and competences in practice  </vt:lpstr>
      <vt:lpstr>What are competencies?  </vt:lpstr>
      <vt:lpstr>Competencies within the Honours Programme </vt:lpstr>
      <vt:lpstr>Example category 1: Collaboration </vt:lpstr>
      <vt:lpstr>Example category 1: Collaboration </vt:lpstr>
      <vt:lpstr>The ‘Learning-Working’ agreement  </vt:lpstr>
      <vt:lpstr>Agenda</vt:lpstr>
      <vt:lpstr>FHML Honours Projects 2025 </vt:lpstr>
      <vt:lpstr>11 Honours Projects 2025</vt:lpstr>
      <vt:lpstr>11 Honours Projects 2025</vt:lpstr>
      <vt:lpstr>11 Honours Projects 2025</vt:lpstr>
      <vt:lpstr>Project 2. The Cross-Kingdom miRNA Project</vt:lpstr>
      <vt:lpstr>Project 2. The Cross-Kingdom miRNA Project</vt:lpstr>
      <vt:lpstr>Project 11. Lung Health Maastricht - Part 2    </vt:lpstr>
      <vt:lpstr>Project 11. Lung Health Maastricht - Part 2  </vt:lpstr>
      <vt:lpstr>The calendar of the Honours Programme </vt:lpstr>
      <vt:lpstr>Elective Honours Courses (6 EC - 140 hours) </vt:lpstr>
      <vt:lpstr>Examples of Elective Honours Courses (1) </vt:lpstr>
      <vt:lpstr>Examples of elective Honours Courses (2)</vt:lpstr>
      <vt:lpstr>Selection procedure</vt:lpstr>
      <vt:lpstr>How to apply?</vt:lpstr>
      <vt:lpstr>How to apply?</vt:lpstr>
      <vt:lpstr>We challenge … YOU … just like</vt:lpstr>
      <vt:lpstr>Agenda</vt:lpstr>
      <vt:lpstr>MAAHS</vt:lpstr>
      <vt:lpstr>Agenda</vt:lpstr>
      <vt:lpstr>Agenda</vt:lpstr>
    </vt:vector>
  </TitlesOfParts>
  <Company>Maastricht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Adriaans R (BU)</dc:creator>
  <cp:lastModifiedBy>Vernooy, J (PUL)</cp:lastModifiedBy>
  <cp:revision>298</cp:revision>
  <cp:lastPrinted>2017-02-22T09:43:12Z</cp:lastPrinted>
  <dcterms:created xsi:type="dcterms:W3CDTF">2016-01-20T13:07:02Z</dcterms:created>
  <dcterms:modified xsi:type="dcterms:W3CDTF">2025-05-26T15:14:56Z</dcterms:modified>
</cp:coreProperties>
</file>