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49" r:id="rId1"/>
  </p:sldMasterIdLst>
  <p:notesMasterIdLst>
    <p:notesMasterId r:id="rId11"/>
  </p:notesMasterIdLst>
  <p:sldIdLst>
    <p:sldId id="664" r:id="rId2"/>
    <p:sldId id="724" r:id="rId3"/>
    <p:sldId id="727" r:id="rId4"/>
    <p:sldId id="728" r:id="rId5"/>
    <p:sldId id="734" r:id="rId6"/>
    <p:sldId id="735" r:id="rId7"/>
    <p:sldId id="732" r:id="rId8"/>
    <p:sldId id="733" r:id="rId9"/>
    <p:sldId id="71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anose="020B0604030504040204" pitchFamily="34" charset="0"/>
        <a:ea typeface="Arial Unicode MS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anose="020B0604030504040204" pitchFamily="34" charset="0"/>
        <a:ea typeface="Arial Unicode MS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anose="020B0604030504040204" pitchFamily="34" charset="0"/>
        <a:ea typeface="Arial Unicode MS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anose="020B0604030504040204" pitchFamily="34" charset="0"/>
        <a:ea typeface="Arial Unicode MS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anose="020B0604030504040204" pitchFamily="34" charset="0"/>
        <a:ea typeface="Arial Unicode MS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001C3D"/>
        </a:solidFill>
        <a:latin typeface="Verdana" panose="020B0604030504040204" pitchFamily="34" charset="0"/>
        <a:ea typeface="Arial Unicode MS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001C3D"/>
        </a:solidFill>
        <a:latin typeface="Verdana" panose="020B0604030504040204" pitchFamily="34" charset="0"/>
        <a:ea typeface="Arial Unicode MS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001C3D"/>
        </a:solidFill>
        <a:latin typeface="Verdana" panose="020B0604030504040204" pitchFamily="34" charset="0"/>
        <a:ea typeface="Arial Unicode MS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001C3D"/>
        </a:solidFill>
        <a:latin typeface="Verdana" panose="020B0604030504040204" pitchFamily="34" charset="0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2592">
          <p15:clr>
            <a:srgbClr val="A4A3A4"/>
          </p15:clr>
        </p15:guide>
        <p15:guide id="5" pos="2880">
          <p15:clr>
            <a:srgbClr val="A4A3A4"/>
          </p15:clr>
        </p15:guide>
        <p15:guide id="6" pos="192">
          <p15:clr>
            <a:srgbClr val="A4A3A4"/>
          </p15:clr>
        </p15:guide>
        <p15:guide id="7" pos="5664">
          <p15:clr>
            <a:srgbClr val="A4A3A4"/>
          </p15:clr>
        </p15:guide>
        <p15:guide id="8" pos="96">
          <p15:clr>
            <a:srgbClr val="A4A3A4"/>
          </p15:clr>
        </p15:guide>
        <p15:guide id="9" pos="5472">
          <p15:clr>
            <a:srgbClr val="A4A3A4"/>
          </p15:clr>
        </p15:guide>
        <p15:guide id="10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CCFF99"/>
    <a:srgbClr val="CCFF66"/>
    <a:srgbClr val="F8F8F8"/>
    <a:srgbClr val="000066"/>
    <a:srgbClr val="3399FF"/>
    <a:srgbClr val="663300"/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710" autoAdjust="0"/>
  </p:normalViewPr>
  <p:slideViewPr>
    <p:cSldViewPr>
      <p:cViewPr varScale="1">
        <p:scale>
          <a:sx n="69" d="100"/>
          <a:sy n="69" d="100"/>
        </p:scale>
        <p:origin x="1184" y="52"/>
      </p:cViewPr>
      <p:guideLst>
        <p:guide orient="horz" pos="2112"/>
        <p:guide orient="horz" pos="3600"/>
        <p:guide orient="horz" pos="1344"/>
        <p:guide orient="horz" pos="2592"/>
        <p:guide pos="2880"/>
        <p:guide pos="192"/>
        <p:guide pos="5664"/>
        <p:guide pos="96"/>
        <p:guide pos="5472"/>
        <p:guide pos="240"/>
      </p:guideLst>
    </p:cSldViewPr>
  </p:slideViewPr>
  <p:outlineViewPr>
    <p:cViewPr>
      <p:scale>
        <a:sx n="33" d="100"/>
        <a:sy n="33" d="100"/>
      </p:scale>
      <p:origin x="0" y="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71360669-B66C-43F0-94C4-260D3FCF166A}" type="datetimeFigureOut">
              <a:rPr lang="nl-NL"/>
              <a:pPr>
                <a:defRPr/>
              </a:pPr>
              <a:t>8-12-2021</a:t>
            </a:fld>
            <a:endParaRPr lang="nl-NL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D453E7-2A6B-4C8E-8AB9-C8CD143CF238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91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0" descr="UM40_RGB_B_blau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>
            <a:fillRect/>
          </a:stretch>
        </p:blipFill>
        <p:spPr bwMode="auto">
          <a:xfrm>
            <a:off x="360363" y="6173788"/>
            <a:ext cx="21066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257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 descr="UM40_RGB_B_di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>
            <a:fillRect/>
          </a:stretch>
        </p:blipFill>
        <p:spPr bwMode="auto">
          <a:xfrm>
            <a:off x="360363" y="6173788"/>
            <a:ext cx="2098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467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 descr="UM40_RGB_B_di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8"/>
          <a:stretch>
            <a:fillRect/>
          </a:stretch>
        </p:blipFill>
        <p:spPr bwMode="auto">
          <a:xfrm>
            <a:off x="360363" y="6173788"/>
            <a:ext cx="2079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30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UM40_RGB_B_blau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>
            <a:fillRect/>
          </a:stretch>
        </p:blipFill>
        <p:spPr bwMode="auto">
          <a:xfrm>
            <a:off x="360363" y="6173788"/>
            <a:ext cx="21066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r>
              <a:rPr lang="nl-NL"/>
              <a:t>Naam afdeling of A-merk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00783C1-E492-4D85-AB72-9673253B5F1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0725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solidFill>
          <a:srgbClr val="001C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 descr="UM40_RGB_B_di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>
            <a:fillRect/>
          </a:stretch>
        </p:blipFill>
        <p:spPr bwMode="auto">
          <a:xfrm>
            <a:off x="360363" y="6173788"/>
            <a:ext cx="20859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r>
              <a:rPr lang="nl-NL"/>
              <a:t>Naam afdeling of A-merk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F61AB8-D1CC-4689-9CD3-C21656454FCE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7360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UM40_RGB_B_blau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>
            <a:fillRect/>
          </a:stretch>
        </p:blipFill>
        <p:spPr bwMode="auto">
          <a:xfrm>
            <a:off x="360363" y="6173788"/>
            <a:ext cx="20653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r>
              <a:rPr lang="nl-NL"/>
              <a:t>Naam afdeling of A-merk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218BDB-1B24-473A-8E59-CFD0128EAE62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7068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M40_RGB_B_blau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>
            <a:fillRect/>
          </a:stretch>
        </p:blipFill>
        <p:spPr bwMode="auto">
          <a:xfrm>
            <a:off x="360363" y="6173788"/>
            <a:ext cx="21066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endParaRPr lang="nl-NL" noProof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4595813" y="6318250"/>
            <a:ext cx="549275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4745038" y="6318250"/>
            <a:ext cx="3449637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r>
              <a:rPr lang="nl-NL"/>
              <a:t>Naam afdeling of A-merk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8194675" y="6318250"/>
            <a:ext cx="569913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F909191-EC76-45E1-B41F-31C4DECE3C2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8773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UM40_RGB_B_di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>
            <a:fillRect/>
          </a:stretch>
        </p:blipFill>
        <p:spPr bwMode="auto">
          <a:xfrm>
            <a:off x="360363" y="6173788"/>
            <a:ext cx="20732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endParaRPr lang="nl-NL" noProof="0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650246-B556-41F0-A5EA-B00DA9D5C5C5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4044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UM40_RGB_B_blau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>
            <a:fillRect/>
          </a:stretch>
        </p:blipFill>
        <p:spPr bwMode="auto">
          <a:xfrm>
            <a:off x="360363" y="6173788"/>
            <a:ext cx="21066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 rtlCol="0">
            <a:noAutofit/>
          </a:bodyPr>
          <a:lstStyle/>
          <a:p>
            <a:pPr lvl="0"/>
            <a:endParaRPr lang="nl-NL" noProof="0"/>
          </a:p>
        </p:txBody>
      </p:sp>
      <p:sp>
        <p:nvSpPr>
          <p:cNvPr id="5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r>
              <a:rPr lang="nl-NL"/>
              <a:t>Naam afdeling of A-merk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9E0DAE9-683C-47E5-A04E-5668AF36872C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0207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60363" y="414338"/>
            <a:ext cx="83264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360363" y="1295400"/>
            <a:ext cx="8326437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tekststijl van het model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3738" y="6318250"/>
            <a:ext cx="915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1C3D"/>
                </a:solidFill>
                <a:latin typeface="+mj-lt"/>
                <a:ea typeface="+mn-ea"/>
                <a:cs typeface="Verdan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988" y="6318250"/>
            <a:ext cx="39766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1C3D"/>
                </a:solidFill>
                <a:latin typeface="+mn-lt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913" y="6318250"/>
            <a:ext cx="369887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26810E-3C78-48CB-ABC8-C6ED267C2BB8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9" r:id="rId1"/>
    <p:sldLayoutId id="2147485920" r:id="rId2"/>
    <p:sldLayoutId id="2147485921" r:id="rId3"/>
    <p:sldLayoutId id="2147485922" r:id="rId4"/>
    <p:sldLayoutId id="2147485923" r:id="rId5"/>
    <p:sldLayoutId id="2147485924" r:id="rId6"/>
    <p:sldLayoutId id="2147485925" r:id="rId7"/>
    <p:sldLayoutId id="2147485926" r:id="rId8"/>
    <p:sldLayoutId id="214748592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Verdana" pitchFamily="34" charset="0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Verdana" pitchFamily="34" charset="0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Verdana" pitchFamily="34" charset="0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Verdana" pitchFamily="34" charset="0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Verdana" pitchFamily="34" charset="0"/>
          <a:cs typeface="Verdana"/>
        </a:defRPr>
      </a:lvl1pPr>
      <a:lvl2pPr marL="717550" indent="-358775" algn="l" defTabSz="457200" rtl="0" eaLnBrk="0" fontAlgn="base" hangingPunct="0">
        <a:spcBef>
          <a:spcPct val="0"/>
        </a:spcBef>
        <a:spcAft>
          <a:spcPct val="0"/>
        </a:spcAft>
        <a:buFont typeface="Lucida Grande"/>
        <a:buChar char="-"/>
        <a:defRPr sz="3200" kern="1200">
          <a:solidFill>
            <a:schemeClr val="tx1"/>
          </a:solidFill>
          <a:latin typeface="+mj-lt"/>
          <a:ea typeface="Verdana" pitchFamily="34" charset="0"/>
          <a:cs typeface="Verdana"/>
        </a:defRPr>
      </a:lvl2pPr>
      <a:lvl3pPr marL="1073150" indent="-357188" algn="l" defTabSz="457200" rtl="0" eaLnBrk="0" fontAlgn="base" hangingPunct="0">
        <a:spcBef>
          <a:spcPct val="0"/>
        </a:spcBef>
        <a:spcAft>
          <a:spcPct val="0"/>
        </a:spcAft>
        <a:buFont typeface="Lucida Grande"/>
        <a:buChar char="-"/>
        <a:defRPr sz="2800" kern="1200">
          <a:solidFill>
            <a:schemeClr val="tx1"/>
          </a:solidFill>
          <a:latin typeface="+mj-lt"/>
          <a:ea typeface="Verdana" pitchFamily="34" charset="0"/>
          <a:cs typeface="Verdana"/>
        </a:defRPr>
      </a:lvl3pPr>
      <a:lvl4pPr marL="1430338" indent="-355600" algn="l" defTabSz="457200" rtl="0" eaLnBrk="0" fontAlgn="base" hangingPunct="0">
        <a:spcBef>
          <a:spcPct val="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j-lt"/>
          <a:ea typeface="Verdana" pitchFamily="34" charset="0"/>
          <a:cs typeface="Verdana"/>
        </a:defRPr>
      </a:lvl4pPr>
      <a:lvl5pPr marL="1793875" indent="-360363" algn="l" defTabSz="457200" rtl="0" eaLnBrk="0" fontAlgn="base" hangingPunct="0">
        <a:spcBef>
          <a:spcPct val="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j-lt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.corvers@maastrichtuniversity.n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aastrichtuniversity.nl/research/fair-and-smart-data-currency-global-sustainability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strichtuniversity.nl/research/fair-and-smart-data-currency-global-sustainabilit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endParaRPr lang="nl-NL" altLang="en-US" sz="1000" dirty="0" smtClean="0">
              <a:latin typeface="Calibri" panose="020F0502020204030204" pitchFamily="34" charset="0"/>
            </a:endParaRPr>
          </a:p>
        </p:txBody>
      </p:sp>
      <p:sp>
        <p:nvSpPr>
          <p:cNvPr id="20484" name="Tijdelijke aanduiding voor inhoud 1"/>
          <p:cNvSpPr>
            <a:spLocks noGrp="1"/>
          </p:cNvSpPr>
          <p:nvPr>
            <p:ph idx="1"/>
          </p:nvPr>
        </p:nvSpPr>
        <p:spPr>
          <a:xfrm>
            <a:off x="304800" y="533400"/>
            <a:ext cx="8555037" cy="4800600"/>
          </a:xfrm>
          <a:noFill/>
        </p:spPr>
        <p:txBody>
          <a:bodyPr/>
          <a:lstStyle/>
          <a:p>
            <a:pPr marL="0" indent="0">
              <a:buNone/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Fair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and Smart Data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(FSD) </a:t>
            </a:r>
            <a:r>
              <a:rPr lang="en-NL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–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 the Currency for Global Sustainability</a:t>
            </a:r>
          </a:p>
          <a:p>
            <a:pPr marL="0" indent="0">
              <a:buNone/>
              <a:defRPr/>
            </a:pPr>
            <a:endParaRPr lang="en-US" altLang="nl-NL" sz="2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altLang="nl-NL" sz="8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nl-NL" sz="3200" b="1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Fair and Smart Data </a:t>
            </a:r>
            <a:r>
              <a:rPr lang="en-NL" altLang="nl-NL" sz="3200" b="1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–</a:t>
            </a:r>
            <a:r>
              <a:rPr lang="en-US" altLang="nl-NL" sz="3200" b="1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 webinar 08.12.21</a:t>
            </a:r>
          </a:p>
          <a:p>
            <a:pPr marL="0" indent="0">
              <a:buNone/>
              <a:defRPr/>
            </a:pPr>
            <a:r>
              <a:rPr lang="en-US" altLang="nl-NL" sz="2800" b="1" i="1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Create </a:t>
            </a:r>
            <a:r>
              <a:rPr lang="en-US" altLang="nl-NL" sz="2800" b="1" i="1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a Better World on a Liveable Planet</a:t>
            </a:r>
          </a:p>
          <a:p>
            <a:pPr marL="0" indent="0">
              <a:buNone/>
              <a:defRPr/>
            </a:pPr>
            <a:endParaRPr lang="en-US" altLang="nl-NL" sz="2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altLang="nl-NL" sz="2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altLang="nl-NL" sz="2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altLang="nl-NL" sz="2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Ron Cörvers</a:t>
            </a:r>
          </a:p>
          <a:p>
            <a:pPr marL="0" indent="0">
              <a:buNone/>
              <a:defRPr/>
            </a:pP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  <a:hlinkClick r:id="rId2"/>
              </a:rPr>
              <a:t>r.corvers@maastrichtuniversity.nl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 </a:t>
            </a:r>
            <a:endParaRPr lang="en-US" altLang="nl-NL" sz="20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97422"/>
            <a:ext cx="3886200" cy="39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6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235" y="4267200"/>
            <a:ext cx="5208939" cy="146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E7541-D58A-47F6-B30A-0FF5EE9AC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6"/>
          <a:stretch/>
        </p:blipFill>
        <p:spPr>
          <a:xfrm>
            <a:off x="5410200" y="3657600"/>
            <a:ext cx="3810000" cy="2454951"/>
          </a:xfrm>
          <a:prstGeom prst="rect">
            <a:avLst/>
          </a:prstGeom>
        </p:spPr>
      </p:pic>
      <p:sp>
        <p:nvSpPr>
          <p:cNvPr id="20484" name="Tijdelijke aanduiding voor inhoud 1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114800"/>
          </a:xfrm>
          <a:noFill/>
        </p:spPr>
        <p:txBody>
          <a:bodyPr/>
          <a:lstStyle/>
          <a:p>
            <a:pPr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School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of Business and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Economics,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Maastricht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University 2021 </a:t>
            </a:r>
          </a:p>
          <a:p>
            <a:pPr>
              <a:defRPr/>
            </a:pPr>
            <a:endParaRPr lang="en-US" altLang="nl-NL" sz="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Challenge-driven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transdisciplinary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(action-) research</a:t>
            </a:r>
          </a:p>
          <a:p>
            <a:pPr>
              <a:defRPr/>
            </a:pPr>
            <a:endParaRPr lang="en-US" altLang="nl-NL" sz="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T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o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innovate global value networks through new forms of data-governance, shared value creation, and fair distribution of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value</a:t>
            </a:r>
          </a:p>
          <a:p>
            <a:pPr>
              <a:defRPr/>
            </a:pPr>
            <a:endParaRPr lang="en-US" altLang="nl-NL" sz="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Work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on real-world cases in the pursuit of sustainable development for all,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in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particular to improve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living conditions and livelihood assets of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smallholder farmers in the Global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South</a:t>
            </a: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363" y="539750"/>
            <a:ext cx="8326437" cy="527050"/>
          </a:xfrm>
        </p:spPr>
        <p:txBody>
          <a:bodyPr/>
          <a:lstStyle/>
          <a:p>
            <a:pPr lvl="0">
              <a:defRPr/>
            </a:pPr>
            <a:r>
              <a:rPr lang="en-US" altLang="nl-NL" sz="24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FSD spearhead</a:t>
            </a:r>
            <a:endParaRPr lang="en-US" altLang="nl-NL" sz="2400" dirty="0">
              <a:solidFill>
                <a:srgbClr val="001C3D"/>
              </a:solidFill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71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fld id="{3E608DE2-EE0C-463E-9E95-60D6231154FC}" type="slidenum">
              <a:rPr lang="nl-NL" altLang="en-US" sz="1000" smtClean="0">
                <a:latin typeface="Calibri" panose="020F0502020204030204" pitchFamily="34" charset="0"/>
              </a:rPr>
              <a:pPr/>
              <a:t>3</a:t>
            </a:fld>
            <a:endParaRPr lang="nl-NL" altLang="en-US" sz="1000" smtClean="0">
              <a:latin typeface="Calibri" panose="020F0502020204030204" pitchFamily="34" charset="0"/>
            </a:endParaRPr>
          </a:p>
        </p:txBody>
      </p:sp>
      <p:sp>
        <p:nvSpPr>
          <p:cNvPr id="20484" name="Tijdelijke aanduiding voor inhoud 1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76800"/>
          </a:xfrm>
          <a:noFill/>
        </p:spPr>
        <p:txBody>
          <a:bodyPr/>
          <a:lstStyle/>
          <a:p>
            <a:pPr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farm size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&lt; 2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ha</a:t>
            </a:r>
          </a:p>
          <a:p>
            <a:pPr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450-500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million small farms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(85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% of the world’s farms)</a:t>
            </a:r>
          </a:p>
          <a:p>
            <a:pPr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these farms support partly or completely ca 2.2 billion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people</a:t>
            </a:r>
          </a:p>
          <a:p>
            <a:pPr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economic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,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social, and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environmental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problems and challenges</a:t>
            </a:r>
          </a:p>
          <a:p>
            <a:pPr lvl="1">
              <a:defRPr/>
            </a:pP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fluctuations </a:t>
            </a:r>
            <a:r>
              <a:rPr lang="en-US" altLang="nl-NL" sz="20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in 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(global) </a:t>
            </a:r>
            <a:r>
              <a:rPr lang="en-US" altLang="nl-NL" sz="20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market 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prices, access </a:t>
            </a:r>
            <a:r>
              <a:rPr lang="en-US" altLang="nl-NL" sz="20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to 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markets/capital, </a:t>
            </a:r>
            <a:r>
              <a:rPr lang="en-US" altLang="nl-NL" sz="20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economic situation 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farm, </a:t>
            </a:r>
            <a:r>
              <a:rPr lang="en-US" altLang="nl-NL" sz="20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poverty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, etc.</a:t>
            </a:r>
          </a:p>
          <a:p>
            <a:pPr lvl="1">
              <a:defRPr/>
            </a:pP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level </a:t>
            </a:r>
            <a:r>
              <a:rPr lang="en-US" altLang="nl-NL" sz="20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of 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organization/education, access to information/expertise</a:t>
            </a:r>
            <a:r>
              <a:rPr lang="en-US" altLang="nl-NL" sz="20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, bargaining 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power </a:t>
            </a:r>
            <a:r>
              <a:rPr lang="en-US" altLang="nl-NL" sz="20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in value chains, 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etc.</a:t>
            </a:r>
          </a:p>
          <a:p>
            <a:pPr lvl="1">
              <a:defRPr/>
            </a:pPr>
            <a:r>
              <a:rPr lang="en-US" altLang="nl-NL" sz="20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c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limate change, soil degradation, use of pesticides and fertilizer, changes in ecosystems, biodiversity loss, etc.</a:t>
            </a:r>
            <a:endParaRPr lang="en-US" altLang="nl-NL" sz="20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endParaRPr lang="en-US" altLang="nl-NL" sz="2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lowest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value receiver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in </a:t>
            </a:r>
          </a:p>
          <a:p>
            <a:pPr marL="0" indent="0">
              <a:buNone/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    global commodities chains</a:t>
            </a: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363" y="539750"/>
            <a:ext cx="8326437" cy="527050"/>
          </a:xfrm>
        </p:spPr>
        <p:txBody>
          <a:bodyPr/>
          <a:lstStyle/>
          <a:p>
            <a:pPr lvl="0">
              <a:defRPr/>
            </a:pPr>
            <a:r>
              <a:rPr lang="en-US" altLang="nl-NL" sz="24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Smallholder farmers</a:t>
            </a:r>
            <a:endParaRPr lang="en-US" altLang="nl-NL" sz="2400" dirty="0">
              <a:solidFill>
                <a:srgbClr val="001C3D"/>
              </a:solidFill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704189"/>
            <a:ext cx="4305300" cy="19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0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jdelijke aanduiding voor inhoud 1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  <a:noFill/>
        </p:spPr>
        <p:txBody>
          <a:bodyPr/>
          <a:lstStyle/>
          <a:p>
            <a:pPr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in the world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of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smallholder farmers data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does not play a major role </a:t>
            </a:r>
            <a:endParaRPr lang="en-US" altLang="nl-NL" sz="2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o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ther actors in the supply chain collect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data for their own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purposes</a:t>
            </a:r>
          </a:p>
          <a:p>
            <a:pPr marL="0" indent="0">
              <a:buNone/>
              <a:defRPr/>
            </a:pPr>
            <a:endParaRPr lang="en-US" altLang="nl-NL" sz="2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data-technologies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and new business models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to improve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social and environmental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sustainability,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next to economic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prosperity</a:t>
            </a:r>
          </a:p>
          <a:p>
            <a:pPr>
              <a:defRPr/>
            </a:pPr>
            <a:endParaRPr lang="en-US" altLang="nl-NL" sz="2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carbon markets for smallholder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farmers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by using agroforestry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practices and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enabling data-technologies (e.g. </a:t>
            </a:r>
            <a:r>
              <a:rPr lang="en-US" altLang="nl-NL" sz="2400" dirty="0" err="1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Rabobank’s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 ACORN)</a:t>
            </a:r>
          </a:p>
          <a:p>
            <a:pPr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scope-3 GHG emissions </a:t>
            </a:r>
          </a:p>
          <a:p>
            <a:pPr marL="0" indent="0">
              <a:buNone/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    and value of CO2 data</a:t>
            </a:r>
          </a:p>
          <a:p>
            <a:pPr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363" y="539750"/>
            <a:ext cx="8326437" cy="527050"/>
          </a:xfrm>
        </p:spPr>
        <p:txBody>
          <a:bodyPr/>
          <a:lstStyle/>
          <a:p>
            <a:pPr lvl="0">
              <a:defRPr/>
            </a:pPr>
            <a:r>
              <a:rPr lang="en-US" altLang="nl-NL" sz="24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Data-technologies &amp; new business models</a:t>
            </a:r>
            <a:endParaRPr lang="en-US" altLang="nl-NL" sz="2400" dirty="0">
              <a:solidFill>
                <a:srgbClr val="001C3D"/>
              </a:solidFill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44" y="4228356"/>
            <a:ext cx="4539456" cy="25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27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360363" y="539750"/>
            <a:ext cx="8326437" cy="527050"/>
          </a:xfrm>
        </p:spPr>
        <p:txBody>
          <a:bodyPr/>
          <a:lstStyle/>
          <a:p>
            <a:pPr lvl="0">
              <a:defRPr/>
            </a:pPr>
            <a:r>
              <a:rPr lang="en-US" altLang="nl-NL" sz="2400" i="1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bold and refreshing point of view </a:t>
            </a:r>
            <a:r>
              <a:rPr lang="en-NL" altLang="nl-NL" sz="2400" i="1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…</a:t>
            </a:r>
            <a:endParaRPr lang="en-US" altLang="nl-NL" sz="2400" i="1" dirty="0">
              <a:solidFill>
                <a:srgbClr val="001C3D"/>
              </a:solidFill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3581400"/>
            <a:ext cx="8582025" cy="255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1295400"/>
            <a:ext cx="85820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jdelijke aanduiding voor inhoud 1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2819400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smallholder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farmers are at the bottom of the value chain and receive the lowest value</a:t>
            </a:r>
          </a:p>
          <a:p>
            <a:pPr>
              <a:defRPr/>
            </a:pPr>
            <a:endParaRPr lang="en-US" altLang="nl-NL" sz="12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d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ata-technologies &amp; new business models as drivers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to create fair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value (returns)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for 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smallholder 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farmers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i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mprove living conditions and livelihood assets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w</a:t>
            </a:r>
            <a:r>
              <a:rPr lang="en-US" altLang="nl-NL" sz="24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orking on sustainable development for all</a:t>
            </a: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363" y="539750"/>
            <a:ext cx="8631237" cy="831850"/>
          </a:xfrm>
        </p:spPr>
        <p:txBody>
          <a:bodyPr/>
          <a:lstStyle/>
          <a:p>
            <a:pPr lvl="0">
              <a:defRPr/>
            </a:pPr>
            <a:r>
              <a:rPr lang="en-US" altLang="nl-NL" sz="24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Fair and Smart Data </a:t>
            </a:r>
            <a:r>
              <a:rPr lang="en-NL" altLang="nl-NL" sz="24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–</a:t>
            </a:r>
            <a:r>
              <a:rPr lang="en-US" altLang="nl-NL" sz="24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 vision </a:t>
            </a:r>
            <a:r>
              <a:rPr lang="en-US" altLang="nl-NL" sz="2400" dirty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&amp; mission</a:t>
            </a:r>
            <a:br>
              <a:rPr lang="en-US" altLang="nl-NL" sz="2400" dirty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</a:br>
            <a:r>
              <a:rPr lang="en-US" altLang="nl-NL" sz="1800" dirty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  <a:hlinkClick r:id="rId2"/>
              </a:rPr>
              <a:t>https://</a:t>
            </a:r>
            <a:r>
              <a:rPr lang="en-US" altLang="nl-NL" sz="18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  <a:hlinkClick r:id="rId2"/>
              </a:rPr>
              <a:t>www.maastrichtuniversity.nl/research/fair-and-smart-data-currency-global-sustainability</a:t>
            </a:r>
            <a:r>
              <a:rPr lang="en-US" altLang="nl-NL" sz="18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 </a:t>
            </a:r>
            <a:r>
              <a:rPr lang="en-US" altLang="nl-NL" sz="24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/>
            </a:r>
            <a:br>
              <a:rPr lang="en-US" altLang="nl-NL" sz="24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</a:br>
            <a:r>
              <a:rPr lang="en-US" altLang="nl-NL" sz="24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/>
            </a:r>
            <a:br>
              <a:rPr lang="en-US" altLang="nl-NL" sz="24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</a:br>
            <a:endParaRPr lang="en-US" altLang="nl-NL" sz="2400" dirty="0">
              <a:solidFill>
                <a:srgbClr val="001C3D"/>
              </a:solidFill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79875"/>
            <a:ext cx="4424878" cy="27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2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fld id="{3E608DE2-EE0C-463E-9E95-60D6231154FC}" type="slidenum">
              <a:rPr lang="nl-NL" altLang="en-US" sz="1000" smtClean="0">
                <a:latin typeface="Calibri" panose="020F0502020204030204" pitchFamily="34" charset="0"/>
              </a:rPr>
              <a:pPr/>
              <a:t>7</a:t>
            </a:fld>
            <a:endParaRPr lang="nl-NL" altLang="en-US" sz="1000" smtClean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363" y="539750"/>
            <a:ext cx="8326437" cy="527050"/>
          </a:xfrm>
          <a:solidFill>
            <a:srgbClr val="FFC000"/>
          </a:solidFill>
        </p:spPr>
        <p:txBody>
          <a:bodyPr/>
          <a:lstStyle/>
          <a:p>
            <a:pPr lvl="0">
              <a:defRPr/>
            </a:pPr>
            <a:r>
              <a:rPr lang="en-US" altLang="nl-NL" sz="24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Today’s speakers </a:t>
            </a:r>
            <a:r>
              <a:rPr lang="en-US" altLang="nl-NL" sz="18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(09:10-10:30)</a:t>
            </a:r>
            <a:endParaRPr lang="en-US" altLang="nl-NL" sz="1800" dirty="0">
              <a:solidFill>
                <a:srgbClr val="001C3D"/>
              </a:solidFill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529488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63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fld id="{3E608DE2-EE0C-463E-9E95-60D6231154FC}" type="slidenum">
              <a:rPr lang="nl-NL" altLang="en-US" sz="1000" smtClean="0">
                <a:latin typeface="Calibri" panose="020F0502020204030204" pitchFamily="34" charset="0"/>
              </a:rPr>
              <a:pPr/>
              <a:t>8</a:t>
            </a:fld>
            <a:endParaRPr lang="nl-NL" altLang="en-US" sz="1000" smtClean="0">
              <a:latin typeface="Calibri" panose="020F0502020204030204" pitchFamily="34" charset="0"/>
            </a:endParaRPr>
          </a:p>
        </p:txBody>
      </p:sp>
      <p:sp>
        <p:nvSpPr>
          <p:cNvPr id="20484" name="Tijdelijke aanduiding voor inhoud 1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2438400"/>
          </a:xfrm>
          <a:noFill/>
        </p:spPr>
        <p:txBody>
          <a:bodyPr/>
          <a:lstStyle/>
          <a:p>
            <a:pPr marL="457200" indent="-457200">
              <a:buFont typeface="+mj-lt"/>
              <a:buAutoNum type="arabicParenR"/>
              <a:defRPr/>
            </a:pP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How </a:t>
            </a:r>
            <a:r>
              <a:rPr lang="en-US" altLang="nl-NL" sz="20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to engage smallholder farmers in sustainable farming &amp; land-use practices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en-US" altLang="nl-NL" sz="20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How </a:t>
            </a:r>
            <a:r>
              <a:rPr lang="en-US" altLang="nl-NL" sz="20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to deliver value to smallholder farmers by implementing sustainable practices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en-US" altLang="nl-NL" sz="20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What </a:t>
            </a:r>
            <a:r>
              <a:rPr lang="en-US" altLang="nl-NL" sz="20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is the role of multinationals in promoting sustainable practices at smallholder farmer's level</a:t>
            </a:r>
            <a:r>
              <a:rPr lang="en-US" altLang="nl-NL" sz="20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en-US" altLang="nl-NL" sz="20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arenR"/>
              <a:defRPr/>
            </a:pPr>
            <a:endParaRPr lang="en-US" altLang="nl-NL" sz="20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altLang="nl-NL" sz="20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altLang="nl-NL" sz="20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363" y="539750"/>
            <a:ext cx="8326437" cy="527050"/>
          </a:xfrm>
          <a:solidFill>
            <a:srgbClr val="92D050"/>
          </a:solidFill>
        </p:spPr>
        <p:txBody>
          <a:bodyPr/>
          <a:lstStyle/>
          <a:p>
            <a:pPr lvl="0">
              <a:defRPr/>
            </a:pPr>
            <a:r>
              <a:rPr lang="en-US" altLang="nl-NL" sz="24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Today’s workshops </a:t>
            </a:r>
            <a:r>
              <a:rPr lang="en-US" altLang="nl-NL" sz="1800" dirty="0" smtClean="0">
                <a:solidFill>
                  <a:srgbClr val="001C3D"/>
                </a:solidFill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(10:45-12:30)</a:t>
            </a:r>
            <a:endParaRPr lang="en-US" altLang="nl-NL" sz="1800" dirty="0">
              <a:solidFill>
                <a:srgbClr val="001C3D"/>
              </a:solidFill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2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fld id="{3E608DE2-EE0C-463E-9E95-60D6231154FC}" type="slidenum">
              <a:rPr lang="nl-NL" altLang="en-US" sz="1000" smtClean="0">
                <a:latin typeface="Calibri" panose="020F0502020204030204" pitchFamily="34" charset="0"/>
              </a:rPr>
              <a:pPr/>
              <a:t>9</a:t>
            </a:fld>
            <a:endParaRPr lang="nl-NL" altLang="en-US" sz="1000" smtClean="0">
              <a:latin typeface="Calibri" panose="020F0502020204030204" pitchFamily="34" charset="0"/>
            </a:endParaRPr>
          </a:p>
        </p:txBody>
      </p:sp>
      <p:sp>
        <p:nvSpPr>
          <p:cNvPr id="20484" name="Tijdelijke aanduiding voor inhoud 1"/>
          <p:cNvSpPr>
            <a:spLocks noGrp="1"/>
          </p:cNvSpPr>
          <p:nvPr>
            <p:ph idx="1"/>
          </p:nvPr>
        </p:nvSpPr>
        <p:spPr>
          <a:xfrm>
            <a:off x="360363" y="1143000"/>
            <a:ext cx="8555037" cy="4800600"/>
          </a:xfrm>
          <a:noFill/>
        </p:spPr>
        <p:txBody>
          <a:bodyPr/>
          <a:lstStyle/>
          <a:p>
            <a:pPr marL="0" indent="0">
              <a:buNone/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The FSD research agenda is geared towards 3 interrelated themes:</a:t>
            </a:r>
          </a:p>
          <a:p>
            <a:pPr marL="0" indent="0">
              <a:buNone/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1.	Smallholders: studying the value distribution in global supply chains of agricultural commodities, with a focus on smallholders in the Global South</a:t>
            </a:r>
          </a:p>
          <a:p>
            <a:pPr marL="0" indent="0">
              <a:buNone/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2.	Agro-ecosystems: studying the payments for agro-ecosystem practices, with a combined focus on food production, carbon farming, and biodiversity</a:t>
            </a:r>
          </a:p>
          <a:p>
            <a:pPr marL="0" indent="0">
              <a:buNone/>
              <a:defRPr/>
            </a:pP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3.	</a:t>
            </a:r>
            <a:r>
              <a:rPr lang="en-US" altLang="nl-NL" sz="2400" dirty="0" err="1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Digitalisation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: studying the </a:t>
            </a:r>
            <a:r>
              <a:rPr lang="en-US" altLang="nl-NL" sz="2400" dirty="0" err="1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digitalisation</a:t>
            </a:r>
            <a:r>
              <a:rPr lang="en-US" altLang="nl-NL" sz="2400" dirty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 of farming-related (carbon) practices, with an emphasis on the empowerment of smallholders</a:t>
            </a:r>
          </a:p>
          <a:p>
            <a:pPr marL="0" indent="0">
              <a:buNone/>
              <a:defRPr/>
            </a:pPr>
            <a:endParaRPr lang="en-US" altLang="nl-NL" sz="24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D077C-8D6C-634C-AD8D-CD9FC5932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/>
          <a:stretch/>
        </p:blipFill>
        <p:spPr>
          <a:xfrm>
            <a:off x="0" y="-244164"/>
            <a:ext cx="9144001" cy="5631828"/>
          </a:xfrm>
          <a:prstGeom prst="rect">
            <a:avLst/>
          </a:prstGeom>
        </p:spPr>
      </p:pic>
      <p:sp>
        <p:nvSpPr>
          <p:cNvPr id="5" name="Ovaal 7">
            <a:extLst>
              <a:ext uri="{FF2B5EF4-FFF2-40B4-BE49-F238E27FC236}">
                <a16:creationId xmlns:a16="http://schemas.microsoft.com/office/drawing/2014/main" id="{91199E65-2B34-1F46-A0D6-077FB240C9DE}"/>
              </a:ext>
            </a:extLst>
          </p:cNvPr>
          <p:cNvSpPr/>
          <p:nvPr/>
        </p:nvSpPr>
        <p:spPr>
          <a:xfrm>
            <a:off x="5019152" y="310695"/>
            <a:ext cx="1438474" cy="14384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D3C54-E4B5-7A4D-BB51-AA24EF2B1CA0}"/>
              </a:ext>
            </a:extLst>
          </p:cNvPr>
          <p:cNvSpPr txBox="1">
            <a:spLocks/>
          </p:cNvSpPr>
          <p:nvPr/>
        </p:nvSpPr>
        <p:spPr>
          <a:xfrm>
            <a:off x="5125726" y="483704"/>
            <a:ext cx="1225325" cy="1092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1073150" indent="-357188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430338" indent="-355600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793875" indent="-360363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1600" dirty="0">
                <a:solidFill>
                  <a:schemeClr val="bg1"/>
                </a:solidFill>
              </a:rPr>
              <a:t>Together for Fair and Smart data!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 bwMode="auto">
          <a:xfrm>
            <a:off x="360363" y="5105400"/>
            <a:ext cx="83264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Verdana" pitchFamily="34" charset="0"/>
                <a:cs typeface="Verdana"/>
              </a:defRPr>
            </a:lvl1pPr>
            <a:lvl2pPr marL="717550" indent="-358775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3200" kern="1200">
                <a:solidFill>
                  <a:schemeClr val="tx1"/>
                </a:solidFill>
                <a:latin typeface="+mj-lt"/>
                <a:ea typeface="Verdana" pitchFamily="34" charset="0"/>
                <a:cs typeface="Verdana"/>
              </a:defRPr>
            </a:lvl2pPr>
            <a:lvl3pPr marL="1073150" indent="-357188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800" kern="1200">
                <a:solidFill>
                  <a:schemeClr val="tx1"/>
                </a:solidFill>
                <a:latin typeface="+mj-lt"/>
                <a:ea typeface="Verdana" pitchFamily="34" charset="0"/>
                <a:cs typeface="Verdana"/>
              </a:defRPr>
            </a:lvl3pPr>
            <a:lvl4pPr marL="1430338" indent="-355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Verdana" pitchFamily="34" charset="0"/>
                <a:cs typeface="Verdana"/>
              </a:defRPr>
            </a:lvl4pPr>
            <a:lvl5pPr marL="1793875" indent="-360363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nl-NL" sz="2400" dirty="0" smtClean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nl-NL" sz="16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  <a:hlinkClick r:id="rId3"/>
              </a:rPr>
              <a:t>https://www.maastrichtuniversity.nl/research/fair-and-smart-data-currency-global-sustainability</a:t>
            </a:r>
            <a:r>
              <a:rPr lang="en-US" altLang="nl-NL" sz="1600" dirty="0" smtClean="0"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 </a:t>
            </a:r>
            <a:endParaRPr lang="en-US" altLang="nl-NL" sz="1600" dirty="0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3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C7DFDF2F93E49810C9B28154D4570" ma:contentTypeVersion="12" ma:contentTypeDescription="Create a new document." ma:contentTypeScope="" ma:versionID="602bfa90eb847b3db6c315dc2902d79a">
  <xsd:schema xmlns:xsd="http://www.w3.org/2001/XMLSchema" xmlns:xs="http://www.w3.org/2001/XMLSchema" xmlns:p="http://schemas.microsoft.com/office/2006/metadata/properties" xmlns:ns2="281686eb-5cc8-4992-8208-51861a772ece" xmlns:ns3="5b5c9189-501c-43f6-a206-6293e2647475" targetNamespace="http://schemas.microsoft.com/office/2006/metadata/properties" ma:root="true" ma:fieldsID="c99d23e241915de9f914f41e2c5f0798" ns2:_="" ns3:_="">
    <xsd:import namespace="281686eb-5cc8-4992-8208-51861a772ece"/>
    <xsd:import namespace="5b5c9189-501c-43f6-a206-6293e26474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686eb-5cc8-4992-8208-51861a772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c9189-501c-43f6-a206-6293e26474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FE8F5A-021B-48A4-B594-DB0D246F4119}"/>
</file>

<file path=customXml/itemProps2.xml><?xml version="1.0" encoding="utf-8"?>
<ds:datastoreItem xmlns:ds="http://schemas.openxmlformats.org/officeDocument/2006/customXml" ds:itemID="{86B9E386-5A6C-4F97-A58E-E74C88A13B9B}"/>
</file>

<file path=customXml/itemProps3.xml><?xml version="1.0" encoding="utf-8"?>
<ds:datastoreItem xmlns:ds="http://schemas.openxmlformats.org/officeDocument/2006/customXml" ds:itemID="{30F0561D-8633-4A9C-BCC2-740D95FA3674}"/>
</file>

<file path=docProps/app.xml><?xml version="1.0" encoding="utf-8"?>
<Properties xmlns="http://schemas.openxmlformats.org/officeDocument/2006/extended-properties" xmlns:vt="http://schemas.openxmlformats.org/officeDocument/2006/docPropsVTypes">
  <TotalTime>5119</TotalTime>
  <Words>410</Words>
  <Application>Microsoft Office PowerPoint</Application>
  <PresentationFormat>On-screen Show 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Unicode MS</vt:lpstr>
      <vt:lpstr>Calibri</vt:lpstr>
      <vt:lpstr>Calibri Light</vt:lpstr>
      <vt:lpstr>Lucida Grande</vt:lpstr>
      <vt:lpstr>Verdana</vt:lpstr>
      <vt:lpstr>Wingdings</vt:lpstr>
      <vt:lpstr>Maastricht University</vt:lpstr>
      <vt:lpstr>PowerPoint Presentation</vt:lpstr>
      <vt:lpstr>FSD spearhead</vt:lpstr>
      <vt:lpstr>Smallholder farmers</vt:lpstr>
      <vt:lpstr>Data-technologies &amp; new business models</vt:lpstr>
      <vt:lpstr>bold and refreshing point of view …</vt:lpstr>
      <vt:lpstr>Fair and Smart Data – vision &amp; mission https://www.maastrichtuniversity.nl/research/fair-and-smart-data-currency-global-sustainability   </vt:lpstr>
      <vt:lpstr>Today’s speakers (09:10-10:30)</vt:lpstr>
      <vt:lpstr>Today’s workshops (10:45-12:30)</vt:lpstr>
      <vt:lpstr>PowerPoint Presentation</vt:lpstr>
    </vt:vector>
  </TitlesOfParts>
  <Company>vormgeversassociatie hoog-keppel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Vormgeversassociatie / Sjoerd Kulsdom</dc:creator>
  <cp:lastModifiedBy>Cörvers, Ron (MSI)</cp:lastModifiedBy>
  <cp:revision>518</cp:revision>
  <dcterms:created xsi:type="dcterms:W3CDTF">2007-05-08T09:02:05Z</dcterms:created>
  <dcterms:modified xsi:type="dcterms:W3CDTF">2021-12-08T11:20:56Z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0x010100206C7DFDF2F93E49810C9B28154D4570</vt:lpwstr>
  </property>
</Properties>
</file>