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349" r:id="rId1"/>
  </p:sldMasterIdLst>
  <p:notesMasterIdLst>
    <p:notesMasterId r:id="rId11"/>
  </p:notesMasterIdLst>
  <p:sldIdLst>
    <p:sldId id="664" r:id="rId2"/>
    <p:sldId id="724" r:id="rId3"/>
    <p:sldId id="727" r:id="rId4"/>
    <p:sldId id="728" r:id="rId5"/>
    <p:sldId id="734" r:id="rId6"/>
    <p:sldId id="735" r:id="rId7"/>
    <p:sldId id="732" r:id="rId8"/>
    <p:sldId id="733" r:id="rId9"/>
    <p:sldId id="718" r:id="rId1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200" kern="1200">
        <a:solidFill>
          <a:srgbClr val="001C3D"/>
        </a:solidFill>
        <a:latin typeface="Verdana" panose="020B0604030504040204" pitchFamily="34" charset="0"/>
        <a:ea typeface="Arial Unicode MS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kern="1200">
        <a:solidFill>
          <a:srgbClr val="001C3D"/>
        </a:solidFill>
        <a:latin typeface="Verdana" panose="020B0604030504040204" pitchFamily="34" charset="0"/>
        <a:ea typeface="Arial Unicode MS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kern="1200">
        <a:solidFill>
          <a:srgbClr val="001C3D"/>
        </a:solidFill>
        <a:latin typeface="Verdana" panose="020B0604030504040204" pitchFamily="34" charset="0"/>
        <a:ea typeface="Arial Unicode MS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kern="1200">
        <a:solidFill>
          <a:srgbClr val="001C3D"/>
        </a:solidFill>
        <a:latin typeface="Verdana" panose="020B0604030504040204" pitchFamily="34" charset="0"/>
        <a:ea typeface="Arial Unicode MS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kern="1200">
        <a:solidFill>
          <a:srgbClr val="001C3D"/>
        </a:solidFill>
        <a:latin typeface="Verdana" panose="020B0604030504040204" pitchFamily="34" charset="0"/>
        <a:ea typeface="Arial Unicode MS" pitchFamily="34" charset="-128"/>
        <a:cs typeface="+mn-cs"/>
      </a:defRPr>
    </a:lvl5pPr>
    <a:lvl6pPr marL="2286000" algn="l" defTabSz="914400" rtl="0" eaLnBrk="1" latinLnBrk="0" hangingPunct="1">
      <a:defRPr sz="3200" kern="1200">
        <a:solidFill>
          <a:srgbClr val="001C3D"/>
        </a:solidFill>
        <a:latin typeface="Verdana" panose="020B0604030504040204" pitchFamily="34" charset="0"/>
        <a:ea typeface="Arial Unicode MS" pitchFamily="34" charset="-128"/>
        <a:cs typeface="+mn-cs"/>
      </a:defRPr>
    </a:lvl6pPr>
    <a:lvl7pPr marL="2743200" algn="l" defTabSz="914400" rtl="0" eaLnBrk="1" latinLnBrk="0" hangingPunct="1">
      <a:defRPr sz="3200" kern="1200">
        <a:solidFill>
          <a:srgbClr val="001C3D"/>
        </a:solidFill>
        <a:latin typeface="Verdana" panose="020B0604030504040204" pitchFamily="34" charset="0"/>
        <a:ea typeface="Arial Unicode MS" pitchFamily="34" charset="-128"/>
        <a:cs typeface="+mn-cs"/>
      </a:defRPr>
    </a:lvl7pPr>
    <a:lvl8pPr marL="3200400" algn="l" defTabSz="914400" rtl="0" eaLnBrk="1" latinLnBrk="0" hangingPunct="1">
      <a:defRPr sz="3200" kern="1200">
        <a:solidFill>
          <a:srgbClr val="001C3D"/>
        </a:solidFill>
        <a:latin typeface="Verdana" panose="020B0604030504040204" pitchFamily="34" charset="0"/>
        <a:ea typeface="Arial Unicode MS" pitchFamily="34" charset="-128"/>
        <a:cs typeface="+mn-cs"/>
      </a:defRPr>
    </a:lvl8pPr>
    <a:lvl9pPr marL="3657600" algn="l" defTabSz="914400" rtl="0" eaLnBrk="1" latinLnBrk="0" hangingPunct="1">
      <a:defRPr sz="3200" kern="1200">
        <a:solidFill>
          <a:srgbClr val="001C3D"/>
        </a:solidFill>
        <a:latin typeface="Verdana" panose="020B0604030504040204" pitchFamily="34" charset="0"/>
        <a:ea typeface="Arial Unicode MS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>
          <p15:clr>
            <a:srgbClr val="A4A3A4"/>
          </p15:clr>
        </p15:guide>
        <p15:guide id="2" orient="horz" pos="3600">
          <p15:clr>
            <a:srgbClr val="A4A3A4"/>
          </p15:clr>
        </p15:guide>
        <p15:guide id="3" orient="horz" pos="1344">
          <p15:clr>
            <a:srgbClr val="A4A3A4"/>
          </p15:clr>
        </p15:guide>
        <p15:guide id="4" orient="horz" pos="2592">
          <p15:clr>
            <a:srgbClr val="A4A3A4"/>
          </p15:clr>
        </p15:guide>
        <p15:guide id="5" pos="2880">
          <p15:clr>
            <a:srgbClr val="A4A3A4"/>
          </p15:clr>
        </p15:guide>
        <p15:guide id="6" pos="192">
          <p15:clr>
            <a:srgbClr val="A4A3A4"/>
          </p15:clr>
        </p15:guide>
        <p15:guide id="7" pos="5664">
          <p15:clr>
            <a:srgbClr val="A4A3A4"/>
          </p15:clr>
        </p15:guide>
        <p15:guide id="8" pos="96">
          <p15:clr>
            <a:srgbClr val="A4A3A4"/>
          </p15:clr>
        </p15:guide>
        <p15:guide id="9" pos="5472">
          <p15:clr>
            <a:srgbClr val="A4A3A4"/>
          </p15:clr>
        </p15:guide>
        <p15:guide id="10" pos="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FFCC"/>
    <a:srgbClr val="CCFF99"/>
    <a:srgbClr val="CCFF66"/>
    <a:srgbClr val="F8F8F8"/>
    <a:srgbClr val="000066"/>
    <a:srgbClr val="3399FF"/>
    <a:srgbClr val="663300"/>
    <a:srgbClr val="66CC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0" autoAdjust="0"/>
    <p:restoredTop sz="94710" autoAdjust="0"/>
  </p:normalViewPr>
  <p:slideViewPr>
    <p:cSldViewPr>
      <p:cViewPr varScale="1">
        <p:scale>
          <a:sx n="69" d="100"/>
          <a:sy n="69" d="100"/>
        </p:scale>
        <p:origin x="1184" y="52"/>
      </p:cViewPr>
      <p:guideLst>
        <p:guide orient="horz" pos="2112"/>
        <p:guide orient="horz" pos="3600"/>
        <p:guide orient="horz" pos="1344"/>
        <p:guide orient="horz" pos="2592"/>
        <p:guide pos="2880"/>
        <p:guide pos="192"/>
        <p:guide pos="5664"/>
        <p:guide pos="96"/>
        <p:guide pos="5472"/>
        <p:guide pos="240"/>
      </p:guideLst>
    </p:cSldViewPr>
  </p:slideViewPr>
  <p:outlineViewPr>
    <p:cViewPr>
      <p:scale>
        <a:sx n="33" d="100"/>
        <a:sy n="33" d="100"/>
      </p:scale>
      <p:origin x="0" y="208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Verdana" pitchFamily="34" charset="0"/>
                <a:ea typeface="Arial Unicode MS" panose="020B0604020202020204" pitchFamily="34" charset="-128"/>
                <a:cs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Verdana" pitchFamily="34" charset="0"/>
                <a:ea typeface="Arial Unicode MS" panose="020B0604020202020204" pitchFamily="34" charset="-128"/>
                <a:cs typeface="Arial" charset="0"/>
              </a:defRPr>
            </a:lvl1pPr>
          </a:lstStyle>
          <a:p>
            <a:pPr>
              <a:defRPr/>
            </a:pPr>
            <a:fld id="{71360669-B66C-43F0-94C4-260D3FCF166A}" type="datetimeFigureOut">
              <a:rPr lang="nl-NL"/>
              <a:pPr>
                <a:defRPr/>
              </a:pPr>
              <a:t>8-12-2021</a:t>
            </a:fld>
            <a:endParaRPr lang="nl-NL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 smtClean="0"/>
              <a:t>Klik om de opmaakprofielen van de modeltekst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Verdana" pitchFamily="34" charset="0"/>
                <a:ea typeface="Arial Unicode MS" panose="020B0604020202020204" pitchFamily="34" charset="-128"/>
                <a:cs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9D453E7-2A6B-4C8E-8AB9-C8CD143CF238}" type="slidenum">
              <a:rPr lang="nl-NL" altLang="en-US"/>
              <a:pPr>
                <a:defRPr/>
              </a:pPr>
              <a:t>‹#›</a:t>
            </a:fld>
            <a:endParaRPr lang="nl-NL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775814-5E86-5743-808B-FA33B96378ED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3913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 lichtblauw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10" descr="UM40_RGB_B_blauw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541"/>
          <a:stretch>
            <a:fillRect/>
          </a:stretch>
        </p:blipFill>
        <p:spPr bwMode="auto">
          <a:xfrm>
            <a:off x="360363" y="6173788"/>
            <a:ext cx="2106612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75991" y="234261"/>
            <a:ext cx="6598342" cy="2205258"/>
          </a:xfrm>
        </p:spPr>
        <p:txBody>
          <a:bodyPr>
            <a:noAutofit/>
          </a:bodyPr>
          <a:lstStyle>
            <a:lvl1pPr>
              <a:defRPr sz="5400">
                <a:solidFill>
                  <a:srgbClr val="FFFFFF"/>
                </a:solidFill>
              </a:defRPr>
            </a:lvl1pPr>
          </a:lstStyle>
          <a:p>
            <a:r>
              <a:rPr lang="nl-NL" dirty="0" smtClean="0"/>
              <a:t>Titelstijl van model bewerken</a:t>
            </a:r>
            <a:endParaRPr lang="nl-NL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675991" y="2439519"/>
            <a:ext cx="4196618" cy="1752600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Klik om de 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62572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 donkerblauw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8" descr="UM40_RGB_B_diap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793"/>
          <a:stretch>
            <a:fillRect/>
          </a:stretch>
        </p:blipFill>
        <p:spPr bwMode="auto">
          <a:xfrm>
            <a:off x="360363" y="6173788"/>
            <a:ext cx="209867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75991" y="234261"/>
            <a:ext cx="6598342" cy="2205258"/>
          </a:xfrm>
        </p:spPr>
        <p:txBody>
          <a:bodyPr>
            <a:noAutofit/>
          </a:bodyPr>
          <a:lstStyle>
            <a:lvl1pPr>
              <a:defRPr sz="5400">
                <a:solidFill>
                  <a:srgbClr val="FFFFFF"/>
                </a:solidFill>
              </a:defRPr>
            </a:lvl1pPr>
          </a:lstStyle>
          <a:p>
            <a:r>
              <a:rPr lang="nl-NL" dirty="0" smtClean="0"/>
              <a:t>Titelstijl van model bewerken</a:t>
            </a:r>
            <a:endParaRPr lang="nl-NL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675991" y="2439519"/>
            <a:ext cx="4196618" cy="1752600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Klik om de 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44678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 oranj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8" descr="UM40_RGB_B_diap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548"/>
          <a:stretch>
            <a:fillRect/>
          </a:stretch>
        </p:blipFill>
        <p:spPr bwMode="auto">
          <a:xfrm>
            <a:off x="360363" y="6173788"/>
            <a:ext cx="207962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75991" y="234261"/>
            <a:ext cx="6598342" cy="2205258"/>
          </a:xfrm>
        </p:spPr>
        <p:txBody>
          <a:bodyPr>
            <a:noAutofit/>
          </a:bodyPr>
          <a:lstStyle>
            <a:lvl1pPr>
              <a:defRPr sz="5400">
                <a:solidFill>
                  <a:srgbClr val="FFFFFF"/>
                </a:solidFill>
              </a:defRPr>
            </a:lvl1pPr>
          </a:lstStyle>
          <a:p>
            <a:r>
              <a:rPr lang="nl-NL" dirty="0" smtClean="0"/>
              <a:t>Titelstijl van model bewerken</a:t>
            </a:r>
            <a:endParaRPr lang="nl-NL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675991" y="2439519"/>
            <a:ext cx="4196618" cy="1752600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Klik om de 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0307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 descr="UM40_RGB_B_blauw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541"/>
          <a:stretch>
            <a:fillRect/>
          </a:stretch>
        </p:blipFill>
        <p:spPr bwMode="auto">
          <a:xfrm>
            <a:off x="360363" y="6173788"/>
            <a:ext cx="2106612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Arial Unicode MS" pitchFamily="34" charset="-128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Arial Unicode MS" pitchFamily="34" charset="-128"/>
              </a:defRPr>
            </a:lvl1pPr>
          </a:lstStyle>
          <a:p>
            <a:pPr>
              <a:defRPr/>
            </a:pPr>
            <a:r>
              <a:rPr lang="nl-NL"/>
              <a:t>Naam afdeling of A-merk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200783C1-E492-4D85-AB72-9673253B5F1A}" type="slidenum">
              <a:rPr lang="nl-NL" altLang="en-US"/>
              <a:pPr>
                <a:defRPr/>
              </a:pPr>
              <a:t>‹#›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2607258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dia donkerblauw">
    <p:bg>
      <p:bgPr>
        <a:solidFill>
          <a:srgbClr val="001C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8" descr="UM40_RGB_B_diap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297"/>
          <a:stretch>
            <a:fillRect/>
          </a:stretch>
        </p:blipFill>
        <p:spPr bwMode="auto">
          <a:xfrm>
            <a:off x="360363" y="6173788"/>
            <a:ext cx="208597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r>
              <a:rPr lang="nl-NL"/>
              <a:t>Naam afdeling of A-merk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4F61AB8-D1CC-4689-9CD3-C21656454FCE}" type="slidenum">
              <a:rPr lang="nl-NL" altLang="en-US"/>
              <a:pPr>
                <a:defRPr/>
              </a:pPr>
              <a:t>‹#›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1473600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dia lichtblauw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7" descr="UM40_RGB_B_blauw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54"/>
          <a:stretch>
            <a:fillRect/>
          </a:stretch>
        </p:blipFill>
        <p:spPr bwMode="auto">
          <a:xfrm>
            <a:off x="360363" y="6173788"/>
            <a:ext cx="206533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nl-NL" dirty="0" smtClean="0"/>
              <a:t>Titelstijl van model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r>
              <a:rPr lang="nl-NL"/>
              <a:t>Naam afdeling of A-merk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C218BDB-1B24-473A-8E59-CFD0128EAE62}" type="slidenum">
              <a:rPr lang="nl-NL" altLang="en-US"/>
              <a:pPr>
                <a:defRPr/>
              </a:pPr>
              <a:t>‹#›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3170682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/Foto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8" descr="UM40_RGB_B_blauw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541"/>
          <a:stretch>
            <a:fillRect/>
          </a:stretch>
        </p:blipFill>
        <p:spPr bwMode="auto">
          <a:xfrm>
            <a:off x="360363" y="6173788"/>
            <a:ext cx="2106612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0000" y="414259"/>
            <a:ext cx="3934625" cy="1565897"/>
          </a:xfrm>
        </p:spPr>
        <p:txBody>
          <a:bodyPr/>
          <a:lstStyle/>
          <a:p>
            <a:r>
              <a:rPr lang="nl-NL" dirty="0" smtClean="0"/>
              <a:t>Titelstijl van model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60001" y="1980156"/>
            <a:ext cx="3934624" cy="3810096"/>
          </a:xfrm>
        </p:spPr>
        <p:txBody>
          <a:bodyPr/>
          <a:lstStyle>
            <a:lvl3pPr marL="715962" indent="0">
              <a:buNone/>
              <a:defRPr/>
            </a:lvl3pPr>
          </a:lstStyle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</p:txBody>
      </p:sp>
      <p:sp>
        <p:nvSpPr>
          <p:cNvPr id="8" name="Tijdelijke aanduiding voor afbeelding 7"/>
          <p:cNvSpPr>
            <a:spLocks noGrp="1"/>
          </p:cNvSpPr>
          <p:nvPr>
            <p:ph type="pic" sz="quarter" idx="13"/>
          </p:nvPr>
        </p:nvSpPr>
        <p:spPr>
          <a:xfrm>
            <a:off x="4595043" y="0"/>
            <a:ext cx="4548957" cy="6858000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/>
          <a:p>
            <a:pPr lvl="0"/>
            <a:endParaRPr lang="nl-NL" noProof="0"/>
          </a:p>
        </p:txBody>
      </p:sp>
      <p:sp>
        <p:nvSpPr>
          <p:cNvPr id="6" name="Tijdelijke aanduiding voor datum 3"/>
          <p:cNvSpPr>
            <a:spLocks noGrp="1"/>
          </p:cNvSpPr>
          <p:nvPr>
            <p:ph type="dt" sz="half" idx="14"/>
          </p:nvPr>
        </p:nvSpPr>
        <p:spPr>
          <a:xfrm>
            <a:off x="4595813" y="6318250"/>
            <a:ext cx="549275" cy="365125"/>
          </a:xfrm>
        </p:spPr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Arial Unicode MS" pitchFamily="34" charset="-128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15"/>
          </p:nvPr>
        </p:nvSpPr>
        <p:spPr>
          <a:xfrm>
            <a:off x="4745038" y="6318250"/>
            <a:ext cx="3449637" cy="365125"/>
          </a:xfrm>
        </p:spPr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Arial Unicode MS" pitchFamily="34" charset="-128"/>
              </a:defRPr>
            </a:lvl1pPr>
          </a:lstStyle>
          <a:p>
            <a:pPr>
              <a:defRPr/>
            </a:pPr>
            <a:r>
              <a:rPr lang="nl-NL"/>
              <a:t>Naam afdeling of A-merk</a:t>
            </a:r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6"/>
          </p:nvPr>
        </p:nvSpPr>
        <p:spPr>
          <a:xfrm>
            <a:off x="8194675" y="6318250"/>
            <a:ext cx="569913" cy="365125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5F909191-EC76-45E1-B41F-31C4DECE3C2D}" type="slidenum">
              <a:rPr lang="nl-NL" altLang="en-US"/>
              <a:pPr>
                <a:defRPr/>
              </a:pPr>
              <a:t>‹#›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3787732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 descr="UM40_RGB_B_diap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802"/>
          <a:stretch>
            <a:fillRect/>
          </a:stretch>
        </p:blipFill>
        <p:spPr bwMode="auto">
          <a:xfrm>
            <a:off x="360363" y="6173788"/>
            <a:ext cx="207327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jdelijke aanduiding voor afbeelding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  <a:solidFill>
            <a:schemeClr val="bg2">
              <a:lumMod val="85000"/>
            </a:schemeClr>
          </a:solidFill>
        </p:spPr>
        <p:txBody>
          <a:bodyPr rtlCol="0">
            <a:noAutofit/>
          </a:bodyPr>
          <a:lstStyle/>
          <a:p>
            <a:pPr lvl="0"/>
            <a:endParaRPr lang="nl-NL" noProof="0" dirty="0"/>
          </a:p>
        </p:txBody>
      </p:sp>
      <p:sp>
        <p:nvSpPr>
          <p:cNvPr id="4" name="Tijdelijke aanduiding voor datum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Arial Unicode MS" pitchFamily="34" charset="-128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voettekst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Arial Unicode MS" pitchFamily="34" charset="-128"/>
              </a:defRPr>
            </a:lvl1pPr>
          </a:lstStyle>
          <a:p>
            <a:pPr>
              <a:defRPr/>
            </a:pPr>
            <a:r>
              <a:rPr lang="nl-NL"/>
              <a:t>Naam afdeling of A-merk</a:t>
            </a:r>
            <a:endParaRPr lang="nl-NL" dirty="0"/>
          </a:p>
        </p:txBody>
      </p:sp>
      <p:sp>
        <p:nvSpPr>
          <p:cNvPr id="6" name="Tijdelijke aanduiding voor dianumm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F0650246-B556-41F0-A5EA-B00DA9D5C5C5}" type="slidenum">
              <a:rPr lang="nl-NL" altLang="en-US"/>
              <a:pPr>
                <a:defRPr/>
              </a:pPr>
              <a:t>‹#›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1440440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7" descr="UM40_RGB_B_blauw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541"/>
          <a:stretch>
            <a:fillRect/>
          </a:stretch>
        </p:blipFill>
        <p:spPr bwMode="auto">
          <a:xfrm>
            <a:off x="360363" y="6173788"/>
            <a:ext cx="2106612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Titelstijl van model bewerken</a:t>
            </a:r>
            <a:endParaRPr lang="nl-NL" dirty="0"/>
          </a:p>
        </p:txBody>
      </p:sp>
      <p:sp>
        <p:nvSpPr>
          <p:cNvPr id="7" name="Tijdelijke aanduiding voor tabel 6"/>
          <p:cNvSpPr>
            <a:spLocks noGrp="1"/>
          </p:cNvSpPr>
          <p:nvPr>
            <p:ph type="tbl" sz="quarter" idx="13"/>
          </p:nvPr>
        </p:nvSpPr>
        <p:spPr>
          <a:xfrm>
            <a:off x="360363" y="1296000"/>
            <a:ext cx="8326437" cy="4309230"/>
          </a:xfrm>
        </p:spPr>
        <p:txBody>
          <a:bodyPr rtlCol="0">
            <a:noAutofit/>
          </a:bodyPr>
          <a:lstStyle/>
          <a:p>
            <a:pPr lvl="0"/>
            <a:endParaRPr lang="nl-NL" noProof="0"/>
          </a:p>
        </p:txBody>
      </p:sp>
      <p:sp>
        <p:nvSpPr>
          <p:cNvPr id="5" name="Tijdelijke aanduiding voor datum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Arial Unicode MS" pitchFamily="34" charset="-128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voettekst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Arial Unicode MS" pitchFamily="34" charset="-128"/>
              </a:defRPr>
            </a:lvl1pPr>
          </a:lstStyle>
          <a:p>
            <a:pPr>
              <a:defRPr/>
            </a:pPr>
            <a:r>
              <a:rPr lang="nl-NL"/>
              <a:t>Naam afdeling of A-merk</a:t>
            </a:r>
          </a:p>
        </p:txBody>
      </p:sp>
      <p:sp>
        <p:nvSpPr>
          <p:cNvPr id="8" name="Tijdelijke aanduiding voor dianumm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69E0DAE9-683C-47E5-A04E-5668AF36872C}" type="slidenum">
              <a:rPr lang="nl-NL" altLang="en-US"/>
              <a:pPr>
                <a:defRPr/>
              </a:pPr>
              <a:t>‹#›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4102078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360363" y="414338"/>
            <a:ext cx="8326437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 smtClean="0"/>
              <a:t>Titelstijl van model bewerken</a:t>
            </a:r>
          </a:p>
        </p:txBody>
      </p:sp>
      <p:sp>
        <p:nvSpPr>
          <p:cNvPr id="1027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360363" y="1295400"/>
            <a:ext cx="8326437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 smtClean="0"/>
              <a:t>Klik om de tekststijl van het model te bewerken</a:t>
            </a:r>
          </a:p>
          <a:p>
            <a:pPr lvl="1"/>
            <a:r>
              <a:rPr lang="nl-NL" altLang="en-US" smtClean="0"/>
              <a:t>Tweede niveau</a:t>
            </a:r>
          </a:p>
          <a:p>
            <a:pPr lvl="2"/>
            <a:r>
              <a:rPr lang="nl-NL" altLang="en-US" smtClean="0"/>
              <a:t>Derde niveau</a:t>
            </a:r>
          </a:p>
          <a:p>
            <a:pPr lvl="3"/>
            <a:r>
              <a:rPr lang="nl-NL" altLang="en-US" smtClean="0"/>
              <a:t>Vierde niveau</a:t>
            </a:r>
          </a:p>
          <a:p>
            <a:pPr lvl="4"/>
            <a:r>
              <a:rPr lang="nl-NL" altLang="en-US" smtClean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233738" y="6318250"/>
            <a:ext cx="915987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 defTabSz="457200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rgbClr val="001C3D"/>
                </a:solidFill>
                <a:latin typeface="+mj-lt"/>
                <a:ea typeface="+mn-ea"/>
                <a:cs typeface="Verdana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217988" y="6318250"/>
            <a:ext cx="3976687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 defTabSz="457200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rgbClr val="001C3D"/>
                </a:solidFill>
                <a:latin typeface="+mn-lt"/>
                <a:ea typeface="+mn-ea"/>
                <a:cs typeface="Verdana"/>
              </a:defRPr>
            </a:lvl1pPr>
          </a:lstStyle>
          <a:p>
            <a:pPr>
              <a:defRPr/>
            </a:pPr>
            <a:r>
              <a:rPr lang="nl-NL"/>
              <a:t>Naam afdeling of A-merk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316913" y="6318250"/>
            <a:ext cx="369887" cy="3651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defTabSz="457200" eaLnBrk="1" hangingPunct="1">
              <a:defRPr sz="10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B26810E-3C78-48CB-ABC8-C6ED267C2BB8}" type="slidenum">
              <a:rPr lang="nl-NL" altLang="en-US"/>
              <a:pPr>
                <a:defRPr/>
              </a:pPr>
              <a:t>‹#›</a:t>
            </a:fld>
            <a:endParaRPr lang="nl-NL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19" r:id="rId1"/>
    <p:sldLayoutId id="2147485920" r:id="rId2"/>
    <p:sldLayoutId id="2147485921" r:id="rId3"/>
    <p:sldLayoutId id="2147485922" r:id="rId4"/>
    <p:sldLayoutId id="2147485923" r:id="rId5"/>
    <p:sldLayoutId id="2147485924" r:id="rId6"/>
    <p:sldLayoutId id="2147485925" r:id="rId7"/>
    <p:sldLayoutId id="2147485926" r:id="rId8"/>
    <p:sldLayoutId id="2147485927" r:id="rId9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tx2"/>
          </a:solidFill>
          <a:latin typeface="+mj-lt"/>
          <a:ea typeface="Verdana" pitchFamily="34" charset="0"/>
          <a:cs typeface="Verdan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ea typeface="Verdana" pitchFamily="34" charset="0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ea typeface="Verdana" pitchFamily="34" charset="0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ea typeface="Verdana" pitchFamily="34" charset="0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ea typeface="Verdana" pitchFamily="34" charset="0"/>
          <a:cs typeface="Verdan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ea typeface="Verdana" pitchFamily="34" charset="0"/>
          <a:cs typeface="Verdana" pitchFamily="34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ea typeface="Verdana" pitchFamily="34" charset="0"/>
          <a:cs typeface="Verdana" pitchFamily="34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ea typeface="Verdana" pitchFamily="34" charset="0"/>
          <a:cs typeface="Verdana" pitchFamily="34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ea typeface="Verdana" pitchFamily="34" charset="0"/>
          <a:cs typeface="Verdana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j-lt"/>
          <a:ea typeface="Verdana" pitchFamily="34" charset="0"/>
          <a:cs typeface="Verdana"/>
        </a:defRPr>
      </a:lvl1pPr>
      <a:lvl2pPr marL="717550" indent="-358775" algn="l" defTabSz="457200" rtl="0" eaLnBrk="0" fontAlgn="base" hangingPunct="0">
        <a:spcBef>
          <a:spcPct val="0"/>
        </a:spcBef>
        <a:spcAft>
          <a:spcPct val="0"/>
        </a:spcAft>
        <a:buFont typeface="Lucida Grande"/>
        <a:buChar char="-"/>
        <a:defRPr sz="3200" kern="1200">
          <a:solidFill>
            <a:schemeClr val="tx1"/>
          </a:solidFill>
          <a:latin typeface="+mj-lt"/>
          <a:ea typeface="Verdana" pitchFamily="34" charset="0"/>
          <a:cs typeface="Verdana"/>
        </a:defRPr>
      </a:lvl2pPr>
      <a:lvl3pPr marL="1073150" indent="-357188" algn="l" defTabSz="457200" rtl="0" eaLnBrk="0" fontAlgn="base" hangingPunct="0">
        <a:spcBef>
          <a:spcPct val="0"/>
        </a:spcBef>
        <a:spcAft>
          <a:spcPct val="0"/>
        </a:spcAft>
        <a:buFont typeface="Lucida Grande"/>
        <a:buChar char="-"/>
        <a:defRPr sz="2800" kern="1200">
          <a:solidFill>
            <a:schemeClr val="tx1"/>
          </a:solidFill>
          <a:latin typeface="+mj-lt"/>
          <a:ea typeface="Verdana" pitchFamily="34" charset="0"/>
          <a:cs typeface="Verdana"/>
        </a:defRPr>
      </a:lvl3pPr>
      <a:lvl4pPr marL="1430338" indent="-355600" algn="l" defTabSz="457200" rtl="0" eaLnBrk="0" fontAlgn="base" hangingPunct="0">
        <a:spcBef>
          <a:spcPct val="0"/>
        </a:spcBef>
        <a:spcAft>
          <a:spcPct val="0"/>
        </a:spcAft>
        <a:buFont typeface="Lucida Grande"/>
        <a:buChar char="-"/>
        <a:defRPr sz="2400" kern="1200">
          <a:solidFill>
            <a:schemeClr val="tx1"/>
          </a:solidFill>
          <a:latin typeface="+mj-lt"/>
          <a:ea typeface="Verdana" pitchFamily="34" charset="0"/>
          <a:cs typeface="Verdana"/>
        </a:defRPr>
      </a:lvl4pPr>
      <a:lvl5pPr marL="1793875" indent="-360363" algn="l" defTabSz="457200" rtl="0" eaLnBrk="0" fontAlgn="base" hangingPunct="0">
        <a:spcBef>
          <a:spcPct val="0"/>
        </a:spcBef>
        <a:spcAft>
          <a:spcPct val="0"/>
        </a:spcAft>
        <a:buFont typeface="Lucida Grande"/>
        <a:buChar char="-"/>
        <a:defRPr sz="2400" kern="1200">
          <a:solidFill>
            <a:schemeClr val="tx1"/>
          </a:solidFill>
          <a:latin typeface="+mj-lt"/>
          <a:ea typeface="Verdana" pitchFamily="34" charset="0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r.corvers@maastrichtuniversity.nl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maastrichtuniversity.nl/research/fair-and-smart-data-currency-global-sustainability" TargetMode="Externa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astrichtuniversity.nl/research/fair-and-smart-data-currency-global-sustainability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001C3D"/>
                </a:solidFill>
                <a:latin typeface="Verdana" panose="020B0604030504040204" pitchFamily="34" charset="0"/>
                <a:ea typeface="Arial Unicode MS" pitchFamily="34" charset="-128"/>
              </a:defRPr>
            </a:lvl1pPr>
            <a:lvl2pPr marL="742950" indent="-285750">
              <a:defRPr sz="3200">
                <a:solidFill>
                  <a:srgbClr val="001C3D"/>
                </a:solidFill>
                <a:latin typeface="Verdana" panose="020B0604030504040204" pitchFamily="34" charset="0"/>
                <a:ea typeface="Arial Unicode MS" pitchFamily="34" charset="-128"/>
              </a:defRPr>
            </a:lvl2pPr>
            <a:lvl3pPr marL="1143000" indent="-228600">
              <a:defRPr sz="3200">
                <a:solidFill>
                  <a:srgbClr val="001C3D"/>
                </a:solidFill>
                <a:latin typeface="Verdana" panose="020B0604030504040204" pitchFamily="34" charset="0"/>
                <a:ea typeface="Arial Unicode MS" pitchFamily="34" charset="-128"/>
              </a:defRPr>
            </a:lvl3pPr>
            <a:lvl4pPr marL="1600200" indent="-228600">
              <a:defRPr sz="3200">
                <a:solidFill>
                  <a:srgbClr val="001C3D"/>
                </a:solidFill>
                <a:latin typeface="Verdana" panose="020B0604030504040204" pitchFamily="34" charset="0"/>
                <a:ea typeface="Arial Unicode MS" pitchFamily="34" charset="-128"/>
              </a:defRPr>
            </a:lvl4pPr>
            <a:lvl5pPr marL="2057400" indent="-228600">
              <a:defRPr sz="3200">
                <a:solidFill>
                  <a:srgbClr val="001C3D"/>
                </a:solidFill>
                <a:latin typeface="Verdana" panose="020B0604030504040204" pitchFamily="34" charset="0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1C3D"/>
                </a:solidFill>
                <a:latin typeface="Verdana" panose="020B0604030504040204" pitchFamily="34" charset="0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1C3D"/>
                </a:solidFill>
                <a:latin typeface="Verdana" panose="020B0604030504040204" pitchFamily="34" charset="0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1C3D"/>
                </a:solidFill>
                <a:latin typeface="Verdana" panose="020B0604030504040204" pitchFamily="34" charset="0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1C3D"/>
                </a:solidFill>
                <a:latin typeface="Verdana" panose="020B0604030504040204" pitchFamily="34" charset="0"/>
                <a:ea typeface="Arial Unicode MS" pitchFamily="34" charset="-128"/>
              </a:defRPr>
            </a:lvl9pPr>
          </a:lstStyle>
          <a:p>
            <a:endParaRPr lang="nl-NL" altLang="en-US" sz="1000" dirty="0" smtClean="0">
              <a:latin typeface="Calibri" panose="020F0502020204030204" pitchFamily="34" charset="0"/>
            </a:endParaRPr>
          </a:p>
        </p:txBody>
      </p:sp>
      <p:sp>
        <p:nvSpPr>
          <p:cNvPr id="20484" name="Tijdelijke aanduiding voor inhoud 1"/>
          <p:cNvSpPr>
            <a:spLocks noGrp="1"/>
          </p:cNvSpPr>
          <p:nvPr>
            <p:ph idx="1"/>
          </p:nvPr>
        </p:nvSpPr>
        <p:spPr>
          <a:xfrm>
            <a:off x="304800" y="533400"/>
            <a:ext cx="8555037" cy="4800600"/>
          </a:xfrm>
          <a:noFill/>
        </p:spPr>
        <p:txBody>
          <a:bodyPr/>
          <a:lstStyle/>
          <a:p>
            <a:pPr marL="0" indent="0">
              <a:buNone/>
              <a:defRPr/>
            </a:pP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Fair </a:t>
            </a:r>
            <a:r>
              <a:rPr lang="en-US" altLang="nl-NL" sz="24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and Smart Data </a:t>
            </a: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(FSD) </a:t>
            </a:r>
            <a:r>
              <a:rPr lang="en-NL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–</a:t>
            </a: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 the Currency for Global Sustainability</a:t>
            </a:r>
          </a:p>
          <a:p>
            <a:pPr marL="0" indent="0">
              <a:buNone/>
              <a:defRPr/>
            </a:pPr>
            <a:endParaRPr lang="en-US" altLang="nl-NL" sz="2400" dirty="0" smtClean="0"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  <a:p>
            <a:pPr marL="0" indent="0">
              <a:buNone/>
              <a:defRPr/>
            </a:pPr>
            <a:endParaRPr lang="en-US" altLang="nl-NL" sz="800" dirty="0" smtClean="0"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  <a:p>
            <a:pPr marL="0" indent="0">
              <a:buNone/>
              <a:defRPr/>
            </a:pPr>
            <a:r>
              <a:rPr lang="en-US" altLang="nl-NL" sz="3200" b="1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Fair and Smart Data </a:t>
            </a:r>
            <a:r>
              <a:rPr lang="en-NL" altLang="nl-NL" sz="3200" b="1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–</a:t>
            </a:r>
            <a:r>
              <a:rPr lang="en-US" altLang="nl-NL" sz="3200" b="1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 webinar 08.12.21</a:t>
            </a:r>
          </a:p>
          <a:p>
            <a:pPr marL="0" indent="0">
              <a:buNone/>
              <a:defRPr/>
            </a:pPr>
            <a:r>
              <a:rPr lang="en-US" altLang="nl-NL" sz="2800" b="1" i="1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Create </a:t>
            </a:r>
            <a:r>
              <a:rPr lang="en-US" altLang="nl-NL" sz="2800" b="1" i="1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a Better World on a Liveable Planet</a:t>
            </a:r>
          </a:p>
          <a:p>
            <a:pPr marL="0" indent="0">
              <a:buNone/>
              <a:defRPr/>
            </a:pPr>
            <a:endParaRPr lang="en-US" altLang="nl-NL" sz="2400" dirty="0" smtClean="0"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  <a:p>
            <a:pPr marL="0" indent="0">
              <a:buNone/>
              <a:defRPr/>
            </a:pPr>
            <a:endParaRPr lang="en-US" altLang="nl-NL" sz="2400" dirty="0"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  <a:p>
            <a:pPr marL="0" indent="0">
              <a:buNone/>
              <a:defRPr/>
            </a:pPr>
            <a:endParaRPr lang="en-US" altLang="nl-NL" sz="2400" dirty="0" smtClean="0"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  <a:p>
            <a:pPr marL="0" indent="0">
              <a:buNone/>
              <a:defRPr/>
            </a:pPr>
            <a:endParaRPr lang="en-US" altLang="nl-NL" sz="2400" dirty="0" smtClean="0"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  <a:p>
            <a:pPr marL="0" indent="0">
              <a:buNone/>
              <a:defRPr/>
            </a:pPr>
            <a:endParaRPr lang="en-US" altLang="nl-NL" sz="2400" dirty="0" smtClean="0"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  <a:p>
            <a:pPr marL="0" indent="0">
              <a:buNone/>
              <a:defRPr/>
            </a:pP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Ron Cörvers</a:t>
            </a:r>
          </a:p>
          <a:p>
            <a:pPr marL="0" indent="0">
              <a:buNone/>
              <a:defRPr/>
            </a:pPr>
            <a:r>
              <a:rPr lang="en-US" altLang="nl-NL" sz="20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  <a:hlinkClick r:id="rId2"/>
              </a:rPr>
              <a:t>r.corvers@maastrichtuniversity.nl</a:t>
            </a:r>
            <a:r>
              <a:rPr lang="en-US" altLang="nl-NL" sz="20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 </a:t>
            </a:r>
            <a:endParaRPr lang="en-US" altLang="nl-NL" sz="2000" dirty="0"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  <a:p>
            <a:pPr marL="0" indent="0">
              <a:buNone/>
              <a:defRPr/>
            </a:pPr>
            <a:endParaRPr lang="en-US" altLang="nl-NL" sz="2400" dirty="0"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497422"/>
            <a:ext cx="3886200" cy="3979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8264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28235" y="4267200"/>
            <a:ext cx="5208939" cy="1462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D4E7541-D58A-47F6-B30A-0FF5EE9AC5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46"/>
          <a:stretch/>
        </p:blipFill>
        <p:spPr>
          <a:xfrm>
            <a:off x="5410200" y="3657600"/>
            <a:ext cx="3810000" cy="2454951"/>
          </a:xfrm>
          <a:prstGeom prst="rect">
            <a:avLst/>
          </a:prstGeom>
        </p:spPr>
      </p:pic>
      <p:sp>
        <p:nvSpPr>
          <p:cNvPr id="20484" name="Tijdelijke aanduiding voor inhoud 1"/>
          <p:cNvSpPr>
            <a:spLocks noGrp="1"/>
          </p:cNvSpPr>
          <p:nvPr>
            <p:ph idx="1"/>
          </p:nvPr>
        </p:nvSpPr>
        <p:spPr>
          <a:xfrm>
            <a:off x="304800" y="1219200"/>
            <a:ext cx="8686800" cy="4114800"/>
          </a:xfrm>
          <a:noFill/>
        </p:spPr>
        <p:txBody>
          <a:bodyPr/>
          <a:lstStyle/>
          <a:p>
            <a:pPr>
              <a:defRPr/>
            </a:pP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School </a:t>
            </a:r>
            <a:r>
              <a:rPr lang="en-US" altLang="nl-NL" sz="24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of Business and </a:t>
            </a: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Economics, </a:t>
            </a:r>
            <a:r>
              <a:rPr lang="en-US" altLang="nl-NL" sz="24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Maastricht </a:t>
            </a: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University 2021 </a:t>
            </a:r>
          </a:p>
          <a:p>
            <a:pPr>
              <a:defRPr/>
            </a:pPr>
            <a:endParaRPr lang="en-US" altLang="nl-NL" sz="400" dirty="0" smtClean="0"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  <a:p>
            <a:pPr>
              <a:defRPr/>
            </a:pP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Challenge-driven </a:t>
            </a:r>
            <a:r>
              <a:rPr lang="en-US" altLang="nl-NL" sz="24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transdisciplinary </a:t>
            </a: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(action-) research</a:t>
            </a:r>
          </a:p>
          <a:p>
            <a:pPr>
              <a:defRPr/>
            </a:pPr>
            <a:endParaRPr lang="en-US" altLang="nl-NL" sz="400" dirty="0" smtClean="0"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  <a:p>
            <a:pPr>
              <a:defRPr/>
            </a:pPr>
            <a:r>
              <a:rPr lang="en-US" altLang="nl-NL" sz="24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T</a:t>
            </a: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o </a:t>
            </a:r>
            <a:r>
              <a:rPr lang="en-US" altLang="nl-NL" sz="24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innovate global value networks through new forms of data-governance, shared value creation, and fair distribution of </a:t>
            </a: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value</a:t>
            </a:r>
          </a:p>
          <a:p>
            <a:pPr>
              <a:defRPr/>
            </a:pPr>
            <a:endParaRPr lang="en-US" altLang="nl-NL" sz="400" dirty="0" smtClean="0"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  <a:p>
            <a:pPr>
              <a:defRPr/>
            </a:pP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Work </a:t>
            </a:r>
            <a:r>
              <a:rPr lang="en-US" altLang="nl-NL" sz="24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on real-world cases in the pursuit of sustainable development for all, </a:t>
            </a: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in </a:t>
            </a:r>
            <a:r>
              <a:rPr lang="en-US" altLang="nl-NL" sz="24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particular to improve </a:t>
            </a: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living conditions and livelihood assets of </a:t>
            </a:r>
            <a:r>
              <a:rPr lang="en-US" altLang="nl-NL" sz="24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smallholder farmers in the Global </a:t>
            </a: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South</a:t>
            </a:r>
            <a:endParaRPr lang="en-US" altLang="nl-NL" sz="2400" dirty="0"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  <a:p>
            <a:pPr>
              <a:defRPr/>
            </a:pPr>
            <a:endParaRPr lang="en-US" altLang="nl-NL" sz="2400" dirty="0"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  <a:p>
            <a:pPr marL="0" indent="0">
              <a:buNone/>
              <a:defRPr/>
            </a:pPr>
            <a:endParaRPr lang="en-US" altLang="nl-NL" sz="2400" dirty="0"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60363" y="539750"/>
            <a:ext cx="8326437" cy="527050"/>
          </a:xfrm>
        </p:spPr>
        <p:txBody>
          <a:bodyPr/>
          <a:lstStyle/>
          <a:p>
            <a:pPr lvl="0">
              <a:defRPr/>
            </a:pPr>
            <a:r>
              <a:rPr lang="en-US" altLang="nl-NL" sz="2400" dirty="0" smtClean="0">
                <a:solidFill>
                  <a:srgbClr val="001C3D"/>
                </a:solidFill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FSD spearhead</a:t>
            </a:r>
            <a:endParaRPr lang="en-US" altLang="nl-NL" sz="2400" dirty="0">
              <a:solidFill>
                <a:srgbClr val="001C3D"/>
              </a:solidFill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4716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001C3D"/>
                </a:solidFill>
                <a:latin typeface="Verdana" panose="020B0604030504040204" pitchFamily="34" charset="0"/>
                <a:ea typeface="Arial Unicode MS" pitchFamily="34" charset="-128"/>
              </a:defRPr>
            </a:lvl1pPr>
            <a:lvl2pPr marL="742950" indent="-285750">
              <a:defRPr sz="3200">
                <a:solidFill>
                  <a:srgbClr val="001C3D"/>
                </a:solidFill>
                <a:latin typeface="Verdana" panose="020B0604030504040204" pitchFamily="34" charset="0"/>
                <a:ea typeface="Arial Unicode MS" pitchFamily="34" charset="-128"/>
              </a:defRPr>
            </a:lvl2pPr>
            <a:lvl3pPr marL="1143000" indent="-228600">
              <a:defRPr sz="3200">
                <a:solidFill>
                  <a:srgbClr val="001C3D"/>
                </a:solidFill>
                <a:latin typeface="Verdana" panose="020B0604030504040204" pitchFamily="34" charset="0"/>
                <a:ea typeface="Arial Unicode MS" pitchFamily="34" charset="-128"/>
              </a:defRPr>
            </a:lvl3pPr>
            <a:lvl4pPr marL="1600200" indent="-228600">
              <a:defRPr sz="3200">
                <a:solidFill>
                  <a:srgbClr val="001C3D"/>
                </a:solidFill>
                <a:latin typeface="Verdana" panose="020B0604030504040204" pitchFamily="34" charset="0"/>
                <a:ea typeface="Arial Unicode MS" pitchFamily="34" charset="-128"/>
              </a:defRPr>
            </a:lvl4pPr>
            <a:lvl5pPr marL="2057400" indent="-228600">
              <a:defRPr sz="3200">
                <a:solidFill>
                  <a:srgbClr val="001C3D"/>
                </a:solidFill>
                <a:latin typeface="Verdana" panose="020B0604030504040204" pitchFamily="34" charset="0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1C3D"/>
                </a:solidFill>
                <a:latin typeface="Verdana" panose="020B0604030504040204" pitchFamily="34" charset="0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1C3D"/>
                </a:solidFill>
                <a:latin typeface="Verdana" panose="020B0604030504040204" pitchFamily="34" charset="0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1C3D"/>
                </a:solidFill>
                <a:latin typeface="Verdana" panose="020B0604030504040204" pitchFamily="34" charset="0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1C3D"/>
                </a:solidFill>
                <a:latin typeface="Verdana" panose="020B0604030504040204" pitchFamily="34" charset="0"/>
                <a:ea typeface="Arial Unicode MS" pitchFamily="34" charset="-128"/>
              </a:defRPr>
            </a:lvl9pPr>
          </a:lstStyle>
          <a:p>
            <a:fld id="{3E608DE2-EE0C-463E-9E95-60D6231154FC}" type="slidenum">
              <a:rPr lang="nl-NL" altLang="en-US" sz="1000" smtClean="0">
                <a:latin typeface="Calibri" panose="020F0502020204030204" pitchFamily="34" charset="0"/>
              </a:rPr>
              <a:pPr/>
              <a:t>3</a:t>
            </a:fld>
            <a:endParaRPr lang="nl-NL" altLang="en-US" sz="1000" smtClean="0">
              <a:latin typeface="Calibri" panose="020F0502020204030204" pitchFamily="34" charset="0"/>
            </a:endParaRPr>
          </a:p>
        </p:txBody>
      </p:sp>
      <p:sp>
        <p:nvSpPr>
          <p:cNvPr id="20484" name="Tijdelijke aanduiding voor inhoud 1"/>
          <p:cNvSpPr>
            <a:spLocks noGrp="1"/>
          </p:cNvSpPr>
          <p:nvPr>
            <p:ph idx="1"/>
          </p:nvPr>
        </p:nvSpPr>
        <p:spPr>
          <a:xfrm>
            <a:off x="304800" y="1219200"/>
            <a:ext cx="8686800" cy="4876800"/>
          </a:xfrm>
          <a:noFill/>
        </p:spPr>
        <p:txBody>
          <a:bodyPr/>
          <a:lstStyle/>
          <a:p>
            <a:pPr>
              <a:defRPr/>
            </a:pP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farm size </a:t>
            </a:r>
            <a:r>
              <a:rPr lang="en-US" altLang="nl-NL" sz="24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&lt; 2 </a:t>
            </a: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ha</a:t>
            </a:r>
          </a:p>
          <a:p>
            <a:pPr>
              <a:defRPr/>
            </a:pP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450-500 </a:t>
            </a:r>
            <a:r>
              <a:rPr lang="en-US" altLang="nl-NL" sz="24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million small farms </a:t>
            </a: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(85</a:t>
            </a:r>
            <a:r>
              <a:rPr lang="en-US" altLang="nl-NL" sz="24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% of the world’s farms)</a:t>
            </a:r>
          </a:p>
          <a:p>
            <a:pPr>
              <a:defRPr/>
            </a:pPr>
            <a:r>
              <a:rPr lang="en-US" altLang="nl-NL" sz="24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these farms support partly or completely ca 2.2 billion </a:t>
            </a: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people</a:t>
            </a:r>
          </a:p>
          <a:p>
            <a:pPr>
              <a:defRPr/>
            </a:pPr>
            <a:endParaRPr lang="en-US" altLang="nl-NL" sz="2400" dirty="0"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  <a:p>
            <a:pPr>
              <a:defRPr/>
            </a:pP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economic</a:t>
            </a:r>
            <a:r>
              <a:rPr lang="en-US" altLang="nl-NL" sz="24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, </a:t>
            </a: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social, and </a:t>
            </a:r>
            <a:r>
              <a:rPr lang="en-US" altLang="nl-NL" sz="24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environmental </a:t>
            </a: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problems and challenges</a:t>
            </a:r>
          </a:p>
          <a:p>
            <a:pPr lvl="1">
              <a:defRPr/>
            </a:pPr>
            <a:r>
              <a:rPr lang="en-US" altLang="nl-NL" sz="20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fluctuations </a:t>
            </a:r>
            <a:r>
              <a:rPr lang="en-US" altLang="nl-NL" sz="20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in </a:t>
            </a:r>
            <a:r>
              <a:rPr lang="en-US" altLang="nl-NL" sz="20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(global) </a:t>
            </a:r>
            <a:r>
              <a:rPr lang="en-US" altLang="nl-NL" sz="20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market </a:t>
            </a:r>
            <a:r>
              <a:rPr lang="en-US" altLang="nl-NL" sz="20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prices, access </a:t>
            </a:r>
            <a:r>
              <a:rPr lang="en-US" altLang="nl-NL" sz="20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to </a:t>
            </a:r>
            <a:r>
              <a:rPr lang="en-US" altLang="nl-NL" sz="20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markets/capital, </a:t>
            </a:r>
            <a:r>
              <a:rPr lang="en-US" altLang="nl-NL" sz="20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economic situation </a:t>
            </a:r>
            <a:r>
              <a:rPr lang="en-US" altLang="nl-NL" sz="20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farm, </a:t>
            </a:r>
            <a:r>
              <a:rPr lang="en-US" altLang="nl-NL" sz="20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poverty</a:t>
            </a:r>
            <a:r>
              <a:rPr lang="en-US" altLang="nl-NL" sz="20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, etc.</a:t>
            </a:r>
          </a:p>
          <a:p>
            <a:pPr lvl="1">
              <a:defRPr/>
            </a:pPr>
            <a:r>
              <a:rPr lang="en-US" altLang="nl-NL" sz="20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level </a:t>
            </a:r>
            <a:r>
              <a:rPr lang="en-US" altLang="nl-NL" sz="20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of </a:t>
            </a:r>
            <a:r>
              <a:rPr lang="en-US" altLang="nl-NL" sz="20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organization/education, access to information/expertise</a:t>
            </a:r>
            <a:r>
              <a:rPr lang="en-US" altLang="nl-NL" sz="20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, bargaining </a:t>
            </a:r>
            <a:r>
              <a:rPr lang="en-US" altLang="nl-NL" sz="20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power </a:t>
            </a:r>
            <a:r>
              <a:rPr lang="en-US" altLang="nl-NL" sz="20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in value chains, </a:t>
            </a:r>
            <a:r>
              <a:rPr lang="en-US" altLang="nl-NL" sz="20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etc.</a:t>
            </a:r>
          </a:p>
          <a:p>
            <a:pPr lvl="1">
              <a:defRPr/>
            </a:pPr>
            <a:r>
              <a:rPr lang="en-US" altLang="nl-NL" sz="20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c</a:t>
            </a:r>
            <a:r>
              <a:rPr lang="en-US" altLang="nl-NL" sz="20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limate change, soil degradation, use of pesticides and fertilizer, changes in ecosystems, biodiversity loss, etc.</a:t>
            </a:r>
            <a:endParaRPr lang="en-US" altLang="nl-NL" sz="2000" dirty="0"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  <a:p>
            <a:pPr>
              <a:defRPr/>
            </a:pPr>
            <a:endParaRPr lang="en-US" altLang="nl-NL" sz="2400" dirty="0" smtClean="0"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  <a:p>
            <a:pPr>
              <a:defRPr/>
            </a:pP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lowest </a:t>
            </a:r>
            <a:r>
              <a:rPr lang="en-US" altLang="nl-NL" sz="24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value receiver </a:t>
            </a: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in </a:t>
            </a:r>
          </a:p>
          <a:p>
            <a:pPr marL="0" indent="0">
              <a:buNone/>
              <a:defRPr/>
            </a:pPr>
            <a:r>
              <a:rPr lang="en-US" altLang="nl-NL" sz="24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 </a:t>
            </a: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    global commodities chains</a:t>
            </a:r>
            <a:endParaRPr lang="en-US" altLang="nl-NL" sz="2400" dirty="0"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  <a:p>
            <a:pPr marL="0" indent="0">
              <a:buNone/>
              <a:defRPr/>
            </a:pPr>
            <a:endParaRPr lang="en-US" altLang="nl-NL" sz="2400" dirty="0"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60363" y="539750"/>
            <a:ext cx="8326437" cy="527050"/>
          </a:xfrm>
        </p:spPr>
        <p:txBody>
          <a:bodyPr/>
          <a:lstStyle/>
          <a:p>
            <a:pPr lvl="0">
              <a:defRPr/>
            </a:pPr>
            <a:r>
              <a:rPr lang="en-US" altLang="nl-NL" sz="2400" dirty="0" smtClean="0">
                <a:solidFill>
                  <a:srgbClr val="001C3D"/>
                </a:solidFill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Smallholder farmers</a:t>
            </a:r>
            <a:endParaRPr lang="en-US" altLang="nl-NL" sz="2400" dirty="0">
              <a:solidFill>
                <a:srgbClr val="001C3D"/>
              </a:solidFill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4704189"/>
            <a:ext cx="4305300" cy="1997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407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Tijdelijke aanduiding voor inhoud 1"/>
          <p:cNvSpPr>
            <a:spLocks noGrp="1"/>
          </p:cNvSpPr>
          <p:nvPr>
            <p:ph idx="1"/>
          </p:nvPr>
        </p:nvSpPr>
        <p:spPr>
          <a:xfrm>
            <a:off x="304800" y="1219200"/>
            <a:ext cx="8686800" cy="5410200"/>
          </a:xfrm>
          <a:noFill/>
        </p:spPr>
        <p:txBody>
          <a:bodyPr/>
          <a:lstStyle/>
          <a:p>
            <a:pPr>
              <a:defRPr/>
            </a:pP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in the world </a:t>
            </a:r>
            <a:r>
              <a:rPr lang="en-US" altLang="nl-NL" sz="24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of </a:t>
            </a: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smallholder farmers data </a:t>
            </a:r>
            <a:r>
              <a:rPr lang="en-US" altLang="nl-NL" sz="24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does not play a major role </a:t>
            </a:r>
            <a:endParaRPr lang="en-US" altLang="nl-NL" sz="2400" dirty="0" smtClean="0"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  <a:p>
            <a:pPr>
              <a:defRPr/>
            </a:pPr>
            <a:r>
              <a:rPr lang="en-US" altLang="nl-NL" sz="24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o</a:t>
            </a: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ther actors in the supply chain collect </a:t>
            </a:r>
            <a:r>
              <a:rPr lang="en-US" altLang="nl-NL" sz="24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data for their own </a:t>
            </a: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purposes</a:t>
            </a:r>
          </a:p>
          <a:p>
            <a:pPr marL="0" indent="0">
              <a:buNone/>
              <a:defRPr/>
            </a:pPr>
            <a:endParaRPr lang="en-US" altLang="nl-NL" sz="2400" dirty="0" smtClean="0"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  <a:p>
            <a:pPr>
              <a:defRPr/>
            </a:pP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data-technologies </a:t>
            </a:r>
            <a:r>
              <a:rPr lang="en-US" altLang="nl-NL" sz="24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and new business models </a:t>
            </a: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to improve </a:t>
            </a:r>
            <a:r>
              <a:rPr lang="en-US" altLang="nl-NL" sz="24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social and environmental </a:t>
            </a: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sustainability, </a:t>
            </a:r>
            <a:r>
              <a:rPr lang="en-US" altLang="nl-NL" sz="24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next to economic </a:t>
            </a: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prosperity</a:t>
            </a:r>
          </a:p>
          <a:p>
            <a:pPr>
              <a:defRPr/>
            </a:pPr>
            <a:endParaRPr lang="en-US" altLang="nl-NL" sz="2400" dirty="0" smtClean="0"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  <a:p>
            <a:pPr>
              <a:defRPr/>
            </a:pP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carbon markets for smallholder </a:t>
            </a:r>
            <a:r>
              <a:rPr lang="en-US" altLang="nl-NL" sz="24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farmers </a:t>
            </a: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by using agroforestry </a:t>
            </a:r>
            <a:r>
              <a:rPr lang="en-US" altLang="nl-NL" sz="24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practices and </a:t>
            </a: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enabling data-technologies (e.g. </a:t>
            </a:r>
            <a:r>
              <a:rPr lang="en-US" altLang="nl-NL" sz="2400" dirty="0" err="1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Rabobank’s</a:t>
            </a: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 ACORN)</a:t>
            </a:r>
          </a:p>
          <a:p>
            <a:pPr>
              <a:defRPr/>
            </a:pPr>
            <a:endParaRPr lang="en-US" altLang="nl-NL" sz="2400" dirty="0"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  <a:p>
            <a:pPr>
              <a:defRPr/>
            </a:pP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scope-3 GHG emissions </a:t>
            </a:r>
          </a:p>
          <a:p>
            <a:pPr marL="0" indent="0">
              <a:buNone/>
              <a:defRPr/>
            </a:pPr>
            <a:r>
              <a:rPr lang="en-US" altLang="nl-NL" sz="24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 </a:t>
            </a: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    and value of CO2 data</a:t>
            </a:r>
          </a:p>
          <a:p>
            <a:pPr>
              <a:defRPr/>
            </a:pPr>
            <a:endParaRPr lang="en-US" altLang="nl-NL" sz="2400" dirty="0"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60363" y="539750"/>
            <a:ext cx="8326437" cy="527050"/>
          </a:xfrm>
        </p:spPr>
        <p:txBody>
          <a:bodyPr/>
          <a:lstStyle/>
          <a:p>
            <a:pPr lvl="0">
              <a:defRPr/>
            </a:pPr>
            <a:r>
              <a:rPr lang="en-US" altLang="nl-NL" sz="2400" dirty="0" smtClean="0">
                <a:solidFill>
                  <a:srgbClr val="001C3D"/>
                </a:solidFill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Data-technologies &amp; new business models</a:t>
            </a:r>
            <a:endParaRPr lang="en-US" altLang="nl-NL" sz="2400" dirty="0">
              <a:solidFill>
                <a:srgbClr val="001C3D"/>
              </a:solidFill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1144" y="4228356"/>
            <a:ext cx="4539456" cy="2553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0270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304800"/>
            <a:ext cx="8839200" cy="63246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360363" y="539750"/>
            <a:ext cx="8326437" cy="527050"/>
          </a:xfrm>
        </p:spPr>
        <p:txBody>
          <a:bodyPr/>
          <a:lstStyle/>
          <a:p>
            <a:pPr lvl="0">
              <a:defRPr/>
            </a:pPr>
            <a:r>
              <a:rPr lang="en-US" altLang="nl-NL" sz="2400" i="1" dirty="0" smtClean="0">
                <a:solidFill>
                  <a:srgbClr val="001C3D"/>
                </a:solidFill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bold and refreshing point of view </a:t>
            </a:r>
            <a:r>
              <a:rPr lang="en-NL" altLang="nl-NL" sz="2400" i="1" dirty="0" smtClean="0">
                <a:solidFill>
                  <a:srgbClr val="001C3D"/>
                </a:solidFill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…</a:t>
            </a:r>
            <a:endParaRPr lang="en-US" altLang="nl-NL" sz="2400" i="1" dirty="0">
              <a:solidFill>
                <a:srgbClr val="001C3D"/>
              </a:solidFill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75" y="3581400"/>
            <a:ext cx="8582025" cy="25527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175" y="1295400"/>
            <a:ext cx="8582025" cy="169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309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Tijdelijke aanduiding voor inhoud 1"/>
          <p:cNvSpPr>
            <a:spLocks noGrp="1"/>
          </p:cNvSpPr>
          <p:nvPr>
            <p:ph idx="1"/>
          </p:nvPr>
        </p:nvSpPr>
        <p:spPr>
          <a:xfrm>
            <a:off x="304800" y="1524000"/>
            <a:ext cx="8686800" cy="2819400"/>
          </a:xfrm>
          <a:noFill/>
        </p:spPr>
        <p:txBody>
          <a:bodyPr/>
          <a:lstStyle/>
          <a:p>
            <a:pPr>
              <a:buFont typeface="Wingdings" panose="05000000000000000000" pitchFamily="2" charset="2"/>
              <a:buChar char="ü"/>
              <a:defRPr/>
            </a:pPr>
            <a:r>
              <a:rPr lang="en-US" altLang="nl-NL" sz="24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smallholder </a:t>
            </a: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farmers are at the bottom of the value chain and receive the lowest value</a:t>
            </a:r>
          </a:p>
          <a:p>
            <a:pPr>
              <a:defRPr/>
            </a:pPr>
            <a:endParaRPr lang="en-US" altLang="nl-NL" sz="1200" dirty="0" smtClean="0"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  <a:p>
            <a:pPr>
              <a:buFont typeface="Wingdings" panose="05000000000000000000" pitchFamily="2" charset="2"/>
              <a:buChar char="q"/>
              <a:defRPr/>
            </a:pPr>
            <a:r>
              <a:rPr lang="en-US" altLang="nl-NL" sz="24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d</a:t>
            </a: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ata-technologies &amp; new business models as drivers</a:t>
            </a:r>
          </a:p>
          <a:p>
            <a:pPr>
              <a:buFont typeface="Wingdings" panose="05000000000000000000" pitchFamily="2" charset="2"/>
              <a:buChar char="q"/>
              <a:defRPr/>
            </a:pP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to create fair </a:t>
            </a:r>
            <a:r>
              <a:rPr lang="en-US" altLang="nl-NL" sz="24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value (returns) </a:t>
            </a: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for </a:t>
            </a:r>
            <a:r>
              <a:rPr lang="en-US" altLang="nl-NL" sz="24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smallholder </a:t>
            </a: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farmers</a:t>
            </a:r>
          </a:p>
          <a:p>
            <a:pPr>
              <a:buFont typeface="Wingdings" panose="05000000000000000000" pitchFamily="2" charset="2"/>
              <a:buChar char="q"/>
              <a:defRPr/>
            </a:pPr>
            <a:r>
              <a:rPr lang="en-US" altLang="nl-NL" sz="24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i</a:t>
            </a: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mprove living conditions and livelihood assets</a:t>
            </a:r>
          </a:p>
          <a:p>
            <a:pPr>
              <a:buFont typeface="Wingdings" panose="05000000000000000000" pitchFamily="2" charset="2"/>
              <a:buChar char="q"/>
              <a:defRPr/>
            </a:pPr>
            <a:r>
              <a:rPr lang="en-US" altLang="nl-NL" sz="24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w</a:t>
            </a:r>
            <a:r>
              <a:rPr lang="en-US" altLang="nl-NL" sz="24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orking on sustainable development for all</a:t>
            </a:r>
            <a:endParaRPr lang="en-US" altLang="nl-NL" sz="2400" dirty="0"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  <a:p>
            <a:pPr>
              <a:defRPr/>
            </a:pPr>
            <a:endParaRPr lang="en-US" altLang="nl-NL" sz="2400" dirty="0"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  <a:p>
            <a:pPr>
              <a:defRPr/>
            </a:pPr>
            <a:endParaRPr lang="en-US" altLang="nl-NL" sz="2400" dirty="0"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  <a:p>
            <a:pPr marL="0" indent="0">
              <a:buNone/>
              <a:defRPr/>
            </a:pPr>
            <a:endParaRPr lang="en-US" altLang="nl-NL" sz="2400" dirty="0"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60363" y="539750"/>
            <a:ext cx="8631237" cy="831850"/>
          </a:xfrm>
        </p:spPr>
        <p:txBody>
          <a:bodyPr/>
          <a:lstStyle/>
          <a:p>
            <a:pPr lvl="0">
              <a:defRPr/>
            </a:pPr>
            <a:r>
              <a:rPr lang="en-US" altLang="nl-NL" sz="2400" dirty="0" smtClean="0">
                <a:solidFill>
                  <a:srgbClr val="001C3D"/>
                </a:solidFill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Fair and Smart Data </a:t>
            </a:r>
            <a:r>
              <a:rPr lang="en-NL" altLang="nl-NL" sz="2400" dirty="0" smtClean="0">
                <a:solidFill>
                  <a:srgbClr val="001C3D"/>
                </a:solidFill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–</a:t>
            </a:r>
            <a:r>
              <a:rPr lang="en-US" altLang="nl-NL" sz="2400" dirty="0" smtClean="0">
                <a:solidFill>
                  <a:srgbClr val="001C3D"/>
                </a:solidFill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 vision </a:t>
            </a:r>
            <a:r>
              <a:rPr lang="en-US" altLang="nl-NL" sz="2400" dirty="0">
                <a:solidFill>
                  <a:srgbClr val="001C3D"/>
                </a:solidFill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&amp; mission</a:t>
            </a:r>
            <a:br>
              <a:rPr lang="en-US" altLang="nl-NL" sz="2400" dirty="0">
                <a:solidFill>
                  <a:srgbClr val="001C3D"/>
                </a:solidFill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</a:br>
            <a:r>
              <a:rPr lang="en-US" altLang="nl-NL" sz="1800" dirty="0">
                <a:solidFill>
                  <a:srgbClr val="001C3D"/>
                </a:solidFill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  <a:hlinkClick r:id="rId2"/>
              </a:rPr>
              <a:t>https://</a:t>
            </a:r>
            <a:r>
              <a:rPr lang="en-US" altLang="nl-NL" sz="1800" dirty="0" smtClean="0">
                <a:solidFill>
                  <a:srgbClr val="001C3D"/>
                </a:solidFill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  <a:hlinkClick r:id="rId2"/>
              </a:rPr>
              <a:t>www.maastrichtuniversity.nl/research/fair-and-smart-data-currency-global-sustainability</a:t>
            </a:r>
            <a:r>
              <a:rPr lang="en-US" altLang="nl-NL" sz="1800" dirty="0" smtClean="0">
                <a:solidFill>
                  <a:srgbClr val="001C3D"/>
                </a:solidFill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 </a:t>
            </a:r>
            <a:r>
              <a:rPr lang="en-US" altLang="nl-NL" sz="2400" dirty="0" smtClean="0">
                <a:solidFill>
                  <a:srgbClr val="001C3D"/>
                </a:solidFill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/>
            </a:r>
            <a:br>
              <a:rPr lang="en-US" altLang="nl-NL" sz="2400" dirty="0" smtClean="0">
                <a:solidFill>
                  <a:srgbClr val="001C3D"/>
                </a:solidFill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</a:br>
            <a:r>
              <a:rPr lang="en-US" altLang="nl-NL" sz="2400" dirty="0" smtClean="0">
                <a:solidFill>
                  <a:srgbClr val="001C3D"/>
                </a:solidFill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/>
            </a:r>
            <a:br>
              <a:rPr lang="en-US" altLang="nl-NL" sz="2400" dirty="0" smtClean="0">
                <a:solidFill>
                  <a:srgbClr val="001C3D"/>
                </a:solidFill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</a:br>
            <a:endParaRPr lang="en-US" altLang="nl-NL" sz="2400" dirty="0">
              <a:solidFill>
                <a:srgbClr val="001C3D"/>
              </a:solidFill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3979875"/>
            <a:ext cx="4424878" cy="272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7827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001C3D"/>
                </a:solidFill>
                <a:latin typeface="Verdana" panose="020B0604030504040204" pitchFamily="34" charset="0"/>
                <a:ea typeface="Arial Unicode MS" pitchFamily="34" charset="-128"/>
              </a:defRPr>
            </a:lvl1pPr>
            <a:lvl2pPr marL="742950" indent="-285750">
              <a:defRPr sz="3200">
                <a:solidFill>
                  <a:srgbClr val="001C3D"/>
                </a:solidFill>
                <a:latin typeface="Verdana" panose="020B0604030504040204" pitchFamily="34" charset="0"/>
                <a:ea typeface="Arial Unicode MS" pitchFamily="34" charset="-128"/>
              </a:defRPr>
            </a:lvl2pPr>
            <a:lvl3pPr marL="1143000" indent="-228600">
              <a:defRPr sz="3200">
                <a:solidFill>
                  <a:srgbClr val="001C3D"/>
                </a:solidFill>
                <a:latin typeface="Verdana" panose="020B0604030504040204" pitchFamily="34" charset="0"/>
                <a:ea typeface="Arial Unicode MS" pitchFamily="34" charset="-128"/>
              </a:defRPr>
            </a:lvl3pPr>
            <a:lvl4pPr marL="1600200" indent="-228600">
              <a:defRPr sz="3200">
                <a:solidFill>
                  <a:srgbClr val="001C3D"/>
                </a:solidFill>
                <a:latin typeface="Verdana" panose="020B0604030504040204" pitchFamily="34" charset="0"/>
                <a:ea typeface="Arial Unicode MS" pitchFamily="34" charset="-128"/>
              </a:defRPr>
            </a:lvl4pPr>
            <a:lvl5pPr marL="2057400" indent="-228600">
              <a:defRPr sz="3200">
                <a:solidFill>
                  <a:srgbClr val="001C3D"/>
                </a:solidFill>
                <a:latin typeface="Verdana" panose="020B0604030504040204" pitchFamily="34" charset="0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1C3D"/>
                </a:solidFill>
                <a:latin typeface="Verdana" panose="020B0604030504040204" pitchFamily="34" charset="0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1C3D"/>
                </a:solidFill>
                <a:latin typeface="Verdana" panose="020B0604030504040204" pitchFamily="34" charset="0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1C3D"/>
                </a:solidFill>
                <a:latin typeface="Verdana" panose="020B0604030504040204" pitchFamily="34" charset="0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1C3D"/>
                </a:solidFill>
                <a:latin typeface="Verdana" panose="020B0604030504040204" pitchFamily="34" charset="0"/>
                <a:ea typeface="Arial Unicode MS" pitchFamily="34" charset="-128"/>
              </a:defRPr>
            </a:lvl9pPr>
          </a:lstStyle>
          <a:p>
            <a:fld id="{3E608DE2-EE0C-463E-9E95-60D6231154FC}" type="slidenum">
              <a:rPr lang="nl-NL" altLang="en-US" sz="1000" smtClean="0">
                <a:latin typeface="Calibri" panose="020F0502020204030204" pitchFamily="34" charset="0"/>
              </a:rPr>
              <a:pPr/>
              <a:t>7</a:t>
            </a:fld>
            <a:endParaRPr lang="nl-NL" altLang="en-US" sz="1000" smtClean="0">
              <a:latin typeface="Calibri" panose="020F0502020204030204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60363" y="539750"/>
            <a:ext cx="8326437" cy="527050"/>
          </a:xfrm>
          <a:solidFill>
            <a:srgbClr val="FFC000"/>
          </a:solidFill>
        </p:spPr>
        <p:txBody>
          <a:bodyPr/>
          <a:lstStyle/>
          <a:p>
            <a:pPr lvl="0">
              <a:defRPr/>
            </a:pPr>
            <a:r>
              <a:rPr lang="en-US" altLang="nl-NL" sz="2400" dirty="0" smtClean="0">
                <a:solidFill>
                  <a:srgbClr val="001C3D"/>
                </a:solidFill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Today’s speakers </a:t>
            </a:r>
            <a:r>
              <a:rPr lang="en-US" altLang="nl-NL" sz="1800" dirty="0" smtClean="0">
                <a:solidFill>
                  <a:srgbClr val="001C3D"/>
                </a:solidFill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(09:10-10:30)</a:t>
            </a:r>
            <a:endParaRPr lang="en-US" altLang="nl-NL" sz="1800" dirty="0">
              <a:solidFill>
                <a:srgbClr val="001C3D"/>
              </a:solidFill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143000"/>
            <a:ext cx="5294881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3637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001C3D"/>
                </a:solidFill>
                <a:latin typeface="Verdana" panose="020B0604030504040204" pitchFamily="34" charset="0"/>
                <a:ea typeface="Arial Unicode MS" pitchFamily="34" charset="-128"/>
              </a:defRPr>
            </a:lvl1pPr>
            <a:lvl2pPr marL="742950" indent="-285750">
              <a:defRPr sz="3200">
                <a:solidFill>
                  <a:srgbClr val="001C3D"/>
                </a:solidFill>
                <a:latin typeface="Verdana" panose="020B0604030504040204" pitchFamily="34" charset="0"/>
                <a:ea typeface="Arial Unicode MS" pitchFamily="34" charset="-128"/>
              </a:defRPr>
            </a:lvl2pPr>
            <a:lvl3pPr marL="1143000" indent="-228600">
              <a:defRPr sz="3200">
                <a:solidFill>
                  <a:srgbClr val="001C3D"/>
                </a:solidFill>
                <a:latin typeface="Verdana" panose="020B0604030504040204" pitchFamily="34" charset="0"/>
                <a:ea typeface="Arial Unicode MS" pitchFamily="34" charset="-128"/>
              </a:defRPr>
            </a:lvl3pPr>
            <a:lvl4pPr marL="1600200" indent="-228600">
              <a:defRPr sz="3200">
                <a:solidFill>
                  <a:srgbClr val="001C3D"/>
                </a:solidFill>
                <a:latin typeface="Verdana" panose="020B0604030504040204" pitchFamily="34" charset="0"/>
                <a:ea typeface="Arial Unicode MS" pitchFamily="34" charset="-128"/>
              </a:defRPr>
            </a:lvl4pPr>
            <a:lvl5pPr marL="2057400" indent="-228600">
              <a:defRPr sz="3200">
                <a:solidFill>
                  <a:srgbClr val="001C3D"/>
                </a:solidFill>
                <a:latin typeface="Verdana" panose="020B0604030504040204" pitchFamily="34" charset="0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1C3D"/>
                </a:solidFill>
                <a:latin typeface="Verdana" panose="020B0604030504040204" pitchFamily="34" charset="0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1C3D"/>
                </a:solidFill>
                <a:latin typeface="Verdana" panose="020B0604030504040204" pitchFamily="34" charset="0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1C3D"/>
                </a:solidFill>
                <a:latin typeface="Verdana" panose="020B0604030504040204" pitchFamily="34" charset="0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1C3D"/>
                </a:solidFill>
                <a:latin typeface="Verdana" panose="020B0604030504040204" pitchFamily="34" charset="0"/>
                <a:ea typeface="Arial Unicode MS" pitchFamily="34" charset="-128"/>
              </a:defRPr>
            </a:lvl9pPr>
          </a:lstStyle>
          <a:p>
            <a:fld id="{3E608DE2-EE0C-463E-9E95-60D6231154FC}" type="slidenum">
              <a:rPr lang="nl-NL" altLang="en-US" sz="1000" smtClean="0">
                <a:latin typeface="Calibri" panose="020F0502020204030204" pitchFamily="34" charset="0"/>
              </a:rPr>
              <a:pPr/>
              <a:t>8</a:t>
            </a:fld>
            <a:endParaRPr lang="nl-NL" altLang="en-US" sz="1000" smtClean="0">
              <a:latin typeface="Calibri" panose="020F0502020204030204" pitchFamily="34" charset="0"/>
            </a:endParaRPr>
          </a:p>
        </p:txBody>
      </p:sp>
      <p:sp>
        <p:nvSpPr>
          <p:cNvPr id="20484" name="Tijdelijke aanduiding voor inhoud 1"/>
          <p:cNvSpPr>
            <a:spLocks noGrp="1"/>
          </p:cNvSpPr>
          <p:nvPr>
            <p:ph idx="1"/>
          </p:nvPr>
        </p:nvSpPr>
        <p:spPr>
          <a:xfrm>
            <a:off x="304800" y="1371600"/>
            <a:ext cx="8382000" cy="2438400"/>
          </a:xfrm>
          <a:noFill/>
        </p:spPr>
        <p:txBody>
          <a:bodyPr/>
          <a:lstStyle/>
          <a:p>
            <a:pPr marL="457200" indent="-457200">
              <a:buFont typeface="+mj-lt"/>
              <a:buAutoNum type="arabicParenR"/>
              <a:defRPr/>
            </a:pPr>
            <a:r>
              <a:rPr lang="en-US" altLang="nl-NL" sz="20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How </a:t>
            </a:r>
            <a:r>
              <a:rPr lang="en-US" altLang="nl-NL" sz="20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to engage smallholder farmers in sustainable farming &amp; land-use practices</a:t>
            </a:r>
            <a:r>
              <a:rPr lang="en-US" altLang="nl-NL" sz="20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?</a:t>
            </a:r>
          </a:p>
          <a:p>
            <a:pPr marL="457200" indent="-457200">
              <a:buFont typeface="+mj-lt"/>
              <a:buAutoNum type="arabicParenR"/>
              <a:defRPr/>
            </a:pPr>
            <a:endParaRPr lang="en-US" altLang="nl-NL" sz="2000" dirty="0"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  <a:p>
            <a:pPr marL="457200" indent="-457200">
              <a:buFont typeface="+mj-lt"/>
              <a:buAutoNum type="arabicParenR"/>
              <a:defRPr/>
            </a:pPr>
            <a:r>
              <a:rPr lang="en-US" altLang="nl-NL" sz="20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How </a:t>
            </a:r>
            <a:r>
              <a:rPr lang="en-US" altLang="nl-NL" sz="20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to deliver value to smallholder farmers by implementing sustainable practices</a:t>
            </a:r>
            <a:r>
              <a:rPr lang="en-US" altLang="nl-NL" sz="20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?</a:t>
            </a:r>
          </a:p>
          <a:p>
            <a:pPr marL="457200" indent="-457200">
              <a:buFont typeface="+mj-lt"/>
              <a:buAutoNum type="arabicParenR"/>
              <a:defRPr/>
            </a:pPr>
            <a:endParaRPr lang="en-US" altLang="nl-NL" sz="2000" dirty="0"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  <a:p>
            <a:pPr marL="457200" indent="-457200">
              <a:buFont typeface="+mj-lt"/>
              <a:buAutoNum type="arabicParenR"/>
              <a:defRPr/>
            </a:pPr>
            <a:r>
              <a:rPr lang="en-US" altLang="nl-NL" sz="20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What </a:t>
            </a:r>
            <a:r>
              <a:rPr lang="en-US" altLang="nl-NL" sz="20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is the role of multinationals in promoting sustainable practices at smallholder farmer's level</a:t>
            </a:r>
            <a:r>
              <a:rPr lang="en-US" altLang="nl-NL" sz="20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?</a:t>
            </a:r>
          </a:p>
          <a:p>
            <a:pPr marL="457200" indent="-457200">
              <a:buFont typeface="+mj-lt"/>
              <a:buAutoNum type="arabicParenR"/>
              <a:defRPr/>
            </a:pPr>
            <a:endParaRPr lang="en-US" altLang="nl-NL" sz="2000" dirty="0"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  <a:p>
            <a:pPr marL="457200" indent="-457200">
              <a:buFont typeface="+mj-lt"/>
              <a:buAutoNum type="arabicParenR"/>
              <a:defRPr/>
            </a:pPr>
            <a:endParaRPr lang="en-US" altLang="nl-NL" sz="2000" dirty="0" smtClean="0"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  <a:p>
            <a:pPr marL="0" indent="0">
              <a:buNone/>
              <a:defRPr/>
            </a:pPr>
            <a:endParaRPr lang="en-US" altLang="nl-NL" sz="2000" dirty="0"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  <a:p>
            <a:pPr marL="0" indent="0">
              <a:buNone/>
              <a:defRPr/>
            </a:pPr>
            <a:endParaRPr lang="en-US" altLang="nl-NL" sz="2000" dirty="0"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  <a:p>
            <a:pPr marL="0" indent="0">
              <a:buNone/>
              <a:defRPr/>
            </a:pPr>
            <a:endParaRPr lang="en-US" altLang="nl-NL" sz="2400" dirty="0"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60363" y="539750"/>
            <a:ext cx="8326437" cy="527050"/>
          </a:xfrm>
          <a:solidFill>
            <a:srgbClr val="92D050"/>
          </a:solidFill>
        </p:spPr>
        <p:txBody>
          <a:bodyPr/>
          <a:lstStyle/>
          <a:p>
            <a:pPr lvl="0">
              <a:defRPr/>
            </a:pPr>
            <a:r>
              <a:rPr lang="en-US" altLang="nl-NL" sz="2400" dirty="0" smtClean="0">
                <a:solidFill>
                  <a:srgbClr val="001C3D"/>
                </a:solidFill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Today’s workshops </a:t>
            </a:r>
            <a:r>
              <a:rPr lang="en-US" altLang="nl-NL" sz="1800" dirty="0" smtClean="0">
                <a:solidFill>
                  <a:srgbClr val="001C3D"/>
                </a:solidFill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(10:45-12:30)</a:t>
            </a:r>
            <a:endParaRPr lang="en-US" altLang="nl-NL" sz="1800" dirty="0">
              <a:solidFill>
                <a:srgbClr val="001C3D"/>
              </a:solidFill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6222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001C3D"/>
                </a:solidFill>
                <a:latin typeface="Verdana" panose="020B0604030504040204" pitchFamily="34" charset="0"/>
                <a:ea typeface="Arial Unicode MS" pitchFamily="34" charset="-128"/>
              </a:defRPr>
            </a:lvl1pPr>
            <a:lvl2pPr marL="742950" indent="-285750">
              <a:defRPr sz="3200">
                <a:solidFill>
                  <a:srgbClr val="001C3D"/>
                </a:solidFill>
                <a:latin typeface="Verdana" panose="020B0604030504040204" pitchFamily="34" charset="0"/>
                <a:ea typeface="Arial Unicode MS" pitchFamily="34" charset="-128"/>
              </a:defRPr>
            </a:lvl2pPr>
            <a:lvl3pPr marL="1143000" indent="-228600">
              <a:defRPr sz="3200">
                <a:solidFill>
                  <a:srgbClr val="001C3D"/>
                </a:solidFill>
                <a:latin typeface="Verdana" panose="020B0604030504040204" pitchFamily="34" charset="0"/>
                <a:ea typeface="Arial Unicode MS" pitchFamily="34" charset="-128"/>
              </a:defRPr>
            </a:lvl3pPr>
            <a:lvl4pPr marL="1600200" indent="-228600">
              <a:defRPr sz="3200">
                <a:solidFill>
                  <a:srgbClr val="001C3D"/>
                </a:solidFill>
                <a:latin typeface="Verdana" panose="020B0604030504040204" pitchFamily="34" charset="0"/>
                <a:ea typeface="Arial Unicode MS" pitchFamily="34" charset="-128"/>
              </a:defRPr>
            </a:lvl4pPr>
            <a:lvl5pPr marL="2057400" indent="-228600">
              <a:defRPr sz="3200">
                <a:solidFill>
                  <a:srgbClr val="001C3D"/>
                </a:solidFill>
                <a:latin typeface="Verdana" panose="020B0604030504040204" pitchFamily="34" charset="0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1C3D"/>
                </a:solidFill>
                <a:latin typeface="Verdana" panose="020B0604030504040204" pitchFamily="34" charset="0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1C3D"/>
                </a:solidFill>
                <a:latin typeface="Verdana" panose="020B0604030504040204" pitchFamily="34" charset="0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1C3D"/>
                </a:solidFill>
                <a:latin typeface="Verdana" panose="020B0604030504040204" pitchFamily="34" charset="0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1C3D"/>
                </a:solidFill>
                <a:latin typeface="Verdana" panose="020B0604030504040204" pitchFamily="34" charset="0"/>
                <a:ea typeface="Arial Unicode MS" pitchFamily="34" charset="-128"/>
              </a:defRPr>
            </a:lvl9pPr>
          </a:lstStyle>
          <a:p>
            <a:fld id="{3E608DE2-EE0C-463E-9E95-60D6231154FC}" type="slidenum">
              <a:rPr lang="nl-NL" altLang="en-US" sz="1000" smtClean="0">
                <a:latin typeface="Calibri" panose="020F0502020204030204" pitchFamily="34" charset="0"/>
              </a:rPr>
              <a:pPr/>
              <a:t>9</a:t>
            </a:fld>
            <a:endParaRPr lang="nl-NL" altLang="en-US" sz="1000" smtClean="0">
              <a:latin typeface="Calibri" panose="020F0502020204030204" pitchFamily="34" charset="0"/>
            </a:endParaRPr>
          </a:p>
        </p:txBody>
      </p:sp>
      <p:sp>
        <p:nvSpPr>
          <p:cNvPr id="20484" name="Tijdelijke aanduiding voor inhoud 1"/>
          <p:cNvSpPr>
            <a:spLocks noGrp="1"/>
          </p:cNvSpPr>
          <p:nvPr>
            <p:ph idx="1"/>
          </p:nvPr>
        </p:nvSpPr>
        <p:spPr>
          <a:xfrm>
            <a:off x="360363" y="1143000"/>
            <a:ext cx="8555037" cy="4800600"/>
          </a:xfrm>
          <a:noFill/>
        </p:spPr>
        <p:txBody>
          <a:bodyPr/>
          <a:lstStyle/>
          <a:p>
            <a:pPr marL="0" indent="0">
              <a:buNone/>
              <a:defRPr/>
            </a:pPr>
            <a:endParaRPr lang="en-US" altLang="nl-NL" sz="2400" dirty="0"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  <a:p>
            <a:pPr marL="0" indent="0">
              <a:buNone/>
              <a:defRPr/>
            </a:pPr>
            <a:r>
              <a:rPr lang="en-US" altLang="nl-NL" sz="24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The FSD research agenda is geared towards 3 interrelated themes:</a:t>
            </a:r>
          </a:p>
          <a:p>
            <a:pPr marL="0" indent="0">
              <a:buNone/>
              <a:defRPr/>
            </a:pPr>
            <a:r>
              <a:rPr lang="en-US" altLang="nl-NL" sz="24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1.	Smallholders: studying the value distribution in global supply chains of agricultural commodities, with a focus on smallholders in the Global South</a:t>
            </a:r>
          </a:p>
          <a:p>
            <a:pPr marL="0" indent="0">
              <a:buNone/>
              <a:defRPr/>
            </a:pPr>
            <a:r>
              <a:rPr lang="en-US" altLang="nl-NL" sz="24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2.	Agro-ecosystems: studying the payments for agro-ecosystem practices, with a combined focus on food production, carbon farming, and biodiversity</a:t>
            </a:r>
          </a:p>
          <a:p>
            <a:pPr marL="0" indent="0">
              <a:buNone/>
              <a:defRPr/>
            </a:pPr>
            <a:r>
              <a:rPr lang="en-US" altLang="nl-NL" sz="24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3.	</a:t>
            </a:r>
            <a:r>
              <a:rPr lang="en-US" altLang="nl-NL" sz="2400" dirty="0" err="1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Digitalisation</a:t>
            </a:r>
            <a:r>
              <a:rPr lang="en-US" altLang="nl-NL" sz="24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: studying the </a:t>
            </a:r>
            <a:r>
              <a:rPr lang="en-US" altLang="nl-NL" sz="2400" dirty="0" err="1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digitalisation</a:t>
            </a:r>
            <a:r>
              <a:rPr lang="en-US" altLang="nl-NL" sz="2400" dirty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 of farming-related (carbon) practices, with an emphasis on the empowerment of smallholders</a:t>
            </a:r>
          </a:p>
          <a:p>
            <a:pPr marL="0" indent="0">
              <a:buNone/>
              <a:defRPr/>
            </a:pPr>
            <a:endParaRPr lang="en-US" altLang="nl-NL" sz="2400" dirty="0"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2D077C-8D6C-634C-AD8D-CD9FC59327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/>
          <a:stretch/>
        </p:blipFill>
        <p:spPr>
          <a:xfrm>
            <a:off x="0" y="-244164"/>
            <a:ext cx="9144001" cy="5631828"/>
          </a:xfrm>
          <a:prstGeom prst="rect">
            <a:avLst/>
          </a:prstGeom>
        </p:spPr>
      </p:pic>
      <p:sp>
        <p:nvSpPr>
          <p:cNvPr id="5" name="Ovaal 7">
            <a:extLst>
              <a:ext uri="{FF2B5EF4-FFF2-40B4-BE49-F238E27FC236}">
                <a16:creationId xmlns:a16="http://schemas.microsoft.com/office/drawing/2014/main" id="{91199E65-2B34-1F46-A0D6-077FB240C9DE}"/>
              </a:ext>
            </a:extLst>
          </p:cNvPr>
          <p:cNvSpPr/>
          <p:nvPr/>
        </p:nvSpPr>
        <p:spPr>
          <a:xfrm>
            <a:off x="5019152" y="310695"/>
            <a:ext cx="1438474" cy="1438474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35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15D3C54-E4B5-7A4D-BB51-AA24EF2B1CA0}"/>
              </a:ext>
            </a:extLst>
          </p:cNvPr>
          <p:cNvSpPr txBox="1">
            <a:spLocks/>
          </p:cNvSpPr>
          <p:nvPr/>
        </p:nvSpPr>
        <p:spPr>
          <a:xfrm>
            <a:off x="5125726" y="483704"/>
            <a:ext cx="1225325" cy="109245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ts val="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j-lt"/>
                <a:ea typeface="+mn-ea"/>
                <a:cs typeface="Verdana"/>
              </a:defRPr>
            </a:lvl1pPr>
            <a:lvl2pPr marL="717550" indent="-358775" algn="l" defTabSz="457200" rtl="0" eaLnBrk="1" latinLnBrk="0" hangingPunct="1">
              <a:spcBef>
                <a:spcPts val="0"/>
              </a:spcBef>
              <a:buFont typeface="Lucida Grande"/>
              <a:buChar char="-"/>
              <a:defRPr sz="2800" kern="1200">
                <a:solidFill>
                  <a:schemeClr val="tx1"/>
                </a:solidFill>
                <a:latin typeface="+mj-lt"/>
                <a:ea typeface="+mn-ea"/>
                <a:cs typeface="Verdana"/>
              </a:defRPr>
            </a:lvl2pPr>
            <a:lvl3pPr marL="1073150" indent="-357188" algn="l" defTabSz="457200" rtl="0" eaLnBrk="1" latinLnBrk="0" hangingPunct="1">
              <a:spcBef>
                <a:spcPts val="0"/>
              </a:spcBef>
              <a:buFont typeface="Lucida Grande"/>
              <a:buChar char="-"/>
              <a:defRPr sz="2400" kern="1200">
                <a:solidFill>
                  <a:schemeClr val="tx1"/>
                </a:solidFill>
                <a:latin typeface="+mj-lt"/>
                <a:ea typeface="+mn-ea"/>
                <a:cs typeface="Verdana"/>
              </a:defRPr>
            </a:lvl3pPr>
            <a:lvl4pPr marL="1430338" indent="-355600" algn="l" defTabSz="457200" rtl="0" eaLnBrk="1" latinLnBrk="0" hangingPunct="1">
              <a:spcBef>
                <a:spcPts val="0"/>
              </a:spcBef>
              <a:buFont typeface="Lucida Grande"/>
              <a:buChar char="-"/>
              <a:defRPr sz="2000" kern="1200">
                <a:solidFill>
                  <a:schemeClr val="tx1"/>
                </a:solidFill>
                <a:latin typeface="+mj-lt"/>
                <a:ea typeface="+mn-ea"/>
                <a:cs typeface="Verdana"/>
              </a:defRPr>
            </a:lvl4pPr>
            <a:lvl5pPr marL="1793875" indent="-360363" algn="l" defTabSz="457200" rtl="0" eaLnBrk="1" latinLnBrk="0" hangingPunct="1">
              <a:spcBef>
                <a:spcPts val="0"/>
              </a:spcBef>
              <a:buFont typeface="Lucida Grande"/>
              <a:buChar char="-"/>
              <a:defRPr sz="2000" kern="1200">
                <a:solidFill>
                  <a:schemeClr val="tx1"/>
                </a:solidFill>
                <a:latin typeface="+mj-lt"/>
                <a:ea typeface="+mn-ea"/>
                <a:cs typeface="Verdan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BE" sz="1600" dirty="0">
                <a:solidFill>
                  <a:schemeClr val="bg1"/>
                </a:solidFill>
              </a:rPr>
              <a:t>Together for Fair and Smart data!</a:t>
            </a:r>
            <a:endParaRPr lang="nl-NL" sz="2000" dirty="0">
              <a:solidFill>
                <a:schemeClr val="bg1"/>
              </a:solidFill>
            </a:endParaRPr>
          </a:p>
        </p:txBody>
      </p:sp>
      <p:sp>
        <p:nvSpPr>
          <p:cNvPr id="7" name="Tijdelijke aanduiding voor inhoud 1"/>
          <p:cNvSpPr txBox="1">
            <a:spLocks/>
          </p:cNvSpPr>
          <p:nvPr/>
        </p:nvSpPr>
        <p:spPr bwMode="auto">
          <a:xfrm>
            <a:off x="360363" y="5105400"/>
            <a:ext cx="832643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j-lt"/>
                <a:ea typeface="Verdana" pitchFamily="34" charset="0"/>
                <a:cs typeface="Verdana"/>
              </a:defRPr>
            </a:lvl1pPr>
            <a:lvl2pPr marL="717550" indent="-358775" algn="l" defTabSz="457200" rtl="0" eaLnBrk="0" fontAlgn="base" hangingPunct="0">
              <a:spcBef>
                <a:spcPct val="0"/>
              </a:spcBef>
              <a:spcAft>
                <a:spcPct val="0"/>
              </a:spcAft>
              <a:buFont typeface="Lucida Grande"/>
              <a:buChar char="-"/>
              <a:defRPr sz="3200" kern="1200">
                <a:solidFill>
                  <a:schemeClr val="tx1"/>
                </a:solidFill>
                <a:latin typeface="+mj-lt"/>
                <a:ea typeface="Verdana" pitchFamily="34" charset="0"/>
                <a:cs typeface="Verdana"/>
              </a:defRPr>
            </a:lvl2pPr>
            <a:lvl3pPr marL="1073150" indent="-357188" algn="l" defTabSz="457200" rtl="0" eaLnBrk="0" fontAlgn="base" hangingPunct="0">
              <a:spcBef>
                <a:spcPct val="0"/>
              </a:spcBef>
              <a:spcAft>
                <a:spcPct val="0"/>
              </a:spcAft>
              <a:buFont typeface="Lucida Grande"/>
              <a:buChar char="-"/>
              <a:defRPr sz="2800" kern="1200">
                <a:solidFill>
                  <a:schemeClr val="tx1"/>
                </a:solidFill>
                <a:latin typeface="+mj-lt"/>
                <a:ea typeface="Verdana" pitchFamily="34" charset="0"/>
                <a:cs typeface="Verdana"/>
              </a:defRPr>
            </a:lvl3pPr>
            <a:lvl4pPr marL="1430338" indent="-355600" algn="l" defTabSz="457200" rtl="0" eaLnBrk="0" fontAlgn="base" hangingPunct="0">
              <a:spcBef>
                <a:spcPct val="0"/>
              </a:spcBef>
              <a:spcAft>
                <a:spcPct val="0"/>
              </a:spcAft>
              <a:buFont typeface="Lucida Grande"/>
              <a:buChar char="-"/>
              <a:defRPr sz="2400" kern="1200">
                <a:solidFill>
                  <a:schemeClr val="tx1"/>
                </a:solidFill>
                <a:latin typeface="+mj-lt"/>
                <a:ea typeface="Verdana" pitchFamily="34" charset="0"/>
                <a:cs typeface="Verdana"/>
              </a:defRPr>
            </a:lvl4pPr>
            <a:lvl5pPr marL="1793875" indent="-360363" algn="l" defTabSz="457200" rtl="0" eaLnBrk="0" fontAlgn="base" hangingPunct="0">
              <a:spcBef>
                <a:spcPct val="0"/>
              </a:spcBef>
              <a:spcAft>
                <a:spcPct val="0"/>
              </a:spcAft>
              <a:buFont typeface="Lucida Grande"/>
              <a:buChar char="-"/>
              <a:defRPr sz="2400" kern="1200">
                <a:solidFill>
                  <a:schemeClr val="tx1"/>
                </a:solidFill>
                <a:latin typeface="+mj-lt"/>
                <a:ea typeface="Verdana" pitchFamily="34" charset="0"/>
                <a:cs typeface="Verdan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  <a:defRPr/>
            </a:pPr>
            <a:endParaRPr lang="en-US" altLang="nl-NL" sz="2400" dirty="0" smtClean="0"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altLang="nl-NL" sz="16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  <a:hlinkClick r:id="rId3"/>
              </a:rPr>
              <a:t>https://www.maastrichtuniversity.nl/research/fair-and-smart-data-currency-global-sustainability</a:t>
            </a:r>
            <a:r>
              <a:rPr lang="en-US" altLang="nl-NL" sz="1600" dirty="0" smtClean="0">
                <a:latin typeface="Calibri Light" panose="020F0302020204030204" pitchFamily="34" charset="0"/>
                <a:ea typeface="Arial Unicode MS" pitchFamily="34" charset="-128"/>
                <a:cs typeface="Calibri Light" panose="020F0302020204030204" pitchFamily="34" charset="0"/>
              </a:rPr>
              <a:t> </a:t>
            </a:r>
            <a:endParaRPr lang="en-US" altLang="nl-NL" sz="1600" dirty="0">
              <a:latin typeface="Calibri Light" panose="020F0302020204030204" pitchFamily="34" charset="0"/>
              <a:ea typeface="Arial Unicode MS" pitchFamily="34" charset="-128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9325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astricht University">
  <a:themeElements>
    <a:clrScheme name="UM">
      <a:dk1>
        <a:srgbClr val="001C3D"/>
      </a:dk1>
      <a:lt1>
        <a:srgbClr val="FFFFFF"/>
      </a:lt1>
      <a:dk2>
        <a:srgbClr val="00A2DB"/>
      </a:dk2>
      <a:lt2>
        <a:srgbClr val="FFFFFF"/>
      </a:lt2>
      <a:accent1>
        <a:srgbClr val="E84E10"/>
      </a:accent1>
      <a:accent2>
        <a:srgbClr val="00A2DB"/>
      </a:accent2>
      <a:accent3>
        <a:srgbClr val="001C3D"/>
      </a:accent3>
      <a:accent4>
        <a:srgbClr val="F3A687"/>
      </a:accent4>
      <a:accent5>
        <a:srgbClr val="7FD0ED"/>
      </a:accent5>
      <a:accent6>
        <a:srgbClr val="7F8D9E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06C7DFDF2F93E49810C9B28154D4570" ma:contentTypeVersion="12" ma:contentTypeDescription="Create a new document." ma:contentTypeScope="" ma:versionID="602bfa90eb847b3db6c315dc2902d79a">
  <xsd:schema xmlns:xsd="http://www.w3.org/2001/XMLSchema" xmlns:xs="http://www.w3.org/2001/XMLSchema" xmlns:p="http://schemas.microsoft.com/office/2006/metadata/properties" xmlns:ns2="281686eb-5cc8-4992-8208-51861a772ece" xmlns:ns3="5b5c9189-501c-43f6-a206-6293e2647475" targetNamespace="http://schemas.microsoft.com/office/2006/metadata/properties" ma:root="true" ma:fieldsID="c99d23e241915de9f914f41e2c5f0798" ns2:_="" ns3:_="">
    <xsd:import namespace="281686eb-5cc8-4992-8208-51861a772ece"/>
    <xsd:import namespace="5b5c9189-501c-43f6-a206-6293e264747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1686eb-5cc8-4992-8208-51861a772e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5c9189-501c-43f6-a206-6293e2647475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BFE8F5A-021B-48A4-B594-DB0D246F4119}"/>
</file>

<file path=customXml/itemProps2.xml><?xml version="1.0" encoding="utf-8"?>
<ds:datastoreItem xmlns:ds="http://schemas.openxmlformats.org/officeDocument/2006/customXml" ds:itemID="{86B9E386-5A6C-4F97-A58E-E74C88A13B9B}"/>
</file>

<file path=customXml/itemProps3.xml><?xml version="1.0" encoding="utf-8"?>
<ds:datastoreItem xmlns:ds="http://schemas.openxmlformats.org/officeDocument/2006/customXml" ds:itemID="{30F0561D-8633-4A9C-BCC2-740D95FA3674}"/>
</file>

<file path=docProps/app.xml><?xml version="1.0" encoding="utf-8"?>
<Properties xmlns="http://schemas.openxmlformats.org/officeDocument/2006/extended-properties" xmlns:vt="http://schemas.openxmlformats.org/officeDocument/2006/docPropsVTypes">
  <TotalTime>5119</TotalTime>
  <Words>410</Words>
  <Application>Microsoft Office PowerPoint</Application>
  <PresentationFormat>On-screen Show (4:3)</PresentationFormat>
  <Paragraphs>75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Arial Unicode MS</vt:lpstr>
      <vt:lpstr>Calibri</vt:lpstr>
      <vt:lpstr>Calibri Light</vt:lpstr>
      <vt:lpstr>Lucida Grande</vt:lpstr>
      <vt:lpstr>Verdana</vt:lpstr>
      <vt:lpstr>Wingdings</vt:lpstr>
      <vt:lpstr>Maastricht University</vt:lpstr>
      <vt:lpstr>PowerPoint Presentation</vt:lpstr>
      <vt:lpstr>FSD spearhead</vt:lpstr>
      <vt:lpstr>Smallholder farmers</vt:lpstr>
      <vt:lpstr>Data-technologies &amp; new business models</vt:lpstr>
      <vt:lpstr>bold and refreshing point of view …</vt:lpstr>
      <vt:lpstr>Fair and Smart Data – vision &amp; mission https://www.maastrichtuniversity.nl/research/fair-and-smart-data-currency-global-sustainability   </vt:lpstr>
      <vt:lpstr>Today’s speakers (09:10-10:30)</vt:lpstr>
      <vt:lpstr>Today’s workshops (10:45-12:30)</vt:lpstr>
      <vt:lpstr>PowerPoint Presentation</vt:lpstr>
    </vt:vector>
  </TitlesOfParts>
  <Company>vormgeversassociatie hoog-keppel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Vormgeversassociatie / Sjoerd Kulsdom</dc:creator>
  <cp:lastModifiedBy>Cörvers, Ron (MSI)</cp:lastModifiedBy>
  <cp:revision>518</cp:revision>
  <dcterms:created xsi:type="dcterms:W3CDTF">2007-05-08T09:02:05Z</dcterms:created>
  <dcterms:modified xsi:type="dcterms:W3CDTF">2021-12-08T11:20:56Z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0x010100206C7DFDF2F93E49810C9B28154D4570</vt:lpwstr>
  </property>
</Properties>
</file>