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2"/>
  </p:notesMasterIdLst>
  <p:handoutMasterIdLst>
    <p:handoutMasterId r:id="rId13"/>
  </p:handoutMasterIdLst>
  <p:sldIdLst>
    <p:sldId id="256" r:id="rId2"/>
    <p:sldId id="267" r:id="rId3"/>
    <p:sldId id="266" r:id="rId4"/>
    <p:sldId id="262" r:id="rId5"/>
    <p:sldId id="264" r:id="rId6"/>
    <p:sldId id="263" r:id="rId7"/>
    <p:sldId id="261" r:id="rId8"/>
    <p:sldId id="265" r:id="rId9"/>
    <p:sldId id="258" r:id="rId10"/>
    <p:sldId id="259" r:id="rId11"/>
  </p:sldIdLst>
  <p:sldSz cx="9144000" cy="6858000" type="screen4x3"/>
  <p:notesSz cx="9144000" cy="6858000"/>
  <p:defaultTextStyle>
    <a:defPPr>
      <a:defRPr lang="nl-NL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A2D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65" autoAdjust="0"/>
    <p:restoredTop sz="94660"/>
  </p:normalViewPr>
  <p:slideViewPr>
    <p:cSldViewPr snapToGrid="0" snapToObjects="1">
      <p:cViewPr>
        <p:scale>
          <a:sx n="107" d="100"/>
          <a:sy n="107" d="100"/>
        </p:scale>
        <p:origin x="-1098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quarter" idx="1"/>
          </p:nvPr>
        </p:nvSpPr>
        <p:spPr>
          <a:xfrm>
            <a:off x="5179484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C0C369-13E3-C04F-AA91-3C19CF4D27E6}" type="datetimeFigureOut">
              <a:rPr lang="nl-NL" smtClean="0"/>
              <a:t>12-12-17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2"/>
          </p:nvPr>
        </p:nvSpPr>
        <p:spPr>
          <a:xfrm>
            <a:off x="0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3"/>
          </p:nvPr>
        </p:nvSpPr>
        <p:spPr>
          <a:xfrm>
            <a:off x="5179484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268B745-3CC2-3B46-A8BC-FE1F07A08324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4582373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5179484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37D42C8-A255-5F4D-A951-1B90F54B60E2}" type="datetimeFigureOut">
              <a:rPr lang="nl-NL" smtClean="0"/>
              <a:t>12-12-17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4350"/>
            <a:ext cx="3429000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5179484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9775814-5E86-5743-808B-FA33B96378ED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9788416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altLang="nl-NL" dirty="0" smtClean="0">
                <a:latin typeface="Times" pitchFamily="-84" charset="0"/>
              </a:rPr>
              <a:t>Korte introductie.</a:t>
            </a:r>
            <a:r>
              <a:rPr lang="nl-NL" altLang="nl-NL" baseline="0" dirty="0" smtClean="0">
                <a:latin typeface="Times" pitchFamily="-84" charset="0"/>
              </a:rPr>
              <a:t> Kleinschalig symposium bedoeld voor en door elkaar. </a:t>
            </a:r>
          </a:p>
          <a:p>
            <a:r>
              <a:rPr lang="nl-NL" dirty="0" smtClean="0"/>
              <a:t>Zichtbaar – </a:t>
            </a:r>
            <a:r>
              <a:rPr lang="nl-NL" dirty="0" err="1" smtClean="0"/>
              <a:t>kennisvolarisatie</a:t>
            </a:r>
            <a:endParaRPr lang="nl-NL" dirty="0" smtClean="0"/>
          </a:p>
          <a:p>
            <a:r>
              <a:rPr lang="nl-NL" dirty="0" smtClean="0"/>
              <a:t>Verbinden praktijk en wetenschap</a:t>
            </a:r>
          </a:p>
          <a:p>
            <a:r>
              <a:rPr lang="nl-NL" dirty="0" smtClean="0"/>
              <a:t>Vormen van een platform</a:t>
            </a:r>
            <a:r>
              <a:rPr lang="nl-NL" baseline="0" dirty="0" smtClean="0"/>
              <a:t> / </a:t>
            </a:r>
            <a:r>
              <a:rPr lang="nl-NL" baseline="0" dirty="0" err="1" smtClean="0"/>
              <a:t>linkagegroep</a:t>
            </a:r>
            <a:endParaRPr lang="en-US" dirty="0" smtClean="0"/>
          </a:p>
          <a:p>
            <a:r>
              <a:rPr lang="nl-NL" dirty="0" smtClean="0"/>
              <a:t>Vragen over de presentatie</a:t>
            </a:r>
          </a:p>
          <a:p>
            <a:r>
              <a:rPr lang="nl-NL" dirty="0" smtClean="0"/>
              <a:t>Praktische zaken (spullen letten, telefoons. Lunch?)</a:t>
            </a:r>
          </a:p>
          <a:p>
            <a:r>
              <a:rPr lang="nl-NL" dirty="0" smtClean="0"/>
              <a:t>Dank aan de scholen en de studenten</a:t>
            </a:r>
            <a:endParaRPr lang="nl-NL" altLang="nl-NL" baseline="0" dirty="0" smtClean="0">
              <a:latin typeface="Times" pitchFamily="-84" charset="0"/>
            </a:endParaRPr>
          </a:p>
          <a:p>
            <a:r>
              <a:rPr lang="nl-NL" baseline="0" dirty="0" smtClean="0">
                <a:latin typeface="Times" pitchFamily="-84" charset="0"/>
              </a:rPr>
              <a:t>Huishoudelijke mededelingen: wijzigingen Programmama</a:t>
            </a:r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775814-5E86-5743-808B-FA33B96378ED}" type="slidenum">
              <a:rPr lang="nl-NL" smtClean="0"/>
              <a:t>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1708516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100">
                <a:solidFill>
                  <a:schemeClr val="tx1"/>
                </a:solidFill>
                <a:latin typeface="Arial" pitchFamily="34" charset="0"/>
              </a:defRPr>
            </a:lvl1pPr>
            <a:lvl2pPr marL="702756" indent="-270291" eaLnBrk="0" hangingPunct="0">
              <a:spcBef>
                <a:spcPct val="30000"/>
              </a:spcBef>
              <a:defRPr sz="1100">
                <a:solidFill>
                  <a:schemeClr val="tx1"/>
                </a:solidFill>
                <a:latin typeface="Arial" pitchFamily="34" charset="0"/>
              </a:defRPr>
            </a:lvl2pPr>
            <a:lvl3pPr marL="1081164" indent="-216233" eaLnBrk="0" hangingPunct="0">
              <a:spcBef>
                <a:spcPct val="30000"/>
              </a:spcBef>
              <a:defRPr sz="1100">
                <a:solidFill>
                  <a:schemeClr val="tx1"/>
                </a:solidFill>
                <a:latin typeface="Arial" pitchFamily="34" charset="0"/>
              </a:defRPr>
            </a:lvl3pPr>
            <a:lvl4pPr marL="1513629" indent="-216233" eaLnBrk="0" hangingPunct="0">
              <a:spcBef>
                <a:spcPct val="30000"/>
              </a:spcBef>
              <a:defRPr sz="1100">
                <a:solidFill>
                  <a:schemeClr val="tx1"/>
                </a:solidFill>
                <a:latin typeface="Arial" pitchFamily="34" charset="0"/>
              </a:defRPr>
            </a:lvl4pPr>
            <a:lvl5pPr marL="1946095" indent="-216233" eaLnBrk="0" hangingPunct="0">
              <a:spcBef>
                <a:spcPct val="30000"/>
              </a:spcBef>
              <a:defRPr sz="1100">
                <a:solidFill>
                  <a:schemeClr val="tx1"/>
                </a:solidFill>
                <a:latin typeface="Arial" pitchFamily="34" charset="0"/>
              </a:defRPr>
            </a:lvl5pPr>
            <a:lvl6pPr marL="2378560" indent="-216233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pitchFamily="34" charset="0"/>
              </a:defRPr>
            </a:lvl6pPr>
            <a:lvl7pPr marL="2811026" indent="-216233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pitchFamily="34" charset="0"/>
              </a:defRPr>
            </a:lvl7pPr>
            <a:lvl8pPr marL="3243491" indent="-216233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pitchFamily="34" charset="0"/>
              </a:defRPr>
            </a:lvl8pPr>
            <a:lvl9pPr marL="3675957" indent="-216233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1196C926-393D-4C24-BE58-A33AC2464D1B}" type="slidenum">
              <a:rPr lang="en-US" altLang="nl-NL" sz="1200"/>
              <a:pPr eaLnBrk="1" hangingPunct="1">
                <a:spcBef>
                  <a:spcPct val="0"/>
                </a:spcBef>
              </a:pPr>
              <a:t>3</a:t>
            </a:fld>
            <a:endParaRPr lang="en-US" altLang="nl-NL" sz="1200"/>
          </a:p>
        </p:txBody>
      </p:sp>
      <p:sp>
        <p:nvSpPr>
          <p:cNvPr id="64515" name="Rectangle 7"/>
          <p:cNvSpPr txBox="1">
            <a:spLocks noGrp="1" noChangeArrowheads="1"/>
          </p:cNvSpPr>
          <p:nvPr/>
        </p:nvSpPr>
        <p:spPr bwMode="auto">
          <a:xfrm>
            <a:off x="5179219" y="6514421"/>
            <a:ext cx="3962797" cy="3424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2" tIns="45716" rIns="91432" bIns="45716" anchor="b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191B56CC-F829-40A6-A1D9-77C93FDB7033}" type="slidenum">
              <a:rPr lang="en-US" altLang="nl-NL">
                <a:latin typeface="HelveticaNeue Condensed"/>
                <a:ea typeface="MS PGothic" pitchFamily="34" charset="-128"/>
              </a:rPr>
              <a:pPr algn="r" eaLnBrk="1" hangingPunct="1">
                <a:spcBef>
                  <a:spcPct val="0"/>
                </a:spcBef>
              </a:pPr>
              <a:t>3</a:t>
            </a:fld>
            <a:endParaRPr lang="en-US" altLang="nl-NL">
              <a:latin typeface="HelveticaNeue Condensed"/>
              <a:ea typeface="MS PGothic" pitchFamily="34" charset="-128"/>
            </a:endParaRPr>
          </a:p>
        </p:txBody>
      </p:sp>
      <p:sp>
        <p:nvSpPr>
          <p:cNvPr id="6451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517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nl-NL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775814-5E86-5743-808B-FA33B96378ED}" type="slidenum">
              <a:rPr lang="nl-NL" smtClean="0"/>
              <a:t>8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5195874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smtClean="0"/>
              <a:t>11,40</a:t>
            </a:r>
            <a:r>
              <a:rPr lang="nl-NL" baseline="0" dirty="0" smtClean="0"/>
              <a:t> -12,40 en 14,15 – 14,45</a:t>
            </a:r>
          </a:p>
          <a:p>
            <a:r>
              <a:rPr lang="nl-NL" baseline="0" dirty="0" smtClean="0"/>
              <a:t>Rob zal niet de hele dag aanwezig kunnen zijn. Vrij voelen om tijdens de lunch vragen te stellen. </a:t>
            </a:r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775814-5E86-5743-808B-FA33B96378ED}" type="slidenum">
              <a:rPr lang="nl-NL" smtClean="0"/>
              <a:t>9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720373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 lichtblauw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75991" y="234261"/>
            <a:ext cx="6598342" cy="2205258"/>
          </a:xfrm>
        </p:spPr>
        <p:txBody>
          <a:bodyPr>
            <a:noAutofit/>
          </a:bodyPr>
          <a:lstStyle>
            <a:lvl1pPr>
              <a:defRPr sz="5400">
                <a:solidFill>
                  <a:srgbClr val="FFFFFF"/>
                </a:solidFill>
              </a:defRPr>
            </a:lvl1pPr>
          </a:lstStyle>
          <a:p>
            <a:r>
              <a:rPr lang="nl-NL" dirty="0" smtClean="0"/>
              <a:t>Titelstijl van model bewerken</a:t>
            </a:r>
            <a:endParaRPr lang="nl-NL" dirty="0"/>
          </a:p>
        </p:txBody>
      </p:sp>
      <p:sp>
        <p:nvSpPr>
          <p:cNvPr id="3" name="Subtitel 2"/>
          <p:cNvSpPr>
            <a:spLocks noGrp="1"/>
          </p:cNvSpPr>
          <p:nvPr>
            <p:ph type="subTitle" idx="1"/>
          </p:nvPr>
        </p:nvSpPr>
        <p:spPr>
          <a:xfrm>
            <a:off x="675991" y="2439519"/>
            <a:ext cx="4196618" cy="1752600"/>
          </a:xfrm>
        </p:spPr>
        <p:txBody>
          <a:bodyPr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dirty="0" smtClean="0"/>
              <a:t>Klik om de titelstijl van het model te bewerken</a:t>
            </a:r>
            <a:endParaRPr lang="nl-NL" dirty="0"/>
          </a:p>
        </p:txBody>
      </p:sp>
      <p:pic>
        <p:nvPicPr>
          <p:cNvPr id="11" name="Afbeelding 10" descr="UM40_RGB_B_blauw.pn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0541"/>
          <a:stretch/>
        </p:blipFill>
        <p:spPr>
          <a:xfrm>
            <a:off x="360001" y="6174000"/>
            <a:ext cx="2106474" cy="5070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24633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718771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 donkerblauw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75991" y="234261"/>
            <a:ext cx="6598342" cy="2205258"/>
          </a:xfrm>
        </p:spPr>
        <p:txBody>
          <a:bodyPr>
            <a:noAutofit/>
          </a:bodyPr>
          <a:lstStyle>
            <a:lvl1pPr>
              <a:defRPr sz="5400">
                <a:solidFill>
                  <a:srgbClr val="FFFFFF"/>
                </a:solidFill>
              </a:defRPr>
            </a:lvl1pPr>
          </a:lstStyle>
          <a:p>
            <a:r>
              <a:rPr lang="nl-NL" dirty="0" smtClean="0"/>
              <a:t>Titelstijl van model bewerken</a:t>
            </a:r>
            <a:endParaRPr lang="nl-NL" dirty="0"/>
          </a:p>
        </p:txBody>
      </p:sp>
      <p:sp>
        <p:nvSpPr>
          <p:cNvPr id="3" name="Subtitel 2"/>
          <p:cNvSpPr>
            <a:spLocks noGrp="1"/>
          </p:cNvSpPr>
          <p:nvPr>
            <p:ph type="subTitle" idx="1"/>
          </p:nvPr>
        </p:nvSpPr>
        <p:spPr>
          <a:xfrm>
            <a:off x="675991" y="2439519"/>
            <a:ext cx="4196618" cy="1752600"/>
          </a:xfrm>
        </p:spPr>
        <p:txBody>
          <a:bodyPr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dirty="0" smtClean="0"/>
              <a:t>Klik om de titelstijl van het model te bewerken</a:t>
            </a:r>
            <a:endParaRPr lang="nl-NL" dirty="0"/>
          </a:p>
        </p:txBody>
      </p:sp>
      <p:pic>
        <p:nvPicPr>
          <p:cNvPr id="9" name="Afbeelding 8" descr="UM40_RGB_B_diap.pn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0793"/>
          <a:stretch/>
        </p:blipFill>
        <p:spPr>
          <a:xfrm>
            <a:off x="360000" y="6173999"/>
            <a:ext cx="2099789" cy="5070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16914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 oranj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75991" y="234261"/>
            <a:ext cx="6598342" cy="2205258"/>
          </a:xfrm>
        </p:spPr>
        <p:txBody>
          <a:bodyPr>
            <a:noAutofit/>
          </a:bodyPr>
          <a:lstStyle>
            <a:lvl1pPr>
              <a:defRPr sz="5400">
                <a:solidFill>
                  <a:srgbClr val="FFFFFF"/>
                </a:solidFill>
              </a:defRPr>
            </a:lvl1pPr>
          </a:lstStyle>
          <a:p>
            <a:r>
              <a:rPr lang="nl-NL" dirty="0" smtClean="0"/>
              <a:t>Titelstijl van model bewerken</a:t>
            </a:r>
            <a:endParaRPr lang="nl-NL" dirty="0"/>
          </a:p>
        </p:txBody>
      </p:sp>
      <p:sp>
        <p:nvSpPr>
          <p:cNvPr id="3" name="Subtitel 2"/>
          <p:cNvSpPr>
            <a:spLocks noGrp="1"/>
          </p:cNvSpPr>
          <p:nvPr>
            <p:ph type="subTitle" idx="1"/>
          </p:nvPr>
        </p:nvSpPr>
        <p:spPr>
          <a:xfrm>
            <a:off x="675991" y="2439519"/>
            <a:ext cx="4196618" cy="1752600"/>
          </a:xfrm>
        </p:spPr>
        <p:txBody>
          <a:bodyPr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dirty="0" smtClean="0"/>
              <a:t>Klik om de titelstijl van het model te bewerken</a:t>
            </a:r>
            <a:endParaRPr lang="nl-NL" dirty="0"/>
          </a:p>
        </p:txBody>
      </p:sp>
      <p:pic>
        <p:nvPicPr>
          <p:cNvPr id="9" name="Afbeelding 8" descr="UM40_RGB_B_diap.pn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1549"/>
          <a:stretch/>
        </p:blipFill>
        <p:spPr>
          <a:xfrm>
            <a:off x="360000" y="6173999"/>
            <a:ext cx="2079737" cy="5070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88688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kst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Titelstijl van model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dirty="0" smtClean="0"/>
              <a:t>Klik om de tekststijl van het model te bewerken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  <a:endParaRPr lang="nl-NL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Naam afdeling of A-merk</a:t>
            </a:r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7AD4A-C94A-7B42-9E17-606C7F366C4B}" type="slidenum">
              <a:rPr lang="nl-NL" smtClean="0"/>
              <a:t>‹#›</a:t>
            </a:fld>
            <a:endParaRPr lang="nl-NL"/>
          </a:p>
        </p:txBody>
      </p:sp>
      <p:pic>
        <p:nvPicPr>
          <p:cNvPr id="7" name="Afbeelding 6" descr="UM40_RGB_B_blauw.pn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0541"/>
          <a:stretch/>
        </p:blipFill>
        <p:spPr>
          <a:xfrm>
            <a:off x="360001" y="6174000"/>
            <a:ext cx="2106474" cy="5070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21720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kstdia donkerblauw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Titelstijl van model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l-NL" dirty="0" smtClean="0"/>
              <a:t>Klik om de tekststijl van het model te bewerken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  <a:endParaRPr lang="nl-NL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nl-NL" smtClean="0"/>
              <a:t>Naam afdeling of A-merk</a:t>
            </a:r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09B7AD4A-C94A-7B42-9E17-606C7F366C4B}" type="slidenum">
              <a:rPr lang="nl-NL" smtClean="0"/>
              <a:pPr/>
              <a:t>‹#›</a:t>
            </a:fld>
            <a:endParaRPr lang="nl-NL"/>
          </a:p>
        </p:txBody>
      </p:sp>
      <p:pic>
        <p:nvPicPr>
          <p:cNvPr id="9" name="Afbeelding 8" descr="UM40_RGB_B_diap.pn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1297"/>
          <a:stretch/>
        </p:blipFill>
        <p:spPr>
          <a:xfrm>
            <a:off x="360000" y="6173999"/>
            <a:ext cx="2086421" cy="5070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31973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kstdia lichtblauw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nl-NL" dirty="0" smtClean="0"/>
              <a:t>Titelstijl van model bewerken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l-NL" dirty="0" smtClean="0"/>
              <a:t>Klik om de tekststijl van het model te bewerken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  <a:endParaRPr lang="nl-NL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nl-NL" dirty="0" smtClean="0"/>
              <a:t>Naam afdeling of A-merk</a:t>
            </a:r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09B7AD4A-C94A-7B42-9E17-606C7F366C4B}" type="slidenum">
              <a:rPr lang="nl-NL" smtClean="0"/>
              <a:pPr/>
              <a:t>‹#›</a:t>
            </a:fld>
            <a:endParaRPr lang="nl-NL"/>
          </a:p>
        </p:txBody>
      </p:sp>
      <p:pic>
        <p:nvPicPr>
          <p:cNvPr id="8" name="Afbeelding 7" descr="UM40_RGB_B_blauw.pn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2054"/>
          <a:stretch/>
        </p:blipFill>
        <p:spPr>
          <a:xfrm>
            <a:off x="360001" y="6174000"/>
            <a:ext cx="2066368" cy="5070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60899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/Foto 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60000" y="414259"/>
            <a:ext cx="3934625" cy="1565897"/>
          </a:xfrm>
        </p:spPr>
        <p:txBody>
          <a:bodyPr/>
          <a:lstStyle/>
          <a:p>
            <a:r>
              <a:rPr lang="nl-NL" dirty="0" smtClean="0"/>
              <a:t>Titelstijl van model bewerken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60001" y="1980156"/>
            <a:ext cx="3934624" cy="3810096"/>
          </a:xfrm>
        </p:spPr>
        <p:txBody>
          <a:bodyPr/>
          <a:lstStyle>
            <a:lvl3pPr marL="715962" indent="0">
              <a:buNone/>
              <a:defRPr/>
            </a:lvl3pPr>
          </a:lstStyle>
          <a:p>
            <a:pPr lvl="0"/>
            <a:r>
              <a:rPr lang="nl-NL" dirty="0" smtClean="0"/>
              <a:t>Klik om de tekststijl van het model te bewerken</a:t>
            </a:r>
          </a:p>
          <a:p>
            <a:pPr lvl="1"/>
            <a:r>
              <a:rPr lang="nl-NL" dirty="0" smtClean="0"/>
              <a:t>Tweede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>
          <a:xfrm>
            <a:off x="4595043" y="6318628"/>
            <a:ext cx="550734" cy="365125"/>
          </a:xfrm>
        </p:spPr>
        <p:txBody>
          <a:bodyPr/>
          <a:lstStyle/>
          <a:p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>
          <a:xfrm>
            <a:off x="4745252" y="6318628"/>
            <a:ext cx="3449951" cy="365125"/>
          </a:xfrm>
        </p:spPr>
        <p:txBody>
          <a:bodyPr/>
          <a:lstStyle/>
          <a:p>
            <a:r>
              <a:rPr lang="nl-NL" smtClean="0"/>
              <a:t>Naam afdeling of A-merk</a:t>
            </a:r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>
          <a:xfrm>
            <a:off x="8195204" y="6318399"/>
            <a:ext cx="569977" cy="365125"/>
          </a:xfrm>
        </p:spPr>
        <p:txBody>
          <a:bodyPr/>
          <a:lstStyle/>
          <a:p>
            <a:fld id="{09B7AD4A-C94A-7B42-9E17-606C7F366C4B}" type="slidenum">
              <a:rPr lang="nl-NL" smtClean="0"/>
              <a:t>‹#›</a:t>
            </a:fld>
            <a:endParaRPr lang="nl-NL"/>
          </a:p>
        </p:txBody>
      </p:sp>
      <p:sp>
        <p:nvSpPr>
          <p:cNvPr id="8" name="Tijdelijke aanduiding voor afbeelding 7"/>
          <p:cNvSpPr>
            <a:spLocks noGrp="1"/>
          </p:cNvSpPr>
          <p:nvPr>
            <p:ph type="pic" sz="quarter" idx="13"/>
          </p:nvPr>
        </p:nvSpPr>
        <p:spPr>
          <a:xfrm>
            <a:off x="4595043" y="0"/>
            <a:ext cx="4548957" cy="6858000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endParaRPr lang="nl-NL"/>
          </a:p>
        </p:txBody>
      </p:sp>
      <p:pic>
        <p:nvPicPr>
          <p:cNvPr id="9" name="Afbeelding 8" descr="UM40_RGB_B_blauw.pn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0541"/>
          <a:stretch/>
        </p:blipFill>
        <p:spPr>
          <a:xfrm>
            <a:off x="360001" y="6174000"/>
            <a:ext cx="2106474" cy="5070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32557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todi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Naam afdeling of A-merk</a:t>
            </a:r>
            <a:endParaRPr lang="nl-NL" dirty="0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7AD4A-C94A-7B42-9E17-606C7F366C4B}" type="slidenum">
              <a:rPr lang="nl-NL" smtClean="0"/>
              <a:pPr/>
              <a:t>‹#›</a:t>
            </a:fld>
            <a:endParaRPr lang="nl-NL" dirty="0"/>
          </a:p>
        </p:txBody>
      </p:sp>
      <p:sp>
        <p:nvSpPr>
          <p:cNvPr id="9" name="Tijdelijke aanduiding voor afbeelding 8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9144000" cy="6858000"/>
          </a:xfrm>
          <a:solidFill>
            <a:schemeClr val="bg2">
              <a:lumMod val="85000"/>
            </a:schemeClr>
          </a:solidFill>
        </p:spPr>
        <p:txBody>
          <a:bodyPr/>
          <a:lstStyle/>
          <a:p>
            <a:endParaRPr lang="nl-NL" dirty="0"/>
          </a:p>
        </p:txBody>
      </p:sp>
      <p:pic>
        <p:nvPicPr>
          <p:cNvPr id="7" name="Afbeelding 6" descr="UM40_RGB_B_diap.pn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1802"/>
          <a:stretch/>
        </p:blipFill>
        <p:spPr>
          <a:xfrm>
            <a:off x="360000" y="6173999"/>
            <a:ext cx="2073053" cy="5070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82551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Titelstijl van model bewerken</a:t>
            </a:r>
            <a:endParaRPr lang="nl-NL" dirty="0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Naam afdeling of A-merk</a:t>
            </a:r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7AD4A-C94A-7B42-9E17-606C7F366C4B}" type="slidenum">
              <a:rPr lang="nl-NL" smtClean="0"/>
              <a:t>‹#›</a:t>
            </a:fld>
            <a:endParaRPr lang="nl-NL"/>
          </a:p>
        </p:txBody>
      </p:sp>
      <p:sp>
        <p:nvSpPr>
          <p:cNvPr id="7" name="Tijdelijke aanduiding voor tabel 6"/>
          <p:cNvSpPr>
            <a:spLocks noGrp="1"/>
          </p:cNvSpPr>
          <p:nvPr>
            <p:ph type="tbl" sz="quarter" idx="13"/>
          </p:nvPr>
        </p:nvSpPr>
        <p:spPr>
          <a:xfrm>
            <a:off x="360363" y="1296000"/>
            <a:ext cx="8326437" cy="4309230"/>
          </a:xfrm>
        </p:spPr>
        <p:txBody>
          <a:bodyPr/>
          <a:lstStyle/>
          <a:p>
            <a:endParaRPr lang="nl-NL"/>
          </a:p>
        </p:txBody>
      </p:sp>
      <p:pic>
        <p:nvPicPr>
          <p:cNvPr id="8" name="Afbeelding 7" descr="UM40_RGB_B_blauw.pn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0541"/>
          <a:stretch/>
        </p:blipFill>
        <p:spPr>
          <a:xfrm>
            <a:off x="360001" y="6174000"/>
            <a:ext cx="2106474" cy="5070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13712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359999" y="414260"/>
            <a:ext cx="8326799" cy="756000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nl-NL" dirty="0" smtClean="0"/>
              <a:t>Titelstijl van model bewerken</a:t>
            </a:r>
            <a:endParaRPr lang="nl-NL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359999" y="1296000"/>
            <a:ext cx="8326799" cy="362708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nl-NL" dirty="0" smtClean="0"/>
              <a:t>Klik om de tekststijl van het model te bewerken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  <a:endParaRPr lang="nl-NL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3234467" y="6318628"/>
            <a:ext cx="914465" cy="365125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1000">
                <a:solidFill>
                  <a:schemeClr val="tx1"/>
                </a:solidFill>
                <a:latin typeface="+mj-lt"/>
                <a:cs typeface="Verdana"/>
              </a:defRPr>
            </a:lvl1pPr>
          </a:lstStyle>
          <a:p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4217546" y="6318628"/>
            <a:ext cx="3977658" cy="365125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1000">
                <a:solidFill>
                  <a:schemeClr val="tx1"/>
                </a:solidFill>
                <a:latin typeface="+mn-lt"/>
                <a:cs typeface="Verdana"/>
              </a:defRPr>
            </a:lvl1pPr>
          </a:lstStyle>
          <a:p>
            <a:r>
              <a:rPr lang="nl-NL" smtClean="0"/>
              <a:t>Naam afdeling of A-merk</a:t>
            </a:r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8316141" y="6318399"/>
            <a:ext cx="370657" cy="365125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1000">
                <a:solidFill>
                  <a:schemeClr val="tx1"/>
                </a:solidFill>
                <a:latin typeface="+mn-lt"/>
                <a:cs typeface="Verdana"/>
              </a:defRPr>
            </a:lvl1pPr>
          </a:lstStyle>
          <a:p>
            <a:fld id="{09B7AD4A-C94A-7B42-9E17-606C7F366C4B}" type="slidenum">
              <a:rPr lang="nl-NL" smtClean="0"/>
              <a:pPr/>
              <a:t>‹#›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8258159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61" r:id="rId3"/>
    <p:sldLayoutId id="2147483650" r:id="rId4"/>
    <p:sldLayoutId id="2147483655" r:id="rId5"/>
    <p:sldLayoutId id="2147483656" r:id="rId6"/>
    <p:sldLayoutId id="2147483663" r:id="rId7"/>
    <p:sldLayoutId id="2147483659" r:id="rId8"/>
    <p:sldLayoutId id="2147483654" r:id="rId9"/>
    <p:sldLayoutId id="2147483664" r:id="rId10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3600" b="1" kern="1200">
          <a:solidFill>
            <a:schemeClr val="tx2"/>
          </a:solidFill>
          <a:latin typeface="+mj-lt"/>
          <a:ea typeface="+mj-ea"/>
          <a:cs typeface="Verdana"/>
        </a:defRPr>
      </a:lvl1pPr>
    </p:titleStyle>
    <p:bodyStyle>
      <a:lvl1pPr marL="342900" indent="-342900" algn="l" defTabSz="457200" rtl="0" eaLnBrk="1" latinLnBrk="0" hangingPunct="1">
        <a:spcBef>
          <a:spcPts val="0"/>
        </a:spcBef>
        <a:buFont typeface="Arial"/>
        <a:buChar char="•"/>
        <a:defRPr sz="3600" kern="1200">
          <a:solidFill>
            <a:schemeClr val="tx1"/>
          </a:solidFill>
          <a:latin typeface="+mj-lt"/>
          <a:ea typeface="+mn-ea"/>
          <a:cs typeface="Verdana"/>
        </a:defRPr>
      </a:lvl1pPr>
      <a:lvl2pPr marL="717550" indent="-358775" algn="l" defTabSz="457200" rtl="0" eaLnBrk="1" latinLnBrk="0" hangingPunct="1">
        <a:spcBef>
          <a:spcPts val="0"/>
        </a:spcBef>
        <a:buFont typeface="Lucida Grande"/>
        <a:buChar char="-"/>
        <a:defRPr sz="3200" kern="1200">
          <a:solidFill>
            <a:schemeClr val="tx1"/>
          </a:solidFill>
          <a:latin typeface="+mj-lt"/>
          <a:ea typeface="+mn-ea"/>
          <a:cs typeface="Verdana"/>
        </a:defRPr>
      </a:lvl2pPr>
      <a:lvl3pPr marL="1073150" indent="-357188" algn="l" defTabSz="457200" rtl="0" eaLnBrk="1" latinLnBrk="0" hangingPunct="1">
        <a:spcBef>
          <a:spcPts val="0"/>
        </a:spcBef>
        <a:buFont typeface="Lucida Grande"/>
        <a:buChar char="-"/>
        <a:defRPr sz="2800" kern="1200">
          <a:solidFill>
            <a:schemeClr val="tx1"/>
          </a:solidFill>
          <a:latin typeface="+mj-lt"/>
          <a:ea typeface="+mn-ea"/>
          <a:cs typeface="Verdana"/>
        </a:defRPr>
      </a:lvl3pPr>
      <a:lvl4pPr marL="1430338" indent="-355600" algn="l" defTabSz="457200" rtl="0" eaLnBrk="1" latinLnBrk="0" hangingPunct="1">
        <a:spcBef>
          <a:spcPts val="0"/>
        </a:spcBef>
        <a:buFont typeface="Lucida Grande"/>
        <a:buChar char="-"/>
        <a:defRPr sz="2400" kern="1200">
          <a:solidFill>
            <a:schemeClr val="tx1"/>
          </a:solidFill>
          <a:latin typeface="+mj-lt"/>
          <a:ea typeface="+mn-ea"/>
          <a:cs typeface="Verdana"/>
        </a:defRPr>
      </a:lvl4pPr>
      <a:lvl5pPr marL="1793875" indent="-360363" algn="l" defTabSz="457200" rtl="0" eaLnBrk="1" latinLnBrk="0" hangingPunct="1">
        <a:spcBef>
          <a:spcPts val="0"/>
        </a:spcBef>
        <a:buFont typeface="Lucida Grande"/>
        <a:buChar char="-"/>
        <a:defRPr sz="2400" kern="1200">
          <a:solidFill>
            <a:schemeClr val="tx1"/>
          </a:solidFill>
          <a:latin typeface="+mj-lt"/>
          <a:ea typeface="+mn-ea"/>
          <a:cs typeface="Verdana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75990" y="465080"/>
            <a:ext cx="7985811" cy="1692194"/>
          </a:xfrm>
        </p:spPr>
        <p:txBody>
          <a:bodyPr>
            <a:noAutofit/>
          </a:bodyPr>
          <a:lstStyle/>
          <a:p>
            <a:pPr algn="ctr">
              <a:lnSpc>
                <a:spcPct val="65000"/>
              </a:lnSpc>
              <a:spcBef>
                <a:spcPct val="50000"/>
              </a:spcBef>
            </a:pPr>
            <a:r>
              <a:rPr lang="nl-NL" altLang="nl-NL" sz="3600" dirty="0" smtClean="0">
                <a:solidFill>
                  <a:prstClr val="white"/>
                </a:solidFill>
              </a:rPr>
              <a:t/>
            </a:r>
            <a:br>
              <a:rPr lang="nl-NL" altLang="nl-NL" sz="3600" dirty="0" smtClean="0">
                <a:solidFill>
                  <a:prstClr val="white"/>
                </a:solidFill>
              </a:rPr>
            </a:br>
            <a:r>
              <a:rPr lang="nl-NL" altLang="nl-NL" sz="3600" dirty="0" smtClean="0">
                <a:solidFill>
                  <a:prstClr val="white"/>
                </a:solidFill>
              </a:rPr>
              <a:t>Veiligheid </a:t>
            </a:r>
            <a:r>
              <a:rPr lang="nl-NL" altLang="nl-NL" sz="3600" dirty="0">
                <a:solidFill>
                  <a:prstClr val="white"/>
                </a:solidFill>
              </a:rPr>
              <a:t>en (cyber)pesten</a:t>
            </a:r>
            <a:br>
              <a:rPr lang="nl-NL" altLang="nl-NL" sz="3600" dirty="0">
                <a:solidFill>
                  <a:prstClr val="white"/>
                </a:solidFill>
              </a:rPr>
            </a:br>
            <a:r>
              <a:rPr lang="nl-NL" altLang="nl-NL" sz="3600" i="1" dirty="0">
                <a:solidFill>
                  <a:prstClr val="white"/>
                </a:solidFill>
              </a:rPr>
              <a:t>In het </a:t>
            </a:r>
            <a:r>
              <a:rPr lang="nl-NL" altLang="nl-NL" sz="3600" i="1" dirty="0" smtClean="0">
                <a:solidFill>
                  <a:prstClr val="white"/>
                </a:solidFill>
              </a:rPr>
              <a:t>onderwijs</a:t>
            </a:r>
            <a:br>
              <a:rPr lang="nl-NL" altLang="nl-NL" sz="3600" i="1" dirty="0" smtClean="0">
                <a:solidFill>
                  <a:prstClr val="white"/>
                </a:solidFill>
              </a:rPr>
            </a:br>
            <a:r>
              <a:rPr lang="nl-NL" altLang="nl-NL" i="1" dirty="0">
                <a:solidFill>
                  <a:prstClr val="white"/>
                </a:solidFill>
              </a:rPr>
              <a:t/>
            </a:r>
            <a:br>
              <a:rPr lang="nl-NL" altLang="nl-NL" i="1" dirty="0">
                <a:solidFill>
                  <a:prstClr val="white"/>
                </a:solidFill>
              </a:rPr>
            </a:br>
            <a:r>
              <a:rPr lang="en-US" altLang="nl-NL" sz="4800" dirty="0">
                <a:solidFill>
                  <a:prstClr val="white"/>
                </a:solidFill>
              </a:rPr>
              <a:t/>
            </a:r>
            <a:br>
              <a:rPr lang="en-US" altLang="nl-NL" sz="4800" dirty="0">
                <a:solidFill>
                  <a:prstClr val="white"/>
                </a:solidFill>
              </a:rPr>
            </a:br>
            <a:r>
              <a:rPr lang="nl-NL" altLang="nl-NL" sz="2400" dirty="0" smtClean="0">
                <a:solidFill>
                  <a:prstClr val="white"/>
                </a:solidFill>
              </a:rPr>
              <a:t>Woensdag 6 december 2017,</a:t>
            </a:r>
            <a:r>
              <a:rPr lang="nl-NL" altLang="nl-NL" sz="2400" dirty="0">
                <a:solidFill>
                  <a:prstClr val="white"/>
                </a:solidFill>
              </a:rPr>
              <a:t/>
            </a:r>
            <a:br>
              <a:rPr lang="nl-NL" altLang="nl-NL" sz="2400" dirty="0">
                <a:solidFill>
                  <a:prstClr val="white"/>
                </a:solidFill>
              </a:rPr>
            </a:br>
            <a:r>
              <a:rPr lang="nl-NL" altLang="nl-NL" sz="2400" dirty="0">
                <a:solidFill>
                  <a:prstClr val="white"/>
                </a:solidFill>
              </a:rPr>
              <a:t>Universiteit Maastricht</a:t>
            </a:r>
            <a:br>
              <a:rPr lang="nl-NL" altLang="nl-NL" sz="2400" dirty="0">
                <a:solidFill>
                  <a:prstClr val="white"/>
                </a:solidFill>
              </a:rPr>
            </a:br>
            <a:r>
              <a:rPr lang="nl-NL" altLang="nl-NL" sz="2400" dirty="0" err="1" smtClean="0">
                <a:solidFill>
                  <a:prstClr val="white"/>
                </a:solidFill>
              </a:rPr>
              <a:t>Debijeplein</a:t>
            </a:r>
            <a:r>
              <a:rPr lang="nl-NL" altLang="nl-NL" sz="2400" dirty="0" smtClean="0">
                <a:solidFill>
                  <a:prstClr val="white"/>
                </a:solidFill>
              </a:rPr>
              <a:t> 1, B0.126</a:t>
            </a:r>
            <a:endParaRPr lang="nl-NL" sz="2400" b="0" dirty="0">
              <a:solidFill>
                <a:srgbClr val="00142E"/>
              </a:solidFill>
            </a:endParaRPr>
          </a:p>
        </p:txBody>
      </p:sp>
      <p:sp>
        <p:nvSpPr>
          <p:cNvPr id="3" name="Subtitel 2"/>
          <p:cNvSpPr>
            <a:spLocks noGrp="1"/>
          </p:cNvSpPr>
          <p:nvPr>
            <p:ph type="subTitle" idx="1"/>
          </p:nvPr>
        </p:nvSpPr>
        <p:spPr>
          <a:xfrm>
            <a:off x="409660" y="4568517"/>
            <a:ext cx="5192150" cy="671039"/>
          </a:xfrm>
        </p:spPr>
        <p:txBody>
          <a:bodyPr/>
          <a:lstStyle/>
          <a:p>
            <a:r>
              <a:rPr lang="nl-NL" dirty="0" smtClean="0"/>
              <a:t>Gerda Kraag &amp; Rob Ruiter</a:t>
            </a:r>
          </a:p>
          <a:p>
            <a:r>
              <a:rPr lang="nl-NL" dirty="0" smtClean="0"/>
              <a:t>Toegepaste Sociale Psychologie</a:t>
            </a:r>
          </a:p>
          <a:p>
            <a:r>
              <a:rPr lang="nl-NL" dirty="0" smtClean="0"/>
              <a:t>Faculteit der Psychologie en Neurowetenshappen</a:t>
            </a:r>
          </a:p>
          <a:p>
            <a:endParaRPr lang="nl-NL" dirty="0" smtClean="0"/>
          </a:p>
        </p:txBody>
      </p:sp>
      <p:pic>
        <p:nvPicPr>
          <p:cNvPr id="8" name="Afbeelding 7" descr="Future look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8919" y="3596031"/>
            <a:ext cx="3532883" cy="32619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8576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Laatste wijzigingen </a:t>
            </a:r>
            <a:endParaRPr lang="nl-N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l-NL" sz="2000" dirty="0" smtClean="0"/>
              <a:t>10.20 </a:t>
            </a:r>
            <a:r>
              <a:rPr lang="nl-NL" sz="2000" dirty="0"/>
              <a:t>– 10.40 	</a:t>
            </a:r>
            <a:r>
              <a:rPr lang="nl-NL" sz="2000" b="1" dirty="0">
                <a:solidFill>
                  <a:srgbClr val="FF0000"/>
                </a:solidFill>
              </a:rPr>
              <a:t>Outing en </a:t>
            </a:r>
            <a:r>
              <a:rPr lang="nl-NL" sz="2000" b="1" dirty="0" err="1">
                <a:solidFill>
                  <a:srgbClr val="FF0000"/>
                </a:solidFill>
              </a:rPr>
              <a:t>sexting</a:t>
            </a:r>
            <a:r>
              <a:rPr lang="nl-NL" sz="2000" b="1" dirty="0">
                <a:solidFill>
                  <a:srgbClr val="FF0000"/>
                </a:solidFill>
              </a:rPr>
              <a:t>, het nieuwe pesten </a:t>
            </a:r>
            <a:r>
              <a:rPr lang="nl-NL" sz="2000" dirty="0">
                <a:solidFill>
                  <a:srgbClr val="FF0000"/>
                </a:solidFill>
              </a:rPr>
              <a:t>	</a:t>
            </a:r>
          </a:p>
          <a:p>
            <a:pPr marL="0" indent="0">
              <a:buNone/>
            </a:pPr>
            <a:r>
              <a:rPr lang="nl-NL" sz="2000" i="1" dirty="0" smtClean="0">
                <a:solidFill>
                  <a:srgbClr val="FF0000"/>
                </a:solidFill>
              </a:rPr>
              <a:t>				Maaike </a:t>
            </a:r>
            <a:r>
              <a:rPr lang="nl-NL" sz="2000" i="1" dirty="0">
                <a:solidFill>
                  <a:srgbClr val="FF0000"/>
                </a:solidFill>
              </a:rPr>
              <a:t>van Laarschot, Bachelor student, Maastricht University </a:t>
            </a:r>
            <a:r>
              <a:rPr lang="nl-NL" sz="2000" dirty="0" smtClean="0"/>
              <a:t>10.40 </a:t>
            </a:r>
            <a:r>
              <a:rPr lang="nl-NL" sz="2000" dirty="0"/>
              <a:t>– 11.10 	</a:t>
            </a:r>
            <a:r>
              <a:rPr lang="nl-NL" sz="2000" b="1" dirty="0"/>
              <a:t>Overgewicht en Pesten </a:t>
            </a:r>
            <a:r>
              <a:rPr lang="nl-NL" sz="2000" dirty="0"/>
              <a:t>	</a:t>
            </a:r>
          </a:p>
          <a:p>
            <a:pPr marL="0" indent="0">
              <a:buNone/>
            </a:pPr>
            <a:r>
              <a:rPr lang="nl-NL" sz="2000" i="1" dirty="0" smtClean="0"/>
              <a:t>				Dr</a:t>
            </a:r>
            <a:r>
              <a:rPr lang="nl-NL" sz="2000" i="1" dirty="0"/>
              <a:t>. Gill ten Hoor, Maastricht University </a:t>
            </a:r>
            <a:r>
              <a:rPr lang="nl-NL" sz="2000" dirty="0"/>
              <a:t>	</a:t>
            </a:r>
          </a:p>
          <a:p>
            <a:pPr marL="0" indent="0">
              <a:buNone/>
            </a:pPr>
            <a:r>
              <a:rPr lang="nl-NL" sz="2000" dirty="0"/>
              <a:t>11.10 – 11.20 	</a:t>
            </a:r>
            <a:r>
              <a:rPr lang="nl-NL" sz="2000" b="1" dirty="0"/>
              <a:t>A pilot studie naar het effect van de app “Re-</a:t>
            </a:r>
            <a:r>
              <a:rPr lang="nl-NL" sz="2000" b="1" dirty="0" err="1"/>
              <a:t>Think”op</a:t>
            </a:r>
            <a:r>
              <a:rPr lang="nl-NL" sz="2000" b="1" dirty="0"/>
              <a:t> </a:t>
            </a:r>
            <a:r>
              <a:rPr lang="nl-NL" sz="2000" b="1" dirty="0" smtClean="0"/>
              <a:t>						cyberpesten en bewustwording </a:t>
            </a:r>
            <a:r>
              <a:rPr lang="nl-NL" sz="2000" b="1" dirty="0"/>
              <a:t>in brugklassers </a:t>
            </a:r>
            <a:r>
              <a:rPr lang="nl-NL" sz="2000" dirty="0"/>
              <a:t>	</a:t>
            </a:r>
          </a:p>
          <a:p>
            <a:pPr marL="0" indent="0">
              <a:buNone/>
            </a:pPr>
            <a:r>
              <a:rPr lang="nl-NL" sz="2000" i="1" dirty="0" smtClean="0"/>
              <a:t>				Sietse </a:t>
            </a:r>
            <a:r>
              <a:rPr lang="nl-NL" sz="2000" i="1" dirty="0"/>
              <a:t>van der Goot, Bachelor student, Maastricht University </a:t>
            </a:r>
            <a:r>
              <a:rPr lang="nl-NL" sz="2000" dirty="0"/>
              <a:t>	</a:t>
            </a:r>
          </a:p>
          <a:p>
            <a:pPr marL="0" indent="0">
              <a:buNone/>
            </a:pPr>
            <a:r>
              <a:rPr lang="nl-NL" sz="2000" dirty="0"/>
              <a:t>11.20 – 11.40 	</a:t>
            </a:r>
            <a:r>
              <a:rPr lang="nl-NL" sz="2000" b="1" dirty="0"/>
              <a:t>Environment </a:t>
            </a:r>
            <a:r>
              <a:rPr lang="nl-NL" sz="2000" b="1" dirty="0" err="1"/>
              <a:t>matters</a:t>
            </a:r>
            <a:r>
              <a:rPr lang="nl-NL" sz="2000" b="1" dirty="0"/>
              <a:t> </a:t>
            </a:r>
            <a:r>
              <a:rPr lang="nl-NL" sz="2000" dirty="0"/>
              <a:t>	</a:t>
            </a:r>
          </a:p>
          <a:p>
            <a:pPr marL="0" indent="0">
              <a:buNone/>
            </a:pPr>
            <a:r>
              <a:rPr lang="nl-NL" sz="2000" i="1" dirty="0" smtClean="0"/>
              <a:t>				Milly </a:t>
            </a:r>
            <a:r>
              <a:rPr lang="nl-NL" sz="2000" i="1" dirty="0"/>
              <a:t>Jane Vriens, Bachelor student, Maastricht University, </a:t>
            </a:r>
            <a:r>
              <a:rPr lang="nl-NL" sz="2000" dirty="0"/>
              <a:t>	</a:t>
            </a:r>
          </a:p>
          <a:p>
            <a:pPr marL="0" indent="0">
              <a:buNone/>
            </a:pPr>
            <a:r>
              <a:rPr lang="nl-NL" sz="2000" dirty="0">
                <a:solidFill>
                  <a:srgbClr val="FF0000"/>
                </a:solidFill>
              </a:rPr>
              <a:t>11.40 – 12.40 </a:t>
            </a:r>
            <a:r>
              <a:rPr lang="nl-NL" sz="2000" dirty="0"/>
              <a:t>	</a:t>
            </a:r>
            <a:r>
              <a:rPr lang="nl-NL" sz="2000" b="1" dirty="0"/>
              <a:t>Pesten: Veilig verbinden kan excessen voorkomen </a:t>
            </a:r>
            <a:r>
              <a:rPr lang="nl-NL" sz="2000" dirty="0"/>
              <a:t>	</a:t>
            </a:r>
          </a:p>
          <a:p>
            <a:pPr marL="0" indent="0">
              <a:buNone/>
            </a:pPr>
            <a:r>
              <a:rPr lang="nl-NL" sz="2000" i="1" dirty="0" smtClean="0"/>
              <a:t>				Marjet </a:t>
            </a:r>
            <a:r>
              <a:rPr lang="nl-NL" sz="2000" i="1" dirty="0"/>
              <a:t>Sanders, GZ-psychologe / psychotherapeute </a:t>
            </a:r>
            <a:r>
              <a:rPr lang="nl-NL" sz="1800" dirty="0"/>
              <a:t>	</a:t>
            </a:r>
          </a:p>
          <a:p>
            <a:pPr marL="0" indent="0">
              <a:buNone/>
            </a:pPr>
            <a:endParaRPr lang="nl-NL" sz="1800" dirty="0" smtClean="0"/>
          </a:p>
          <a:p>
            <a:pPr marL="0" indent="0">
              <a:buNone/>
            </a:pPr>
            <a:r>
              <a:rPr lang="nl-NL" sz="1800" dirty="0"/>
              <a:t>	</a:t>
            </a:r>
            <a:r>
              <a:rPr lang="nl-NL" sz="1800" b="1" dirty="0"/>
              <a:t>Lunchpauze </a:t>
            </a:r>
            <a:r>
              <a:rPr lang="nl-NL" sz="1800" dirty="0"/>
              <a:t>	</a:t>
            </a:r>
          </a:p>
          <a:p>
            <a:pPr marL="0" indent="0">
              <a:buNone/>
            </a:pP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464565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>
          <a:xfrm>
            <a:off x="304800" y="620688"/>
            <a:ext cx="8458200" cy="762000"/>
          </a:xfrm>
        </p:spPr>
        <p:txBody>
          <a:bodyPr/>
          <a:lstStyle/>
          <a:p>
            <a:pPr algn="ctr"/>
            <a:r>
              <a:rPr lang="en-US" altLang="nl-NL" sz="3200" dirty="0" err="1" smtClean="0"/>
              <a:t>Planmatige</a:t>
            </a:r>
            <a:r>
              <a:rPr lang="en-US" altLang="nl-NL" sz="3200" dirty="0" smtClean="0"/>
              <a:t> </a:t>
            </a:r>
            <a:r>
              <a:rPr lang="en-US" altLang="nl-NL" sz="3200" dirty="0" err="1" smtClean="0"/>
              <a:t>gedragsverandering</a:t>
            </a:r>
            <a:endParaRPr lang="en-US" altLang="nl-NL" sz="3200" dirty="0" smtClean="0"/>
          </a:p>
        </p:txBody>
      </p:sp>
      <p:sp>
        <p:nvSpPr>
          <p:cNvPr id="5" name="Oval 4"/>
          <p:cNvSpPr/>
          <p:nvPr/>
        </p:nvSpPr>
        <p:spPr>
          <a:xfrm>
            <a:off x="971550" y="1268413"/>
            <a:ext cx="2232025" cy="1368425"/>
          </a:xfrm>
          <a:prstGeom prst="ellipse">
            <a:avLst/>
          </a:prstGeom>
          <a:noFill/>
          <a:ln>
            <a:solidFill>
              <a:schemeClr val="tx1">
                <a:lumMod val="90000"/>
                <a:lumOff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nl-NL" b="1" dirty="0" smtClean="0">
                <a:solidFill>
                  <a:schemeClr val="tx1"/>
                </a:solidFill>
              </a:rPr>
              <a:t>Gezondheids-doel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7" name="Oval 6"/>
          <p:cNvSpPr/>
          <p:nvPr/>
        </p:nvSpPr>
        <p:spPr>
          <a:xfrm>
            <a:off x="5508625" y="3429000"/>
            <a:ext cx="2663825" cy="1871663"/>
          </a:xfrm>
          <a:prstGeom prst="ellipse">
            <a:avLst/>
          </a:prstGeom>
          <a:noFill/>
          <a:ln>
            <a:solidFill>
              <a:schemeClr val="tx1">
                <a:lumMod val="90000"/>
                <a:lumOff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nl-NL" b="1" dirty="0" smtClean="0">
                <a:solidFill>
                  <a:schemeClr val="tx1"/>
                </a:solidFill>
              </a:rPr>
              <a:t>Gezondheids-bevorderings-programma</a:t>
            </a:r>
            <a:endParaRPr lang="en-US" b="1" dirty="0">
              <a:solidFill>
                <a:schemeClr val="tx1"/>
              </a:solidFill>
            </a:endParaRPr>
          </a:p>
        </p:txBody>
      </p:sp>
      <p:cxnSp>
        <p:nvCxnSpPr>
          <p:cNvPr id="10" name="Straight Arrow Connector 9"/>
          <p:cNvCxnSpPr/>
          <p:nvPr/>
        </p:nvCxnSpPr>
        <p:spPr>
          <a:xfrm>
            <a:off x="2566988" y="2578100"/>
            <a:ext cx="2005012" cy="1427163"/>
          </a:xfrm>
          <a:prstGeom prst="straightConnector1">
            <a:avLst/>
          </a:prstGeom>
          <a:ln w="25400">
            <a:solidFill>
              <a:schemeClr val="tx1">
                <a:lumMod val="90000"/>
                <a:lumOff val="1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V="1">
            <a:off x="3708400" y="1952625"/>
            <a:ext cx="1150938" cy="1476375"/>
          </a:xfrm>
          <a:prstGeom prst="straightConnector1">
            <a:avLst/>
          </a:prstGeom>
          <a:ln w="25400">
            <a:solidFill>
              <a:schemeClr val="tx1">
                <a:lumMod val="90000"/>
                <a:lumOff val="1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H="1">
            <a:off x="2771775" y="2884488"/>
            <a:ext cx="215900" cy="1844675"/>
          </a:xfrm>
          <a:prstGeom prst="straightConnector1">
            <a:avLst/>
          </a:prstGeom>
          <a:ln w="25400">
            <a:solidFill>
              <a:schemeClr val="tx1">
                <a:lumMod val="90000"/>
                <a:lumOff val="1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H="1">
            <a:off x="3406775" y="3589338"/>
            <a:ext cx="587375" cy="893762"/>
          </a:xfrm>
          <a:prstGeom prst="straightConnector1">
            <a:avLst/>
          </a:prstGeom>
          <a:ln w="25400">
            <a:solidFill>
              <a:schemeClr val="tx1">
                <a:lumMod val="90000"/>
                <a:lumOff val="1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>
            <a:off x="4686300" y="2205038"/>
            <a:ext cx="533400" cy="373062"/>
          </a:xfrm>
          <a:prstGeom prst="straightConnector1">
            <a:avLst/>
          </a:prstGeom>
          <a:ln w="25400">
            <a:solidFill>
              <a:schemeClr val="tx1">
                <a:lumMod val="90000"/>
                <a:lumOff val="1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flipH="1">
            <a:off x="2987675" y="2457450"/>
            <a:ext cx="2036763" cy="427038"/>
          </a:xfrm>
          <a:prstGeom prst="straightConnector1">
            <a:avLst/>
          </a:prstGeom>
          <a:ln w="25400">
            <a:solidFill>
              <a:schemeClr val="tx1">
                <a:lumMod val="90000"/>
                <a:lumOff val="1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>
            <a:off x="2843213" y="4292600"/>
            <a:ext cx="2181225" cy="871538"/>
          </a:xfrm>
          <a:prstGeom prst="straightConnector1">
            <a:avLst/>
          </a:prstGeom>
          <a:ln w="25400">
            <a:solidFill>
              <a:schemeClr val="tx1">
                <a:lumMod val="90000"/>
                <a:lumOff val="1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flipV="1">
            <a:off x="4181475" y="5027613"/>
            <a:ext cx="1685925" cy="273050"/>
          </a:xfrm>
          <a:prstGeom prst="straightConnector1">
            <a:avLst/>
          </a:prstGeom>
          <a:ln w="25400">
            <a:solidFill>
              <a:schemeClr val="tx1">
                <a:lumMod val="90000"/>
                <a:lumOff val="1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/>
          <p:nvPr/>
        </p:nvCxnSpPr>
        <p:spPr>
          <a:xfrm>
            <a:off x="2914650" y="2422525"/>
            <a:ext cx="2593975" cy="1870075"/>
          </a:xfrm>
          <a:prstGeom prst="straightConnector1">
            <a:avLst/>
          </a:prstGeom>
          <a:ln w="25400">
            <a:solidFill>
              <a:schemeClr val="tx1">
                <a:lumMod val="90000"/>
                <a:lumOff val="10000"/>
              </a:schemeClr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9820" name="Straight Connector 119819"/>
          <p:cNvCxnSpPr/>
          <p:nvPr/>
        </p:nvCxnSpPr>
        <p:spPr>
          <a:xfrm flipH="1">
            <a:off x="2001838" y="5300663"/>
            <a:ext cx="2179637" cy="381000"/>
          </a:xfrm>
          <a:prstGeom prst="line">
            <a:avLst/>
          </a:prstGeom>
          <a:ln w="25400">
            <a:solidFill>
              <a:schemeClr val="tx1">
                <a:lumMod val="90000"/>
                <a:lumOff val="10000"/>
              </a:schemeClr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81" y="3890709"/>
            <a:ext cx="1722120" cy="2273808"/>
          </a:xfrm>
          <a:prstGeom prst="rect">
            <a:avLst/>
          </a:prstGeom>
          <a:ln>
            <a:solidFill>
              <a:schemeClr val="tx1">
                <a:lumMod val="90000"/>
                <a:lumOff val="10000"/>
              </a:schemeClr>
            </a:solidFill>
          </a:ln>
        </p:spPr>
      </p:pic>
      <p:sp>
        <p:nvSpPr>
          <p:cNvPr id="3" name="TextBox 2"/>
          <p:cNvSpPr txBox="1"/>
          <p:nvPr/>
        </p:nvSpPr>
        <p:spPr>
          <a:xfrm>
            <a:off x="2914650" y="5877017"/>
            <a:ext cx="5465869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nl-NL" altLang="nl-NL" dirty="0" smtClean="0">
                <a:solidFill>
                  <a:srgbClr val="FF0000"/>
                </a:solidFill>
              </a:rPr>
              <a:t>Een systematische en op theorie gebaseerde benadering is essentieel</a:t>
            </a:r>
            <a:endParaRPr lang="nl-NL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5736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with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withGroup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with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withGroup">
                            <p:stCondLst>
                              <p:cond delay="200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withGroup">
                            <p:stCondLst>
                              <p:cond delay="3000"/>
                            </p:stCondLst>
                            <p:childTnLst>
                              <p:par>
                                <p:cTn id="26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withGroup">
                            <p:stCondLst>
                              <p:cond delay="3500"/>
                            </p:stCondLst>
                            <p:childTnLst>
                              <p:par>
                                <p:cTn id="29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4000"/>
                            </p:stCondLst>
                            <p:childTnLst>
                              <p:par>
                                <p:cTn id="32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500"/>
                            </p:stCondLst>
                            <p:childTnLst>
                              <p:par>
                                <p:cTn id="35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altLang="nl-NL" sz="3200" smtClean="0"/>
              <a:t>Intervention Mapping</a:t>
            </a:r>
          </a:p>
        </p:txBody>
      </p:sp>
      <p:sp>
        <p:nvSpPr>
          <p:cNvPr id="5124" name="Rectangle 3"/>
          <p:cNvSpPr>
            <a:spLocks noGrp="1" noChangeArrowheads="1"/>
          </p:cNvSpPr>
          <p:nvPr>
            <p:ph idx="4294967295"/>
          </p:nvPr>
        </p:nvSpPr>
        <p:spPr/>
        <p:txBody>
          <a:bodyPr/>
          <a:lstStyle/>
          <a:p>
            <a:pPr eaLnBrk="1" hangingPunct="1"/>
            <a:r>
              <a:rPr lang="en-US" altLang="nl-NL" sz="2800" b="1" dirty="0" smtClean="0"/>
              <a:t>Needs assessment </a:t>
            </a:r>
            <a:r>
              <a:rPr lang="en-US" altLang="nl-NL" sz="2800" dirty="0" smtClean="0"/>
              <a:t>(</a:t>
            </a:r>
            <a:r>
              <a:rPr lang="en-US" altLang="nl-NL" sz="2800" dirty="0" err="1" smtClean="0"/>
              <a:t>logisch</a:t>
            </a:r>
            <a:r>
              <a:rPr lang="en-US" altLang="nl-NL" sz="2800" dirty="0" smtClean="0"/>
              <a:t> model van het </a:t>
            </a:r>
            <a:r>
              <a:rPr lang="en-US" altLang="nl-NL" sz="2800" dirty="0" err="1" smtClean="0"/>
              <a:t>probleem</a:t>
            </a:r>
            <a:r>
              <a:rPr lang="en-US" altLang="nl-NL" sz="2800" dirty="0" smtClean="0"/>
              <a:t>)</a:t>
            </a:r>
          </a:p>
          <a:p>
            <a:pPr eaLnBrk="1" hangingPunct="1"/>
            <a:r>
              <a:rPr lang="en-US" altLang="nl-NL" sz="2800" b="1" dirty="0" err="1" smtClean="0"/>
              <a:t>Programma</a:t>
            </a:r>
            <a:r>
              <a:rPr lang="en-US" altLang="nl-NL" sz="2800" b="1" dirty="0" smtClean="0"/>
              <a:t> </a:t>
            </a:r>
            <a:r>
              <a:rPr lang="en-US" altLang="nl-NL" sz="2800" b="1" dirty="0" err="1" smtClean="0"/>
              <a:t>uitkomsten</a:t>
            </a:r>
            <a:r>
              <a:rPr lang="en-US" altLang="nl-NL" sz="2800" b="1" dirty="0" smtClean="0"/>
              <a:t> en </a:t>
            </a:r>
            <a:r>
              <a:rPr lang="en-US" altLang="nl-NL" sz="2800" b="1" dirty="0" err="1" smtClean="0"/>
              <a:t>doelen</a:t>
            </a:r>
            <a:r>
              <a:rPr lang="en-US" altLang="nl-NL" sz="2800" b="1" dirty="0" smtClean="0"/>
              <a:t> </a:t>
            </a:r>
            <a:r>
              <a:rPr lang="en-US" altLang="nl-NL" sz="2800" dirty="0" smtClean="0"/>
              <a:t>(</a:t>
            </a:r>
            <a:r>
              <a:rPr lang="en-US" altLang="nl-NL" sz="2800" dirty="0" err="1" smtClean="0"/>
              <a:t>logisch</a:t>
            </a:r>
            <a:r>
              <a:rPr lang="en-US" altLang="nl-NL" sz="2800" dirty="0" smtClean="0"/>
              <a:t> model van </a:t>
            </a:r>
            <a:r>
              <a:rPr lang="en-US" altLang="nl-NL" sz="2800" dirty="0" err="1" smtClean="0"/>
              <a:t>verandering</a:t>
            </a:r>
            <a:r>
              <a:rPr lang="en-US" altLang="nl-NL" sz="2800" dirty="0" smtClean="0"/>
              <a:t>)</a:t>
            </a:r>
          </a:p>
          <a:p>
            <a:pPr eaLnBrk="1" hangingPunct="1"/>
            <a:r>
              <a:rPr lang="en-US" altLang="nl-NL" sz="2800" b="1" dirty="0" err="1" smtClean="0"/>
              <a:t>Programma-ontwikkeling</a:t>
            </a:r>
            <a:r>
              <a:rPr lang="en-US" altLang="nl-NL" sz="2800" dirty="0" smtClean="0"/>
              <a:t> (</a:t>
            </a:r>
            <a:r>
              <a:rPr lang="en-US" altLang="nl-NL" sz="2800" dirty="0" err="1"/>
              <a:t>m</a:t>
            </a:r>
            <a:r>
              <a:rPr lang="en-US" altLang="nl-NL" sz="2800" dirty="0" err="1" smtClean="0"/>
              <a:t>ethodes</a:t>
            </a:r>
            <a:r>
              <a:rPr lang="en-US" altLang="nl-NL" sz="2800" dirty="0" smtClean="0"/>
              <a:t> and </a:t>
            </a:r>
            <a:r>
              <a:rPr lang="en-US" altLang="nl-NL" sz="2800" dirty="0" err="1"/>
              <a:t>t</a:t>
            </a:r>
            <a:r>
              <a:rPr lang="en-US" altLang="nl-NL" sz="2800" dirty="0" err="1" smtClean="0"/>
              <a:t>oepassingen</a:t>
            </a:r>
            <a:r>
              <a:rPr lang="en-US" altLang="nl-NL" sz="2800" dirty="0" smtClean="0"/>
              <a:t>)</a:t>
            </a:r>
          </a:p>
          <a:p>
            <a:pPr eaLnBrk="1" hangingPunct="1"/>
            <a:r>
              <a:rPr lang="en-US" altLang="nl-NL" sz="2800" b="1" dirty="0" err="1" smtClean="0"/>
              <a:t>Programma</a:t>
            </a:r>
            <a:r>
              <a:rPr lang="en-US" altLang="nl-NL" sz="2800" b="1" dirty="0" smtClean="0"/>
              <a:t> </a:t>
            </a:r>
            <a:r>
              <a:rPr lang="en-US" altLang="nl-NL" sz="2800" b="1" dirty="0" err="1" smtClean="0"/>
              <a:t>productie</a:t>
            </a:r>
            <a:endParaRPr lang="en-US" altLang="nl-NL" sz="2800" b="1" dirty="0" smtClean="0"/>
          </a:p>
          <a:p>
            <a:pPr eaLnBrk="1" hangingPunct="1"/>
            <a:r>
              <a:rPr lang="en-US" altLang="nl-NL" sz="2800" b="1" dirty="0" smtClean="0"/>
              <a:t>Plan </a:t>
            </a:r>
            <a:r>
              <a:rPr lang="en-US" altLang="nl-NL" sz="2800" b="1" dirty="0" err="1" smtClean="0"/>
              <a:t>voor</a:t>
            </a:r>
            <a:r>
              <a:rPr lang="en-US" altLang="nl-NL" sz="2800" b="1" dirty="0" smtClean="0"/>
              <a:t> </a:t>
            </a:r>
            <a:r>
              <a:rPr lang="en-US" altLang="nl-NL" sz="2800" b="1" dirty="0" err="1" smtClean="0"/>
              <a:t>implementatie</a:t>
            </a:r>
            <a:endParaRPr lang="en-US" altLang="nl-NL" sz="2800" b="1" dirty="0" smtClean="0"/>
          </a:p>
          <a:p>
            <a:pPr eaLnBrk="1" hangingPunct="1"/>
            <a:r>
              <a:rPr lang="en-US" altLang="nl-NL" sz="2800" b="1" dirty="0" smtClean="0"/>
              <a:t>Plan </a:t>
            </a:r>
            <a:r>
              <a:rPr lang="en-US" altLang="nl-NL" sz="2800" b="1" dirty="0" err="1" smtClean="0"/>
              <a:t>voor</a:t>
            </a:r>
            <a:r>
              <a:rPr lang="en-US" altLang="nl-NL" sz="2800" b="1" dirty="0" smtClean="0"/>
              <a:t> </a:t>
            </a:r>
            <a:r>
              <a:rPr lang="en-US" altLang="nl-NL" sz="2800" b="1" dirty="0" err="1" smtClean="0"/>
              <a:t>evaluatie</a:t>
            </a:r>
            <a:endParaRPr lang="en-US" altLang="nl-NL" sz="2800" b="1" dirty="0" smtClean="0"/>
          </a:p>
          <a:p>
            <a:pPr eaLnBrk="1" hangingPunct="1"/>
            <a:endParaRPr lang="en-US" altLang="nl-NL" sz="2800" dirty="0" smtClean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0901" y="3558034"/>
            <a:ext cx="2064944" cy="2720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107195" y="5990671"/>
            <a:ext cx="34001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 smtClean="0">
                <a:solidFill>
                  <a:srgbClr val="00A2DB"/>
                </a:solidFill>
              </a:rPr>
              <a:t>www.interventionmapping.com</a:t>
            </a:r>
            <a:endParaRPr lang="en-GB" dirty="0">
              <a:solidFill>
                <a:srgbClr val="00A2D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56385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l-NL" altLang="en-US" dirty="0" smtClean="0"/>
              <a:t>Logisch Model Probleem</a:t>
            </a:r>
            <a:endParaRPr lang="en-GB" altLang="en-US" dirty="0" smtClean="0"/>
          </a:p>
        </p:txBody>
      </p:sp>
      <p:sp>
        <p:nvSpPr>
          <p:cNvPr id="9" name="Text Box 7"/>
          <p:cNvSpPr txBox="1">
            <a:spLocks noChangeArrowheads="1"/>
          </p:cNvSpPr>
          <p:nvPr/>
        </p:nvSpPr>
        <p:spPr bwMode="auto">
          <a:xfrm>
            <a:off x="7146924" y="3573463"/>
            <a:ext cx="771958" cy="576262"/>
          </a:xfrm>
          <a:prstGeom prst="rect">
            <a:avLst/>
          </a:prstGeom>
          <a:noFill/>
          <a:ln w="19050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 anchorCtr="1"/>
          <a:lstStyle>
            <a:lvl1pPr>
              <a:spcBef>
                <a:spcPct val="20000"/>
              </a:spcBef>
              <a:buChar char="•"/>
              <a:defRPr sz="3200">
                <a:solidFill>
                  <a:srgbClr val="FFFFFF"/>
                </a:solidFill>
                <a:latin typeface="Verdana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FFFFFF"/>
                </a:solidFill>
                <a:latin typeface="Verdana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FFFFFF"/>
                </a:solidFill>
                <a:latin typeface="Verdana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FFFFFF"/>
                </a:solidFill>
                <a:latin typeface="Verdana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FFFFFF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FFFF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FFFF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FFFF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FFFF"/>
                </a:solidFill>
                <a:latin typeface="Verdana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nl-NL" altLang="nl-NL" sz="1000" b="1" dirty="0" smtClean="0">
                <a:solidFill>
                  <a:schemeClr val="tx1"/>
                </a:solidFill>
                <a:latin typeface="Arial" pitchFamily="34" charset="0"/>
              </a:rPr>
              <a:t>Probleem</a:t>
            </a:r>
            <a:endParaRPr lang="nl-NL" altLang="nl-NL" sz="1000" b="1" dirty="0">
              <a:solidFill>
                <a:schemeClr val="tx1"/>
              </a:solidFill>
              <a:latin typeface="Arial" pitchFamily="34" charset="0"/>
            </a:endParaRPr>
          </a:p>
        </p:txBody>
      </p:sp>
      <p:sp>
        <p:nvSpPr>
          <p:cNvPr id="10" name="Text Box 8"/>
          <p:cNvSpPr txBox="1">
            <a:spLocks noChangeArrowheads="1"/>
          </p:cNvSpPr>
          <p:nvPr/>
        </p:nvSpPr>
        <p:spPr bwMode="auto">
          <a:xfrm>
            <a:off x="8172450" y="3573463"/>
            <a:ext cx="792163" cy="576262"/>
          </a:xfrm>
          <a:prstGeom prst="rect">
            <a:avLst/>
          </a:prstGeom>
          <a:noFill/>
          <a:ln w="19050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 anchorCtr="1"/>
          <a:lstStyle>
            <a:lvl1pPr>
              <a:spcBef>
                <a:spcPct val="20000"/>
              </a:spcBef>
              <a:buChar char="•"/>
              <a:defRPr sz="3200">
                <a:solidFill>
                  <a:srgbClr val="FFFFFF"/>
                </a:solidFill>
                <a:latin typeface="Verdana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FFFFFF"/>
                </a:solidFill>
                <a:latin typeface="Verdana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FFFFFF"/>
                </a:solidFill>
                <a:latin typeface="Verdana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FFFFFF"/>
                </a:solidFill>
                <a:latin typeface="Verdana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FFFFFF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FFFF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FFFF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FFFF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FFFF"/>
                </a:solidFill>
                <a:latin typeface="Verdana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nl-NL" altLang="nl-NL" sz="1000" b="1" dirty="0" smtClean="0">
                <a:solidFill>
                  <a:schemeClr val="tx1"/>
                </a:solidFill>
                <a:latin typeface="Arial" pitchFamily="34" charset="0"/>
              </a:rPr>
              <a:t>Kwaliteit van Leven</a:t>
            </a:r>
            <a:endParaRPr lang="nl-NL" altLang="nl-NL" sz="1000" b="1" dirty="0">
              <a:solidFill>
                <a:schemeClr val="tx1"/>
              </a:solidFill>
              <a:latin typeface="Arial" pitchFamily="34" charset="0"/>
            </a:endParaRPr>
          </a:p>
        </p:txBody>
      </p:sp>
      <p:cxnSp>
        <p:nvCxnSpPr>
          <p:cNvPr id="20" name="AutoShape 18"/>
          <p:cNvCxnSpPr>
            <a:cxnSpLocks noChangeShapeType="1"/>
            <a:stCxn id="9" idx="3"/>
            <a:endCxn id="10" idx="1"/>
          </p:cNvCxnSpPr>
          <p:nvPr/>
        </p:nvCxnSpPr>
        <p:spPr bwMode="auto">
          <a:xfrm>
            <a:off x="7918882" y="3861594"/>
            <a:ext cx="253568" cy="0"/>
          </a:xfrm>
          <a:prstGeom prst="straightConnector1">
            <a:avLst/>
          </a:prstGeom>
          <a:noFill/>
          <a:ln w="31750">
            <a:solidFill>
              <a:schemeClr val="tx1">
                <a:lumMod val="50000"/>
                <a:lumOff val="50000"/>
              </a:schemeClr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6" name="TextBox 35"/>
          <p:cNvSpPr txBox="1"/>
          <p:nvPr/>
        </p:nvSpPr>
        <p:spPr>
          <a:xfrm>
            <a:off x="7826220" y="3483278"/>
            <a:ext cx="5415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 smtClean="0"/>
              <a:t>(-)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27382380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3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l-NL" altLang="en-US" dirty="0" smtClean="0"/>
              <a:t>Logisch Model Probleem</a:t>
            </a:r>
            <a:endParaRPr lang="en-GB" altLang="en-US" dirty="0" smtClean="0"/>
          </a:p>
        </p:txBody>
      </p:sp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2414588" y="4148138"/>
            <a:ext cx="1100137" cy="576262"/>
          </a:xfrm>
          <a:prstGeom prst="rect">
            <a:avLst/>
          </a:prstGeom>
          <a:noFill/>
          <a:ln w="19050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 anchorCtr="1"/>
          <a:lstStyle>
            <a:lvl1pPr>
              <a:spcBef>
                <a:spcPct val="20000"/>
              </a:spcBef>
              <a:buChar char="•"/>
              <a:defRPr sz="3200">
                <a:solidFill>
                  <a:srgbClr val="FFFFFF"/>
                </a:solidFill>
                <a:latin typeface="Verdana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FFFFFF"/>
                </a:solidFill>
                <a:latin typeface="Verdana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FFFFFF"/>
                </a:solidFill>
                <a:latin typeface="Verdana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FFFFFF"/>
                </a:solidFill>
                <a:latin typeface="Verdana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FFFFFF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FFFF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FFFF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FFFF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FFFF"/>
                </a:solidFill>
                <a:latin typeface="Verdana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nl-NL" altLang="nl-NL" sz="1000" b="1" dirty="0" smtClean="0">
                <a:solidFill>
                  <a:schemeClr val="tx1"/>
                </a:solidFill>
                <a:latin typeface="Arial" pitchFamily="34" charset="0"/>
              </a:rPr>
              <a:t>Persoonlijke determinanten</a:t>
            </a:r>
            <a:endParaRPr lang="nl-NL" altLang="nl-NL" sz="1000" b="1" dirty="0">
              <a:solidFill>
                <a:schemeClr val="tx1"/>
              </a:solidFill>
              <a:latin typeface="Arial" pitchFamily="34" charset="0"/>
            </a:endParaRPr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2406650" y="2997200"/>
            <a:ext cx="1100138" cy="576263"/>
          </a:xfrm>
          <a:prstGeom prst="rect">
            <a:avLst/>
          </a:prstGeom>
          <a:noFill/>
          <a:ln w="19050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 anchorCtr="1"/>
          <a:lstStyle>
            <a:lvl1pPr>
              <a:spcBef>
                <a:spcPct val="20000"/>
              </a:spcBef>
              <a:buChar char="•"/>
              <a:defRPr sz="3200">
                <a:solidFill>
                  <a:srgbClr val="FFFFFF"/>
                </a:solidFill>
                <a:latin typeface="Verdana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FFFFFF"/>
                </a:solidFill>
                <a:latin typeface="Verdana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FFFFFF"/>
                </a:solidFill>
                <a:latin typeface="Verdana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FFFFFF"/>
                </a:solidFill>
                <a:latin typeface="Verdana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FFFFFF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FFFF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FFFF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FFFF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FFFF"/>
                </a:solidFill>
                <a:latin typeface="Verdana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nl-NL" altLang="nl-NL" sz="1000" b="1" dirty="0" err="1" smtClean="0">
                <a:solidFill>
                  <a:schemeClr val="tx1"/>
                </a:solidFill>
                <a:latin typeface="Arial" pitchFamily="34" charset="0"/>
              </a:rPr>
              <a:t>Beliefs</a:t>
            </a:r>
            <a:endParaRPr lang="nl-NL" altLang="nl-NL" sz="1000" b="1" dirty="0">
              <a:solidFill>
                <a:schemeClr val="tx1"/>
              </a:solidFill>
              <a:latin typeface="Arial" pitchFamily="34" charset="0"/>
            </a:endParaRPr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5462588" y="4148138"/>
            <a:ext cx="1243012" cy="576262"/>
          </a:xfrm>
          <a:prstGeom prst="rect">
            <a:avLst/>
          </a:prstGeom>
          <a:noFill/>
          <a:ln w="19050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 anchorCtr="1"/>
          <a:lstStyle>
            <a:lvl1pPr>
              <a:spcBef>
                <a:spcPct val="20000"/>
              </a:spcBef>
              <a:buChar char="•"/>
              <a:defRPr sz="3200">
                <a:solidFill>
                  <a:srgbClr val="FFFFFF"/>
                </a:solidFill>
                <a:latin typeface="Verdana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FFFFFF"/>
                </a:solidFill>
                <a:latin typeface="Verdana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FFFFFF"/>
                </a:solidFill>
                <a:latin typeface="Verdana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FFFFFF"/>
                </a:solidFill>
                <a:latin typeface="Verdana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FFFFFF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FFFF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FFFF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FFFF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FFFF"/>
                </a:solidFill>
                <a:latin typeface="Verdana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nl-NL" altLang="nl-NL" sz="1000" b="1" dirty="0" smtClean="0">
                <a:solidFill>
                  <a:schemeClr val="tx1"/>
                </a:solidFill>
                <a:latin typeface="Arial" pitchFamily="34" charset="0"/>
              </a:rPr>
              <a:t>Omgeving (fysiek, sociaal, beleid)</a:t>
            </a:r>
            <a:endParaRPr lang="nl-NL" altLang="nl-NL" sz="1000" b="1" dirty="0">
              <a:solidFill>
                <a:schemeClr val="tx1"/>
              </a:solidFill>
              <a:latin typeface="Arial" pitchFamily="34" charset="0"/>
            </a:endParaRPr>
          </a:p>
        </p:txBody>
      </p:sp>
      <p:sp>
        <p:nvSpPr>
          <p:cNvPr id="8" name="Text Box 6"/>
          <p:cNvSpPr txBox="1">
            <a:spLocks noChangeArrowheads="1"/>
          </p:cNvSpPr>
          <p:nvPr/>
        </p:nvSpPr>
        <p:spPr bwMode="auto">
          <a:xfrm>
            <a:off x="5476875" y="2997200"/>
            <a:ext cx="1243013" cy="579438"/>
          </a:xfrm>
          <a:prstGeom prst="rect">
            <a:avLst/>
          </a:prstGeom>
          <a:noFill/>
          <a:ln w="19050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 anchorCtr="1"/>
          <a:lstStyle>
            <a:lvl1pPr>
              <a:spcBef>
                <a:spcPct val="20000"/>
              </a:spcBef>
              <a:buChar char="•"/>
              <a:defRPr sz="3200">
                <a:solidFill>
                  <a:srgbClr val="FFFFFF"/>
                </a:solidFill>
                <a:latin typeface="Verdana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FFFFFF"/>
                </a:solidFill>
                <a:latin typeface="Verdana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FFFFFF"/>
                </a:solidFill>
                <a:latin typeface="Verdana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FFFFFF"/>
                </a:solidFill>
                <a:latin typeface="Verdana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FFFFFF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FFFF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FFFF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FFFF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FFFF"/>
                </a:solidFill>
                <a:latin typeface="Verdana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nl-NL" altLang="nl-NL" sz="1000" b="1" dirty="0" smtClean="0">
                <a:solidFill>
                  <a:schemeClr val="tx1"/>
                </a:solidFill>
                <a:latin typeface="Arial" pitchFamily="34" charset="0"/>
              </a:rPr>
              <a:t>Gedrag</a:t>
            </a:r>
            <a:endParaRPr lang="nl-NL" altLang="nl-NL" sz="1000" b="1" dirty="0">
              <a:solidFill>
                <a:schemeClr val="tx1"/>
              </a:solidFill>
              <a:latin typeface="Arial" pitchFamily="34" charset="0"/>
            </a:endParaRPr>
          </a:p>
        </p:txBody>
      </p:sp>
      <p:sp>
        <p:nvSpPr>
          <p:cNvPr id="9" name="Text Box 7"/>
          <p:cNvSpPr txBox="1">
            <a:spLocks noChangeArrowheads="1"/>
          </p:cNvSpPr>
          <p:nvPr/>
        </p:nvSpPr>
        <p:spPr bwMode="auto">
          <a:xfrm>
            <a:off x="7146924" y="3573463"/>
            <a:ext cx="700935" cy="576262"/>
          </a:xfrm>
          <a:prstGeom prst="rect">
            <a:avLst/>
          </a:prstGeom>
          <a:noFill/>
          <a:ln w="19050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 anchorCtr="1"/>
          <a:lstStyle>
            <a:lvl1pPr>
              <a:spcBef>
                <a:spcPct val="20000"/>
              </a:spcBef>
              <a:buChar char="•"/>
              <a:defRPr sz="3200">
                <a:solidFill>
                  <a:srgbClr val="FFFFFF"/>
                </a:solidFill>
                <a:latin typeface="Verdana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FFFFFF"/>
                </a:solidFill>
                <a:latin typeface="Verdana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FFFFFF"/>
                </a:solidFill>
                <a:latin typeface="Verdana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FFFFFF"/>
                </a:solidFill>
                <a:latin typeface="Verdana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FFFFFF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FFFF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FFFF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FFFF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FFFF"/>
                </a:solidFill>
                <a:latin typeface="Verdana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nl-NL" altLang="nl-NL" sz="1000" b="1" dirty="0" smtClean="0">
                <a:solidFill>
                  <a:schemeClr val="tx1"/>
                </a:solidFill>
                <a:latin typeface="Arial" pitchFamily="34" charset="0"/>
              </a:rPr>
              <a:t>Pesten</a:t>
            </a:r>
            <a:endParaRPr lang="nl-NL" altLang="nl-NL" sz="1000" b="1" dirty="0">
              <a:solidFill>
                <a:schemeClr val="tx1"/>
              </a:solidFill>
              <a:latin typeface="Arial" pitchFamily="34" charset="0"/>
            </a:endParaRPr>
          </a:p>
        </p:txBody>
      </p:sp>
      <p:sp>
        <p:nvSpPr>
          <p:cNvPr id="10" name="Text Box 8"/>
          <p:cNvSpPr txBox="1">
            <a:spLocks noChangeArrowheads="1"/>
          </p:cNvSpPr>
          <p:nvPr/>
        </p:nvSpPr>
        <p:spPr bwMode="auto">
          <a:xfrm>
            <a:off x="8172450" y="3573463"/>
            <a:ext cx="792163" cy="576262"/>
          </a:xfrm>
          <a:prstGeom prst="rect">
            <a:avLst/>
          </a:prstGeom>
          <a:noFill/>
          <a:ln w="19050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 anchorCtr="1"/>
          <a:lstStyle>
            <a:lvl1pPr>
              <a:spcBef>
                <a:spcPct val="20000"/>
              </a:spcBef>
              <a:buChar char="•"/>
              <a:defRPr sz="3200">
                <a:solidFill>
                  <a:srgbClr val="FFFFFF"/>
                </a:solidFill>
                <a:latin typeface="Verdana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FFFFFF"/>
                </a:solidFill>
                <a:latin typeface="Verdana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FFFFFF"/>
                </a:solidFill>
                <a:latin typeface="Verdana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FFFFFF"/>
                </a:solidFill>
                <a:latin typeface="Verdana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FFFFFF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FFFF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FFFF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FFFF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FFFF"/>
                </a:solidFill>
                <a:latin typeface="Verdana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nl-NL" altLang="nl-NL" sz="1000" b="1" dirty="0">
                <a:solidFill>
                  <a:schemeClr val="tx1"/>
                </a:solidFill>
                <a:latin typeface="Arial" pitchFamily="34" charset="0"/>
              </a:rPr>
              <a:t>V</a:t>
            </a:r>
            <a:r>
              <a:rPr lang="nl-NL" altLang="nl-NL" sz="1000" b="1" dirty="0" smtClean="0">
                <a:solidFill>
                  <a:schemeClr val="tx1"/>
                </a:solidFill>
                <a:latin typeface="Arial" pitchFamily="34" charset="0"/>
              </a:rPr>
              <a:t>eilige school</a:t>
            </a:r>
            <a:endParaRPr lang="nl-NL" altLang="nl-NL" sz="1000" b="1" dirty="0">
              <a:solidFill>
                <a:schemeClr val="tx1"/>
              </a:solidFill>
              <a:latin typeface="Arial" pitchFamily="34" charset="0"/>
            </a:endParaRPr>
          </a:p>
        </p:txBody>
      </p:sp>
      <p:sp>
        <p:nvSpPr>
          <p:cNvPr id="11" name="Text Box 9"/>
          <p:cNvSpPr txBox="1">
            <a:spLocks noChangeArrowheads="1"/>
          </p:cNvSpPr>
          <p:nvPr/>
        </p:nvSpPr>
        <p:spPr bwMode="auto">
          <a:xfrm>
            <a:off x="900113" y="4148138"/>
            <a:ext cx="1081087" cy="577850"/>
          </a:xfrm>
          <a:prstGeom prst="rect">
            <a:avLst/>
          </a:prstGeom>
          <a:solidFill>
            <a:schemeClr val="bg2"/>
          </a:solidFill>
          <a:ln w="19050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</p:spPr>
        <p:txBody>
          <a:bodyPr anchor="ctr" anchorCtr="1"/>
          <a:lstStyle>
            <a:lvl1pPr>
              <a:spcBef>
                <a:spcPct val="20000"/>
              </a:spcBef>
              <a:buChar char="•"/>
              <a:defRPr sz="3200">
                <a:solidFill>
                  <a:srgbClr val="FFFFFF"/>
                </a:solidFill>
                <a:latin typeface="Verdana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FFFFFF"/>
                </a:solidFill>
                <a:latin typeface="Verdana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FFFFFF"/>
                </a:solidFill>
                <a:latin typeface="Verdana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FFFFFF"/>
                </a:solidFill>
                <a:latin typeface="Verdana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FFFFFF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FFFF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FFFF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FFFF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FFFF"/>
                </a:solidFill>
                <a:latin typeface="Verdana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nl-NL" altLang="nl-NL" sz="1000" b="1" dirty="0" err="1" smtClean="0">
                <a:solidFill>
                  <a:schemeClr val="tx1"/>
                </a:solidFill>
                <a:latin typeface="Arial" pitchFamily="34" charset="0"/>
              </a:rPr>
              <a:t>Beliefs</a:t>
            </a:r>
            <a:endParaRPr lang="nl-NL" altLang="nl-NL" sz="1000" b="1" dirty="0">
              <a:solidFill>
                <a:schemeClr val="tx1"/>
              </a:solidFill>
              <a:latin typeface="Arial" pitchFamily="34" charset="0"/>
            </a:endParaRPr>
          </a:p>
        </p:txBody>
      </p:sp>
      <p:sp>
        <p:nvSpPr>
          <p:cNvPr id="12" name="Text Box 10"/>
          <p:cNvSpPr txBox="1">
            <a:spLocks noChangeArrowheads="1"/>
          </p:cNvSpPr>
          <p:nvPr/>
        </p:nvSpPr>
        <p:spPr bwMode="auto">
          <a:xfrm>
            <a:off x="3970337" y="4146550"/>
            <a:ext cx="1081087" cy="577850"/>
          </a:xfrm>
          <a:prstGeom prst="rect">
            <a:avLst/>
          </a:prstGeom>
          <a:noFill/>
          <a:ln w="19050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 anchorCtr="1"/>
          <a:lstStyle>
            <a:lvl1pPr>
              <a:spcBef>
                <a:spcPct val="20000"/>
              </a:spcBef>
              <a:buChar char="•"/>
              <a:defRPr sz="3200">
                <a:solidFill>
                  <a:srgbClr val="FFFFFF"/>
                </a:solidFill>
                <a:latin typeface="Verdana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FFFFFF"/>
                </a:solidFill>
                <a:latin typeface="Verdana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FFFFFF"/>
                </a:solidFill>
                <a:latin typeface="Verdana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FFFFFF"/>
                </a:solidFill>
                <a:latin typeface="Verdana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FFFFFF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FFFF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FFFF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FFFF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FFFF"/>
                </a:solidFill>
                <a:latin typeface="Verdana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nl-NL" altLang="nl-NL" sz="1000" b="1" dirty="0" smtClean="0">
                <a:solidFill>
                  <a:schemeClr val="tx1"/>
                </a:solidFill>
                <a:latin typeface="Arial" pitchFamily="34" charset="0"/>
              </a:rPr>
              <a:t>Gedrag (agent)</a:t>
            </a:r>
            <a:endParaRPr lang="nl-NL" altLang="nl-NL" sz="1000" b="1" dirty="0">
              <a:solidFill>
                <a:schemeClr val="tx1"/>
              </a:solidFill>
              <a:latin typeface="Arial" pitchFamily="34" charset="0"/>
            </a:endParaRPr>
          </a:p>
        </p:txBody>
      </p:sp>
      <p:sp>
        <p:nvSpPr>
          <p:cNvPr id="14" name="Text Box 12"/>
          <p:cNvSpPr txBox="1">
            <a:spLocks noChangeArrowheads="1"/>
          </p:cNvSpPr>
          <p:nvPr/>
        </p:nvSpPr>
        <p:spPr bwMode="auto">
          <a:xfrm>
            <a:off x="3952079" y="2997329"/>
            <a:ext cx="1117600" cy="577850"/>
          </a:xfrm>
          <a:prstGeom prst="rect">
            <a:avLst/>
          </a:prstGeom>
          <a:noFill/>
          <a:ln w="19050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 anchorCtr="1"/>
          <a:lstStyle>
            <a:lvl1pPr>
              <a:spcBef>
                <a:spcPct val="20000"/>
              </a:spcBef>
              <a:buChar char="•"/>
              <a:defRPr sz="3200">
                <a:solidFill>
                  <a:srgbClr val="FFFFFF"/>
                </a:solidFill>
                <a:latin typeface="Verdana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FFFFFF"/>
                </a:solidFill>
                <a:latin typeface="Verdana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FFFFFF"/>
                </a:solidFill>
                <a:latin typeface="Verdana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FFFFFF"/>
                </a:solidFill>
                <a:latin typeface="Verdana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FFFFFF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FFFF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FFFF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FFFF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FFFF"/>
                </a:solidFill>
                <a:latin typeface="Verdana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nl-NL" altLang="nl-NL" sz="1000" b="1" dirty="0" smtClean="0">
                <a:solidFill>
                  <a:schemeClr val="tx1"/>
                </a:solidFill>
                <a:latin typeface="Arial" pitchFamily="34" charset="0"/>
              </a:rPr>
              <a:t>Persoonlijke determinanten</a:t>
            </a:r>
            <a:endParaRPr lang="nl-NL" altLang="nl-NL" sz="1000" b="1" dirty="0">
              <a:solidFill>
                <a:schemeClr val="tx1"/>
              </a:solidFill>
              <a:latin typeface="Arial" pitchFamily="34" charset="0"/>
            </a:endParaRPr>
          </a:p>
        </p:txBody>
      </p:sp>
      <p:cxnSp>
        <p:nvCxnSpPr>
          <p:cNvPr id="16" name="AutoShape 14"/>
          <p:cNvCxnSpPr>
            <a:cxnSpLocks noChangeShapeType="1"/>
            <a:stCxn id="11" idx="3"/>
            <a:endCxn id="5" idx="1"/>
          </p:cNvCxnSpPr>
          <p:nvPr/>
        </p:nvCxnSpPr>
        <p:spPr bwMode="auto">
          <a:xfrm>
            <a:off x="1990725" y="4437063"/>
            <a:ext cx="414338" cy="0"/>
          </a:xfrm>
          <a:prstGeom prst="straightConnector1">
            <a:avLst/>
          </a:prstGeom>
          <a:noFill/>
          <a:ln w="31750">
            <a:solidFill>
              <a:schemeClr val="tx1">
                <a:lumMod val="50000"/>
                <a:lumOff val="50000"/>
              </a:schemeClr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7" name="AutoShape 15"/>
          <p:cNvCxnSpPr>
            <a:cxnSpLocks noChangeShapeType="1"/>
            <a:stCxn id="5" idx="3"/>
            <a:endCxn id="12" idx="1"/>
          </p:cNvCxnSpPr>
          <p:nvPr/>
        </p:nvCxnSpPr>
        <p:spPr bwMode="auto">
          <a:xfrm flipV="1">
            <a:off x="3514725" y="4435475"/>
            <a:ext cx="455612" cy="794"/>
          </a:xfrm>
          <a:prstGeom prst="straightConnector1">
            <a:avLst/>
          </a:prstGeom>
          <a:noFill/>
          <a:ln w="31750">
            <a:solidFill>
              <a:schemeClr val="tx1">
                <a:lumMod val="50000"/>
                <a:lumOff val="50000"/>
              </a:schemeClr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8" name="AutoShape 16"/>
          <p:cNvCxnSpPr>
            <a:cxnSpLocks noChangeShapeType="1"/>
            <a:stCxn id="12" idx="3"/>
            <a:endCxn id="7" idx="1"/>
          </p:cNvCxnSpPr>
          <p:nvPr/>
        </p:nvCxnSpPr>
        <p:spPr bwMode="auto">
          <a:xfrm>
            <a:off x="5051424" y="4435475"/>
            <a:ext cx="411164" cy="794"/>
          </a:xfrm>
          <a:prstGeom prst="straightConnector1">
            <a:avLst/>
          </a:prstGeom>
          <a:noFill/>
          <a:ln w="31750">
            <a:solidFill>
              <a:schemeClr val="tx1">
                <a:lumMod val="50000"/>
                <a:lumOff val="50000"/>
              </a:schemeClr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9" name="AutoShape 17"/>
          <p:cNvCxnSpPr>
            <a:cxnSpLocks noChangeShapeType="1"/>
            <a:stCxn id="7" idx="3"/>
            <a:endCxn id="9" idx="1"/>
          </p:cNvCxnSpPr>
          <p:nvPr/>
        </p:nvCxnSpPr>
        <p:spPr bwMode="auto">
          <a:xfrm flipV="1">
            <a:off x="6705600" y="3861594"/>
            <a:ext cx="441324" cy="574675"/>
          </a:xfrm>
          <a:prstGeom prst="straightConnector1">
            <a:avLst/>
          </a:prstGeom>
          <a:noFill/>
          <a:ln w="31750">
            <a:solidFill>
              <a:schemeClr val="tx1">
                <a:lumMod val="50000"/>
                <a:lumOff val="50000"/>
              </a:schemeClr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0" name="AutoShape 18"/>
          <p:cNvCxnSpPr>
            <a:cxnSpLocks noChangeShapeType="1"/>
            <a:stCxn id="9" idx="3"/>
            <a:endCxn id="10" idx="1"/>
          </p:cNvCxnSpPr>
          <p:nvPr/>
        </p:nvCxnSpPr>
        <p:spPr bwMode="auto">
          <a:xfrm>
            <a:off x="7847859" y="3861594"/>
            <a:ext cx="324591" cy="0"/>
          </a:xfrm>
          <a:prstGeom prst="straightConnector1">
            <a:avLst/>
          </a:prstGeom>
          <a:noFill/>
          <a:ln w="31750">
            <a:solidFill>
              <a:schemeClr val="tx1">
                <a:lumMod val="50000"/>
                <a:lumOff val="50000"/>
              </a:schemeClr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1" name="AutoShape 19"/>
          <p:cNvCxnSpPr>
            <a:cxnSpLocks noChangeShapeType="1"/>
            <a:stCxn id="8" idx="3"/>
            <a:endCxn id="9" idx="1"/>
          </p:cNvCxnSpPr>
          <p:nvPr/>
        </p:nvCxnSpPr>
        <p:spPr bwMode="auto">
          <a:xfrm>
            <a:off x="6719888" y="3286919"/>
            <a:ext cx="427036" cy="574675"/>
          </a:xfrm>
          <a:prstGeom prst="straightConnector1">
            <a:avLst/>
          </a:prstGeom>
          <a:noFill/>
          <a:ln w="31750">
            <a:solidFill>
              <a:schemeClr val="tx1">
                <a:lumMod val="50000"/>
                <a:lumOff val="50000"/>
              </a:schemeClr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2" name="AutoShape 20"/>
          <p:cNvCxnSpPr>
            <a:cxnSpLocks noChangeShapeType="1"/>
            <a:stCxn id="14" idx="3"/>
            <a:endCxn id="8" idx="1"/>
          </p:cNvCxnSpPr>
          <p:nvPr/>
        </p:nvCxnSpPr>
        <p:spPr bwMode="auto">
          <a:xfrm>
            <a:off x="5069679" y="3286254"/>
            <a:ext cx="407196" cy="665"/>
          </a:xfrm>
          <a:prstGeom prst="straightConnector1">
            <a:avLst/>
          </a:prstGeom>
          <a:noFill/>
          <a:ln w="31750">
            <a:solidFill>
              <a:schemeClr val="tx1">
                <a:lumMod val="50000"/>
                <a:lumOff val="50000"/>
              </a:schemeClr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3" name="AutoShape 21"/>
          <p:cNvCxnSpPr>
            <a:cxnSpLocks noChangeShapeType="1"/>
            <a:stCxn id="6" idx="3"/>
            <a:endCxn id="14" idx="1"/>
          </p:cNvCxnSpPr>
          <p:nvPr/>
        </p:nvCxnSpPr>
        <p:spPr bwMode="auto">
          <a:xfrm>
            <a:off x="3506788" y="3285332"/>
            <a:ext cx="445291" cy="922"/>
          </a:xfrm>
          <a:prstGeom prst="straightConnector1">
            <a:avLst/>
          </a:prstGeom>
          <a:noFill/>
          <a:ln w="31750">
            <a:solidFill>
              <a:schemeClr val="tx1">
                <a:lumMod val="50000"/>
                <a:lumOff val="50000"/>
              </a:schemeClr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5" name="AutoShape 23"/>
          <p:cNvCxnSpPr>
            <a:cxnSpLocks noChangeShapeType="1"/>
            <a:stCxn id="7" idx="0"/>
            <a:endCxn id="8" idx="2"/>
          </p:cNvCxnSpPr>
          <p:nvPr/>
        </p:nvCxnSpPr>
        <p:spPr bwMode="auto">
          <a:xfrm flipV="1">
            <a:off x="6084888" y="3586163"/>
            <a:ext cx="14287" cy="552450"/>
          </a:xfrm>
          <a:prstGeom prst="straightConnector1">
            <a:avLst/>
          </a:prstGeom>
          <a:noFill/>
          <a:ln w="31750">
            <a:solidFill>
              <a:schemeClr val="tx1">
                <a:lumMod val="50000"/>
                <a:lumOff val="50000"/>
              </a:schemeClr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" name="TextBox 1"/>
          <p:cNvSpPr txBox="1"/>
          <p:nvPr/>
        </p:nvSpPr>
        <p:spPr>
          <a:xfrm>
            <a:off x="7808464" y="3483278"/>
            <a:ext cx="5415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 smtClean="0"/>
              <a:t>(-)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09744600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10" grpId="0" animBg="1"/>
      <p:bldP spid="11" grpId="0" animBg="1"/>
      <p:bldP spid="12" grpId="0" animBg="1"/>
      <p:bldP spid="14" grpId="0" animBg="1"/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l-NL" altLang="en-US" dirty="0" smtClean="0"/>
              <a:t>Logisch Model Gedragsverandering</a:t>
            </a:r>
            <a:endParaRPr lang="en-GB" altLang="en-US" dirty="0" smtClean="0"/>
          </a:p>
        </p:txBody>
      </p:sp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2414588" y="4148138"/>
            <a:ext cx="1100137" cy="576262"/>
          </a:xfrm>
          <a:prstGeom prst="rect">
            <a:avLst/>
          </a:prstGeom>
          <a:noFill/>
          <a:ln w="19050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 anchorCtr="1"/>
          <a:lstStyle>
            <a:lvl1pPr>
              <a:spcBef>
                <a:spcPct val="20000"/>
              </a:spcBef>
              <a:buChar char="•"/>
              <a:defRPr sz="3200">
                <a:solidFill>
                  <a:srgbClr val="FFFFFF"/>
                </a:solidFill>
                <a:latin typeface="Verdana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FFFFFF"/>
                </a:solidFill>
                <a:latin typeface="Verdana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FFFFFF"/>
                </a:solidFill>
                <a:latin typeface="Verdana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FFFFFF"/>
                </a:solidFill>
                <a:latin typeface="Verdana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FFFFFF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FFFF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FFFF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FFFF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FFFF"/>
                </a:solidFill>
                <a:latin typeface="Verdana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nl-NL" altLang="nl-NL" sz="1000" b="1" dirty="0" smtClean="0">
                <a:solidFill>
                  <a:schemeClr val="tx1"/>
                </a:solidFill>
                <a:latin typeface="Arial" pitchFamily="34" charset="0"/>
              </a:rPr>
              <a:t>Persoonlijke determinanten</a:t>
            </a:r>
            <a:endParaRPr lang="nl-NL" altLang="nl-NL" sz="1000" b="1" dirty="0">
              <a:solidFill>
                <a:schemeClr val="tx1"/>
              </a:solidFill>
              <a:latin typeface="Arial" pitchFamily="34" charset="0"/>
            </a:endParaRPr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2406650" y="2997200"/>
            <a:ext cx="1100138" cy="576263"/>
          </a:xfrm>
          <a:prstGeom prst="rect">
            <a:avLst/>
          </a:prstGeom>
          <a:noFill/>
          <a:ln w="19050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 anchorCtr="1"/>
          <a:lstStyle>
            <a:lvl1pPr>
              <a:spcBef>
                <a:spcPct val="20000"/>
              </a:spcBef>
              <a:buChar char="•"/>
              <a:defRPr sz="3200">
                <a:solidFill>
                  <a:srgbClr val="FFFFFF"/>
                </a:solidFill>
                <a:latin typeface="Verdana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FFFFFF"/>
                </a:solidFill>
                <a:latin typeface="Verdana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FFFFFF"/>
                </a:solidFill>
                <a:latin typeface="Verdana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FFFFFF"/>
                </a:solidFill>
                <a:latin typeface="Verdana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FFFFFF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FFFF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FFFF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FFFF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FFFF"/>
                </a:solidFill>
                <a:latin typeface="Verdana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nl-NL" altLang="nl-NL" sz="1000" b="1" dirty="0" smtClean="0">
                <a:solidFill>
                  <a:schemeClr val="tx1"/>
                </a:solidFill>
                <a:latin typeface="Arial" pitchFamily="34" charset="0"/>
              </a:rPr>
              <a:t>Persoonlijke determinanten</a:t>
            </a:r>
            <a:endParaRPr lang="nl-NL" altLang="nl-NL" sz="1000" b="1" dirty="0">
              <a:solidFill>
                <a:schemeClr val="tx1"/>
              </a:solidFill>
              <a:latin typeface="Arial" pitchFamily="34" charset="0"/>
            </a:endParaRPr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5462588" y="4148138"/>
            <a:ext cx="1243012" cy="576262"/>
          </a:xfrm>
          <a:prstGeom prst="rect">
            <a:avLst/>
          </a:prstGeom>
          <a:noFill/>
          <a:ln w="19050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 anchorCtr="1"/>
          <a:lstStyle>
            <a:lvl1pPr>
              <a:spcBef>
                <a:spcPct val="20000"/>
              </a:spcBef>
              <a:buChar char="•"/>
              <a:defRPr sz="3200">
                <a:solidFill>
                  <a:srgbClr val="FFFFFF"/>
                </a:solidFill>
                <a:latin typeface="Verdana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FFFFFF"/>
                </a:solidFill>
                <a:latin typeface="Verdana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FFFFFF"/>
                </a:solidFill>
                <a:latin typeface="Verdana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FFFFFF"/>
                </a:solidFill>
                <a:latin typeface="Verdana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FFFFFF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FFFF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FFFF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FFFF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FFFF"/>
                </a:solidFill>
                <a:latin typeface="Verdana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nl-NL" altLang="nl-NL" sz="1000" b="1" dirty="0" smtClean="0">
                <a:solidFill>
                  <a:schemeClr val="tx1"/>
                </a:solidFill>
                <a:latin typeface="Arial" pitchFamily="34" charset="0"/>
              </a:rPr>
              <a:t>Omgevings-veranderingen</a:t>
            </a:r>
            <a:endParaRPr lang="nl-NL" altLang="nl-NL" sz="1000" b="1" dirty="0">
              <a:solidFill>
                <a:schemeClr val="tx1"/>
              </a:solidFill>
              <a:latin typeface="Arial" pitchFamily="34" charset="0"/>
            </a:endParaRPr>
          </a:p>
        </p:txBody>
      </p:sp>
      <p:sp>
        <p:nvSpPr>
          <p:cNvPr id="8" name="Text Box 6"/>
          <p:cNvSpPr txBox="1">
            <a:spLocks noChangeArrowheads="1"/>
          </p:cNvSpPr>
          <p:nvPr/>
        </p:nvSpPr>
        <p:spPr bwMode="auto">
          <a:xfrm>
            <a:off x="5476875" y="2997200"/>
            <a:ext cx="1243013" cy="579438"/>
          </a:xfrm>
          <a:prstGeom prst="rect">
            <a:avLst/>
          </a:prstGeom>
          <a:noFill/>
          <a:ln w="19050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 anchorCtr="1"/>
          <a:lstStyle>
            <a:lvl1pPr>
              <a:spcBef>
                <a:spcPct val="20000"/>
              </a:spcBef>
              <a:buChar char="•"/>
              <a:defRPr sz="3200">
                <a:solidFill>
                  <a:srgbClr val="FFFFFF"/>
                </a:solidFill>
                <a:latin typeface="Verdana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FFFFFF"/>
                </a:solidFill>
                <a:latin typeface="Verdana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FFFFFF"/>
                </a:solidFill>
                <a:latin typeface="Verdana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FFFFFF"/>
                </a:solidFill>
                <a:latin typeface="Verdana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FFFFFF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FFFF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FFFF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FFFF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FFFF"/>
                </a:solidFill>
                <a:latin typeface="Verdana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nl-NL" altLang="nl-NL" sz="1000" b="1" dirty="0" smtClean="0">
                <a:solidFill>
                  <a:schemeClr val="tx1"/>
                </a:solidFill>
                <a:latin typeface="Arial" pitchFamily="34" charset="0"/>
              </a:rPr>
              <a:t>Gedrags-uitkomsten</a:t>
            </a:r>
            <a:endParaRPr lang="nl-NL" altLang="nl-NL" sz="1000" b="1" dirty="0">
              <a:solidFill>
                <a:schemeClr val="tx1"/>
              </a:solidFill>
              <a:latin typeface="Arial" pitchFamily="34" charset="0"/>
            </a:endParaRPr>
          </a:p>
        </p:txBody>
      </p:sp>
      <p:sp>
        <p:nvSpPr>
          <p:cNvPr id="9" name="Text Box 7"/>
          <p:cNvSpPr txBox="1">
            <a:spLocks noChangeArrowheads="1"/>
          </p:cNvSpPr>
          <p:nvPr/>
        </p:nvSpPr>
        <p:spPr bwMode="auto">
          <a:xfrm>
            <a:off x="7146924" y="3573463"/>
            <a:ext cx="700935" cy="576262"/>
          </a:xfrm>
          <a:prstGeom prst="rect">
            <a:avLst/>
          </a:prstGeom>
          <a:noFill/>
          <a:ln w="19050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 anchorCtr="1"/>
          <a:lstStyle>
            <a:lvl1pPr>
              <a:spcBef>
                <a:spcPct val="20000"/>
              </a:spcBef>
              <a:buChar char="•"/>
              <a:defRPr sz="3200">
                <a:solidFill>
                  <a:srgbClr val="FFFFFF"/>
                </a:solidFill>
                <a:latin typeface="Verdana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FFFFFF"/>
                </a:solidFill>
                <a:latin typeface="Verdana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FFFFFF"/>
                </a:solidFill>
                <a:latin typeface="Verdana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FFFFFF"/>
                </a:solidFill>
                <a:latin typeface="Verdana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FFFFFF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FFFF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FFFF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FFFF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FFFF"/>
                </a:solidFill>
                <a:latin typeface="Verdana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nl-NL" altLang="nl-NL" sz="1000" b="1" dirty="0" smtClean="0">
                <a:solidFill>
                  <a:schemeClr val="tx1"/>
                </a:solidFill>
                <a:latin typeface="Arial" pitchFamily="34" charset="0"/>
              </a:rPr>
              <a:t>Pesten </a:t>
            </a:r>
            <a:endParaRPr lang="nl-NL" altLang="nl-NL" sz="1000" b="1" dirty="0">
              <a:solidFill>
                <a:schemeClr val="tx1"/>
              </a:solidFill>
              <a:latin typeface="Arial" pitchFamily="34" charset="0"/>
            </a:endParaRPr>
          </a:p>
        </p:txBody>
      </p:sp>
      <p:sp>
        <p:nvSpPr>
          <p:cNvPr id="10" name="Text Box 8"/>
          <p:cNvSpPr txBox="1">
            <a:spLocks noChangeArrowheads="1"/>
          </p:cNvSpPr>
          <p:nvPr/>
        </p:nvSpPr>
        <p:spPr bwMode="auto">
          <a:xfrm>
            <a:off x="8172450" y="3573463"/>
            <a:ext cx="792163" cy="576262"/>
          </a:xfrm>
          <a:prstGeom prst="rect">
            <a:avLst/>
          </a:prstGeom>
          <a:noFill/>
          <a:ln w="19050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 anchorCtr="1"/>
          <a:lstStyle>
            <a:lvl1pPr>
              <a:spcBef>
                <a:spcPct val="20000"/>
              </a:spcBef>
              <a:buChar char="•"/>
              <a:defRPr sz="3200">
                <a:solidFill>
                  <a:srgbClr val="FFFFFF"/>
                </a:solidFill>
                <a:latin typeface="Verdana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FFFFFF"/>
                </a:solidFill>
                <a:latin typeface="Verdana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FFFFFF"/>
                </a:solidFill>
                <a:latin typeface="Verdana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FFFFFF"/>
                </a:solidFill>
                <a:latin typeface="Verdana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FFFFFF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FFFF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FFFF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FFFF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FFFF"/>
                </a:solidFill>
                <a:latin typeface="Verdana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nl-NL" altLang="nl-NL" sz="1000" b="1" dirty="0" smtClean="0">
                <a:solidFill>
                  <a:schemeClr val="tx1"/>
                </a:solidFill>
                <a:latin typeface="Arial" pitchFamily="34" charset="0"/>
              </a:rPr>
              <a:t>Veilige school</a:t>
            </a:r>
            <a:endParaRPr lang="nl-NL" altLang="nl-NL" sz="1000" b="1" dirty="0">
              <a:solidFill>
                <a:schemeClr val="tx1"/>
              </a:solidFill>
              <a:latin typeface="Arial" pitchFamily="34" charset="0"/>
            </a:endParaRPr>
          </a:p>
        </p:txBody>
      </p:sp>
      <p:sp>
        <p:nvSpPr>
          <p:cNvPr id="11" name="Text Box 9"/>
          <p:cNvSpPr txBox="1">
            <a:spLocks noChangeArrowheads="1"/>
          </p:cNvSpPr>
          <p:nvPr/>
        </p:nvSpPr>
        <p:spPr bwMode="auto">
          <a:xfrm>
            <a:off x="900113" y="4148138"/>
            <a:ext cx="1081087" cy="577850"/>
          </a:xfrm>
          <a:prstGeom prst="rect">
            <a:avLst/>
          </a:prstGeom>
          <a:solidFill>
            <a:schemeClr val="bg2"/>
          </a:solidFill>
          <a:ln w="19050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</p:spPr>
        <p:txBody>
          <a:bodyPr anchor="ctr" anchorCtr="1"/>
          <a:lstStyle>
            <a:lvl1pPr>
              <a:spcBef>
                <a:spcPct val="20000"/>
              </a:spcBef>
              <a:buChar char="•"/>
              <a:defRPr sz="3200">
                <a:solidFill>
                  <a:srgbClr val="FFFFFF"/>
                </a:solidFill>
                <a:latin typeface="Verdana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FFFFFF"/>
                </a:solidFill>
                <a:latin typeface="Verdana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FFFFFF"/>
                </a:solidFill>
                <a:latin typeface="Verdana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FFFFFF"/>
                </a:solidFill>
                <a:latin typeface="Verdana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FFFFFF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FFFF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FFFF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FFFF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FFFF"/>
                </a:solidFill>
                <a:latin typeface="Verdana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nl-NL" altLang="nl-NL" sz="1000" b="1" dirty="0" smtClean="0">
                <a:solidFill>
                  <a:schemeClr val="tx1"/>
                </a:solidFill>
                <a:latin typeface="Arial" pitchFamily="34" charset="0"/>
              </a:rPr>
              <a:t>Verander-doelen</a:t>
            </a:r>
            <a:endParaRPr lang="nl-NL" altLang="nl-NL" sz="1000" b="1" dirty="0">
              <a:solidFill>
                <a:schemeClr val="tx1"/>
              </a:solidFill>
              <a:latin typeface="Arial" pitchFamily="34" charset="0"/>
            </a:endParaRPr>
          </a:p>
        </p:txBody>
      </p:sp>
      <p:sp>
        <p:nvSpPr>
          <p:cNvPr id="12" name="Text Box 10"/>
          <p:cNvSpPr txBox="1">
            <a:spLocks noChangeArrowheads="1"/>
          </p:cNvSpPr>
          <p:nvPr/>
        </p:nvSpPr>
        <p:spPr bwMode="auto">
          <a:xfrm>
            <a:off x="3970337" y="4146550"/>
            <a:ext cx="1081087" cy="577850"/>
          </a:xfrm>
          <a:prstGeom prst="rect">
            <a:avLst/>
          </a:prstGeom>
          <a:noFill/>
          <a:ln w="19050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 anchorCtr="1"/>
          <a:lstStyle>
            <a:lvl1pPr>
              <a:spcBef>
                <a:spcPct val="20000"/>
              </a:spcBef>
              <a:buChar char="•"/>
              <a:defRPr sz="3200">
                <a:solidFill>
                  <a:srgbClr val="FFFFFF"/>
                </a:solidFill>
                <a:latin typeface="Verdana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FFFFFF"/>
                </a:solidFill>
                <a:latin typeface="Verdana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FFFFFF"/>
                </a:solidFill>
                <a:latin typeface="Verdana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FFFFFF"/>
                </a:solidFill>
                <a:latin typeface="Verdana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FFFFFF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FFFF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FFFF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FFFF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FFFF"/>
                </a:solidFill>
                <a:latin typeface="Verdana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nl-NL" altLang="nl-NL" sz="1000" b="1" dirty="0" smtClean="0">
                <a:solidFill>
                  <a:schemeClr val="tx1"/>
                </a:solidFill>
                <a:latin typeface="Arial" pitchFamily="34" charset="0"/>
              </a:rPr>
              <a:t>Gedrags-doelen</a:t>
            </a:r>
            <a:endParaRPr lang="nl-NL" altLang="nl-NL" sz="1000" b="1" dirty="0">
              <a:solidFill>
                <a:schemeClr val="tx1"/>
              </a:solidFill>
              <a:latin typeface="Arial" pitchFamily="34" charset="0"/>
            </a:endParaRPr>
          </a:p>
        </p:txBody>
      </p:sp>
      <p:sp>
        <p:nvSpPr>
          <p:cNvPr id="13" name="Text Box 11"/>
          <p:cNvSpPr txBox="1">
            <a:spLocks noChangeArrowheads="1"/>
          </p:cNvSpPr>
          <p:nvPr/>
        </p:nvSpPr>
        <p:spPr bwMode="auto">
          <a:xfrm>
            <a:off x="900113" y="2997200"/>
            <a:ext cx="1081087" cy="577850"/>
          </a:xfrm>
          <a:prstGeom prst="rect">
            <a:avLst/>
          </a:prstGeom>
          <a:solidFill>
            <a:schemeClr val="bg2"/>
          </a:solidFill>
          <a:ln w="19050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</p:spPr>
        <p:txBody>
          <a:bodyPr anchor="ctr" anchorCtr="1"/>
          <a:lstStyle>
            <a:lvl1pPr>
              <a:spcBef>
                <a:spcPct val="20000"/>
              </a:spcBef>
              <a:buChar char="•"/>
              <a:defRPr sz="3200">
                <a:solidFill>
                  <a:srgbClr val="FFFFFF"/>
                </a:solidFill>
                <a:latin typeface="Verdana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FFFFFF"/>
                </a:solidFill>
                <a:latin typeface="Verdana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FFFFFF"/>
                </a:solidFill>
                <a:latin typeface="Verdana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FFFFFF"/>
                </a:solidFill>
                <a:latin typeface="Verdana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FFFFFF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FFFF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FFFF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FFFF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FFFF"/>
                </a:solidFill>
                <a:latin typeface="Verdana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nl-NL" altLang="nl-NL" sz="1000" b="1" dirty="0" smtClean="0">
                <a:solidFill>
                  <a:schemeClr val="tx1"/>
                </a:solidFill>
                <a:latin typeface="Arial" pitchFamily="34" charset="0"/>
              </a:rPr>
              <a:t>Verander-doelen</a:t>
            </a:r>
            <a:endParaRPr lang="nl-NL" altLang="nl-NL" sz="1000" b="1" dirty="0">
              <a:solidFill>
                <a:schemeClr val="tx1"/>
              </a:solidFill>
              <a:latin typeface="Arial" pitchFamily="34" charset="0"/>
            </a:endParaRPr>
          </a:p>
        </p:txBody>
      </p:sp>
      <p:sp>
        <p:nvSpPr>
          <p:cNvPr id="14" name="Text Box 12"/>
          <p:cNvSpPr txBox="1">
            <a:spLocks noChangeArrowheads="1"/>
          </p:cNvSpPr>
          <p:nvPr/>
        </p:nvSpPr>
        <p:spPr bwMode="auto">
          <a:xfrm>
            <a:off x="3952079" y="2997329"/>
            <a:ext cx="1117600" cy="577850"/>
          </a:xfrm>
          <a:prstGeom prst="rect">
            <a:avLst/>
          </a:prstGeom>
          <a:noFill/>
          <a:ln w="19050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 anchorCtr="1"/>
          <a:lstStyle>
            <a:lvl1pPr>
              <a:spcBef>
                <a:spcPct val="20000"/>
              </a:spcBef>
              <a:buChar char="•"/>
              <a:defRPr sz="3200">
                <a:solidFill>
                  <a:srgbClr val="FFFFFF"/>
                </a:solidFill>
                <a:latin typeface="Verdana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FFFFFF"/>
                </a:solidFill>
                <a:latin typeface="Verdana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FFFFFF"/>
                </a:solidFill>
                <a:latin typeface="Verdana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FFFFFF"/>
                </a:solidFill>
                <a:latin typeface="Verdana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FFFFFF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FFFF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FFFF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FFFF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FFFF"/>
                </a:solidFill>
                <a:latin typeface="Verdana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nl-NL" altLang="nl-NL" sz="1000" b="1" dirty="0" smtClean="0">
                <a:solidFill>
                  <a:schemeClr val="tx1"/>
                </a:solidFill>
                <a:latin typeface="Arial" pitchFamily="34" charset="0"/>
              </a:rPr>
              <a:t>Gedrags-doelen</a:t>
            </a:r>
            <a:endParaRPr lang="nl-NL" altLang="nl-NL" sz="1000" b="1" dirty="0">
              <a:solidFill>
                <a:schemeClr val="tx1"/>
              </a:solidFill>
              <a:latin typeface="Arial" pitchFamily="34" charset="0"/>
            </a:endParaRPr>
          </a:p>
        </p:txBody>
      </p:sp>
      <p:cxnSp>
        <p:nvCxnSpPr>
          <p:cNvPr id="15" name="AutoShape 13"/>
          <p:cNvCxnSpPr>
            <a:cxnSpLocks noChangeShapeType="1"/>
            <a:stCxn id="13" idx="3"/>
            <a:endCxn id="6" idx="1"/>
          </p:cNvCxnSpPr>
          <p:nvPr/>
        </p:nvCxnSpPr>
        <p:spPr bwMode="auto">
          <a:xfrm>
            <a:off x="1990725" y="3286125"/>
            <a:ext cx="406400" cy="0"/>
          </a:xfrm>
          <a:prstGeom prst="straightConnector1">
            <a:avLst/>
          </a:prstGeom>
          <a:noFill/>
          <a:ln w="31750">
            <a:solidFill>
              <a:schemeClr val="tx1">
                <a:lumMod val="50000"/>
                <a:lumOff val="50000"/>
              </a:schemeClr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6" name="AutoShape 14"/>
          <p:cNvCxnSpPr>
            <a:cxnSpLocks noChangeShapeType="1"/>
            <a:stCxn id="11" idx="3"/>
            <a:endCxn id="5" idx="1"/>
          </p:cNvCxnSpPr>
          <p:nvPr/>
        </p:nvCxnSpPr>
        <p:spPr bwMode="auto">
          <a:xfrm>
            <a:off x="1990725" y="4437063"/>
            <a:ext cx="414338" cy="0"/>
          </a:xfrm>
          <a:prstGeom prst="straightConnector1">
            <a:avLst/>
          </a:prstGeom>
          <a:noFill/>
          <a:ln w="31750">
            <a:solidFill>
              <a:schemeClr val="tx1">
                <a:lumMod val="50000"/>
                <a:lumOff val="50000"/>
              </a:schemeClr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7" name="AutoShape 15"/>
          <p:cNvCxnSpPr>
            <a:cxnSpLocks noChangeShapeType="1"/>
            <a:stCxn id="5" idx="3"/>
            <a:endCxn id="12" idx="1"/>
          </p:cNvCxnSpPr>
          <p:nvPr/>
        </p:nvCxnSpPr>
        <p:spPr bwMode="auto">
          <a:xfrm flipV="1">
            <a:off x="3514725" y="4435475"/>
            <a:ext cx="455612" cy="794"/>
          </a:xfrm>
          <a:prstGeom prst="straightConnector1">
            <a:avLst/>
          </a:prstGeom>
          <a:noFill/>
          <a:ln w="31750">
            <a:solidFill>
              <a:schemeClr val="tx1">
                <a:lumMod val="50000"/>
                <a:lumOff val="50000"/>
              </a:schemeClr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8" name="AutoShape 16"/>
          <p:cNvCxnSpPr>
            <a:cxnSpLocks noChangeShapeType="1"/>
            <a:stCxn id="12" idx="3"/>
            <a:endCxn id="7" idx="1"/>
          </p:cNvCxnSpPr>
          <p:nvPr/>
        </p:nvCxnSpPr>
        <p:spPr bwMode="auto">
          <a:xfrm>
            <a:off x="5051424" y="4435475"/>
            <a:ext cx="411164" cy="794"/>
          </a:xfrm>
          <a:prstGeom prst="straightConnector1">
            <a:avLst/>
          </a:prstGeom>
          <a:noFill/>
          <a:ln w="31750">
            <a:solidFill>
              <a:schemeClr val="tx1">
                <a:lumMod val="50000"/>
                <a:lumOff val="50000"/>
              </a:schemeClr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9" name="AutoShape 17"/>
          <p:cNvCxnSpPr>
            <a:cxnSpLocks noChangeShapeType="1"/>
            <a:stCxn id="7" idx="3"/>
            <a:endCxn id="9" idx="1"/>
          </p:cNvCxnSpPr>
          <p:nvPr/>
        </p:nvCxnSpPr>
        <p:spPr bwMode="auto">
          <a:xfrm flipV="1">
            <a:off x="6705600" y="3861594"/>
            <a:ext cx="441324" cy="574675"/>
          </a:xfrm>
          <a:prstGeom prst="straightConnector1">
            <a:avLst/>
          </a:prstGeom>
          <a:noFill/>
          <a:ln w="31750">
            <a:solidFill>
              <a:schemeClr val="tx1">
                <a:lumMod val="50000"/>
                <a:lumOff val="50000"/>
              </a:schemeClr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0" name="AutoShape 18"/>
          <p:cNvCxnSpPr>
            <a:cxnSpLocks noChangeShapeType="1"/>
            <a:stCxn id="9" idx="3"/>
            <a:endCxn id="10" idx="1"/>
          </p:cNvCxnSpPr>
          <p:nvPr/>
        </p:nvCxnSpPr>
        <p:spPr bwMode="auto">
          <a:xfrm>
            <a:off x="7847859" y="3861594"/>
            <a:ext cx="324591" cy="0"/>
          </a:xfrm>
          <a:prstGeom prst="straightConnector1">
            <a:avLst/>
          </a:prstGeom>
          <a:noFill/>
          <a:ln w="31750">
            <a:solidFill>
              <a:schemeClr val="tx1">
                <a:lumMod val="50000"/>
                <a:lumOff val="50000"/>
              </a:schemeClr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1" name="AutoShape 19"/>
          <p:cNvCxnSpPr>
            <a:cxnSpLocks noChangeShapeType="1"/>
            <a:stCxn id="8" idx="3"/>
            <a:endCxn id="9" idx="1"/>
          </p:cNvCxnSpPr>
          <p:nvPr/>
        </p:nvCxnSpPr>
        <p:spPr bwMode="auto">
          <a:xfrm>
            <a:off x="6719888" y="3286919"/>
            <a:ext cx="427036" cy="574675"/>
          </a:xfrm>
          <a:prstGeom prst="straightConnector1">
            <a:avLst/>
          </a:prstGeom>
          <a:noFill/>
          <a:ln w="31750">
            <a:solidFill>
              <a:schemeClr val="tx1">
                <a:lumMod val="50000"/>
                <a:lumOff val="50000"/>
              </a:schemeClr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2" name="AutoShape 20"/>
          <p:cNvCxnSpPr>
            <a:cxnSpLocks noChangeShapeType="1"/>
            <a:stCxn id="14" idx="3"/>
            <a:endCxn id="8" idx="1"/>
          </p:cNvCxnSpPr>
          <p:nvPr/>
        </p:nvCxnSpPr>
        <p:spPr bwMode="auto">
          <a:xfrm>
            <a:off x="5069679" y="3286254"/>
            <a:ext cx="407196" cy="665"/>
          </a:xfrm>
          <a:prstGeom prst="straightConnector1">
            <a:avLst/>
          </a:prstGeom>
          <a:noFill/>
          <a:ln w="31750">
            <a:solidFill>
              <a:schemeClr val="tx1">
                <a:lumMod val="50000"/>
                <a:lumOff val="50000"/>
              </a:schemeClr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3" name="AutoShape 21"/>
          <p:cNvCxnSpPr>
            <a:cxnSpLocks noChangeShapeType="1"/>
            <a:stCxn id="6" idx="3"/>
            <a:endCxn id="14" idx="1"/>
          </p:cNvCxnSpPr>
          <p:nvPr/>
        </p:nvCxnSpPr>
        <p:spPr bwMode="auto">
          <a:xfrm>
            <a:off x="3506788" y="3285332"/>
            <a:ext cx="445291" cy="922"/>
          </a:xfrm>
          <a:prstGeom prst="straightConnector1">
            <a:avLst/>
          </a:prstGeom>
          <a:noFill/>
          <a:ln w="31750">
            <a:solidFill>
              <a:schemeClr val="tx1">
                <a:lumMod val="50000"/>
                <a:lumOff val="50000"/>
              </a:schemeClr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5" name="AutoShape 23"/>
          <p:cNvCxnSpPr>
            <a:cxnSpLocks noChangeShapeType="1"/>
            <a:stCxn id="7" idx="0"/>
            <a:endCxn id="8" idx="2"/>
          </p:cNvCxnSpPr>
          <p:nvPr/>
        </p:nvCxnSpPr>
        <p:spPr bwMode="auto">
          <a:xfrm flipV="1">
            <a:off x="6084888" y="3586163"/>
            <a:ext cx="14287" cy="552450"/>
          </a:xfrm>
          <a:prstGeom prst="straightConnector1">
            <a:avLst/>
          </a:prstGeom>
          <a:noFill/>
          <a:ln w="31750">
            <a:solidFill>
              <a:schemeClr val="tx1">
                <a:lumMod val="50000"/>
                <a:lumOff val="50000"/>
              </a:schemeClr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" name="Straight Arrow Connector 2"/>
          <p:cNvCxnSpPr/>
          <p:nvPr/>
        </p:nvCxnSpPr>
        <p:spPr>
          <a:xfrm>
            <a:off x="7772600" y="3719292"/>
            <a:ext cx="0" cy="26633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7808464" y="3483278"/>
            <a:ext cx="5415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 smtClean="0"/>
              <a:t>(+)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68768756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2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l-NL" altLang="en-US" dirty="0" smtClean="0"/>
              <a:t>Logisch Model Interventie-ontwikkeling</a:t>
            </a:r>
            <a:endParaRPr lang="en-GB" altLang="en-US" dirty="0" smtClean="0"/>
          </a:p>
        </p:txBody>
      </p:sp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2414588" y="4148138"/>
            <a:ext cx="1100137" cy="576262"/>
          </a:xfrm>
          <a:prstGeom prst="rect">
            <a:avLst/>
          </a:prstGeom>
          <a:noFill/>
          <a:ln w="19050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 anchorCtr="1"/>
          <a:lstStyle>
            <a:lvl1pPr>
              <a:spcBef>
                <a:spcPct val="20000"/>
              </a:spcBef>
              <a:buChar char="•"/>
              <a:defRPr sz="3200">
                <a:solidFill>
                  <a:srgbClr val="FFFFFF"/>
                </a:solidFill>
                <a:latin typeface="Verdana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FFFFFF"/>
                </a:solidFill>
                <a:latin typeface="Verdana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FFFFFF"/>
                </a:solidFill>
                <a:latin typeface="Verdana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FFFFFF"/>
                </a:solidFill>
                <a:latin typeface="Verdana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FFFFFF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FFFF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FFFF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FFFF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FFFF"/>
                </a:solidFill>
                <a:latin typeface="Verdana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nl-NL" altLang="nl-NL" sz="1000" b="1" dirty="0" smtClean="0">
                <a:solidFill>
                  <a:schemeClr val="tx1"/>
                </a:solidFill>
                <a:latin typeface="Arial" pitchFamily="34" charset="0"/>
              </a:rPr>
              <a:t>Persoonlijke determinanten</a:t>
            </a:r>
            <a:endParaRPr lang="nl-NL" altLang="nl-NL" sz="1000" b="1" dirty="0">
              <a:solidFill>
                <a:schemeClr val="tx1"/>
              </a:solidFill>
              <a:latin typeface="Arial" pitchFamily="34" charset="0"/>
            </a:endParaRPr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2406650" y="2997200"/>
            <a:ext cx="1100138" cy="576263"/>
          </a:xfrm>
          <a:prstGeom prst="rect">
            <a:avLst/>
          </a:prstGeom>
          <a:noFill/>
          <a:ln w="19050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 anchorCtr="1"/>
          <a:lstStyle>
            <a:lvl1pPr>
              <a:spcBef>
                <a:spcPct val="20000"/>
              </a:spcBef>
              <a:buChar char="•"/>
              <a:defRPr sz="3200">
                <a:solidFill>
                  <a:srgbClr val="FFFFFF"/>
                </a:solidFill>
                <a:latin typeface="Verdana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FFFFFF"/>
                </a:solidFill>
                <a:latin typeface="Verdana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FFFFFF"/>
                </a:solidFill>
                <a:latin typeface="Verdana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FFFFFF"/>
                </a:solidFill>
                <a:latin typeface="Verdana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FFFFFF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FFFF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FFFF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FFFF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FFFF"/>
                </a:solidFill>
                <a:latin typeface="Verdana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nl-NL" altLang="nl-NL" sz="1000" b="1" dirty="0" smtClean="0">
                <a:solidFill>
                  <a:schemeClr val="tx1"/>
                </a:solidFill>
                <a:latin typeface="Arial" pitchFamily="34" charset="0"/>
              </a:rPr>
              <a:t>Persoonlijke determinanten</a:t>
            </a:r>
            <a:endParaRPr lang="nl-NL" altLang="nl-NL" sz="1000" b="1" dirty="0">
              <a:solidFill>
                <a:schemeClr val="tx1"/>
              </a:solidFill>
              <a:latin typeface="Arial" pitchFamily="34" charset="0"/>
            </a:endParaRPr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5462588" y="4148138"/>
            <a:ext cx="1243012" cy="576262"/>
          </a:xfrm>
          <a:prstGeom prst="rect">
            <a:avLst/>
          </a:prstGeom>
          <a:noFill/>
          <a:ln w="19050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 anchorCtr="1"/>
          <a:lstStyle>
            <a:lvl1pPr>
              <a:spcBef>
                <a:spcPct val="20000"/>
              </a:spcBef>
              <a:buChar char="•"/>
              <a:defRPr sz="3200">
                <a:solidFill>
                  <a:srgbClr val="FFFFFF"/>
                </a:solidFill>
                <a:latin typeface="Verdana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FFFFFF"/>
                </a:solidFill>
                <a:latin typeface="Verdana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FFFFFF"/>
                </a:solidFill>
                <a:latin typeface="Verdana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FFFFFF"/>
                </a:solidFill>
                <a:latin typeface="Verdana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FFFFFF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FFFF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FFFF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FFFF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FFFF"/>
                </a:solidFill>
                <a:latin typeface="Verdana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nl-NL" altLang="nl-NL" sz="1000" b="1" dirty="0" smtClean="0">
                <a:solidFill>
                  <a:schemeClr val="tx1"/>
                </a:solidFill>
                <a:latin typeface="Arial" pitchFamily="34" charset="0"/>
              </a:rPr>
              <a:t>Omgevings-veranderingen</a:t>
            </a:r>
            <a:endParaRPr lang="nl-NL" altLang="nl-NL" sz="1000" b="1" dirty="0">
              <a:solidFill>
                <a:schemeClr val="tx1"/>
              </a:solidFill>
              <a:latin typeface="Arial" pitchFamily="34" charset="0"/>
            </a:endParaRPr>
          </a:p>
        </p:txBody>
      </p:sp>
      <p:sp>
        <p:nvSpPr>
          <p:cNvPr id="8" name="Text Box 6"/>
          <p:cNvSpPr txBox="1">
            <a:spLocks noChangeArrowheads="1"/>
          </p:cNvSpPr>
          <p:nvPr/>
        </p:nvSpPr>
        <p:spPr bwMode="auto">
          <a:xfrm>
            <a:off x="5476875" y="2997200"/>
            <a:ext cx="1243013" cy="579438"/>
          </a:xfrm>
          <a:prstGeom prst="rect">
            <a:avLst/>
          </a:prstGeom>
          <a:noFill/>
          <a:ln w="19050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 anchorCtr="1"/>
          <a:lstStyle>
            <a:lvl1pPr>
              <a:spcBef>
                <a:spcPct val="20000"/>
              </a:spcBef>
              <a:buChar char="•"/>
              <a:defRPr sz="3200">
                <a:solidFill>
                  <a:srgbClr val="FFFFFF"/>
                </a:solidFill>
                <a:latin typeface="Verdana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FFFFFF"/>
                </a:solidFill>
                <a:latin typeface="Verdana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FFFFFF"/>
                </a:solidFill>
                <a:latin typeface="Verdana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FFFFFF"/>
                </a:solidFill>
                <a:latin typeface="Verdana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FFFFFF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FFFF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FFFF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FFFF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FFFF"/>
                </a:solidFill>
                <a:latin typeface="Verdana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nl-NL" altLang="nl-NL" sz="1000" b="1" dirty="0" smtClean="0">
                <a:solidFill>
                  <a:schemeClr val="tx1"/>
                </a:solidFill>
                <a:latin typeface="Arial" pitchFamily="34" charset="0"/>
              </a:rPr>
              <a:t>Gedrags-uitkomsten</a:t>
            </a:r>
            <a:endParaRPr lang="nl-NL" altLang="nl-NL" sz="1000" b="1" dirty="0">
              <a:solidFill>
                <a:schemeClr val="tx1"/>
              </a:solidFill>
              <a:latin typeface="Arial" pitchFamily="34" charset="0"/>
            </a:endParaRPr>
          </a:p>
        </p:txBody>
      </p:sp>
      <p:sp>
        <p:nvSpPr>
          <p:cNvPr id="9" name="Text Box 7"/>
          <p:cNvSpPr txBox="1">
            <a:spLocks noChangeArrowheads="1"/>
          </p:cNvSpPr>
          <p:nvPr/>
        </p:nvSpPr>
        <p:spPr bwMode="auto">
          <a:xfrm>
            <a:off x="7146925" y="3573463"/>
            <a:ext cx="598488" cy="576262"/>
          </a:xfrm>
          <a:prstGeom prst="rect">
            <a:avLst/>
          </a:prstGeom>
          <a:noFill/>
          <a:ln w="19050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 anchorCtr="1"/>
          <a:lstStyle>
            <a:lvl1pPr>
              <a:spcBef>
                <a:spcPct val="20000"/>
              </a:spcBef>
              <a:buChar char="•"/>
              <a:defRPr sz="3200">
                <a:solidFill>
                  <a:srgbClr val="FFFFFF"/>
                </a:solidFill>
                <a:latin typeface="Verdana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FFFFFF"/>
                </a:solidFill>
                <a:latin typeface="Verdana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FFFFFF"/>
                </a:solidFill>
                <a:latin typeface="Verdana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FFFFFF"/>
                </a:solidFill>
                <a:latin typeface="Verdana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FFFFFF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FFFF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FFFF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FFFF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FFFF"/>
                </a:solidFill>
                <a:latin typeface="Verdana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nl-NL" altLang="nl-NL" sz="1000" b="1" dirty="0" smtClean="0">
                <a:solidFill>
                  <a:schemeClr val="tx1"/>
                </a:solidFill>
                <a:latin typeface="Arial" pitchFamily="34" charset="0"/>
              </a:rPr>
              <a:t>Pesten</a:t>
            </a:r>
            <a:endParaRPr lang="nl-NL" altLang="nl-NL" sz="1000" b="1" dirty="0">
              <a:solidFill>
                <a:schemeClr val="tx1"/>
              </a:solidFill>
              <a:latin typeface="Arial" pitchFamily="34" charset="0"/>
            </a:endParaRPr>
          </a:p>
        </p:txBody>
      </p:sp>
      <p:sp>
        <p:nvSpPr>
          <p:cNvPr id="10" name="Text Box 8"/>
          <p:cNvSpPr txBox="1">
            <a:spLocks noChangeArrowheads="1"/>
          </p:cNvSpPr>
          <p:nvPr/>
        </p:nvSpPr>
        <p:spPr bwMode="auto">
          <a:xfrm>
            <a:off x="8172450" y="3573463"/>
            <a:ext cx="792163" cy="576262"/>
          </a:xfrm>
          <a:prstGeom prst="rect">
            <a:avLst/>
          </a:prstGeom>
          <a:noFill/>
          <a:ln w="19050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 anchorCtr="1"/>
          <a:lstStyle>
            <a:lvl1pPr>
              <a:spcBef>
                <a:spcPct val="20000"/>
              </a:spcBef>
              <a:buChar char="•"/>
              <a:defRPr sz="3200">
                <a:solidFill>
                  <a:srgbClr val="FFFFFF"/>
                </a:solidFill>
                <a:latin typeface="Verdana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FFFFFF"/>
                </a:solidFill>
                <a:latin typeface="Verdana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FFFFFF"/>
                </a:solidFill>
                <a:latin typeface="Verdana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FFFFFF"/>
                </a:solidFill>
                <a:latin typeface="Verdana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FFFFFF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FFFF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FFFF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FFFF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FFFF"/>
                </a:solidFill>
                <a:latin typeface="Verdana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nl-NL" altLang="nl-NL" sz="900" b="1" dirty="0" smtClean="0">
                <a:solidFill>
                  <a:schemeClr val="tx1"/>
                </a:solidFill>
                <a:latin typeface="Arial" pitchFamily="34" charset="0"/>
              </a:rPr>
              <a:t>Veiligheid </a:t>
            </a:r>
            <a:r>
              <a:rPr lang="nl-NL" altLang="nl-NL" sz="900" b="1" dirty="0" err="1" smtClean="0">
                <a:solidFill>
                  <a:schemeClr val="tx1"/>
                </a:solidFill>
                <a:latin typeface="Arial" pitchFamily="34" charset="0"/>
              </a:rPr>
              <a:t>schoolom-geving</a:t>
            </a:r>
            <a:endParaRPr lang="nl-NL" altLang="nl-NL" sz="900" b="1" dirty="0">
              <a:solidFill>
                <a:schemeClr val="tx1"/>
              </a:solidFill>
              <a:latin typeface="Arial" pitchFamily="34" charset="0"/>
            </a:endParaRPr>
          </a:p>
        </p:txBody>
      </p:sp>
      <p:sp>
        <p:nvSpPr>
          <p:cNvPr id="11" name="Text Box 9"/>
          <p:cNvSpPr txBox="1">
            <a:spLocks noChangeArrowheads="1"/>
          </p:cNvSpPr>
          <p:nvPr/>
        </p:nvSpPr>
        <p:spPr bwMode="auto">
          <a:xfrm>
            <a:off x="900113" y="4148138"/>
            <a:ext cx="1081087" cy="577850"/>
          </a:xfrm>
          <a:prstGeom prst="rect">
            <a:avLst/>
          </a:prstGeom>
          <a:solidFill>
            <a:schemeClr val="bg2"/>
          </a:solidFill>
          <a:ln w="19050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</p:spPr>
        <p:txBody>
          <a:bodyPr anchor="ctr" anchorCtr="1"/>
          <a:lstStyle>
            <a:lvl1pPr>
              <a:spcBef>
                <a:spcPct val="20000"/>
              </a:spcBef>
              <a:buChar char="•"/>
              <a:defRPr sz="3200">
                <a:solidFill>
                  <a:srgbClr val="FFFFFF"/>
                </a:solidFill>
                <a:latin typeface="Verdana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FFFFFF"/>
                </a:solidFill>
                <a:latin typeface="Verdana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FFFFFF"/>
                </a:solidFill>
                <a:latin typeface="Verdana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FFFFFF"/>
                </a:solidFill>
                <a:latin typeface="Verdana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FFFFFF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FFFF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FFFF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FFFF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FFFF"/>
                </a:solidFill>
                <a:latin typeface="Verdana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nl-NL" altLang="nl-NL" sz="1000" b="1" dirty="0" smtClean="0">
                <a:solidFill>
                  <a:schemeClr val="tx1"/>
                </a:solidFill>
                <a:latin typeface="Arial" pitchFamily="34" charset="0"/>
              </a:rPr>
              <a:t>Verander-doelen</a:t>
            </a:r>
            <a:endParaRPr lang="nl-NL" altLang="nl-NL" sz="1000" b="1" dirty="0">
              <a:solidFill>
                <a:schemeClr val="tx1"/>
              </a:solidFill>
              <a:latin typeface="Arial" pitchFamily="34" charset="0"/>
            </a:endParaRPr>
          </a:p>
        </p:txBody>
      </p:sp>
      <p:sp>
        <p:nvSpPr>
          <p:cNvPr id="12" name="Text Box 10"/>
          <p:cNvSpPr txBox="1">
            <a:spLocks noChangeArrowheads="1"/>
          </p:cNvSpPr>
          <p:nvPr/>
        </p:nvSpPr>
        <p:spPr bwMode="auto">
          <a:xfrm>
            <a:off x="3961459" y="4146550"/>
            <a:ext cx="1081087" cy="577850"/>
          </a:xfrm>
          <a:prstGeom prst="rect">
            <a:avLst/>
          </a:prstGeom>
          <a:noFill/>
          <a:ln w="19050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 anchorCtr="1"/>
          <a:lstStyle>
            <a:lvl1pPr>
              <a:spcBef>
                <a:spcPct val="20000"/>
              </a:spcBef>
              <a:buChar char="•"/>
              <a:defRPr sz="3200">
                <a:solidFill>
                  <a:srgbClr val="FFFFFF"/>
                </a:solidFill>
                <a:latin typeface="Verdana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FFFFFF"/>
                </a:solidFill>
                <a:latin typeface="Verdana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FFFFFF"/>
                </a:solidFill>
                <a:latin typeface="Verdana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FFFFFF"/>
                </a:solidFill>
                <a:latin typeface="Verdana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FFFFFF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FFFF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FFFF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FFFF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FFFF"/>
                </a:solidFill>
                <a:latin typeface="Verdana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nl-NL" altLang="nl-NL" sz="1000" b="1" dirty="0" smtClean="0">
                <a:solidFill>
                  <a:schemeClr val="tx1"/>
                </a:solidFill>
                <a:latin typeface="Arial" pitchFamily="34" charset="0"/>
              </a:rPr>
              <a:t>Gedrags-doelen</a:t>
            </a:r>
            <a:endParaRPr lang="nl-NL" altLang="nl-NL" sz="1000" b="1" dirty="0">
              <a:solidFill>
                <a:schemeClr val="tx1"/>
              </a:solidFill>
              <a:latin typeface="Arial" pitchFamily="34" charset="0"/>
            </a:endParaRPr>
          </a:p>
        </p:txBody>
      </p:sp>
      <p:sp>
        <p:nvSpPr>
          <p:cNvPr id="13" name="Text Box 11"/>
          <p:cNvSpPr txBox="1">
            <a:spLocks noChangeArrowheads="1"/>
          </p:cNvSpPr>
          <p:nvPr/>
        </p:nvSpPr>
        <p:spPr bwMode="auto">
          <a:xfrm>
            <a:off x="900113" y="2997200"/>
            <a:ext cx="1081087" cy="577850"/>
          </a:xfrm>
          <a:prstGeom prst="rect">
            <a:avLst/>
          </a:prstGeom>
          <a:solidFill>
            <a:schemeClr val="bg2"/>
          </a:solidFill>
          <a:ln w="19050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</p:spPr>
        <p:txBody>
          <a:bodyPr anchor="ctr" anchorCtr="1"/>
          <a:lstStyle>
            <a:lvl1pPr>
              <a:spcBef>
                <a:spcPct val="20000"/>
              </a:spcBef>
              <a:buChar char="•"/>
              <a:defRPr sz="3200">
                <a:solidFill>
                  <a:srgbClr val="FFFFFF"/>
                </a:solidFill>
                <a:latin typeface="Verdana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FFFFFF"/>
                </a:solidFill>
                <a:latin typeface="Verdana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FFFFFF"/>
                </a:solidFill>
                <a:latin typeface="Verdana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FFFFFF"/>
                </a:solidFill>
                <a:latin typeface="Verdana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FFFFFF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FFFF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FFFF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FFFF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FFFF"/>
                </a:solidFill>
                <a:latin typeface="Verdana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nl-NL" altLang="nl-NL" sz="1000" b="1" dirty="0" smtClean="0">
                <a:solidFill>
                  <a:schemeClr val="tx1"/>
                </a:solidFill>
                <a:latin typeface="Arial" pitchFamily="34" charset="0"/>
              </a:rPr>
              <a:t>Verander-doelen</a:t>
            </a:r>
            <a:endParaRPr lang="nl-NL" altLang="nl-NL" sz="1000" b="1" dirty="0">
              <a:solidFill>
                <a:schemeClr val="tx1"/>
              </a:solidFill>
              <a:latin typeface="Arial" pitchFamily="34" charset="0"/>
            </a:endParaRPr>
          </a:p>
        </p:txBody>
      </p:sp>
      <p:sp>
        <p:nvSpPr>
          <p:cNvPr id="14" name="Text Box 12"/>
          <p:cNvSpPr txBox="1">
            <a:spLocks noChangeArrowheads="1"/>
          </p:cNvSpPr>
          <p:nvPr/>
        </p:nvSpPr>
        <p:spPr bwMode="auto">
          <a:xfrm>
            <a:off x="3952079" y="2997329"/>
            <a:ext cx="1117600" cy="577850"/>
          </a:xfrm>
          <a:prstGeom prst="rect">
            <a:avLst/>
          </a:prstGeom>
          <a:noFill/>
          <a:ln w="19050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 anchorCtr="1"/>
          <a:lstStyle>
            <a:lvl1pPr>
              <a:spcBef>
                <a:spcPct val="20000"/>
              </a:spcBef>
              <a:buChar char="•"/>
              <a:defRPr sz="3200">
                <a:solidFill>
                  <a:srgbClr val="FFFFFF"/>
                </a:solidFill>
                <a:latin typeface="Verdana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FFFFFF"/>
                </a:solidFill>
                <a:latin typeface="Verdana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FFFFFF"/>
                </a:solidFill>
                <a:latin typeface="Verdana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FFFFFF"/>
                </a:solidFill>
                <a:latin typeface="Verdana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FFFFFF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FFFF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FFFF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FFFF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FFFF"/>
                </a:solidFill>
                <a:latin typeface="Verdana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nl-NL" altLang="nl-NL" sz="1000" b="1" dirty="0" smtClean="0">
                <a:solidFill>
                  <a:schemeClr val="tx1"/>
                </a:solidFill>
                <a:latin typeface="Arial" pitchFamily="34" charset="0"/>
              </a:rPr>
              <a:t>Gedrags-doelen</a:t>
            </a:r>
            <a:endParaRPr lang="nl-NL" altLang="nl-NL" sz="1000" b="1" dirty="0">
              <a:solidFill>
                <a:schemeClr val="tx1"/>
              </a:solidFill>
              <a:latin typeface="Arial" pitchFamily="34" charset="0"/>
            </a:endParaRPr>
          </a:p>
        </p:txBody>
      </p:sp>
      <p:cxnSp>
        <p:nvCxnSpPr>
          <p:cNvPr id="15" name="AutoShape 13"/>
          <p:cNvCxnSpPr>
            <a:cxnSpLocks noChangeShapeType="1"/>
            <a:stCxn id="13" idx="3"/>
            <a:endCxn id="6" idx="1"/>
          </p:cNvCxnSpPr>
          <p:nvPr/>
        </p:nvCxnSpPr>
        <p:spPr bwMode="auto">
          <a:xfrm>
            <a:off x="1990725" y="3286125"/>
            <a:ext cx="406400" cy="0"/>
          </a:xfrm>
          <a:prstGeom prst="straightConnector1">
            <a:avLst/>
          </a:prstGeom>
          <a:noFill/>
          <a:ln w="31750">
            <a:solidFill>
              <a:schemeClr val="tx1">
                <a:lumMod val="50000"/>
                <a:lumOff val="50000"/>
              </a:schemeClr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6" name="AutoShape 14"/>
          <p:cNvCxnSpPr>
            <a:cxnSpLocks noChangeShapeType="1"/>
            <a:stCxn id="11" idx="3"/>
            <a:endCxn id="5" idx="1"/>
          </p:cNvCxnSpPr>
          <p:nvPr/>
        </p:nvCxnSpPr>
        <p:spPr bwMode="auto">
          <a:xfrm>
            <a:off x="1990725" y="4437063"/>
            <a:ext cx="414338" cy="0"/>
          </a:xfrm>
          <a:prstGeom prst="straightConnector1">
            <a:avLst/>
          </a:prstGeom>
          <a:noFill/>
          <a:ln w="31750">
            <a:solidFill>
              <a:schemeClr val="tx1">
                <a:lumMod val="50000"/>
                <a:lumOff val="50000"/>
              </a:schemeClr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7" name="AutoShape 15"/>
          <p:cNvCxnSpPr>
            <a:cxnSpLocks noChangeShapeType="1"/>
            <a:stCxn id="5" idx="3"/>
            <a:endCxn id="12" idx="1"/>
          </p:cNvCxnSpPr>
          <p:nvPr/>
        </p:nvCxnSpPr>
        <p:spPr bwMode="auto">
          <a:xfrm flipV="1">
            <a:off x="3514725" y="4435475"/>
            <a:ext cx="446734" cy="794"/>
          </a:xfrm>
          <a:prstGeom prst="straightConnector1">
            <a:avLst/>
          </a:prstGeom>
          <a:noFill/>
          <a:ln w="31750">
            <a:solidFill>
              <a:schemeClr val="tx1">
                <a:lumMod val="50000"/>
                <a:lumOff val="50000"/>
              </a:schemeClr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8" name="AutoShape 16"/>
          <p:cNvCxnSpPr>
            <a:cxnSpLocks noChangeShapeType="1"/>
            <a:stCxn id="12" idx="3"/>
            <a:endCxn id="7" idx="1"/>
          </p:cNvCxnSpPr>
          <p:nvPr/>
        </p:nvCxnSpPr>
        <p:spPr bwMode="auto">
          <a:xfrm>
            <a:off x="5042546" y="4435475"/>
            <a:ext cx="420042" cy="794"/>
          </a:xfrm>
          <a:prstGeom prst="straightConnector1">
            <a:avLst/>
          </a:prstGeom>
          <a:noFill/>
          <a:ln w="31750">
            <a:solidFill>
              <a:schemeClr val="tx1">
                <a:lumMod val="50000"/>
                <a:lumOff val="50000"/>
              </a:schemeClr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9" name="AutoShape 17"/>
          <p:cNvCxnSpPr>
            <a:cxnSpLocks noChangeShapeType="1"/>
            <a:stCxn id="7" idx="3"/>
            <a:endCxn id="9" idx="1"/>
          </p:cNvCxnSpPr>
          <p:nvPr/>
        </p:nvCxnSpPr>
        <p:spPr bwMode="auto">
          <a:xfrm flipV="1">
            <a:off x="6715125" y="3862388"/>
            <a:ext cx="422275" cy="574675"/>
          </a:xfrm>
          <a:prstGeom prst="straightConnector1">
            <a:avLst/>
          </a:prstGeom>
          <a:noFill/>
          <a:ln w="31750">
            <a:solidFill>
              <a:schemeClr val="tx1">
                <a:lumMod val="50000"/>
                <a:lumOff val="50000"/>
              </a:schemeClr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0" name="AutoShape 18"/>
          <p:cNvCxnSpPr>
            <a:cxnSpLocks noChangeShapeType="1"/>
            <a:stCxn id="9" idx="3"/>
            <a:endCxn id="10" idx="1"/>
          </p:cNvCxnSpPr>
          <p:nvPr/>
        </p:nvCxnSpPr>
        <p:spPr bwMode="auto">
          <a:xfrm>
            <a:off x="7754938" y="3862388"/>
            <a:ext cx="407987" cy="0"/>
          </a:xfrm>
          <a:prstGeom prst="straightConnector1">
            <a:avLst/>
          </a:prstGeom>
          <a:noFill/>
          <a:ln w="31750">
            <a:solidFill>
              <a:schemeClr val="tx1">
                <a:lumMod val="50000"/>
                <a:lumOff val="50000"/>
              </a:schemeClr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1" name="AutoShape 19"/>
          <p:cNvCxnSpPr>
            <a:cxnSpLocks noChangeShapeType="1"/>
            <a:stCxn id="8" idx="3"/>
            <a:endCxn id="9" idx="1"/>
          </p:cNvCxnSpPr>
          <p:nvPr/>
        </p:nvCxnSpPr>
        <p:spPr bwMode="auto">
          <a:xfrm>
            <a:off x="6729413" y="3287713"/>
            <a:ext cx="407987" cy="574675"/>
          </a:xfrm>
          <a:prstGeom prst="straightConnector1">
            <a:avLst/>
          </a:prstGeom>
          <a:noFill/>
          <a:ln w="31750">
            <a:solidFill>
              <a:schemeClr val="tx1">
                <a:lumMod val="50000"/>
                <a:lumOff val="50000"/>
              </a:schemeClr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2" name="AutoShape 20"/>
          <p:cNvCxnSpPr>
            <a:cxnSpLocks noChangeShapeType="1"/>
            <a:stCxn id="14" idx="3"/>
            <a:endCxn id="8" idx="1"/>
          </p:cNvCxnSpPr>
          <p:nvPr/>
        </p:nvCxnSpPr>
        <p:spPr bwMode="auto">
          <a:xfrm>
            <a:off x="5069679" y="3286254"/>
            <a:ext cx="407196" cy="665"/>
          </a:xfrm>
          <a:prstGeom prst="straightConnector1">
            <a:avLst/>
          </a:prstGeom>
          <a:noFill/>
          <a:ln w="31750">
            <a:solidFill>
              <a:schemeClr val="tx1">
                <a:lumMod val="50000"/>
                <a:lumOff val="50000"/>
              </a:schemeClr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3" name="AutoShape 21"/>
          <p:cNvCxnSpPr>
            <a:cxnSpLocks noChangeShapeType="1"/>
            <a:stCxn id="6" idx="3"/>
            <a:endCxn id="14" idx="1"/>
          </p:cNvCxnSpPr>
          <p:nvPr/>
        </p:nvCxnSpPr>
        <p:spPr bwMode="auto">
          <a:xfrm>
            <a:off x="3506788" y="3285332"/>
            <a:ext cx="445291" cy="922"/>
          </a:xfrm>
          <a:prstGeom prst="straightConnector1">
            <a:avLst/>
          </a:prstGeom>
          <a:noFill/>
          <a:ln w="31750">
            <a:solidFill>
              <a:schemeClr val="tx1">
                <a:lumMod val="50000"/>
                <a:lumOff val="50000"/>
              </a:schemeClr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5" name="AutoShape 23"/>
          <p:cNvCxnSpPr>
            <a:cxnSpLocks noChangeShapeType="1"/>
            <a:stCxn id="7" idx="0"/>
            <a:endCxn id="8" idx="2"/>
          </p:cNvCxnSpPr>
          <p:nvPr/>
        </p:nvCxnSpPr>
        <p:spPr bwMode="auto">
          <a:xfrm flipV="1">
            <a:off x="6084888" y="3586163"/>
            <a:ext cx="14287" cy="552450"/>
          </a:xfrm>
          <a:prstGeom prst="straightConnector1">
            <a:avLst/>
          </a:prstGeom>
          <a:noFill/>
          <a:ln w="31750">
            <a:solidFill>
              <a:schemeClr val="tx1">
                <a:lumMod val="50000"/>
                <a:lumOff val="50000"/>
              </a:schemeClr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6" name="Text Box 25"/>
          <p:cNvSpPr txBox="1">
            <a:spLocks noChangeArrowheads="1"/>
          </p:cNvSpPr>
          <p:nvPr/>
        </p:nvSpPr>
        <p:spPr bwMode="auto">
          <a:xfrm>
            <a:off x="3961208" y="4141821"/>
            <a:ext cx="1081087" cy="577850"/>
          </a:xfrm>
          <a:prstGeom prst="rect">
            <a:avLst/>
          </a:prstGeom>
          <a:noFill/>
          <a:ln w="19050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 anchorCtr="1"/>
          <a:lstStyle>
            <a:lvl1pPr>
              <a:spcBef>
                <a:spcPct val="20000"/>
              </a:spcBef>
              <a:buChar char="•"/>
              <a:defRPr sz="3200">
                <a:solidFill>
                  <a:srgbClr val="FFFFFF"/>
                </a:solidFill>
                <a:latin typeface="Verdana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FFFFFF"/>
                </a:solidFill>
                <a:latin typeface="Verdana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FFFFFF"/>
                </a:solidFill>
                <a:latin typeface="Verdana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FFFFFF"/>
                </a:solidFill>
                <a:latin typeface="Verdana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FFFFFF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FFFF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FFFF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FFFF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FFFF"/>
                </a:solidFill>
                <a:latin typeface="Verdana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nl-NL" altLang="nl-NL" sz="1000" b="1" dirty="0" smtClean="0">
                <a:solidFill>
                  <a:schemeClr val="tx1"/>
                </a:solidFill>
                <a:latin typeface="Arial" pitchFamily="34" charset="0"/>
              </a:rPr>
              <a:t>Gedrags-doelen</a:t>
            </a:r>
            <a:endParaRPr lang="nl-NL" altLang="nl-NL" sz="1000" b="1" dirty="0">
              <a:solidFill>
                <a:schemeClr val="tx1"/>
              </a:solidFill>
              <a:latin typeface="Arial" pitchFamily="34" charset="0"/>
            </a:endParaRPr>
          </a:p>
        </p:txBody>
      </p:sp>
      <p:sp>
        <p:nvSpPr>
          <p:cNvPr id="27" name="Text Box 26"/>
          <p:cNvSpPr txBox="1">
            <a:spLocks noChangeArrowheads="1"/>
          </p:cNvSpPr>
          <p:nvPr/>
        </p:nvSpPr>
        <p:spPr bwMode="auto">
          <a:xfrm>
            <a:off x="3951830" y="2997380"/>
            <a:ext cx="1117600" cy="577850"/>
          </a:xfrm>
          <a:prstGeom prst="rect">
            <a:avLst/>
          </a:prstGeom>
          <a:noFill/>
          <a:ln w="19050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 anchorCtr="1"/>
          <a:lstStyle>
            <a:lvl1pPr>
              <a:spcBef>
                <a:spcPct val="20000"/>
              </a:spcBef>
              <a:buChar char="•"/>
              <a:defRPr sz="3200">
                <a:solidFill>
                  <a:srgbClr val="FFFFFF"/>
                </a:solidFill>
                <a:latin typeface="Verdana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FFFFFF"/>
                </a:solidFill>
                <a:latin typeface="Verdana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FFFFFF"/>
                </a:solidFill>
                <a:latin typeface="Verdana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FFFFFF"/>
                </a:solidFill>
                <a:latin typeface="Verdana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FFFFFF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FFFF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FFFF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FFFF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FFFF"/>
                </a:solidFill>
                <a:latin typeface="Verdana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nl-NL" altLang="nl-NL" sz="1000" b="1" dirty="0" smtClean="0">
                <a:solidFill>
                  <a:schemeClr val="tx1"/>
                </a:solidFill>
                <a:latin typeface="Arial" pitchFamily="34" charset="0"/>
              </a:rPr>
              <a:t>Gedrags-doelen </a:t>
            </a:r>
            <a:endParaRPr lang="nl-NL" altLang="nl-NL" sz="1000" b="1" dirty="0">
              <a:solidFill>
                <a:schemeClr val="tx1"/>
              </a:solidFill>
              <a:latin typeface="Arial" pitchFamily="34" charset="0"/>
            </a:endParaRPr>
          </a:p>
        </p:txBody>
      </p:sp>
      <p:sp>
        <p:nvSpPr>
          <p:cNvPr id="28" name="Text Box 30"/>
          <p:cNvSpPr txBox="1">
            <a:spLocks noChangeArrowheads="1"/>
          </p:cNvSpPr>
          <p:nvPr/>
        </p:nvSpPr>
        <p:spPr bwMode="auto">
          <a:xfrm>
            <a:off x="3203575" y="4138613"/>
            <a:ext cx="1081088" cy="577850"/>
          </a:xfrm>
          <a:prstGeom prst="rect">
            <a:avLst/>
          </a:prstGeom>
          <a:solidFill>
            <a:schemeClr val="bg2"/>
          </a:solidFill>
          <a:ln w="19050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</p:spPr>
        <p:txBody>
          <a:bodyPr anchor="ctr" anchorCtr="1"/>
          <a:lstStyle>
            <a:lvl1pPr>
              <a:spcBef>
                <a:spcPct val="20000"/>
              </a:spcBef>
              <a:buChar char="•"/>
              <a:defRPr sz="3200">
                <a:solidFill>
                  <a:srgbClr val="FFFFFF"/>
                </a:solidFill>
                <a:latin typeface="Verdana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FFFFFF"/>
                </a:solidFill>
                <a:latin typeface="Verdana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FFFFFF"/>
                </a:solidFill>
                <a:latin typeface="Verdana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FFFFFF"/>
                </a:solidFill>
                <a:latin typeface="Verdana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FFFFFF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FFFF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FFFF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FFFF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FFFF"/>
                </a:solidFill>
                <a:latin typeface="Verdana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nl-NL" altLang="nl-NL" sz="1000" b="1" dirty="0" smtClean="0">
                <a:solidFill>
                  <a:schemeClr val="tx1"/>
                </a:solidFill>
                <a:latin typeface="Arial" pitchFamily="34" charset="0"/>
              </a:rPr>
              <a:t>Verander-doelen</a:t>
            </a:r>
            <a:endParaRPr lang="nl-NL" altLang="nl-NL" sz="1000" b="1" dirty="0">
              <a:solidFill>
                <a:schemeClr val="tx1"/>
              </a:solidFill>
              <a:latin typeface="Arial" pitchFamily="34" charset="0"/>
            </a:endParaRPr>
          </a:p>
        </p:txBody>
      </p:sp>
      <p:sp>
        <p:nvSpPr>
          <p:cNvPr id="29" name="Text Box 32"/>
          <p:cNvSpPr txBox="1">
            <a:spLocks noChangeArrowheads="1"/>
          </p:cNvSpPr>
          <p:nvPr/>
        </p:nvSpPr>
        <p:spPr bwMode="auto">
          <a:xfrm>
            <a:off x="3203575" y="2987675"/>
            <a:ext cx="1081088" cy="577850"/>
          </a:xfrm>
          <a:prstGeom prst="rect">
            <a:avLst/>
          </a:prstGeom>
          <a:solidFill>
            <a:schemeClr val="bg2"/>
          </a:solidFill>
          <a:ln w="19050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</p:spPr>
        <p:txBody>
          <a:bodyPr anchor="ctr" anchorCtr="1"/>
          <a:lstStyle>
            <a:lvl1pPr>
              <a:spcBef>
                <a:spcPct val="20000"/>
              </a:spcBef>
              <a:buChar char="•"/>
              <a:defRPr sz="3200">
                <a:solidFill>
                  <a:srgbClr val="FFFFFF"/>
                </a:solidFill>
                <a:latin typeface="Verdana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FFFFFF"/>
                </a:solidFill>
                <a:latin typeface="Verdana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FFFFFF"/>
                </a:solidFill>
                <a:latin typeface="Verdana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FFFFFF"/>
                </a:solidFill>
                <a:latin typeface="Verdana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FFFFFF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FFFF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FFFF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FFFF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FFFF"/>
                </a:solidFill>
                <a:latin typeface="Verdana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nl-NL" altLang="nl-NL" sz="1000" b="1" dirty="0" smtClean="0">
                <a:solidFill>
                  <a:schemeClr val="tx1"/>
                </a:solidFill>
                <a:latin typeface="Arial" pitchFamily="34" charset="0"/>
              </a:rPr>
              <a:t>Verander-doelen</a:t>
            </a:r>
            <a:endParaRPr lang="nl-NL" altLang="nl-NL" sz="1000" b="1" dirty="0">
              <a:solidFill>
                <a:schemeClr val="tx1"/>
              </a:solidFill>
              <a:latin typeface="Arial" pitchFamily="34" charset="0"/>
            </a:endParaRPr>
          </a:p>
        </p:txBody>
      </p:sp>
      <p:sp>
        <p:nvSpPr>
          <p:cNvPr id="30" name="Text Box 41"/>
          <p:cNvSpPr txBox="1">
            <a:spLocks noChangeArrowheads="1"/>
          </p:cNvSpPr>
          <p:nvPr/>
        </p:nvSpPr>
        <p:spPr bwMode="auto">
          <a:xfrm>
            <a:off x="179388" y="2987675"/>
            <a:ext cx="1081087" cy="863600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</p:spPr>
        <p:txBody>
          <a:bodyPr anchor="ctr" anchorCtr="1"/>
          <a:lstStyle>
            <a:lvl1pPr>
              <a:spcBef>
                <a:spcPct val="20000"/>
              </a:spcBef>
              <a:buChar char="•"/>
              <a:defRPr sz="3200">
                <a:solidFill>
                  <a:srgbClr val="FFFFFF"/>
                </a:solidFill>
                <a:latin typeface="Verdana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FFFFFF"/>
                </a:solidFill>
                <a:latin typeface="Verdana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FFFFFF"/>
                </a:solidFill>
                <a:latin typeface="Verdana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FFFFFF"/>
                </a:solidFill>
                <a:latin typeface="Verdana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FFFFFF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FFFF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FFFF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FFFF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FFFF"/>
                </a:solidFill>
                <a:latin typeface="Verdana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nl-NL" altLang="nl-NL" sz="1000" b="1" dirty="0" smtClean="0">
                <a:solidFill>
                  <a:schemeClr val="tx1"/>
                </a:solidFill>
                <a:latin typeface="Arial" pitchFamily="34" charset="0"/>
              </a:rPr>
              <a:t>Programma</a:t>
            </a:r>
            <a:endParaRPr lang="nl-NL" altLang="nl-NL" sz="1000" b="1" dirty="0">
              <a:solidFill>
                <a:schemeClr val="tx1"/>
              </a:solidFill>
              <a:latin typeface="Arial" pitchFamily="34" charset="0"/>
            </a:endParaRPr>
          </a:p>
        </p:txBody>
      </p:sp>
      <p:cxnSp>
        <p:nvCxnSpPr>
          <p:cNvPr id="31" name="AutoShape 42"/>
          <p:cNvCxnSpPr>
            <a:cxnSpLocks noChangeShapeType="1"/>
          </p:cNvCxnSpPr>
          <p:nvPr/>
        </p:nvCxnSpPr>
        <p:spPr bwMode="auto">
          <a:xfrm>
            <a:off x="1270000" y="3297238"/>
            <a:ext cx="414338" cy="0"/>
          </a:xfrm>
          <a:prstGeom prst="straightConnector1">
            <a:avLst/>
          </a:prstGeom>
          <a:noFill/>
          <a:ln w="31750">
            <a:solidFill>
              <a:schemeClr val="tx1">
                <a:lumMod val="50000"/>
                <a:lumOff val="50000"/>
              </a:schemeClr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2" name="Text Box 43"/>
          <p:cNvSpPr txBox="1">
            <a:spLocks noChangeArrowheads="1"/>
          </p:cNvSpPr>
          <p:nvPr/>
        </p:nvSpPr>
        <p:spPr bwMode="auto">
          <a:xfrm>
            <a:off x="179388" y="3851275"/>
            <a:ext cx="1081087" cy="865188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</p:spPr>
        <p:txBody>
          <a:bodyPr anchor="ctr" anchorCtr="1"/>
          <a:lstStyle>
            <a:lvl1pPr>
              <a:spcBef>
                <a:spcPct val="20000"/>
              </a:spcBef>
              <a:buChar char="•"/>
              <a:defRPr sz="3200">
                <a:solidFill>
                  <a:srgbClr val="FFFFFF"/>
                </a:solidFill>
                <a:latin typeface="Verdana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FFFFFF"/>
                </a:solidFill>
                <a:latin typeface="Verdana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FFFFFF"/>
                </a:solidFill>
                <a:latin typeface="Verdana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FFFFFF"/>
                </a:solidFill>
                <a:latin typeface="Verdana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FFFFFF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FFFF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FFFF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FFFF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FFFF"/>
                </a:solidFill>
                <a:latin typeface="Verdana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nl-NL" altLang="nl-NL" sz="1000" b="1" dirty="0" smtClean="0">
                <a:solidFill>
                  <a:schemeClr val="tx1"/>
                </a:solidFill>
                <a:latin typeface="Arial" pitchFamily="34" charset="0"/>
              </a:rPr>
              <a:t>Programma</a:t>
            </a:r>
            <a:endParaRPr lang="nl-NL" altLang="nl-NL" sz="1000" b="1" dirty="0">
              <a:solidFill>
                <a:schemeClr val="tx1"/>
              </a:solidFill>
              <a:latin typeface="Arial" pitchFamily="34" charset="0"/>
            </a:endParaRPr>
          </a:p>
        </p:txBody>
      </p:sp>
      <p:cxnSp>
        <p:nvCxnSpPr>
          <p:cNvPr id="33" name="AutoShape 44"/>
          <p:cNvCxnSpPr>
            <a:cxnSpLocks noChangeShapeType="1"/>
          </p:cNvCxnSpPr>
          <p:nvPr/>
        </p:nvCxnSpPr>
        <p:spPr bwMode="auto">
          <a:xfrm>
            <a:off x="1270000" y="4449763"/>
            <a:ext cx="414338" cy="0"/>
          </a:xfrm>
          <a:prstGeom prst="straightConnector1">
            <a:avLst/>
          </a:prstGeom>
          <a:noFill/>
          <a:ln w="31750">
            <a:solidFill>
              <a:schemeClr val="tx1">
                <a:lumMod val="50000"/>
                <a:lumOff val="50000"/>
              </a:schemeClr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4" name="Text Box 45"/>
          <p:cNvSpPr txBox="1">
            <a:spLocks noChangeArrowheads="1"/>
          </p:cNvSpPr>
          <p:nvPr/>
        </p:nvSpPr>
        <p:spPr bwMode="auto">
          <a:xfrm>
            <a:off x="1692275" y="2987675"/>
            <a:ext cx="1081088" cy="577850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</p:spPr>
        <p:txBody>
          <a:bodyPr anchor="ctr" anchorCtr="1"/>
          <a:lstStyle>
            <a:lvl1pPr>
              <a:spcBef>
                <a:spcPct val="20000"/>
              </a:spcBef>
              <a:buChar char="•"/>
              <a:defRPr sz="3200">
                <a:solidFill>
                  <a:srgbClr val="FFFFFF"/>
                </a:solidFill>
                <a:latin typeface="Verdana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FFFFFF"/>
                </a:solidFill>
                <a:latin typeface="Verdana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FFFFFF"/>
                </a:solidFill>
                <a:latin typeface="Verdana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FFFFFF"/>
                </a:solidFill>
                <a:latin typeface="Verdana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FFFFFF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FFFF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FFFF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FFFF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FFFF"/>
                </a:solidFill>
                <a:latin typeface="Verdana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nl-NL" altLang="nl-NL" sz="1000" b="1" dirty="0" smtClean="0">
                <a:solidFill>
                  <a:schemeClr val="tx1"/>
                </a:solidFill>
                <a:latin typeface="Arial" pitchFamily="34" charset="0"/>
              </a:rPr>
              <a:t>Methodes &amp; Toepassingen</a:t>
            </a:r>
            <a:endParaRPr lang="nl-NL" altLang="nl-NL" sz="1000" b="1" dirty="0">
              <a:solidFill>
                <a:schemeClr val="tx1"/>
              </a:solidFill>
              <a:latin typeface="Arial" pitchFamily="34" charset="0"/>
            </a:endParaRPr>
          </a:p>
        </p:txBody>
      </p:sp>
      <p:cxnSp>
        <p:nvCxnSpPr>
          <p:cNvPr id="35" name="AutoShape 46"/>
          <p:cNvCxnSpPr>
            <a:cxnSpLocks noChangeShapeType="1"/>
            <a:stCxn id="34" idx="3"/>
          </p:cNvCxnSpPr>
          <p:nvPr/>
        </p:nvCxnSpPr>
        <p:spPr bwMode="auto">
          <a:xfrm>
            <a:off x="2782888" y="3276600"/>
            <a:ext cx="414337" cy="0"/>
          </a:xfrm>
          <a:prstGeom prst="straightConnector1">
            <a:avLst/>
          </a:prstGeom>
          <a:noFill/>
          <a:ln w="31750">
            <a:solidFill>
              <a:schemeClr val="tx1">
                <a:lumMod val="50000"/>
                <a:lumOff val="50000"/>
              </a:schemeClr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6" name="Text Box 47"/>
          <p:cNvSpPr txBox="1">
            <a:spLocks noChangeArrowheads="1"/>
          </p:cNvSpPr>
          <p:nvPr/>
        </p:nvSpPr>
        <p:spPr bwMode="auto">
          <a:xfrm>
            <a:off x="1698625" y="4138613"/>
            <a:ext cx="1081088" cy="577850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</p:spPr>
        <p:txBody>
          <a:bodyPr anchor="ctr" anchorCtr="1"/>
          <a:lstStyle>
            <a:lvl1pPr>
              <a:spcBef>
                <a:spcPct val="20000"/>
              </a:spcBef>
              <a:buChar char="•"/>
              <a:defRPr sz="3200">
                <a:solidFill>
                  <a:srgbClr val="FFFFFF"/>
                </a:solidFill>
                <a:latin typeface="Verdana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FFFFFF"/>
                </a:solidFill>
                <a:latin typeface="Verdana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FFFFFF"/>
                </a:solidFill>
                <a:latin typeface="Verdana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FFFFFF"/>
                </a:solidFill>
                <a:latin typeface="Verdana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FFFFFF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FFFF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FFFF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FFFF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FFFF"/>
                </a:solidFill>
                <a:latin typeface="Verdana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nl-NL" altLang="nl-NL" sz="1000" b="1" dirty="0" smtClean="0">
                <a:solidFill>
                  <a:schemeClr val="tx1"/>
                </a:solidFill>
                <a:latin typeface="Arial" pitchFamily="34" charset="0"/>
              </a:rPr>
              <a:t>Methodes &amp; Toepassingen</a:t>
            </a:r>
            <a:endParaRPr lang="nl-NL" altLang="nl-NL" sz="1000" b="1" dirty="0">
              <a:solidFill>
                <a:schemeClr val="tx1"/>
              </a:solidFill>
              <a:latin typeface="Arial" pitchFamily="34" charset="0"/>
            </a:endParaRPr>
          </a:p>
        </p:txBody>
      </p:sp>
      <p:cxnSp>
        <p:nvCxnSpPr>
          <p:cNvPr id="37" name="AutoShape 48"/>
          <p:cNvCxnSpPr>
            <a:cxnSpLocks noChangeShapeType="1"/>
            <a:stCxn id="36" idx="3"/>
          </p:cNvCxnSpPr>
          <p:nvPr/>
        </p:nvCxnSpPr>
        <p:spPr bwMode="auto">
          <a:xfrm>
            <a:off x="2789238" y="4427538"/>
            <a:ext cx="414337" cy="0"/>
          </a:xfrm>
          <a:prstGeom prst="straightConnector1">
            <a:avLst/>
          </a:prstGeom>
          <a:noFill/>
          <a:ln w="31750">
            <a:solidFill>
              <a:schemeClr val="tx1">
                <a:lumMod val="50000"/>
                <a:lumOff val="50000"/>
              </a:schemeClr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8" name="Straight Arrow Connector 39"/>
          <p:cNvCxnSpPr>
            <a:cxnSpLocks noChangeShapeType="1"/>
          </p:cNvCxnSpPr>
          <p:nvPr/>
        </p:nvCxnSpPr>
        <p:spPr bwMode="auto">
          <a:xfrm flipH="1">
            <a:off x="2397125" y="2708275"/>
            <a:ext cx="3975100" cy="0"/>
          </a:xfrm>
          <a:prstGeom prst="straightConnector1">
            <a:avLst/>
          </a:prstGeom>
          <a:noFill/>
          <a:ln w="57150" algn="ctr">
            <a:solidFill>
              <a:schemeClr val="tx1">
                <a:lumMod val="50000"/>
                <a:lumOff val="50000"/>
              </a:schemeClr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9" name="Straight Arrow Connector 42"/>
          <p:cNvCxnSpPr>
            <a:cxnSpLocks noChangeShapeType="1"/>
          </p:cNvCxnSpPr>
          <p:nvPr/>
        </p:nvCxnSpPr>
        <p:spPr bwMode="auto">
          <a:xfrm flipH="1">
            <a:off x="2541588" y="5084763"/>
            <a:ext cx="3975100" cy="0"/>
          </a:xfrm>
          <a:prstGeom prst="straightConnector1">
            <a:avLst/>
          </a:prstGeom>
          <a:noFill/>
          <a:ln w="57150" algn="ctr">
            <a:solidFill>
              <a:schemeClr val="tx1">
                <a:lumMod val="50000"/>
                <a:lumOff val="50000"/>
              </a:schemeClr>
            </a:solidFill>
            <a:round/>
            <a:headEnd type="arrow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40" name="TextBox 43"/>
          <p:cNvSpPr txBox="1">
            <a:spLocks noChangeArrowheads="1"/>
          </p:cNvSpPr>
          <p:nvPr/>
        </p:nvSpPr>
        <p:spPr bwMode="auto">
          <a:xfrm>
            <a:off x="2717800" y="1630363"/>
            <a:ext cx="3438525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FFFFFF"/>
                </a:solidFill>
                <a:latin typeface="Verdana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FFFFFF"/>
                </a:solidFill>
                <a:latin typeface="Verdana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FFFFFF"/>
                </a:solidFill>
                <a:latin typeface="Verdana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FFFFFF"/>
                </a:solidFill>
                <a:latin typeface="Verdana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FFFFFF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FFFF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FFFF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FFFF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FFFF"/>
                </a:solidFill>
                <a:latin typeface="Verdana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nl-NL" altLang="en-US" sz="2800" dirty="0" smtClean="0">
                <a:solidFill>
                  <a:schemeClr val="tx1"/>
                </a:solidFill>
              </a:rPr>
              <a:t>Diagnose en Ontwikkeling</a:t>
            </a:r>
            <a:endParaRPr lang="en-GB" altLang="en-US" sz="2800" dirty="0">
              <a:solidFill>
                <a:schemeClr val="tx1"/>
              </a:solidFill>
            </a:endParaRPr>
          </a:p>
        </p:txBody>
      </p:sp>
      <p:sp>
        <p:nvSpPr>
          <p:cNvPr id="41" name="TextBox 44"/>
          <p:cNvSpPr txBox="1">
            <a:spLocks noChangeArrowheads="1"/>
          </p:cNvSpPr>
          <p:nvPr/>
        </p:nvSpPr>
        <p:spPr bwMode="auto">
          <a:xfrm>
            <a:off x="2901950" y="5084763"/>
            <a:ext cx="3438525" cy="954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FFFFFF"/>
                </a:solidFill>
                <a:latin typeface="Verdana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FFFFFF"/>
                </a:solidFill>
                <a:latin typeface="Verdana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FFFFFF"/>
                </a:solidFill>
                <a:latin typeface="Verdana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FFFFFF"/>
                </a:solidFill>
                <a:latin typeface="Verdana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FFFFFF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FFFF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FFFF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FFFF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FFFF"/>
                </a:solidFill>
                <a:latin typeface="Verdana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nl-NL" altLang="en-US" sz="2800" dirty="0" smtClean="0">
                <a:solidFill>
                  <a:schemeClr val="tx1"/>
                </a:solidFill>
              </a:rPr>
              <a:t>Implementatie en Evaluatie</a:t>
            </a:r>
            <a:endParaRPr lang="en-GB" altLang="en-US" sz="2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7700175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.25 0  E" pathEditMode="relative" ptsTypes="">
                                      <p:cBhvr>
                                        <p:cTn id="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.25 0  E" pathEditMode="relative" ptsTypes="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9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.25 0  E" pathEditMode="relative" ptsTypes="">
                                      <p:cBhvr>
                                        <p:cTn id="1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1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.25 0  E" pathEditMode="relative" ptsTypes="">
                                      <p:cBhvr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3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.25 0  E" pathEditMode="relative" ptsTypes="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5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.25 0  E" pathEditMode="relative" ptsTypes="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7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.25 0  E" pathEditMode="relative" ptsTypes="">
                                      <p:cBhvr>
                                        <p:cTn id="1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9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.25 0  E" pathEditMode="relative" ptsTypes="">
                                      <p:cBhvr>
                                        <p:cTn id="2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1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.25 0  E" pathEditMode="relative" ptsTypes="">
                                      <p:cBhvr>
                                        <p:cTn id="2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3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.25 0  E" pathEditMode="relative" ptsTypes="">
                                      <p:cBhvr>
                                        <p:cTn id="2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.25 0  E" pathEditMode="relative" ptsTypes="">
                                      <p:cBhvr>
                                        <p:cTn id="2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7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.25 0  E" pathEditMode="relative" ptsTypes="">
                                      <p:cBhvr>
                                        <p:cTn id="2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9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.25 0  E" pathEditMode="relative" ptsTypes="">
                                      <p:cBhvr>
                                        <p:cTn id="3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1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.25 0  E" pathEditMode="relative" ptsTypes="">
                                      <p:cBhvr>
                                        <p:cTn id="3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3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.25 0  E" pathEditMode="relative" ptsTypes="">
                                      <p:cBhvr>
                                        <p:cTn id="3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-2.28776E-6 L 0.25 -2.28776E-6 " pathEditMode="relative" rAng="0" ptsTypes="AA">
                                      <p:cBhvr>
                                        <p:cTn id="3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0"/>
                                    </p:animMotion>
                                  </p:childTnLst>
                                </p:cTn>
                              </p:par>
                              <p:par>
                                <p:cTn id="37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6.93963E-9 L 0.25 6.93963E-9 " pathEditMode="relative" rAng="0" ptsTypes="AA">
                                      <p:cBhvr>
                                        <p:cTn id="3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0"/>
                                    </p:animMotion>
                                  </p:childTnLst>
                                </p:cTn>
                              </p:par>
                              <p:par>
                                <p:cTn id="39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.25 0  E" pathEditMode="relative" ptsTypes="">
                                      <p:cBhvr>
                                        <p:cTn id="4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1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.25 0  E" pathEditMode="relative" ptsTypes="">
                                      <p:cBhvr>
                                        <p:cTn id="4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3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.25 0  E" pathEditMode="relative" ptsTypes="">
                                      <p:cBhvr>
                                        <p:cTn id="4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5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.25 0  E" pathEditMode="relative" ptsTypes="">
                                      <p:cBhvr>
                                        <p:cTn id="46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7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.25 0  E" pathEditMode="relative" ptsTypes="">
                                      <p:cBhvr>
                                        <p:cTn id="4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5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81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 nodeType="clickPar">
                      <p:stCondLst>
                        <p:cond delay="indefinite"/>
                      </p:stCondLst>
                      <p:childTnLst>
                        <p:par>
                          <p:cTn id="8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 nodeType="clickPar">
                      <p:stCondLst>
                        <p:cond delay="indefinite"/>
                      </p:stCondLst>
                      <p:childTnLst>
                        <p:par>
                          <p:cTn id="9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1" grpId="1" animBg="1"/>
      <p:bldP spid="12" grpId="0" animBg="1"/>
      <p:bldP spid="13" grpId="0" animBg="1"/>
      <p:bldP spid="13" grpId="1" animBg="1"/>
      <p:bldP spid="14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2" grpId="0" animBg="1"/>
      <p:bldP spid="34" grpId="0" animBg="1"/>
      <p:bldP spid="36" grpId="0" animBg="1"/>
      <p:bldP spid="40" grpId="0"/>
      <p:bldP spid="4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01" t="24768" r="12670" b="11629"/>
          <a:stretch/>
        </p:blipFill>
        <p:spPr bwMode="auto">
          <a:xfrm>
            <a:off x="208640" y="1740016"/>
            <a:ext cx="8935360" cy="431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359999" y="414260"/>
            <a:ext cx="8326799" cy="756000"/>
          </a:xfrm>
        </p:spPr>
        <p:txBody>
          <a:bodyPr/>
          <a:lstStyle/>
          <a:p>
            <a:pPr algn="ctr"/>
            <a:r>
              <a:rPr lang="nl-NL" altLang="en-US" dirty="0" smtClean="0"/>
              <a:t>Gedragswetenschappers aan boord</a:t>
            </a:r>
            <a:endParaRPr lang="en-GB" altLang="en-US" dirty="0" smtClean="0"/>
          </a:p>
        </p:txBody>
      </p:sp>
      <p:sp>
        <p:nvSpPr>
          <p:cNvPr id="6" name="Rectangle 5"/>
          <p:cNvSpPr/>
          <p:nvPr/>
        </p:nvSpPr>
        <p:spPr>
          <a:xfrm>
            <a:off x="2041864" y="1642369"/>
            <a:ext cx="4838330" cy="134052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ectangle 7"/>
          <p:cNvSpPr/>
          <p:nvPr/>
        </p:nvSpPr>
        <p:spPr>
          <a:xfrm>
            <a:off x="2423603" y="4882717"/>
            <a:ext cx="4749553" cy="147192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/>
          </a:p>
        </p:txBody>
      </p:sp>
      <p:grpSp>
        <p:nvGrpSpPr>
          <p:cNvPr id="11" name="Group 10"/>
          <p:cNvGrpSpPr/>
          <p:nvPr/>
        </p:nvGrpSpPr>
        <p:grpSpPr>
          <a:xfrm>
            <a:off x="2796467" y="2432482"/>
            <a:ext cx="5530788" cy="2894120"/>
            <a:chOff x="2796467" y="2432482"/>
            <a:chExt cx="5530788" cy="2894120"/>
          </a:xfrm>
        </p:grpSpPr>
        <p:sp>
          <p:nvSpPr>
            <p:cNvPr id="9" name="Oval 8"/>
            <p:cNvSpPr/>
            <p:nvPr/>
          </p:nvSpPr>
          <p:spPr>
            <a:xfrm>
              <a:off x="2796467" y="2432482"/>
              <a:ext cx="5530788" cy="2894120"/>
            </a:xfrm>
            <a:prstGeom prst="ellipse">
              <a:avLst/>
            </a:prstGeom>
            <a:noFill/>
            <a:ln w="28575">
              <a:solidFill>
                <a:schemeClr val="accent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4572001" y="4882717"/>
              <a:ext cx="263666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l-NL" dirty="0" smtClean="0">
                  <a:solidFill>
                    <a:schemeClr val="accent1"/>
                  </a:solidFill>
                </a:rPr>
                <a:t>Theorieën van gedrag</a:t>
              </a:r>
              <a:endParaRPr lang="en-GB" dirty="0">
                <a:solidFill>
                  <a:schemeClr val="accent1"/>
                </a:solidFill>
              </a:endParaRP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-629861" y="2099569"/>
            <a:ext cx="5556968" cy="3745658"/>
            <a:chOff x="-629861" y="2099569"/>
            <a:chExt cx="5556968" cy="3745658"/>
          </a:xfrm>
        </p:grpSpPr>
        <p:sp>
          <p:nvSpPr>
            <p:cNvPr id="12" name="Oval 11"/>
            <p:cNvSpPr/>
            <p:nvPr/>
          </p:nvSpPr>
          <p:spPr>
            <a:xfrm>
              <a:off x="-629861" y="2099569"/>
              <a:ext cx="5556968" cy="3745658"/>
            </a:xfrm>
            <a:prstGeom prst="ellipse">
              <a:avLst/>
            </a:prstGeom>
            <a:noFill/>
            <a:ln w="381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834508" y="5252049"/>
              <a:ext cx="316932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l-NL" dirty="0" smtClean="0">
                  <a:solidFill>
                    <a:schemeClr val="accent1"/>
                  </a:solidFill>
                </a:rPr>
                <a:t>Theorieën van verandering</a:t>
              </a:r>
              <a:endParaRPr lang="en-GB" dirty="0">
                <a:solidFill>
                  <a:schemeClr val="accent1"/>
                </a:solidFill>
              </a:endParaRPr>
            </a:p>
          </p:txBody>
        </p:sp>
      </p:grpSp>
      <p:sp>
        <p:nvSpPr>
          <p:cNvPr id="15" name="Rectangle 14"/>
          <p:cNvSpPr/>
          <p:nvPr/>
        </p:nvSpPr>
        <p:spPr>
          <a:xfrm>
            <a:off x="6578353" y="3622089"/>
            <a:ext cx="630316" cy="52378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823732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59999" y="792260"/>
            <a:ext cx="8326799" cy="756000"/>
          </a:xfrm>
        </p:spPr>
        <p:txBody>
          <a:bodyPr/>
          <a:lstStyle/>
          <a:p>
            <a:pPr algn="ctr"/>
            <a:r>
              <a:rPr lang="nl-NL" dirty="0" smtClean="0"/>
              <a:t>Universiteit Maastricht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9999" y="2041725"/>
            <a:ext cx="8326799" cy="3627080"/>
          </a:xfrm>
        </p:spPr>
        <p:txBody>
          <a:bodyPr/>
          <a:lstStyle/>
          <a:p>
            <a:pPr marL="0" indent="0">
              <a:buNone/>
            </a:pPr>
            <a:r>
              <a:rPr lang="nl-NL" b="1" dirty="0" err="1" smtClean="0"/>
              <a:t>Keynotes</a:t>
            </a:r>
            <a:r>
              <a:rPr lang="nl-NL" b="1" dirty="0" smtClean="0"/>
              <a:t>: 1) Marjet Sanders &amp; </a:t>
            </a:r>
            <a:r>
              <a:rPr lang="nl-NL" b="1" dirty="0"/>
              <a:t>Hanneke </a:t>
            </a:r>
            <a:endParaRPr lang="nl-NL" b="1" dirty="0" smtClean="0"/>
          </a:p>
          <a:p>
            <a:pPr marL="0" indent="0">
              <a:buNone/>
            </a:pPr>
            <a:r>
              <a:rPr lang="nl-NL" b="1" dirty="0"/>
              <a:t>	</a:t>
            </a:r>
            <a:r>
              <a:rPr lang="nl-NL" b="1" dirty="0" smtClean="0"/>
              <a:t>			 </a:t>
            </a:r>
            <a:r>
              <a:rPr lang="nl-NL" b="1" dirty="0" err="1" smtClean="0"/>
              <a:t>Schoenmaeckers</a:t>
            </a:r>
            <a:r>
              <a:rPr lang="nl-NL" b="1" dirty="0" smtClean="0"/>
              <a:t> </a:t>
            </a:r>
          </a:p>
          <a:p>
            <a:pPr marL="0" indent="0">
              <a:buNone/>
            </a:pPr>
            <a:r>
              <a:rPr lang="nl-NL" b="1" dirty="0"/>
              <a:t>	</a:t>
            </a:r>
            <a:r>
              <a:rPr lang="nl-NL" b="1" dirty="0" smtClean="0"/>
              <a:t>			 2) Jade Stultjens </a:t>
            </a:r>
          </a:p>
          <a:p>
            <a:pPr marL="0" indent="0">
              <a:buNone/>
            </a:pPr>
            <a:endParaRPr lang="nl-NL" dirty="0" smtClean="0"/>
          </a:p>
          <a:p>
            <a:pPr marL="0" indent="0">
              <a:buNone/>
            </a:pPr>
            <a:r>
              <a:rPr lang="nl-NL" altLang="nl-NL" b="1" dirty="0"/>
              <a:t>Dagvoorzitters: </a:t>
            </a:r>
            <a:r>
              <a:rPr lang="nl-NL" altLang="nl-NL" b="1" dirty="0" smtClean="0"/>
              <a:t>Gerda Kraag (en Rob Ruiter) 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007747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aastricht University">
  <a:themeElements>
    <a:clrScheme name="UM">
      <a:dk1>
        <a:srgbClr val="001C3D"/>
      </a:dk1>
      <a:lt1>
        <a:srgbClr val="FFFFFF"/>
      </a:lt1>
      <a:dk2>
        <a:srgbClr val="00A2DB"/>
      </a:dk2>
      <a:lt2>
        <a:srgbClr val="FFFFFF"/>
      </a:lt2>
      <a:accent1>
        <a:srgbClr val="E84E10"/>
      </a:accent1>
      <a:accent2>
        <a:srgbClr val="00A2DB"/>
      </a:accent2>
      <a:accent3>
        <a:srgbClr val="001C3D"/>
      </a:accent3>
      <a:accent4>
        <a:srgbClr val="F3A687"/>
      </a:accent4>
      <a:accent5>
        <a:srgbClr val="7FD0ED"/>
      </a:accent5>
      <a:accent6>
        <a:srgbClr val="7F8D9E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1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-th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th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351</TotalTime>
  <Words>253</Words>
  <Application>Microsoft Office PowerPoint</Application>
  <PresentationFormat>On-screen Show (4:3)</PresentationFormat>
  <Paragraphs>100</Paragraphs>
  <Slides>10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Maastricht University</vt:lpstr>
      <vt:lpstr> Veiligheid en (cyber)pesten In het onderwijs   Woensdag 6 december 2017, Universiteit Maastricht Debijeplein 1, B0.126</vt:lpstr>
      <vt:lpstr>Planmatige gedragsverandering</vt:lpstr>
      <vt:lpstr>Intervention Mapping</vt:lpstr>
      <vt:lpstr>Logisch Model Probleem</vt:lpstr>
      <vt:lpstr>Logisch Model Probleem</vt:lpstr>
      <vt:lpstr>Logisch Model Gedragsverandering</vt:lpstr>
      <vt:lpstr>Logisch Model Interventie-ontwikkeling</vt:lpstr>
      <vt:lpstr>Gedragswetenschappers aan boord</vt:lpstr>
      <vt:lpstr>Universiteit Maastricht</vt:lpstr>
      <vt:lpstr>Laatste wijzigingen </vt:lpstr>
    </vt:vector>
  </TitlesOfParts>
  <Company>Maastricht University</Company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Kraag Gerda (PSYCHOLOGY)</dc:creator>
  <cp:lastModifiedBy>Kraag Gerda (PSYCHOLOGY)</cp:lastModifiedBy>
  <cp:revision>58</cp:revision>
  <cp:lastPrinted>2016-01-22T13:02:05Z</cp:lastPrinted>
  <dcterms:created xsi:type="dcterms:W3CDTF">2016-01-20T13:07:02Z</dcterms:created>
  <dcterms:modified xsi:type="dcterms:W3CDTF">2017-12-12T08:50:44Z</dcterms:modified>
</cp:coreProperties>
</file>