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04" autoAdjust="0"/>
    <p:restoredTop sz="94229" autoAdjust="0"/>
  </p:normalViewPr>
  <p:slideViewPr>
    <p:cSldViewPr snapToGrid="0" snapToObjects="1">
      <p:cViewPr varScale="1">
        <p:scale>
          <a:sx n="181" d="100"/>
          <a:sy n="181" d="100"/>
        </p:scale>
        <p:origin x="992" y="184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09-08-2023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09-08-2023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13562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 err="1"/>
              <a:t>Welcome</a:t>
            </a:r>
            <a:r>
              <a:rPr lang="nl-NL" sz="4500" dirty="0"/>
              <a:t> </a:t>
            </a:r>
            <a:br>
              <a:rPr lang="nl-NL" sz="4500" dirty="0"/>
            </a:br>
            <a:r>
              <a:rPr lang="nl-NL" sz="4500" b="0" dirty="0" err="1">
                <a:solidFill>
                  <a:schemeClr val="bg1"/>
                </a:solidFill>
              </a:rPr>
              <a:t>to</a:t>
            </a:r>
            <a:r>
              <a:rPr lang="nl-NL" sz="4500" b="0" dirty="0">
                <a:solidFill>
                  <a:schemeClr val="bg1"/>
                </a:solidFill>
              </a:rPr>
              <a:t> Maastricht University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 err="1"/>
              <a:t>Department</a:t>
            </a:r>
            <a:endParaRPr lang="nl-NL" sz="1800" dirty="0"/>
          </a:p>
          <a:p>
            <a:r>
              <a:rPr lang="nl-NL" sz="1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787611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Global cooperation in research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address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</a:t>
            </a:r>
            <a:r>
              <a:rPr lang="nl-NL" sz="1600" b="1" dirty="0" err="1"/>
              <a:t>sustainable</a:t>
            </a:r>
            <a:r>
              <a:rPr lang="nl-NL" sz="1600" b="1" dirty="0"/>
              <a:t> development agenda in a Network of 26 </a:t>
            </a:r>
            <a:r>
              <a:rPr lang="nl-NL" sz="1600" b="1" dirty="0" err="1"/>
              <a:t>leading</a:t>
            </a:r>
            <a:r>
              <a:rPr lang="nl-NL" sz="1600" b="1" dirty="0"/>
              <a:t> </a:t>
            </a:r>
            <a:r>
              <a:rPr lang="nl-NL" sz="1600" b="1" dirty="0" err="1"/>
              <a:t>comprehensive</a:t>
            </a:r>
            <a:r>
              <a:rPr lang="nl-NL" sz="1600" b="1" dirty="0"/>
              <a:t> research </a:t>
            </a:r>
            <a:r>
              <a:rPr lang="nl-NL" sz="1600" b="1" dirty="0" err="1"/>
              <a:t>universities</a:t>
            </a:r>
            <a:r>
              <a:rPr lang="nl-NL" sz="1600" b="1" dirty="0"/>
              <a:t> spanning 5 </a:t>
            </a:r>
            <a:r>
              <a:rPr lang="nl-NL" sz="1600" b="1" dirty="0" err="1"/>
              <a:t>continents</a:t>
            </a:r>
            <a:endParaRPr lang="en-US" sz="1600" b="1" dirty="0"/>
          </a:p>
          <a:p>
            <a:pPr marL="0" indent="0">
              <a:buNone/>
            </a:pPr>
            <a:endParaRPr lang="en-US" sz="1333" b="1" dirty="0"/>
          </a:p>
          <a:p>
            <a:r>
              <a:rPr lang="en-US" sz="1200" b="1" dirty="0"/>
              <a:t>Focus on 4 global challenges and UN SDG’s led by 4 Global Challenge Steering Groups:</a:t>
            </a:r>
          </a:p>
          <a:p>
            <a:pPr lvl="1"/>
            <a:r>
              <a:rPr lang="en-US" sz="1200" dirty="0"/>
              <a:t>Responding to climate change</a:t>
            </a:r>
          </a:p>
          <a:p>
            <a:pPr lvl="1"/>
            <a:r>
              <a:rPr lang="en-US" sz="1200" dirty="0"/>
              <a:t>Understanding cultures</a:t>
            </a:r>
          </a:p>
          <a:p>
            <a:pPr lvl="1"/>
            <a:r>
              <a:rPr lang="en-US" sz="1200" dirty="0"/>
              <a:t>Health</a:t>
            </a:r>
          </a:p>
          <a:p>
            <a:pPr lvl="1"/>
            <a:r>
              <a:rPr lang="en-US" sz="1200" dirty="0"/>
              <a:t>Global higher education research</a:t>
            </a:r>
            <a:endParaRPr lang="en-US" sz="1200" b="1" dirty="0"/>
          </a:p>
          <a:p>
            <a:r>
              <a:rPr lang="en-US" sz="1200" b="1" dirty="0"/>
              <a:t>Main network activities</a:t>
            </a:r>
          </a:p>
          <a:p>
            <a:pPr lvl="1"/>
            <a:r>
              <a:rPr lang="nl-NL" sz="1200" dirty="0" err="1"/>
              <a:t>Annual</a:t>
            </a:r>
            <a:r>
              <a:rPr lang="nl-NL" sz="1200" dirty="0"/>
              <a:t> conference</a:t>
            </a:r>
          </a:p>
          <a:p>
            <a:pPr lvl="1"/>
            <a:r>
              <a:rPr lang="en-US" sz="1200" dirty="0"/>
              <a:t>Collaborative Research Projects funded by WUN Research Development Fund (RDF) </a:t>
            </a:r>
          </a:p>
          <a:p>
            <a:pPr lvl="1"/>
            <a:r>
              <a:rPr lang="nl-NL" sz="1200" dirty="0" err="1"/>
              <a:t>Various</a:t>
            </a:r>
            <a:r>
              <a:rPr lang="nl-NL" sz="1200" dirty="0"/>
              <a:t>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/>
              <a:t>Research Mobility </a:t>
            </a:r>
            <a:r>
              <a:rPr lang="en-US" sz="1200" dirty="0" err="1"/>
              <a:t>Programme</a:t>
            </a:r>
            <a:r>
              <a:rPr lang="en-US" sz="1200" dirty="0"/>
              <a:t> (RMP) grants </a:t>
            </a:r>
          </a:p>
          <a:p>
            <a:pPr lvl="1"/>
            <a:r>
              <a:rPr lang="nl-NL" sz="1200" dirty="0"/>
              <a:t>Networking events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Early</a:t>
            </a:r>
            <a:r>
              <a:rPr lang="nl-NL" sz="1200" dirty="0"/>
              <a:t> </a:t>
            </a:r>
            <a:r>
              <a:rPr lang="nl-NL" sz="1200" dirty="0" err="1"/>
              <a:t>Career</a:t>
            </a:r>
            <a:r>
              <a:rPr lang="nl-NL" sz="1200" dirty="0"/>
              <a:t> </a:t>
            </a:r>
            <a:r>
              <a:rPr lang="nl-NL" sz="1200" dirty="0" err="1"/>
              <a:t>Researchers</a:t>
            </a:r>
            <a:endParaRPr lang="nl-NL" sz="1200" dirty="0"/>
          </a:p>
          <a:p>
            <a:pPr lvl="1"/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95807"/>
            <a:ext cx="1790700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32679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400" b="1" dirty="0">
                <a:solidFill>
                  <a:srgbClr val="00142E"/>
                </a:solidFill>
              </a:rPr>
              <a:t>23 young European research universities collaborating to shape the European higher education system</a:t>
            </a: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Three focus areas for the period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 development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Culture of Excellence</a:t>
            </a: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various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focus groups: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 policy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Recognition &amp; rewards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ooperation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European University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alliances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nnovating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teaching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Other activities: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Awards for research mobilities across the network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Developing Joint/Double degree programs with YERUN partners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Joint projects (for example in the field of joint PhD education)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Building a YERUN research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collaborative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platform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>
                <a:solidFill>
                  <a:srgbClr val="00142E"/>
                </a:solidFill>
              </a:rPr>
              <a:t>Cooperation between 65 European member </a:t>
            </a:r>
            <a:r>
              <a:rPr lang="en-US" sz="1600" b="1" dirty="0" err="1">
                <a:solidFill>
                  <a:srgbClr val="00142E"/>
                </a:solidFill>
              </a:rPr>
              <a:t>organisations</a:t>
            </a:r>
            <a:r>
              <a:rPr lang="en-US" sz="1600" b="1" dirty="0">
                <a:solidFill>
                  <a:srgbClr val="00142E"/>
                </a:solidFill>
              </a:rPr>
              <a:t> to promote and strengthen the 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social sciences and humanities in Europe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>
                <a:solidFill>
                  <a:srgbClr val="00142E"/>
                </a:solidFill>
              </a:rPr>
              <a:t>Focus areas: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policy proposals and position papers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Engaging with policy institutions on the design, implementation and oversight of multi-national and European research </a:t>
            </a:r>
            <a:r>
              <a:rPr lang="en-US" sz="1400" dirty="0" err="1">
                <a:solidFill>
                  <a:srgbClr val="00142E"/>
                </a:solidFill>
              </a:rPr>
              <a:t>programmes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joint activities</a:t>
            </a: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>
                <a:solidFill>
                  <a:srgbClr val="00142E"/>
                </a:solidFill>
              </a:rPr>
              <a:t>Engagement in various </a:t>
            </a:r>
            <a:r>
              <a:rPr lang="en-US" sz="1800" b="1" dirty="0">
                <a:solidFill>
                  <a:srgbClr val="00142E"/>
                </a:solidFill>
              </a:rPr>
              <a:t>working groups</a:t>
            </a: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Coordinated by Maastricht University, funded by the European Commission </a:t>
            </a:r>
            <a:endParaRPr lang="en-GB" sz="1400" dirty="0"/>
          </a:p>
          <a:p>
            <a:r>
              <a:rPr lang="en-GB" sz="1400" dirty="0"/>
              <a:t>Geographically diverse: </a:t>
            </a:r>
            <a:r>
              <a:rPr lang="en-US" sz="1400" dirty="0"/>
              <a:t>10 universities from 10 countries &amp; 4 non-academic partners</a:t>
            </a:r>
          </a:p>
          <a:p>
            <a:r>
              <a:rPr lang="en-US" sz="1400" dirty="0"/>
              <a:t>Building 1 European University with young universities – below 50 years</a:t>
            </a:r>
          </a:p>
          <a:p>
            <a:r>
              <a:rPr lang="en-GB" sz="1400" dirty="0"/>
              <a:t>Student-centred/Research-based/Challenge-based</a:t>
            </a:r>
          </a:p>
          <a:p>
            <a:pPr lvl="0"/>
            <a:r>
              <a:rPr lang="en-US" sz="1400" dirty="0"/>
              <a:t>Innovative recognition system of extra-curricular activities</a:t>
            </a:r>
            <a:endParaRPr lang="en-GB" sz="1400" dirty="0"/>
          </a:p>
          <a:p>
            <a:pPr lvl="0"/>
            <a:r>
              <a:rPr lang="en-US" sz="1400" dirty="0"/>
              <a:t>Focus on multilateral mobility in a virtual/blended/physical way, supported by a Virtual Campus</a:t>
            </a:r>
            <a:endParaRPr lang="en-GB" sz="1400" dirty="0"/>
          </a:p>
          <a:p>
            <a:r>
              <a:rPr lang="en-US" sz="1400" dirty="0"/>
              <a:t>Strong embedding in own cities and regions</a:t>
            </a:r>
          </a:p>
          <a:p>
            <a:pPr lvl="1"/>
            <a:r>
              <a:rPr lang="en-US" sz="1400" b="1" dirty="0"/>
              <a:t>Increased social participation </a:t>
            </a:r>
          </a:p>
          <a:p>
            <a:pPr lvl="1"/>
            <a:r>
              <a:rPr lang="en-US" sz="1400" b="1" dirty="0"/>
              <a:t>Re-skilling </a:t>
            </a:r>
          </a:p>
          <a:p>
            <a:pPr lvl="1"/>
            <a:r>
              <a:rPr lang="en-US" sz="1400" b="1" dirty="0"/>
              <a:t>Youth empowerment </a:t>
            </a:r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values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diversity and inclusivity</a:t>
            </a:r>
          </a:p>
          <a:p>
            <a:r>
              <a:rPr lang="en-GB" sz="2400" dirty="0"/>
              <a:t>sustainability</a:t>
            </a:r>
          </a:p>
          <a:p>
            <a:r>
              <a:rPr lang="en-GB" sz="2400" dirty="0"/>
              <a:t>mutual respect</a:t>
            </a:r>
          </a:p>
          <a:p>
            <a:r>
              <a:rPr lang="en-GB" sz="2400" dirty="0"/>
              <a:t>integrity</a:t>
            </a:r>
          </a:p>
          <a:p>
            <a:r>
              <a:rPr lang="en-GB" sz="2400" dirty="0"/>
              <a:t>democratic principles</a:t>
            </a:r>
          </a:p>
          <a:p>
            <a:r>
              <a:rPr lang="en-GB" sz="2400" dirty="0"/>
              <a:t>transparency</a:t>
            </a:r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Source: Maastricht University – The European </a:t>
            </a:r>
            <a:r>
              <a:rPr lang="nl-NL" sz="2400" i="1" dirty="0" err="1">
                <a:latin typeface="+mn-lt"/>
              </a:rPr>
              <a:t>university</a:t>
            </a:r>
            <a:r>
              <a:rPr lang="nl-NL" sz="2400" i="1" dirty="0">
                <a:latin typeface="+mn-lt"/>
              </a:rPr>
              <a:t> of </a:t>
            </a:r>
            <a:r>
              <a:rPr lang="nl-NL" sz="2400" i="1" dirty="0" err="1">
                <a:latin typeface="+mn-lt"/>
              </a:rPr>
              <a:t>the</a:t>
            </a:r>
            <a:r>
              <a:rPr lang="nl-NL" sz="2400" i="1" dirty="0">
                <a:latin typeface="+mn-lt"/>
              </a:rPr>
              <a:t> Netherlands, Strategic </a:t>
            </a:r>
            <a:r>
              <a:rPr lang="nl-NL" sz="2400" i="1" dirty="0" err="1">
                <a:latin typeface="+mn-lt"/>
              </a:rPr>
              <a:t>Programme</a:t>
            </a:r>
            <a:r>
              <a:rPr lang="nl-NL" sz="2400" i="1" dirty="0">
                <a:latin typeface="+mn-lt"/>
              </a:rPr>
              <a:t> 2022-2026</a:t>
            </a:r>
            <a:endParaRPr lang="nl-NL" sz="2400" dirty="0">
              <a:latin typeface="+mn-lt"/>
            </a:endParaRPr>
          </a:p>
          <a:p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Stimulating learning environment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2000" dirty="0"/>
              <a:t>Problem-Based Learning: student </a:t>
            </a:r>
            <a:r>
              <a:rPr lang="en-US" sz="2000" dirty="0" err="1"/>
              <a:t>centred</a:t>
            </a:r>
            <a:r>
              <a:rPr lang="en-US" sz="2000" dirty="0"/>
              <a:t>, small groups</a:t>
            </a:r>
            <a:endParaRPr lang="nl-NL" sz="2000" dirty="0"/>
          </a:p>
          <a:p>
            <a:r>
              <a:rPr lang="en-US" sz="2000" dirty="0"/>
              <a:t>International Classroom: with over 100 nationalities</a:t>
            </a:r>
            <a:endParaRPr lang="nl-NL" sz="2000" dirty="0"/>
          </a:p>
          <a:p>
            <a:r>
              <a:rPr lang="en-US" sz="2000" dirty="0"/>
              <a:t>many possibilities to study abroad</a:t>
            </a:r>
            <a:endParaRPr lang="nl-NL" sz="2000" dirty="0"/>
          </a:p>
          <a:p>
            <a:r>
              <a:rPr lang="en-US" sz="2000" dirty="0" err="1"/>
              <a:t>honours</a:t>
            </a:r>
            <a:r>
              <a:rPr lang="en-US" sz="2000" dirty="0"/>
              <a:t> </a:t>
            </a:r>
            <a:r>
              <a:rPr lang="en-US" sz="2000" dirty="0" err="1"/>
              <a:t>programmes</a:t>
            </a:r>
            <a:endParaRPr lang="en-US" sz="2000" dirty="0"/>
          </a:p>
          <a:p>
            <a:r>
              <a:rPr lang="en-GB" sz="2000" dirty="0"/>
              <a:t>developing global citizenship competences</a:t>
            </a:r>
            <a:endParaRPr lang="nl-NL" sz="20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Problem-Based Learning (PBL)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3934624" cy="3131519"/>
          </a:xfrm>
        </p:spPr>
        <p:txBody>
          <a:bodyPr/>
          <a:lstStyle/>
          <a:p>
            <a:r>
              <a:rPr lang="en-US" sz="2000" dirty="0"/>
              <a:t>learning in a collaborative, dynamic way</a:t>
            </a:r>
            <a:endParaRPr lang="nl-NL" sz="2000" dirty="0"/>
          </a:p>
          <a:p>
            <a:r>
              <a:rPr lang="en-US" sz="2000" dirty="0"/>
              <a:t>examining and solving </a:t>
            </a:r>
            <a:br>
              <a:rPr lang="en-US" sz="2000" dirty="0"/>
            </a:br>
            <a:r>
              <a:rPr lang="en-US" sz="2000" dirty="0"/>
              <a:t>real-world problems</a:t>
            </a:r>
            <a:endParaRPr lang="nl-NL" sz="2000" dirty="0"/>
          </a:p>
          <a:p>
            <a:r>
              <a:rPr lang="en-US" sz="2000" dirty="0"/>
              <a:t>developing 21st century skills </a:t>
            </a:r>
            <a:br>
              <a:rPr lang="en-US" sz="2000" dirty="0"/>
            </a:br>
            <a:r>
              <a:rPr lang="en-US" sz="2000" dirty="0"/>
              <a:t>(e.g. debating, </a:t>
            </a:r>
            <a:r>
              <a:rPr lang="en-US" sz="2000" dirty="0" err="1"/>
              <a:t>organising</a:t>
            </a:r>
            <a:r>
              <a:rPr lang="en-US" sz="2000" dirty="0"/>
              <a:t>, thinking critically)</a:t>
            </a:r>
            <a:endParaRPr lang="nl-NL" sz="2000" dirty="0"/>
          </a:p>
          <a:p>
            <a:r>
              <a:rPr lang="en-US" sz="2000" dirty="0"/>
              <a:t>personal contacts with tutors and lecturers</a:t>
            </a:r>
            <a:endParaRPr lang="nl-NL" sz="2000" dirty="0"/>
          </a:p>
          <a:p>
            <a:r>
              <a:rPr lang="en-US" sz="2000" dirty="0"/>
              <a:t>closely monitored learning process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190" r="15860"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themes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Europe and a globalising world</a:t>
            </a:r>
          </a:p>
          <a:p>
            <a:r>
              <a:rPr lang="en-GB" dirty="0"/>
              <a:t>Learning and innovation</a:t>
            </a:r>
          </a:p>
          <a:p>
            <a:r>
              <a:rPr lang="en-GB" dirty="0"/>
              <a:t>Quality of life</a:t>
            </a:r>
          </a:p>
          <a:p>
            <a:r>
              <a:rPr lang="en-GB" dirty="0"/>
              <a:t>Sustainability and Circularity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Research at UM</a:t>
            </a:r>
            <a:r>
              <a:rPr lang="nl-NL" sz="32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800" dirty="0"/>
              <a:t>contributes to solving major societal issues</a:t>
            </a:r>
          </a:p>
          <a:p>
            <a:r>
              <a:rPr lang="en-GB" sz="1800" dirty="0"/>
              <a:t>is both fundamental and translated into economic, financial or social value</a:t>
            </a:r>
          </a:p>
          <a:p>
            <a:r>
              <a:rPr lang="en-GB" sz="1800" dirty="0"/>
              <a:t>is interdisciplinary and closely linked to education</a:t>
            </a:r>
          </a:p>
          <a:p>
            <a:r>
              <a:rPr lang="en-GB" sz="1800" dirty="0"/>
              <a:t>is organised in six faculties and various interdisciplinary institutes</a:t>
            </a:r>
          </a:p>
          <a:p>
            <a:r>
              <a:rPr lang="en-GB" sz="1800" dirty="0"/>
              <a:t>complies with open science principles</a:t>
            </a:r>
          </a:p>
          <a:p>
            <a:r>
              <a:rPr lang="en-US" sz="1800" dirty="0"/>
              <a:t>takes place in a first-class research climate</a:t>
            </a:r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Brussels</a:t>
            </a:r>
            <a:br>
              <a:rPr lang="nl-NL" sz="3200" dirty="0"/>
            </a:br>
            <a:r>
              <a:rPr lang="nl-NL" sz="3200" dirty="0"/>
              <a:t>(Hub Brussels </a:t>
            </a:r>
            <a:r>
              <a:rPr lang="nl-NL" sz="3200" dirty="0" err="1"/>
              <a:t>by</a:t>
            </a:r>
            <a:r>
              <a:rPr lang="nl-NL" sz="3200" dirty="0"/>
              <a:t> 2024)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4566"/>
            <a:ext cx="3934624" cy="3079616"/>
          </a:xfrm>
        </p:spPr>
        <p:txBody>
          <a:bodyPr/>
          <a:lstStyle/>
          <a:p>
            <a:r>
              <a:rPr lang="en-GB" sz="2400" dirty="0"/>
              <a:t>facilitating exchange between UM and various </a:t>
            </a:r>
            <a:br>
              <a:rPr lang="en-GB" sz="2400" dirty="0"/>
            </a:br>
            <a:r>
              <a:rPr lang="en-GB" sz="2400" dirty="0"/>
              <a:t>EU stakeholders</a:t>
            </a:r>
          </a:p>
          <a:p>
            <a:r>
              <a:rPr lang="en-GB" sz="2400" dirty="0"/>
              <a:t>assisting in UM’s public affairs strategy</a:t>
            </a:r>
          </a:p>
          <a:p>
            <a:r>
              <a:rPr lang="en-GB" sz="2400" dirty="0"/>
              <a:t>post-academic courses </a:t>
            </a:r>
            <a:br>
              <a:rPr lang="en-GB" sz="2400" dirty="0"/>
            </a:br>
            <a:r>
              <a:rPr lang="en-GB" sz="2400" dirty="0"/>
              <a:t>for professionals</a:t>
            </a:r>
          </a:p>
          <a:p>
            <a:r>
              <a:rPr lang="en-GB" sz="2400" dirty="0"/>
              <a:t>networking hub</a:t>
            </a:r>
            <a:endParaRPr lang="nl-NL" sz="24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the south of the Netherlands, at the heart of Europe</a:t>
            </a:r>
          </a:p>
          <a:p>
            <a:endParaRPr lang="en-US" sz="1000" b="0" dirty="0"/>
          </a:p>
          <a:p>
            <a:r>
              <a:rPr lang="en-US" sz="2000" b="0" dirty="0"/>
              <a:t>We are the European university of the Netherlands.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 err="1"/>
              <a:t>highly</a:t>
            </a:r>
            <a:r>
              <a:rPr lang="nl-NL" sz="2000" dirty="0"/>
              <a:t> </a:t>
            </a:r>
            <a:r>
              <a:rPr lang="nl-NL" sz="2000" dirty="0" err="1"/>
              <a:t>international</a:t>
            </a:r>
            <a:r>
              <a:rPr lang="nl-NL" sz="2000" dirty="0"/>
              <a:t> campus </a:t>
            </a:r>
            <a:r>
              <a:rPr lang="nl-NL" sz="2000" dirty="0" err="1"/>
              <a:t>with</a:t>
            </a:r>
            <a:r>
              <a:rPr lang="nl-NL" sz="2000" dirty="0"/>
              <a:t> a small-</a:t>
            </a:r>
            <a:r>
              <a:rPr lang="nl-NL" sz="2000" dirty="0" err="1"/>
              <a:t>scale</a:t>
            </a:r>
            <a:r>
              <a:rPr lang="nl-NL" sz="2000" dirty="0"/>
              <a:t> </a:t>
            </a:r>
            <a:r>
              <a:rPr lang="nl-NL" sz="2000" dirty="0" err="1"/>
              <a:t>academic</a:t>
            </a:r>
            <a:r>
              <a:rPr lang="nl-NL" sz="2000" dirty="0"/>
              <a:t> community</a:t>
            </a:r>
          </a:p>
          <a:p>
            <a:r>
              <a:rPr lang="nl-NL" sz="2000" dirty="0" err="1"/>
              <a:t>education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research focus on Health, </a:t>
            </a:r>
            <a:r>
              <a:rPr lang="nl-NL" sz="2000" dirty="0" err="1"/>
              <a:t>Nutrition</a:t>
            </a:r>
            <a:r>
              <a:rPr lang="nl-NL" sz="2000" dirty="0"/>
              <a:t> &amp; Business</a:t>
            </a:r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interdisciplinary</a:t>
            </a:r>
            <a:r>
              <a:rPr lang="nl-NL" sz="2000" dirty="0"/>
              <a:t> research </a:t>
            </a:r>
            <a:r>
              <a:rPr lang="nl-NL" sz="2000" dirty="0" err="1"/>
              <a:t>lines</a:t>
            </a:r>
            <a:endParaRPr lang="nl-NL" sz="2000" dirty="0"/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study</a:t>
            </a:r>
            <a:r>
              <a:rPr lang="nl-NL" sz="2000" dirty="0"/>
              <a:t> </a:t>
            </a:r>
            <a:r>
              <a:rPr lang="nl-NL" sz="2000" dirty="0" err="1"/>
              <a:t>programmes</a:t>
            </a:r>
            <a:r>
              <a:rPr lang="nl-NL" sz="2000" dirty="0"/>
              <a:t> at Campus Venlo: </a:t>
            </a:r>
            <a:r>
              <a:rPr lang="nl-NL" sz="2000" dirty="0" err="1"/>
              <a:t>one</a:t>
            </a:r>
            <a:r>
              <a:rPr lang="nl-NL" sz="2000" dirty="0"/>
              <a:t> bachelor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two</a:t>
            </a:r>
            <a:r>
              <a:rPr lang="nl-NL" sz="2000" dirty="0"/>
              <a:t> masters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 err="1"/>
              <a:t>Four</a:t>
            </a:r>
            <a:r>
              <a:rPr lang="nl-NL" sz="3200" dirty="0"/>
              <a:t> </a:t>
            </a:r>
            <a:r>
              <a:rPr lang="nl-NL" sz="3200" dirty="0" err="1"/>
              <a:t>areas</a:t>
            </a:r>
            <a:r>
              <a:rPr lang="nl-NL" sz="3200" dirty="0"/>
              <a:t> of expertise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1E670B-7D71-6B6A-C3B7-91E64075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" y="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community (2022)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AFA13C5-5DFB-E47E-325D-4DB96C72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30960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(2022)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society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AA5669-0230-9B32-EB34-468B2B48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28" y="515077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95220E-C303-C946-A9BE-F19F8683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228" y="62064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marks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finances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D37834-3A65-0B02-F86C-D583A0FF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961" y="422497"/>
            <a:ext cx="3443605" cy="4435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63FAA0-6CF3-61C6-494A-59814D7D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84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Most </a:t>
            </a:r>
            <a:r>
              <a:rPr lang="nl-NL" sz="1600" dirty="0" err="1"/>
              <a:t>international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youngest</a:t>
            </a:r>
            <a:r>
              <a:rPr lang="nl-NL" sz="1600" dirty="0"/>
              <a:t> (1976) </a:t>
            </a:r>
            <a:r>
              <a:rPr lang="nl-NL" sz="1600" dirty="0" err="1"/>
              <a:t>university</a:t>
            </a:r>
            <a:r>
              <a:rPr lang="nl-NL" sz="1600" dirty="0"/>
              <a:t> in </a:t>
            </a:r>
            <a:r>
              <a:rPr lang="nl-NL" sz="1600" dirty="0" err="1"/>
              <a:t>the</a:t>
            </a:r>
            <a:r>
              <a:rPr lang="nl-NL" sz="1600" dirty="0"/>
              <a:t> Netherlands</a:t>
            </a:r>
          </a:p>
          <a:p>
            <a:r>
              <a:rPr lang="nl-NL" sz="1600" dirty="0"/>
              <a:t>European </a:t>
            </a:r>
            <a:r>
              <a:rPr lang="nl-NL" sz="1600" dirty="0" err="1"/>
              <a:t>pioneer</a:t>
            </a:r>
            <a:r>
              <a:rPr lang="nl-NL" sz="1600" dirty="0"/>
              <a:t> of </a:t>
            </a:r>
            <a:r>
              <a:rPr lang="nl-NL" sz="1600" dirty="0" err="1"/>
              <a:t>Problem-Based</a:t>
            </a:r>
            <a:r>
              <a:rPr lang="nl-NL" sz="1600" dirty="0"/>
              <a:t> Learning</a:t>
            </a:r>
          </a:p>
          <a:p>
            <a:r>
              <a:rPr lang="nl-NL" sz="1600" dirty="0" err="1"/>
              <a:t>One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highest</a:t>
            </a:r>
            <a:r>
              <a:rPr lang="nl-NL" sz="1600" dirty="0"/>
              <a:t> </a:t>
            </a:r>
            <a:r>
              <a:rPr lang="nl-NL" sz="1600" dirty="0" err="1"/>
              <a:t>ranked</a:t>
            </a:r>
            <a:r>
              <a:rPr lang="nl-NL" sz="1600" dirty="0"/>
              <a:t> </a:t>
            </a:r>
            <a:r>
              <a:rPr lang="nl-NL" sz="1600" dirty="0" err="1"/>
              <a:t>young</a:t>
            </a:r>
            <a:r>
              <a:rPr lang="nl-NL" sz="1600" dirty="0"/>
              <a:t>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in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world</a:t>
            </a:r>
            <a:endParaRPr lang="nl-NL" sz="1600" dirty="0"/>
          </a:p>
          <a:p>
            <a:pPr>
              <a:spcBef>
                <a:spcPts val="600"/>
              </a:spcBef>
            </a:pPr>
            <a:r>
              <a:rPr lang="nl-NL" sz="1600" dirty="0"/>
              <a:t>Member of </a:t>
            </a:r>
            <a:r>
              <a:rPr lang="nl-NL" sz="1600" dirty="0" err="1"/>
              <a:t>the</a:t>
            </a:r>
            <a:r>
              <a:rPr lang="nl-NL" sz="1600" dirty="0"/>
              <a:t>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</a:t>
            </a:r>
            <a:r>
              <a:rPr lang="nl-NL" sz="1600" dirty="0" err="1"/>
              <a:t>and</a:t>
            </a:r>
            <a:r>
              <a:rPr lang="nl-NL" sz="1600" dirty="0"/>
              <a:t>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pPr>
              <a:spcBef>
                <a:spcPts val="600"/>
              </a:spcBef>
            </a:pPr>
            <a:r>
              <a:rPr lang="nl-NL" sz="1600" dirty="0" err="1"/>
              <a:t>Coordinator</a:t>
            </a:r>
            <a:r>
              <a:rPr lang="nl-NL" sz="1600" dirty="0"/>
              <a:t> of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UM 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787</Words>
  <Application>Microsoft Macintosh PowerPoint</Application>
  <PresentationFormat>Diavoorstelling (16:9)</PresentationFormat>
  <Paragraphs>182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Welcome  to Maastricht University </vt:lpstr>
      <vt:lpstr>PowerPoint-presentatie</vt:lpstr>
      <vt:lpstr>Our community (2022)</vt:lpstr>
      <vt:lpstr>Alumni (2022)  </vt:lpstr>
      <vt:lpstr>Contributing to society</vt:lpstr>
      <vt:lpstr>Contributing to the economy </vt:lpstr>
      <vt:lpstr>Quality marks and finances</vt:lpstr>
      <vt:lpstr>Who are we?</vt:lpstr>
      <vt:lpstr>UM membership of international networks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Our core values</vt:lpstr>
      <vt:lpstr>Stimulating learning environment</vt:lpstr>
      <vt:lpstr>Problem-Based Learning (PBL)</vt:lpstr>
      <vt:lpstr>Research themes </vt:lpstr>
      <vt:lpstr>Research at UM </vt:lpstr>
      <vt:lpstr>Campus Brussels (Hub Brussels by 2024)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465</cp:revision>
  <cp:lastPrinted>2017-02-22T09:43:12Z</cp:lastPrinted>
  <dcterms:created xsi:type="dcterms:W3CDTF">2016-01-20T13:07:02Z</dcterms:created>
  <dcterms:modified xsi:type="dcterms:W3CDTF">2023-08-09T11:36:30Z</dcterms:modified>
</cp:coreProperties>
</file>