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 bookmarkIdSeed="2">
  <p:sldMasterIdLst>
    <p:sldMasterId id="2147483648" r:id="rId1"/>
  </p:sldMasterIdLst>
  <p:notesMasterIdLst>
    <p:notesMasterId r:id="rId5"/>
  </p:notesMasterIdLst>
  <p:handoutMasterIdLst>
    <p:handoutMasterId r:id="rId6"/>
  </p:handoutMasterIdLst>
  <p:sldIdLst>
    <p:sldId id="276" r:id="rId2"/>
    <p:sldId id="331" r:id="rId3"/>
    <p:sldId id="332" r:id="rId4"/>
  </p:sldIdLst>
  <p:sldSz cx="9144000" cy="6858000" type="screen4x3"/>
  <p:notesSz cx="6797675" cy="9926638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3200" kern="1200">
        <a:solidFill>
          <a:srgbClr val="001C3D"/>
        </a:solidFill>
        <a:latin typeface="Verdana" pitchFamily="34" charset="0"/>
        <a:ea typeface="ＭＳ Ｐゴシック" pitchFamily="34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3200" kern="1200">
        <a:solidFill>
          <a:srgbClr val="001C3D"/>
        </a:solidFill>
        <a:latin typeface="Verdana" pitchFamily="34" charset="0"/>
        <a:ea typeface="ＭＳ Ｐゴシック" pitchFamily="34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3200" kern="1200">
        <a:solidFill>
          <a:srgbClr val="001C3D"/>
        </a:solidFill>
        <a:latin typeface="Verdana" pitchFamily="34" charset="0"/>
        <a:ea typeface="ＭＳ Ｐゴシック" pitchFamily="34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3200" kern="1200">
        <a:solidFill>
          <a:srgbClr val="001C3D"/>
        </a:solidFill>
        <a:latin typeface="Verdana" pitchFamily="34" charset="0"/>
        <a:ea typeface="ＭＳ Ｐゴシック" pitchFamily="34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3200" kern="1200">
        <a:solidFill>
          <a:srgbClr val="001C3D"/>
        </a:solidFill>
        <a:latin typeface="Verdana" pitchFamily="34" charset="0"/>
        <a:ea typeface="ＭＳ Ｐゴシック" pitchFamily="34" charset="-128"/>
        <a:cs typeface="+mn-cs"/>
      </a:defRPr>
    </a:lvl5pPr>
    <a:lvl6pPr marL="2286000" algn="l" defTabSz="914400" rtl="0" eaLnBrk="1" latinLnBrk="0" hangingPunct="1">
      <a:defRPr sz="3200" kern="1200">
        <a:solidFill>
          <a:srgbClr val="001C3D"/>
        </a:solidFill>
        <a:latin typeface="Verdana" pitchFamily="34" charset="0"/>
        <a:ea typeface="ＭＳ Ｐゴシック" pitchFamily="34" charset="-128"/>
        <a:cs typeface="+mn-cs"/>
      </a:defRPr>
    </a:lvl6pPr>
    <a:lvl7pPr marL="2743200" algn="l" defTabSz="914400" rtl="0" eaLnBrk="1" latinLnBrk="0" hangingPunct="1">
      <a:defRPr sz="3200" kern="1200">
        <a:solidFill>
          <a:srgbClr val="001C3D"/>
        </a:solidFill>
        <a:latin typeface="Verdana" pitchFamily="34" charset="0"/>
        <a:ea typeface="ＭＳ Ｐゴシック" pitchFamily="34" charset="-128"/>
        <a:cs typeface="+mn-cs"/>
      </a:defRPr>
    </a:lvl7pPr>
    <a:lvl8pPr marL="3200400" algn="l" defTabSz="914400" rtl="0" eaLnBrk="1" latinLnBrk="0" hangingPunct="1">
      <a:defRPr sz="3200" kern="1200">
        <a:solidFill>
          <a:srgbClr val="001C3D"/>
        </a:solidFill>
        <a:latin typeface="Verdana" pitchFamily="34" charset="0"/>
        <a:ea typeface="ＭＳ Ｐゴシック" pitchFamily="34" charset="-128"/>
        <a:cs typeface="+mn-cs"/>
      </a:defRPr>
    </a:lvl8pPr>
    <a:lvl9pPr marL="3657600" algn="l" defTabSz="914400" rtl="0" eaLnBrk="1" latinLnBrk="0" hangingPunct="1">
      <a:defRPr sz="3200" kern="1200">
        <a:solidFill>
          <a:srgbClr val="001C3D"/>
        </a:solidFill>
        <a:latin typeface="Verdana" pitchFamily="34" charset="0"/>
        <a:ea typeface="ＭＳ Ｐゴシック" pitchFamily="34" charset="-128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62856F9D-27FB-4215-83AB-46F4E51AB15C}">
          <p14:sldIdLst>
            <p14:sldId id="276"/>
            <p14:sldId id="331"/>
            <p14:sldId id="332"/>
          </p14:sldIdLst>
        </p14:section>
      </p14:sectionLst>
    </p:ext>
    <p:ext uri="{EFAFB233-063F-42B5-8137-9DF3F51BA10A}">
      <p15:sldGuideLst xmlns="" xmlns:p15="http://schemas.microsoft.com/office/powerpoint/2012/main">
        <p15:guide id="1" orient="horz" pos="2112">
          <p15:clr>
            <a:srgbClr val="A4A3A4"/>
          </p15:clr>
        </p15:guide>
        <p15:guide id="2" orient="horz" pos="3600">
          <p15:clr>
            <a:srgbClr val="A4A3A4"/>
          </p15:clr>
        </p15:guide>
        <p15:guide id="3" orient="horz" pos="1344">
          <p15:clr>
            <a:srgbClr val="A4A3A4"/>
          </p15:clr>
        </p15:guide>
        <p15:guide id="4" orient="horz" pos="2592">
          <p15:clr>
            <a:srgbClr val="A4A3A4"/>
          </p15:clr>
        </p15:guide>
        <p15:guide id="5" pos="2880">
          <p15:clr>
            <a:srgbClr val="A4A3A4"/>
          </p15:clr>
        </p15:guide>
        <p15:guide id="6" pos="192">
          <p15:clr>
            <a:srgbClr val="A4A3A4"/>
          </p15:clr>
        </p15:guide>
        <p15:guide id="7" pos="5568">
          <p15:clr>
            <a:srgbClr val="A4A3A4"/>
          </p15:clr>
        </p15:guide>
        <p15:guide id="8" pos="336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>
        <p15:guide id="1" orient="horz" pos="3108">
          <p15:clr>
            <a:srgbClr val="A4A3A4"/>
          </p15:clr>
        </p15:guide>
        <p15:guide id="2" pos="213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9868DE"/>
    <a:srgbClr val="FDFD79"/>
    <a:srgbClr val="FFFFFF"/>
    <a:srgbClr val="00A2DB"/>
    <a:srgbClr val="001C3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12C8C85-51F0-491E-9774-3900AFEF0FD7}" styleName="Light Style 2 - Accent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ED083AE6-46FA-4A59-8FB0-9F97EB10719F}" styleName="Light Style 3 - Accent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D27102A9-8310-4765-A935-A1911B00CA55}" styleName="Light Style 1 - Accent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E269D01E-BC32-4049-B463-5C60D7B0CCD2}" styleName="Themed Style 2 - Accent 4">
    <a:tblBg>
      <a:fillRef idx="3">
        <a:schemeClr val="accent4"/>
      </a:fillRef>
      <a:effectRef idx="3">
        <a:schemeClr val="accent4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4">
                <a:tint val="50000"/>
              </a:schemeClr>
            </a:lnRef>
          </a:left>
          <a:right>
            <a:lnRef idx="1">
              <a:schemeClr val="accent4">
                <a:tint val="50000"/>
              </a:schemeClr>
            </a:lnRef>
          </a:right>
          <a:top>
            <a:lnRef idx="1">
              <a:schemeClr val="accent4">
                <a:tint val="50000"/>
              </a:schemeClr>
            </a:lnRef>
          </a:top>
          <a:bottom>
            <a:lnRef idx="1">
              <a:schemeClr val="accent4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306799F8-075E-4A3A-A7F6-7FBC6576F1A4}" styleName="Themed Style 2 - Accent 3">
    <a:tblBg>
      <a:fillRef idx="3">
        <a:schemeClr val="accent3"/>
      </a:fillRef>
      <a:effectRef idx="3">
        <a:schemeClr val="accent3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3">
                <a:tint val="50000"/>
              </a:schemeClr>
            </a:lnRef>
          </a:left>
          <a:right>
            <a:lnRef idx="1">
              <a:schemeClr val="accent3">
                <a:tint val="50000"/>
              </a:schemeClr>
            </a:lnRef>
          </a:right>
          <a:top>
            <a:lnRef idx="1">
              <a:schemeClr val="accent3">
                <a:tint val="50000"/>
              </a:schemeClr>
            </a:lnRef>
          </a:top>
          <a:bottom>
            <a:lnRef idx="1">
              <a:schemeClr val="accent3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8799B23B-EC83-4686-B30A-512413B5E67A}" styleName="Light Style 3 - Accent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BDBED569-4797-4DF1-A0F4-6AAB3CD982D8}" styleName="Light Style 3 - Accent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8EC20E35-A176-4012-BC5E-935CFFF8708E}" styleName="Medium Styl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0072" autoAdjust="0"/>
    <p:restoredTop sz="96260" autoAdjust="0"/>
  </p:normalViewPr>
  <p:slideViewPr>
    <p:cSldViewPr>
      <p:cViewPr>
        <p:scale>
          <a:sx n="75" d="100"/>
          <a:sy n="75" d="100"/>
        </p:scale>
        <p:origin x="-1003" y="-230"/>
      </p:cViewPr>
      <p:guideLst>
        <p:guide orient="horz" pos="2112"/>
        <p:guide orient="horz" pos="3600"/>
        <p:guide orient="horz" pos="1344"/>
        <p:guide orient="horz" pos="2592"/>
        <p:guide pos="2880"/>
        <p:guide pos="192"/>
        <p:guide pos="5568"/>
        <p:guide pos="336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84" d="100"/>
          <a:sy n="84" d="100"/>
        </p:scale>
        <p:origin x="-3216" y="-84"/>
      </p:cViewPr>
      <p:guideLst>
        <p:guide orient="horz" pos="3127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handoutMaster" Target="handoutMasters/handoutMaster1.xml"/><Relationship Id="rId5" Type="http://schemas.openxmlformats.org/officeDocument/2006/relationships/notesMaster" Target="notesMasters/notesMaster1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0"/>
            <a:ext cx="2945659" cy="496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934" tIns="45967" rIns="91934" bIns="45967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096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50443" y="0"/>
            <a:ext cx="2945659" cy="496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934" tIns="45967" rIns="91934" bIns="45967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0D33BD0F-22FC-4D4A-BE8E-2C0883269996}" type="datetime1">
              <a:rPr lang="en-US"/>
              <a:pPr>
                <a:defRPr/>
              </a:pPr>
              <a:t>3/21/2019</a:t>
            </a:fld>
            <a:endParaRPr lang="en-US"/>
          </a:p>
        </p:txBody>
      </p:sp>
      <p:sp>
        <p:nvSpPr>
          <p:cNvPr id="4096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1" y="9428583"/>
            <a:ext cx="2945659" cy="496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934" tIns="45967" rIns="91934" bIns="45967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096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50443" y="9428583"/>
            <a:ext cx="2945659" cy="496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934" tIns="45967" rIns="91934" bIns="45967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B900B54F-B620-4854-BD52-6DA37A1ADA9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678709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0"/>
            <a:ext cx="2945659" cy="496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934" tIns="45967" rIns="91934" bIns="45967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Verdana" charset="0"/>
                <a:ea typeface="ＭＳ Ｐゴシック" charset="-128"/>
                <a:cs typeface="ＭＳ Ｐゴシック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50443" y="0"/>
            <a:ext cx="2945659" cy="496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934" tIns="45967" rIns="91934" bIns="45967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CAC633C6-0420-4E63-9027-A5B414A1B8F0}" type="datetime1">
              <a:rPr lang="en-US"/>
              <a:pPr>
                <a:defRPr/>
              </a:pPr>
              <a:t>3/21/2019</a:t>
            </a:fld>
            <a:endParaRPr lang="en-US"/>
          </a:p>
        </p:txBody>
      </p:sp>
      <p:sp>
        <p:nvSpPr>
          <p:cNvPr id="2253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17575" y="744538"/>
            <a:ext cx="4962525" cy="37226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048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9768" y="4715154"/>
            <a:ext cx="5438140" cy="4466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934" tIns="45967" rIns="91934" bIns="4596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2048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1" y="9428583"/>
            <a:ext cx="2945659" cy="496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934" tIns="45967" rIns="91934" bIns="45967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Verdana" charset="0"/>
                <a:ea typeface="ＭＳ Ｐゴシック" charset="-128"/>
                <a:cs typeface="ＭＳ Ｐゴシック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048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0443" y="9428583"/>
            <a:ext cx="2945659" cy="496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934" tIns="45967" rIns="91934" bIns="45967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A2CD5681-6509-4162-B031-17EA9E3691A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514656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charset="0"/>
        <a:ea typeface="ＭＳ Ｐゴシック" charset="-128"/>
        <a:cs typeface="ＭＳ Ｐゴシック" charset="-128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charset="0"/>
        <a:ea typeface="ＭＳ Ｐゴシック" charset="-128"/>
        <a:cs typeface="+mn-cs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charset="0"/>
        <a:ea typeface="ＭＳ Ｐゴシック" charset="-128"/>
        <a:cs typeface="+mn-cs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charset="0"/>
        <a:ea typeface="ＭＳ Ｐゴシック" charset="-128"/>
        <a:cs typeface="+mn-cs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charset="0"/>
        <a:ea typeface="ＭＳ Ｐゴシック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459669">
              <a:defRPr/>
            </a:pP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2CD5681-6509-4162-B031-17EA9E3691AB}" type="slidenum">
              <a:rPr lang="en-US" smtClean="0"/>
              <a:pPr>
                <a:defRPr/>
              </a:pPr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661370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dia">
    <p:bg>
      <p:bgPr>
        <a:solidFill>
          <a:srgbClr val="00A2D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5" descr="UMA_powerpoint_start.gif                                       002C74C5Macintosh HD                   C4E2E1E0: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316130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Titelstijl van model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 smtClean="0"/>
              <a:t>Klik om de tekststijl van het model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4741277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6648450" y="914400"/>
            <a:ext cx="2114550" cy="5105400"/>
          </a:xfrm>
        </p:spPr>
        <p:txBody>
          <a:bodyPr vert="eaVert"/>
          <a:lstStyle/>
          <a:p>
            <a:r>
              <a:rPr lang="nl-NL" smtClean="0"/>
              <a:t>Titelstijl van model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304800" y="914400"/>
            <a:ext cx="6191250" cy="5105400"/>
          </a:xfrm>
        </p:spPr>
        <p:txBody>
          <a:bodyPr vert="eaVert"/>
          <a:lstStyle/>
          <a:p>
            <a:pPr lvl="0"/>
            <a:r>
              <a:rPr lang="nl-NL" smtClean="0"/>
              <a:t>Klik om de tekststijl van het model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60119175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 preserve="1">
  <p:cSld name="Title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914400"/>
            <a:ext cx="8458200" cy="762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hart Placeholder 2"/>
          <p:cNvSpPr>
            <a:spLocks noGrp="1"/>
          </p:cNvSpPr>
          <p:nvPr>
            <p:ph type="chart" idx="1"/>
          </p:nvPr>
        </p:nvSpPr>
        <p:spPr>
          <a:xfrm>
            <a:off x="304800" y="1905000"/>
            <a:ext cx="8458200" cy="4114800"/>
          </a:xfrm>
        </p:spPr>
        <p:txBody>
          <a:bodyPr/>
          <a:lstStyle/>
          <a:p>
            <a:pPr lvl="0"/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14231196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Titelstijl van model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smtClean="0"/>
              <a:t>Klik om de tekststijl van het model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5227944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nl-NL" smtClean="0"/>
              <a:t>Titelstijl van model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nl-NL" smtClean="0"/>
              <a:t>Klik om de tekststijl van het model te bewerken</a:t>
            </a:r>
          </a:p>
        </p:txBody>
      </p:sp>
    </p:spTree>
    <p:extLst>
      <p:ext uri="{BB962C8B-B14F-4D97-AF65-F5344CB8AC3E}">
        <p14:creationId xmlns:p14="http://schemas.microsoft.com/office/powerpoint/2010/main" val="9571773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ee object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Titelstijl van model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304800" y="1905000"/>
            <a:ext cx="41529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tekststijl van het model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610100" y="1905000"/>
            <a:ext cx="41529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tekststijl van het model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7348802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nl-NL" smtClean="0"/>
              <a:t>Titelstijl van model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tekststijl van het model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tekststijl van het model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tekststijl van het model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tekststijl van het model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083510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Titelstijl van model bewerken</a:t>
            </a:r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2514281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874451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Titelstijl van model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 smtClean="0"/>
              <a:t>Klik om de tekststijl van het model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tekststijl van het model te bewerken</a:t>
            </a:r>
          </a:p>
        </p:txBody>
      </p:sp>
    </p:spTree>
    <p:extLst>
      <p:ext uri="{BB962C8B-B14F-4D97-AF65-F5344CB8AC3E}">
        <p14:creationId xmlns:p14="http://schemas.microsoft.com/office/powerpoint/2010/main" val="38531253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Titelstijl van model bewerken</a:t>
            </a:r>
            <a:endParaRPr lang="nl-NL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nl-NL" noProof="0" smtClean="0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tekststijl van het model te bewerken</a:t>
            </a:r>
          </a:p>
        </p:txBody>
      </p:sp>
    </p:spTree>
    <p:extLst>
      <p:ext uri="{BB962C8B-B14F-4D97-AF65-F5344CB8AC3E}">
        <p14:creationId xmlns:p14="http://schemas.microsoft.com/office/powerpoint/2010/main" val="22468628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14" descr="UMA_powerpoint_vervolg.gif                                     002C74C5Macintosh HD                   C4E2E1E0:"/>
          <p:cNvPicPr>
            <a:picLocks noChangeAspect="1" noChangeArrowheads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15" descr="UMA29156_balk_onder.gif                                        002BA636Macintosh HD                   C4E2E1E0:"/>
          <p:cNvPicPr>
            <a:picLocks noChangeAspect="1" noChangeArrowheads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337300"/>
            <a:ext cx="9144000" cy="520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40" name="Text Box 16"/>
          <p:cNvSpPr txBox="1">
            <a:spLocks noChangeArrowheads="1"/>
          </p:cNvSpPr>
          <p:nvPr userDrawn="1"/>
        </p:nvSpPr>
        <p:spPr bwMode="auto">
          <a:xfrm>
            <a:off x="317500" y="6388100"/>
            <a:ext cx="6248400" cy="21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>
            <a:lvl1pPr>
              <a:defRPr sz="3200">
                <a:solidFill>
                  <a:srgbClr val="001C3D"/>
                </a:solidFill>
                <a:latin typeface="Verdana" pitchFamily="34" charset="0"/>
                <a:ea typeface="ＭＳ Ｐゴシック" pitchFamily="34" charset="-128"/>
              </a:defRPr>
            </a:lvl1pPr>
            <a:lvl2pPr marL="37931725" indent="-37474525">
              <a:defRPr sz="3200">
                <a:solidFill>
                  <a:srgbClr val="001C3D"/>
                </a:solidFill>
                <a:latin typeface="Verdana" pitchFamily="34" charset="0"/>
                <a:ea typeface="ＭＳ Ｐゴシック" pitchFamily="34" charset="-128"/>
              </a:defRPr>
            </a:lvl2pPr>
            <a:lvl3pPr>
              <a:defRPr sz="3200">
                <a:solidFill>
                  <a:srgbClr val="001C3D"/>
                </a:solidFill>
                <a:latin typeface="Verdana" pitchFamily="34" charset="0"/>
                <a:ea typeface="ＭＳ Ｐゴシック" pitchFamily="34" charset="-128"/>
              </a:defRPr>
            </a:lvl3pPr>
            <a:lvl4pPr>
              <a:defRPr sz="3200">
                <a:solidFill>
                  <a:srgbClr val="001C3D"/>
                </a:solidFill>
                <a:latin typeface="Verdana" pitchFamily="34" charset="0"/>
                <a:ea typeface="ＭＳ Ｐゴシック" pitchFamily="34" charset="-128"/>
              </a:defRPr>
            </a:lvl4pPr>
            <a:lvl5pPr>
              <a:defRPr sz="3200">
                <a:solidFill>
                  <a:srgbClr val="001C3D"/>
                </a:solidFill>
                <a:latin typeface="Verdana" pitchFamily="34" charset="0"/>
                <a:ea typeface="ＭＳ Ｐゴシック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1C3D"/>
                </a:solidFill>
                <a:latin typeface="Verdana" pitchFamily="34" charset="0"/>
                <a:ea typeface="ＭＳ Ｐゴシック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1C3D"/>
                </a:solidFill>
                <a:latin typeface="Verdana" pitchFamily="34" charset="0"/>
                <a:ea typeface="ＭＳ Ｐゴシック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1C3D"/>
                </a:solidFill>
                <a:latin typeface="Verdana" pitchFamily="34" charset="0"/>
                <a:ea typeface="ＭＳ Ｐゴシック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1C3D"/>
                </a:solidFill>
                <a:latin typeface="Verdana" pitchFamily="34" charset="0"/>
                <a:ea typeface="ＭＳ Ｐゴシック" pitchFamily="34" charset="-128"/>
              </a:defRPr>
            </a:lvl9pPr>
          </a:lstStyle>
          <a:p>
            <a:pPr>
              <a:spcBef>
                <a:spcPct val="50000"/>
              </a:spcBef>
              <a:defRPr/>
            </a:pPr>
            <a:r>
              <a:rPr lang="nl-NL" sz="1400" b="1" dirty="0" smtClean="0">
                <a:solidFill>
                  <a:schemeClr val="bg1"/>
                </a:solidFill>
              </a:rPr>
              <a:t>Knowledge Centre </a:t>
            </a:r>
            <a:r>
              <a:rPr lang="nl-NL" sz="1400" b="1" dirty="0" err="1" smtClean="0">
                <a:solidFill>
                  <a:schemeClr val="bg1"/>
                </a:solidFill>
              </a:rPr>
              <a:t>for</a:t>
            </a:r>
            <a:r>
              <a:rPr lang="nl-NL" sz="1400" b="1" dirty="0" smtClean="0">
                <a:solidFill>
                  <a:schemeClr val="bg1"/>
                </a:solidFill>
              </a:rPr>
              <a:t> International Staff</a:t>
            </a:r>
            <a:endParaRPr lang="en-US" sz="1400" b="1" dirty="0" smtClean="0">
              <a:solidFill>
                <a:schemeClr val="bg1"/>
              </a:solidFill>
            </a:endParaRPr>
          </a:p>
        </p:txBody>
      </p:sp>
      <p:sp>
        <p:nvSpPr>
          <p:cNvPr id="1029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04800" y="914400"/>
            <a:ext cx="84582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30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04800" y="1905000"/>
            <a:ext cx="84582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3" r:id="rId1"/>
    <p:sldLayoutId id="2147483752" r:id="rId2"/>
    <p:sldLayoutId id="2147483753" r:id="rId3"/>
    <p:sldLayoutId id="2147483754" r:id="rId4"/>
    <p:sldLayoutId id="2147483755" r:id="rId5"/>
    <p:sldLayoutId id="2147483756" r:id="rId6"/>
    <p:sldLayoutId id="2147483757" r:id="rId7"/>
    <p:sldLayoutId id="2147483758" r:id="rId8"/>
    <p:sldLayoutId id="2147483759" r:id="rId9"/>
    <p:sldLayoutId id="2147483760" r:id="rId10"/>
    <p:sldLayoutId id="2147483761" r:id="rId11"/>
    <p:sldLayoutId id="2147483762" r:id="rId12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000" b="1">
          <a:solidFill>
            <a:srgbClr val="001C3D"/>
          </a:solidFill>
          <a:latin typeface="+mj-lt"/>
          <a:ea typeface="ＭＳ Ｐゴシック" charset="-128"/>
          <a:cs typeface="ＭＳ Ｐゴシック" charset="-128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000" b="1">
          <a:solidFill>
            <a:srgbClr val="001C3D"/>
          </a:solidFill>
          <a:latin typeface="Verdana" pitchFamily="-106" charset="0"/>
          <a:ea typeface="ＭＳ Ｐゴシック" charset="-128"/>
          <a:cs typeface="ＭＳ Ｐゴシック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000" b="1">
          <a:solidFill>
            <a:srgbClr val="001C3D"/>
          </a:solidFill>
          <a:latin typeface="Verdana" pitchFamily="-106" charset="0"/>
          <a:ea typeface="ＭＳ Ｐゴシック" charset="-128"/>
          <a:cs typeface="ＭＳ Ｐゴシック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000" b="1">
          <a:solidFill>
            <a:srgbClr val="001C3D"/>
          </a:solidFill>
          <a:latin typeface="Verdana" pitchFamily="-106" charset="0"/>
          <a:ea typeface="ＭＳ Ｐゴシック" charset="-128"/>
          <a:cs typeface="ＭＳ Ｐゴシック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000" b="1">
          <a:solidFill>
            <a:srgbClr val="001C3D"/>
          </a:solidFill>
          <a:latin typeface="Verdana" pitchFamily="-106" charset="0"/>
          <a:ea typeface="ＭＳ Ｐゴシック" charset="-128"/>
          <a:cs typeface="ＭＳ Ｐゴシック" charset="-128"/>
        </a:defRPr>
      </a:lvl5pPr>
      <a:lvl6pPr marL="457200" algn="l" rtl="0" fontAlgn="base">
        <a:spcBef>
          <a:spcPct val="0"/>
        </a:spcBef>
        <a:spcAft>
          <a:spcPct val="0"/>
        </a:spcAft>
        <a:defRPr sz="3000" b="1">
          <a:solidFill>
            <a:srgbClr val="001C3D"/>
          </a:solidFill>
          <a:latin typeface="Verdana" pitchFamily="-106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000" b="1">
          <a:solidFill>
            <a:srgbClr val="001C3D"/>
          </a:solidFill>
          <a:latin typeface="Verdana" pitchFamily="-106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000" b="1">
          <a:solidFill>
            <a:srgbClr val="001C3D"/>
          </a:solidFill>
          <a:latin typeface="Verdana" pitchFamily="-106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000" b="1">
          <a:solidFill>
            <a:srgbClr val="001C3D"/>
          </a:solidFill>
          <a:latin typeface="Verdana" pitchFamily="-106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rgbClr val="001C3D"/>
          </a:solidFill>
          <a:latin typeface="+mn-lt"/>
          <a:ea typeface="ＭＳ Ｐゴシック" charset="-128"/>
          <a:cs typeface="ＭＳ Ｐゴシック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rgbClr val="001C3D"/>
          </a:solidFill>
          <a:latin typeface="+mn-lt"/>
          <a:ea typeface="ＭＳ Ｐゴシック" pitchFamily="-106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rgbClr val="001C3D"/>
          </a:solidFill>
          <a:latin typeface="+mn-lt"/>
          <a:ea typeface="ＭＳ Ｐゴシック" pitchFamily="-106" charset="-128"/>
        </a:defRPr>
      </a:lvl3pPr>
      <a:lvl4pPr marL="15621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rgbClr val="001C3D"/>
          </a:solidFill>
          <a:latin typeface="+mn-lt"/>
          <a:ea typeface="ＭＳ Ｐゴシック" pitchFamily="-106" charset="-128"/>
        </a:defRPr>
      </a:lvl4pPr>
      <a:lvl5pPr marL="1981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rgbClr val="001C3D"/>
          </a:solidFill>
          <a:latin typeface="+mn-lt"/>
          <a:ea typeface="ＭＳ Ｐゴシック" pitchFamily="-106" charset="-128"/>
        </a:defRPr>
      </a:lvl5pPr>
      <a:lvl6pPr marL="2438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001C3D"/>
          </a:solidFill>
          <a:latin typeface="+mn-lt"/>
          <a:ea typeface="ＭＳ Ｐゴシック" pitchFamily="-106" charset="-128"/>
        </a:defRPr>
      </a:lvl6pPr>
      <a:lvl7pPr marL="2895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001C3D"/>
          </a:solidFill>
          <a:latin typeface="+mn-lt"/>
          <a:ea typeface="ＭＳ Ｐゴシック" pitchFamily="-106" charset="-128"/>
        </a:defRPr>
      </a:lvl7pPr>
      <a:lvl8pPr marL="3352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001C3D"/>
          </a:solidFill>
          <a:latin typeface="+mn-lt"/>
          <a:ea typeface="ＭＳ Ｐゴシック" pitchFamily="-106" charset="-128"/>
        </a:defRPr>
      </a:lvl8pPr>
      <a:lvl9pPr marL="3810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001C3D"/>
          </a:solidFill>
          <a:latin typeface="+mn-lt"/>
          <a:ea typeface="ＭＳ Ｐゴシック" pitchFamily="-106" charset="-128"/>
        </a:defRPr>
      </a:lvl9pPr>
    </p:bodyStyle>
    <p:otherStyle>
      <a:defPPr>
        <a:defRPr lang="nl-NL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681536"/>
            <a:ext cx="8991600" cy="4176464"/>
          </a:xfrm>
          <a:prstGeom prst="rect">
            <a:avLst/>
          </a:prstGeom>
        </p:spPr>
      </p:pic>
      <p:sp>
        <p:nvSpPr>
          <p:cNvPr id="3076" name="Rectangle 8"/>
          <p:cNvSpPr>
            <a:spLocks noChangeArrowheads="1"/>
          </p:cNvSpPr>
          <p:nvPr/>
        </p:nvSpPr>
        <p:spPr bwMode="auto">
          <a:xfrm>
            <a:off x="0" y="1052736"/>
            <a:ext cx="8991600" cy="1981200"/>
          </a:xfrm>
          <a:prstGeom prst="rect">
            <a:avLst/>
          </a:prstGeom>
          <a:solidFill>
            <a:srgbClr val="00A2D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r>
              <a:rPr lang="nl-NL" dirty="0" smtClean="0"/>
              <a:t> </a:t>
            </a:r>
          </a:p>
          <a:p>
            <a:endParaRPr lang="nl-NL" dirty="0" smtClean="0"/>
          </a:p>
          <a:p>
            <a:r>
              <a:rPr lang="nl-NL" dirty="0" smtClean="0"/>
              <a:t>                  </a:t>
            </a:r>
          </a:p>
          <a:p>
            <a:pPr algn="r"/>
            <a:r>
              <a:rPr lang="nl-NL" sz="1800" dirty="0"/>
              <a:t>	</a:t>
            </a:r>
            <a:r>
              <a:rPr lang="nl-NL" sz="1800" dirty="0" smtClean="0"/>
              <a:t>	</a:t>
            </a:r>
            <a:r>
              <a:rPr lang="nl-NL" sz="1800" i="1" dirty="0" smtClean="0">
                <a:solidFill>
                  <a:schemeClr val="bg1"/>
                </a:solidFill>
              </a:rPr>
              <a:t>	O</a:t>
            </a:r>
            <a:endParaRPr lang="nl-NL" sz="1400" i="1" dirty="0">
              <a:solidFill>
                <a:schemeClr val="bg1"/>
              </a:solidFill>
            </a:endParaRPr>
          </a:p>
        </p:txBody>
      </p:sp>
      <p:sp>
        <p:nvSpPr>
          <p:cNvPr id="3077" name="Text Box 4"/>
          <p:cNvSpPr txBox="1">
            <a:spLocks noChangeArrowheads="1"/>
          </p:cNvSpPr>
          <p:nvPr/>
        </p:nvSpPr>
        <p:spPr bwMode="auto">
          <a:xfrm>
            <a:off x="467544" y="2852936"/>
            <a:ext cx="8223448" cy="11341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3200">
                <a:solidFill>
                  <a:srgbClr val="001C3D"/>
                </a:solidFill>
                <a:latin typeface="Verdana" pitchFamily="34" charset="0"/>
                <a:ea typeface="ＭＳ Ｐゴシック" pitchFamily="34" charset="-128"/>
              </a:defRPr>
            </a:lvl1pPr>
            <a:lvl2pPr marL="742950" indent="-285750">
              <a:defRPr sz="3200">
                <a:solidFill>
                  <a:srgbClr val="001C3D"/>
                </a:solidFill>
                <a:latin typeface="Verdana" pitchFamily="34" charset="0"/>
                <a:ea typeface="ＭＳ Ｐゴシック" pitchFamily="34" charset="-128"/>
              </a:defRPr>
            </a:lvl2pPr>
            <a:lvl3pPr marL="1143000" indent="-228600">
              <a:defRPr sz="3200">
                <a:solidFill>
                  <a:srgbClr val="001C3D"/>
                </a:solidFill>
                <a:latin typeface="Verdana" pitchFamily="34" charset="0"/>
                <a:ea typeface="ＭＳ Ｐゴシック" pitchFamily="34" charset="-128"/>
              </a:defRPr>
            </a:lvl3pPr>
            <a:lvl4pPr marL="1600200" indent="-228600">
              <a:defRPr sz="3200">
                <a:solidFill>
                  <a:srgbClr val="001C3D"/>
                </a:solidFill>
                <a:latin typeface="Verdana" pitchFamily="34" charset="0"/>
                <a:ea typeface="ＭＳ Ｐゴシック" pitchFamily="34" charset="-128"/>
              </a:defRPr>
            </a:lvl4pPr>
            <a:lvl5pPr marL="2057400" indent="-228600">
              <a:defRPr sz="3200">
                <a:solidFill>
                  <a:srgbClr val="001C3D"/>
                </a:solidFill>
                <a:latin typeface="Verdana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1C3D"/>
                </a:solidFill>
                <a:latin typeface="Verdana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1C3D"/>
                </a:solidFill>
                <a:latin typeface="Verdana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1C3D"/>
                </a:solidFill>
                <a:latin typeface="Verdana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1C3D"/>
                </a:solidFill>
                <a:latin typeface="Verdana" pitchFamily="34" charset="0"/>
                <a:ea typeface="ＭＳ Ｐゴシック" pitchFamily="34" charset="-128"/>
              </a:defRPr>
            </a:lvl9pPr>
          </a:lstStyle>
          <a:p>
            <a:pPr>
              <a:spcBef>
                <a:spcPct val="50000"/>
              </a:spcBef>
            </a:pPr>
            <a:endParaRPr lang="en-US" sz="1600" b="1" dirty="0" smtClean="0">
              <a:solidFill>
                <a:srgbClr val="FFFFFF"/>
              </a:solidFill>
            </a:endParaRPr>
          </a:p>
          <a:p>
            <a:pPr>
              <a:spcBef>
                <a:spcPct val="50000"/>
              </a:spcBef>
            </a:pPr>
            <a:r>
              <a:rPr lang="en-US" sz="2000" b="1" dirty="0" smtClean="0">
                <a:solidFill>
                  <a:srgbClr val="002060"/>
                </a:solidFill>
              </a:rPr>
              <a:t>Institute for Transnational and </a:t>
            </a:r>
            <a:r>
              <a:rPr lang="en-US" sz="2000" b="1" dirty="0" err="1" smtClean="0">
                <a:solidFill>
                  <a:srgbClr val="002060"/>
                </a:solidFill>
              </a:rPr>
              <a:t>Euregional</a:t>
            </a:r>
            <a:r>
              <a:rPr lang="en-US" sz="2000" b="1" dirty="0" smtClean="0">
                <a:solidFill>
                  <a:srgbClr val="002060"/>
                </a:solidFill>
              </a:rPr>
              <a:t> Cross border </a:t>
            </a:r>
          </a:p>
          <a:p>
            <a:pPr>
              <a:spcBef>
                <a:spcPct val="50000"/>
              </a:spcBef>
            </a:pPr>
            <a:r>
              <a:rPr lang="en-US" sz="2000" b="1" dirty="0" smtClean="0">
                <a:solidFill>
                  <a:srgbClr val="002060"/>
                </a:solidFill>
              </a:rPr>
              <a:t>Cooperation and Mobility / ITEM</a:t>
            </a:r>
            <a:endParaRPr lang="en-US" sz="2000" b="1" dirty="0">
              <a:solidFill>
                <a:srgbClr val="002060"/>
              </a:solidFill>
            </a:endParaRPr>
          </a:p>
        </p:txBody>
      </p:sp>
      <p:sp>
        <p:nvSpPr>
          <p:cNvPr id="3079" name="Line 9"/>
          <p:cNvSpPr>
            <a:spLocks noChangeShapeType="1"/>
          </p:cNvSpPr>
          <p:nvPr/>
        </p:nvSpPr>
        <p:spPr bwMode="auto">
          <a:xfrm>
            <a:off x="8805863" y="1104900"/>
            <a:ext cx="0" cy="5676900"/>
          </a:xfrm>
          <a:prstGeom prst="line">
            <a:avLst/>
          </a:prstGeom>
          <a:noFill/>
          <a:ln w="12700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nl-NL"/>
          </a:p>
        </p:txBody>
      </p:sp>
      <p:sp>
        <p:nvSpPr>
          <p:cNvPr id="3" name="Rectangle 2"/>
          <p:cNvSpPr/>
          <p:nvPr/>
        </p:nvSpPr>
        <p:spPr>
          <a:xfrm>
            <a:off x="3275856" y="5628149"/>
            <a:ext cx="539378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nl-NL" sz="1600" b="1" dirty="0" smtClean="0">
                <a:solidFill>
                  <a:schemeClr val="bg1"/>
                </a:solidFill>
              </a:rPr>
              <a:t>Maastricht University/ Provincie Limburg/ </a:t>
            </a:r>
            <a:r>
              <a:rPr lang="nl-NL" sz="1600" b="1" dirty="0">
                <a:solidFill>
                  <a:schemeClr val="bg1"/>
                </a:solidFill>
              </a:rPr>
              <a:t>NEIMED </a:t>
            </a:r>
            <a:r>
              <a:rPr lang="nl-NL" sz="1600" b="1" dirty="0" smtClean="0">
                <a:solidFill>
                  <a:schemeClr val="bg1"/>
                </a:solidFill>
              </a:rPr>
              <a:t>/Zuyd Hogeschool/ Gemeente </a:t>
            </a:r>
            <a:r>
              <a:rPr lang="nl-NL" sz="1600" b="1" dirty="0">
                <a:solidFill>
                  <a:schemeClr val="bg1"/>
                </a:solidFill>
              </a:rPr>
              <a:t>Maastricht / </a:t>
            </a:r>
            <a:r>
              <a:rPr lang="nl-NL" sz="1600" b="1" dirty="0" smtClean="0">
                <a:solidFill>
                  <a:schemeClr val="bg1"/>
                </a:solidFill>
              </a:rPr>
              <a:t>Euregio Maas-Rijn </a:t>
            </a:r>
            <a:r>
              <a:rPr lang="nl-NL" sz="1600" b="1" dirty="0">
                <a:solidFill>
                  <a:schemeClr val="bg1"/>
                </a:solidFill>
              </a:rPr>
              <a:t>(EMR)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6084168" y="548680"/>
            <a:ext cx="272169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dirty="0" smtClean="0"/>
              <a:t>17 </a:t>
            </a:r>
            <a:r>
              <a:rPr lang="en-US" sz="1400" dirty="0" err="1" smtClean="0"/>
              <a:t>februari</a:t>
            </a:r>
            <a:r>
              <a:rPr lang="en-US" sz="1400" dirty="0" smtClean="0"/>
              <a:t> 2017</a:t>
            </a:r>
            <a:endParaRPr lang="en-GB" sz="1400" dirty="0"/>
          </a:p>
        </p:txBody>
      </p:sp>
      <p:sp>
        <p:nvSpPr>
          <p:cNvPr id="8" name="Tekstvak 7"/>
          <p:cNvSpPr txBox="1"/>
          <p:nvPr/>
        </p:nvSpPr>
        <p:spPr>
          <a:xfrm>
            <a:off x="323528" y="1340768"/>
            <a:ext cx="820891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dirty="0" smtClean="0">
                <a:solidFill>
                  <a:schemeClr val="bg1"/>
                </a:solidFill>
              </a:rPr>
              <a:t>ONROEREND GOED OVER DE GRENS</a:t>
            </a:r>
            <a:endParaRPr lang="nl-NL" dirty="0">
              <a:solidFill>
                <a:schemeClr val="bg1"/>
              </a:solidFill>
            </a:endParaRPr>
          </a:p>
        </p:txBody>
      </p:sp>
      <p:sp>
        <p:nvSpPr>
          <p:cNvPr id="9" name="Tekstvak 8"/>
          <p:cNvSpPr txBox="1"/>
          <p:nvPr/>
        </p:nvSpPr>
        <p:spPr>
          <a:xfrm>
            <a:off x="611560" y="2060848"/>
            <a:ext cx="784887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600" b="1" dirty="0" smtClean="0">
                <a:solidFill>
                  <a:schemeClr val="bg1"/>
                </a:solidFill>
              </a:rPr>
              <a:t>FISCALITEIT RONDOM EIGEN WONING EN ANDER ONROEREND GOED IN BELGIE EN NEDERLAND</a:t>
            </a:r>
            <a:endParaRPr lang="nl-NL" sz="16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 bwMode="auto">
          <a:xfrm>
            <a:off x="-55307" y="6309320"/>
            <a:ext cx="9199307" cy="578194"/>
          </a:xfrm>
          <a:prstGeom prst="rect">
            <a:avLst/>
          </a:prstGeom>
          <a:blipFill dpi="0" rotWithShape="1">
            <a:blip r:embed="rId2">
              <a:alphaModFix amt="50000"/>
            </a:blip>
            <a:srcRect/>
            <a:stretch>
              <a:fillRect/>
            </a:stretch>
          </a:blip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softEdge rad="38100"/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nl-NL" sz="3200" b="0" i="0" u="none" strike="noStrike" cap="none" normalizeH="0" baseline="0">
              <a:ln>
                <a:noFill/>
              </a:ln>
              <a:solidFill>
                <a:srgbClr val="001C3D"/>
              </a:solidFill>
              <a:effectLst/>
              <a:latin typeface="Verdana" pitchFamily="-106" charset="0"/>
            </a:endParaRPr>
          </a:p>
        </p:txBody>
      </p:sp>
      <p:pic>
        <p:nvPicPr>
          <p:cNvPr id="2050" name="Picture 2" descr="Logos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2420888"/>
            <a:ext cx="8789762" cy="2808312"/>
          </a:xfrm>
          <a:prstGeom prst="rect">
            <a:avLst/>
          </a:prstGeom>
          <a:noFill/>
        </p:spPr>
      </p:pic>
      <p:sp>
        <p:nvSpPr>
          <p:cNvPr id="5" name="Tekstvak 4"/>
          <p:cNvSpPr txBox="1"/>
          <p:nvPr/>
        </p:nvSpPr>
        <p:spPr>
          <a:xfrm>
            <a:off x="3059832" y="1268760"/>
            <a:ext cx="316835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4000" b="1" dirty="0" smtClean="0"/>
              <a:t>WELKOM</a:t>
            </a:r>
            <a:endParaRPr lang="nl-NL" sz="4000" b="1" dirty="0"/>
          </a:p>
        </p:txBody>
      </p:sp>
    </p:spTree>
    <p:extLst>
      <p:ext uri="{BB962C8B-B14F-4D97-AF65-F5344CB8AC3E}">
        <p14:creationId xmlns:p14="http://schemas.microsoft.com/office/powerpoint/2010/main" val="41460695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hoek 3"/>
          <p:cNvSpPr/>
          <p:nvPr/>
        </p:nvSpPr>
        <p:spPr>
          <a:xfrm>
            <a:off x="323528" y="692696"/>
            <a:ext cx="8280920" cy="55092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l-NL" sz="1600" dirty="0" smtClean="0">
                <a:latin typeface="Arial Rounded MT Bold" pitchFamily="34" charset="0"/>
              </a:rPr>
              <a:t>Voorzitter Prof. dr. </a:t>
            </a:r>
            <a:r>
              <a:rPr lang="nl-NL" sz="1600" dirty="0" err="1" smtClean="0">
                <a:latin typeface="Arial Rounded MT Bold" pitchFamily="34" charset="0"/>
              </a:rPr>
              <a:t>Sylvie</a:t>
            </a:r>
            <a:r>
              <a:rPr lang="nl-NL" sz="1600" dirty="0" smtClean="0">
                <a:latin typeface="Arial Rounded MT Bold" pitchFamily="34" charset="0"/>
              </a:rPr>
              <a:t> De </a:t>
            </a:r>
            <a:r>
              <a:rPr lang="nl-NL" sz="1600" dirty="0" err="1" smtClean="0">
                <a:latin typeface="Arial Rounded MT Bold" pitchFamily="34" charset="0"/>
              </a:rPr>
              <a:t>Raedt</a:t>
            </a:r>
            <a:r>
              <a:rPr lang="nl-NL" sz="1600" dirty="0" smtClean="0">
                <a:latin typeface="Arial Rounded MT Bold" pitchFamily="34" charset="0"/>
              </a:rPr>
              <a:t> (Universiteit Hasselt)</a:t>
            </a:r>
          </a:p>
          <a:p>
            <a:endParaRPr lang="nl-NL" sz="1600" b="1" i="1" dirty="0" smtClean="0">
              <a:latin typeface="Arial Rounded MT Bold" pitchFamily="34" charset="0"/>
            </a:endParaRPr>
          </a:p>
          <a:p>
            <a:r>
              <a:rPr lang="nl-NL" sz="1600" b="1" i="1" dirty="0" smtClean="0">
                <a:latin typeface="Arial Rounded MT Bold" pitchFamily="34" charset="0"/>
              </a:rPr>
              <a:t>Belastingregimes en stimuli eerste Eigen Woning:</a:t>
            </a:r>
            <a:endParaRPr lang="nl-NL" sz="1600" dirty="0" smtClean="0">
              <a:latin typeface="Arial Rounded MT Bold" pitchFamily="34" charset="0"/>
            </a:endParaRPr>
          </a:p>
          <a:p>
            <a:r>
              <a:rPr lang="nl-NL" sz="1600" dirty="0" smtClean="0">
                <a:latin typeface="Arial Rounded MT Bold" pitchFamily="34" charset="0"/>
              </a:rPr>
              <a:t>13u00: </a:t>
            </a:r>
            <a:r>
              <a:rPr lang="nl-NL" sz="1600" smtClean="0">
                <a:latin typeface="Arial Rounded MT Bold" pitchFamily="34" charset="0"/>
              </a:rPr>
              <a:t>	Mr. Dr</a:t>
            </a:r>
            <a:r>
              <a:rPr lang="nl-NL" sz="1600" dirty="0" smtClean="0">
                <a:latin typeface="Arial Rounded MT Bold" pitchFamily="34" charset="0"/>
              </a:rPr>
              <a:t>. Nadine Gorissen (Universiteit Maastricht)</a:t>
            </a:r>
          </a:p>
          <a:p>
            <a:r>
              <a:rPr lang="nl-NL" sz="1600" dirty="0" smtClean="0">
                <a:latin typeface="Arial Rounded MT Bold" pitchFamily="34" charset="0"/>
              </a:rPr>
              <a:t>13u40:  	Mr. Jonathan </a:t>
            </a:r>
            <a:r>
              <a:rPr lang="nl-NL" sz="1600" dirty="0" err="1" smtClean="0">
                <a:latin typeface="Arial Rounded MT Bold" pitchFamily="34" charset="0"/>
              </a:rPr>
              <a:t>Himpe</a:t>
            </a:r>
            <a:r>
              <a:rPr lang="nl-NL" sz="1600" dirty="0" smtClean="0">
                <a:latin typeface="Arial Rounded MT Bold" pitchFamily="34" charset="0"/>
              </a:rPr>
              <a:t> (Universiteit Hasselt)</a:t>
            </a:r>
          </a:p>
          <a:p>
            <a:endParaRPr lang="nl-NL" sz="1600" b="1" i="1" dirty="0" smtClean="0">
              <a:latin typeface="Arial Rounded MT Bold" pitchFamily="34" charset="0"/>
            </a:endParaRPr>
          </a:p>
          <a:p>
            <a:r>
              <a:rPr lang="nl-NL" sz="1600" b="1" i="1" dirty="0" smtClean="0">
                <a:latin typeface="Arial Rounded MT Bold" pitchFamily="34" charset="0"/>
              </a:rPr>
              <a:t>Belastingen en stimuli ander Onroerend Goed:</a:t>
            </a:r>
            <a:endParaRPr lang="nl-NL" sz="1600" dirty="0" smtClean="0">
              <a:latin typeface="Arial Rounded MT Bold" pitchFamily="34" charset="0"/>
            </a:endParaRPr>
          </a:p>
          <a:p>
            <a:r>
              <a:rPr lang="nl-NL" sz="1600" dirty="0" smtClean="0">
                <a:latin typeface="Arial Rounded MT Bold" pitchFamily="34" charset="0"/>
              </a:rPr>
              <a:t>14u20: 	Mr. Dr. C.G. Dijkstra (Radboud Universiteit Nijmegen)</a:t>
            </a:r>
          </a:p>
          <a:p>
            <a:endParaRPr lang="nl-NL" sz="1600" dirty="0" smtClean="0">
              <a:latin typeface="Arial Rounded MT Bold" pitchFamily="34" charset="0"/>
            </a:endParaRPr>
          </a:p>
          <a:p>
            <a:r>
              <a:rPr lang="nl-NL" sz="1600" dirty="0" smtClean="0">
                <a:latin typeface="Arial Rounded MT Bold" pitchFamily="34" charset="0"/>
              </a:rPr>
              <a:t>15u00: 	Pauze</a:t>
            </a:r>
          </a:p>
          <a:p>
            <a:endParaRPr lang="nl-NL" sz="1600" dirty="0" smtClean="0">
              <a:latin typeface="Arial Rounded MT Bold" pitchFamily="34" charset="0"/>
            </a:endParaRPr>
          </a:p>
          <a:p>
            <a:r>
              <a:rPr lang="nl-NL" sz="1600" dirty="0" smtClean="0">
                <a:latin typeface="Arial Rounded MT Bold" pitchFamily="34" charset="0"/>
              </a:rPr>
              <a:t>15.30:  	Prof. dr. Elly Van de Velde (Universiteit Hasselt) en </a:t>
            </a:r>
            <a:r>
              <a:rPr lang="nl-NL" sz="1600" dirty="0" err="1" smtClean="0">
                <a:latin typeface="Arial Rounded MT Bold" pitchFamily="34" charset="0"/>
              </a:rPr>
              <a:t>Prof.dr</a:t>
            </a:r>
            <a:r>
              <a:rPr lang="nl-NL" sz="1600" dirty="0" smtClean="0">
                <a:latin typeface="Arial Rounded MT Bold" pitchFamily="34" charset="0"/>
              </a:rPr>
              <a:t>. Niels 	</a:t>
            </a:r>
            <a:r>
              <a:rPr lang="nl-NL" sz="1600" dirty="0" err="1" smtClean="0">
                <a:latin typeface="Arial Rounded MT Bold" pitchFamily="34" charset="0"/>
              </a:rPr>
              <a:t>Appermont</a:t>
            </a:r>
            <a:r>
              <a:rPr lang="nl-NL" sz="1600" dirty="0" smtClean="0">
                <a:latin typeface="Arial Rounded MT Bold" pitchFamily="34" charset="0"/>
              </a:rPr>
              <a:t> (Universiteit Hasselt)</a:t>
            </a:r>
          </a:p>
          <a:p>
            <a:endParaRPr lang="nl-NL" sz="1600" b="1" i="1" dirty="0" smtClean="0">
              <a:latin typeface="Arial Rounded MT Bold" pitchFamily="34" charset="0"/>
            </a:endParaRPr>
          </a:p>
          <a:p>
            <a:r>
              <a:rPr lang="nl-NL" sz="1600" b="1" i="1" dirty="0" smtClean="0">
                <a:latin typeface="Arial Rounded MT Bold" pitchFamily="34" charset="0"/>
              </a:rPr>
              <a:t>Grensoverschrijdende aspecten van Onroerend Goed vanuit Belgisch en Nederlands perspectief:</a:t>
            </a:r>
            <a:endParaRPr lang="nl-NL" sz="1600" dirty="0" smtClean="0">
              <a:latin typeface="Arial Rounded MT Bold" pitchFamily="34" charset="0"/>
            </a:endParaRPr>
          </a:p>
          <a:p>
            <a:r>
              <a:rPr lang="nl-NL" sz="1600" dirty="0" smtClean="0">
                <a:latin typeface="Arial Rounded MT Bold" pitchFamily="34" charset="0"/>
              </a:rPr>
              <a:t>16u10: 	Mr. Dr. Harm van den Broek (Radboud Universiteit Nijmegen)</a:t>
            </a:r>
          </a:p>
          <a:p>
            <a:r>
              <a:rPr lang="nl-NL" sz="1600" dirty="0" smtClean="0">
                <a:latin typeface="Arial Rounded MT Bold" pitchFamily="34" charset="0"/>
              </a:rPr>
              <a:t>16u50: 	Prof. dr. Bart Peeters (Universiteit Gent) en Prof. dr. Mark Delanote 	(Universiteit Gent)</a:t>
            </a:r>
          </a:p>
          <a:p>
            <a:r>
              <a:rPr lang="nl-NL" sz="1600" dirty="0" smtClean="0">
                <a:latin typeface="Arial Rounded MT Bold" pitchFamily="34" charset="0"/>
              </a:rPr>
              <a:t>17u30: 	Conclusies door de voorzitter Prof. dr. </a:t>
            </a:r>
            <a:r>
              <a:rPr lang="nl-NL" sz="1600" dirty="0" err="1" smtClean="0">
                <a:latin typeface="Arial Rounded MT Bold" pitchFamily="34" charset="0"/>
              </a:rPr>
              <a:t>Sylvie</a:t>
            </a:r>
            <a:r>
              <a:rPr lang="nl-NL" sz="1600" dirty="0" smtClean="0">
                <a:latin typeface="Arial Rounded MT Bold" pitchFamily="34" charset="0"/>
              </a:rPr>
              <a:t> De </a:t>
            </a:r>
            <a:r>
              <a:rPr lang="nl-NL" sz="1600" dirty="0" err="1" smtClean="0">
                <a:latin typeface="Arial Rounded MT Bold" pitchFamily="34" charset="0"/>
              </a:rPr>
              <a:t>Raedt</a:t>
            </a:r>
            <a:endParaRPr lang="nl-NL" sz="1600" dirty="0" smtClean="0">
              <a:latin typeface="Arial Rounded MT Bold" pitchFamily="34" charset="0"/>
            </a:endParaRPr>
          </a:p>
          <a:p>
            <a:endParaRPr lang="nl-NL" sz="1600" dirty="0" smtClean="0">
              <a:latin typeface="Arial Rounded MT Bold" pitchFamily="34" charset="0"/>
            </a:endParaRPr>
          </a:p>
          <a:p>
            <a:r>
              <a:rPr lang="nl-NL" sz="1600" dirty="0" smtClean="0">
                <a:latin typeface="Arial Rounded MT Bold" pitchFamily="34" charset="0"/>
              </a:rPr>
              <a:t>17u45: 	Netwerkborrel </a:t>
            </a:r>
            <a:endParaRPr lang="nl-NL" sz="1600" dirty="0">
              <a:latin typeface="Arial Rounded MT Bold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Blank Presentation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 Presentation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200" b="0" i="0" u="none" strike="noStrike" cap="none" normalizeH="0" baseline="0">
            <a:ln>
              <a:noFill/>
            </a:ln>
            <a:solidFill>
              <a:srgbClr val="001C3D"/>
            </a:solidFill>
            <a:effectLst/>
            <a:latin typeface="Verdana" pitchFamily="-106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200" b="0" i="0" u="none" strike="noStrike" cap="none" normalizeH="0" baseline="0">
            <a:ln>
              <a:noFill/>
            </a:ln>
            <a:solidFill>
              <a:srgbClr val="001C3D"/>
            </a:solidFill>
            <a:effectLst/>
            <a:latin typeface="Verdana" pitchFamily="-106" charset="0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6875</TotalTime>
  <Words>70</Words>
  <Application>Microsoft Office PowerPoint</Application>
  <PresentationFormat>On-screen Show (4:3)</PresentationFormat>
  <Paragraphs>32</Paragraphs>
  <Slides>3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4" baseType="lpstr">
      <vt:lpstr>Blank Presentation</vt:lpstr>
      <vt:lpstr>PowerPoint Presentation</vt:lpstr>
      <vt:lpstr>PowerPoint Presentation</vt:lpstr>
      <vt:lpstr>PowerPoint Presentation</vt:lpstr>
    </vt:vector>
  </TitlesOfParts>
  <Company>vormgeversassociatie hoog-keppel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Vormgeversassociatie / Sjoerd Kulsdom</dc:creator>
  <cp:lastModifiedBy>elke)</cp:lastModifiedBy>
  <cp:revision>438</cp:revision>
  <cp:lastPrinted>2015-10-13T14:35:55Z</cp:lastPrinted>
  <dcterms:created xsi:type="dcterms:W3CDTF">2010-05-24T19:13:18Z</dcterms:created>
  <dcterms:modified xsi:type="dcterms:W3CDTF">2019-03-21T07:34:30Z</dcterms:modified>
</cp:coreProperties>
</file>